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44" r:id="rId2"/>
    <p:sldId id="360" r:id="rId3"/>
    <p:sldId id="346" r:id="rId4"/>
    <p:sldId id="353" r:id="rId5"/>
    <p:sldId id="354" r:id="rId6"/>
    <p:sldId id="355" r:id="rId7"/>
    <p:sldId id="356" r:id="rId8"/>
    <p:sldId id="359" r:id="rId9"/>
    <p:sldId id="358" r:id="rId10"/>
    <p:sldId id="347" r:id="rId11"/>
    <p:sldId id="345" r:id="rId12"/>
    <p:sldId id="350" r:id="rId13"/>
    <p:sldId id="357" r:id="rId14"/>
    <p:sldId id="348" r:id="rId15"/>
    <p:sldId id="349" r:id="rId16"/>
    <p:sldId id="351" r:id="rId17"/>
    <p:sldId id="352" r:id="rId18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99"/>
    <a:srgbClr val="F75E09"/>
    <a:srgbClr val="3366FF"/>
    <a:srgbClr val="0F0498"/>
    <a:srgbClr val="FF33CC"/>
    <a:srgbClr val="FF66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15" autoAdjust="0"/>
    <p:restoredTop sz="79024" autoAdjust="0"/>
  </p:normalViewPr>
  <p:slideViewPr>
    <p:cSldViewPr>
      <p:cViewPr varScale="1">
        <p:scale>
          <a:sx n="52" d="100"/>
          <a:sy n="52" d="100"/>
        </p:scale>
        <p:origin x="-648" y="-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656" y="-88"/>
      </p:cViewPr>
      <p:guideLst>
        <p:guide orient="horz" pos="2924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26833" cy="46418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2" y="1"/>
            <a:ext cx="3026833" cy="46418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98A5ECA1-AB10-45E6-BCA8-DC1BA3E26014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30" tIns="46465" rIns="92930" bIns="4646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2" y="8817904"/>
            <a:ext cx="3026833" cy="46418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5BAA4790-2064-4CC5-944F-773F18D31D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799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you are probably wondering:  why</a:t>
            </a:r>
            <a:r>
              <a:rPr lang="en-US" baseline="0" dirty="0" smtClean="0"/>
              <a:t> did I agree to be on this panel? Well, I’m wondering the same thing. Indeed, I probably should not </a:t>
            </a:r>
          </a:p>
          <a:p>
            <a:r>
              <a:rPr lang="en-US" baseline="0" dirty="0" smtClean="0"/>
              <a:t>have agreed, but one thing I was thinking at the time was this: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A4790-2064-4CC5-944F-773F18D31DB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7844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was lucky enough to be part of a working group on topological</a:t>
            </a:r>
            <a:r>
              <a:rPr lang="en-US" baseline="0" dirty="0" smtClean="0"/>
              <a:t> phases that met at the ACP in summer 2015 and at Harvard just last January.  The other members of the working group were …    So while I’ve been out of the loop these people definitely are not so you might be interested in what THEY find interesting.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A4790-2064-4CC5-944F-773F18D31DB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29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fact,</a:t>
            </a:r>
            <a:r>
              <a:rPr lang="en-US" baseline="0" dirty="0" smtClean="0"/>
              <a:t> Freed and I actually were the ones that introduced the idea of an </a:t>
            </a:r>
          </a:p>
          <a:p>
            <a:r>
              <a:rPr lang="en-US" baseline="0" dirty="0" smtClean="0"/>
              <a:t>``invertible topological field theory’’ in the first place and what we had in mind was precisely that: formalizing topological terms in the </a:t>
            </a:r>
            <a:r>
              <a:rPr lang="en-US" baseline="0" dirty="0" err="1" smtClean="0"/>
              <a:t>Lagrangian</a:t>
            </a:r>
            <a:r>
              <a:rPr lang="en-US" baseline="0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A4790-2064-4CC5-944F-773F18D31DB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11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A4790-2064-4CC5-944F-773F18D31DB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911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95AA-D3F1-4AE9-806B-FD0C59DDBC4F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3160-FB3F-4147-B3CE-E19803FEA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95AA-D3F1-4AE9-806B-FD0C59DDBC4F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3160-FB3F-4147-B3CE-E19803FEA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95AA-D3F1-4AE9-806B-FD0C59DDBC4F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3160-FB3F-4147-B3CE-E19803FEA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95AA-D3F1-4AE9-806B-FD0C59DDBC4F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3160-FB3F-4147-B3CE-E19803FEA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95AA-D3F1-4AE9-806B-FD0C59DDBC4F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3160-FB3F-4147-B3CE-E19803FEA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95AA-D3F1-4AE9-806B-FD0C59DDBC4F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3160-FB3F-4147-B3CE-E19803FEA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95AA-D3F1-4AE9-806B-FD0C59DDBC4F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3160-FB3F-4147-B3CE-E19803FEA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95AA-D3F1-4AE9-806B-FD0C59DDBC4F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3160-FB3F-4147-B3CE-E19803FEA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95AA-D3F1-4AE9-806B-FD0C59DDBC4F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3160-FB3F-4147-B3CE-E19803FEA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95AA-D3F1-4AE9-806B-FD0C59DDBC4F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3160-FB3F-4147-B3CE-E19803FEA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95AA-D3F1-4AE9-806B-FD0C59DDBC4F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A3160-FB3F-4147-B3CE-E19803FEA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395AA-D3F1-4AE9-806B-FD0C59DDBC4F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A3160-FB3F-4147-B3CE-E19803FEA5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Few Remarks On The Interaction Of Theoretical Condensed Matter &amp; Physical Mathematics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15532" y="2215813"/>
            <a:ext cx="6781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I will raise a few questions, suggest a few 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potentially  interesting future directions. 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24199" y="3292281"/>
            <a:ext cx="21734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Disclaimers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886200"/>
            <a:ext cx="90708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I haven’t been working in this subject for a few years, even though I regard it as one of the most vibrant areas in Physical Mathematics.  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9258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So I’m probably pretty uninformed/out of the loop on some important points. 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5293" y="6162628"/>
            <a:ext cx="8623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And some of the suggestions I make might be pretty silly.  </a:t>
            </a:r>
            <a:endParaRPr lang="en-US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11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/>
          <a:lstStyle/>
          <a:p>
            <a:r>
              <a:rPr lang="en-US" dirty="0" smtClean="0"/>
              <a:t>Three Birthday Questions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05000" y="1752600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Haldane 60: 2011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8800" y="3237351"/>
            <a:ext cx="42239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00FF"/>
                </a:solidFill>
              </a:rPr>
              <a:t>Freedman 60: 2011</a:t>
            </a:r>
            <a:endParaRPr lang="en-US" sz="4000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62328" y="4724400"/>
            <a:ext cx="42239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7030A0"/>
                </a:solidFill>
              </a:rPr>
              <a:t>Seiberg</a:t>
            </a:r>
            <a:r>
              <a:rPr lang="en-US" sz="4000" dirty="0" smtClean="0">
                <a:solidFill>
                  <a:srgbClr val="7030A0"/>
                </a:solidFill>
              </a:rPr>
              <a:t> 60: 2016</a:t>
            </a:r>
            <a:endParaRPr lang="en-US" sz="4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1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944" y="838200"/>
            <a:ext cx="7162800" cy="553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24000" y="381000"/>
            <a:ext cx="4254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From </a:t>
            </a:r>
            <a:r>
              <a:rPr lang="en-US" sz="2800" dirty="0" err="1" smtClean="0"/>
              <a:t>HaldaneFest</a:t>
            </a:r>
            <a:r>
              <a:rPr lang="en-US" sz="2800" dirty="0" smtClean="0"/>
              <a:t> talk 2011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3909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Question From </a:t>
            </a:r>
            <a:r>
              <a:rPr lang="en-US" dirty="0" err="1" smtClean="0"/>
              <a:t>FreedmanFest</a:t>
            </a:r>
            <a:r>
              <a:rPr lang="en-US" dirty="0" smtClean="0"/>
              <a:t> 2011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155192"/>
            <a:ext cx="82966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Can </a:t>
            </a:r>
            <a:r>
              <a:rPr lang="en-US" sz="2800" dirty="0" err="1" smtClean="0">
                <a:solidFill>
                  <a:srgbClr val="FF0000"/>
                </a:solidFill>
              </a:rPr>
              <a:t>Khovanov</a:t>
            </a:r>
            <a:r>
              <a:rPr lang="en-US" sz="2800" dirty="0" smtClean="0">
                <a:solidFill>
                  <a:srgbClr val="FF0000"/>
                </a:solidFill>
              </a:rPr>
              <a:t> homology of knots and links be usefully applied </a:t>
            </a:r>
            <a:r>
              <a:rPr lang="en-US" sz="2800" dirty="0" smtClean="0">
                <a:solidFill>
                  <a:srgbClr val="FF0000"/>
                </a:solidFill>
              </a:rPr>
              <a:t>to </a:t>
            </a:r>
            <a:r>
              <a:rPr lang="en-US" sz="2800" dirty="0" smtClean="0">
                <a:solidFill>
                  <a:srgbClr val="FF0000"/>
                </a:solidFill>
              </a:rPr>
              <a:t>generalize </a:t>
            </a:r>
            <a:r>
              <a:rPr lang="en-US" sz="2800" dirty="0" err="1" smtClean="0">
                <a:solidFill>
                  <a:srgbClr val="FF0000"/>
                </a:solidFill>
              </a:rPr>
              <a:t>Kitaev’s</a:t>
            </a:r>
            <a:r>
              <a:rPr lang="en-US" sz="2800" dirty="0" smtClean="0">
                <a:solidFill>
                  <a:srgbClr val="FF0000"/>
                </a:solidFill>
              </a:rPr>
              <a:t> idea for fault-tolerant </a:t>
            </a:r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en-US" sz="2800" dirty="0" smtClean="0">
                <a:solidFill>
                  <a:srgbClr val="FF0000"/>
                </a:solidFill>
              </a:rPr>
              <a:t>quantum </a:t>
            </a:r>
            <a:r>
              <a:rPr lang="en-US" sz="2800" dirty="0" smtClean="0">
                <a:solidFill>
                  <a:srgbClr val="FF0000"/>
                </a:solidFill>
              </a:rPr>
              <a:t>codes using </a:t>
            </a:r>
            <a:r>
              <a:rPr lang="en-US" sz="2800" dirty="0" smtClean="0">
                <a:solidFill>
                  <a:srgbClr val="FF0000"/>
                </a:solidFill>
              </a:rPr>
              <a:t>topological </a:t>
            </a:r>
            <a:r>
              <a:rPr lang="en-US" sz="2800" dirty="0" smtClean="0">
                <a:solidFill>
                  <a:srgbClr val="FF0000"/>
                </a:solidFill>
              </a:rPr>
              <a:t>phases of matter? </a:t>
            </a:r>
            <a:endParaRPr lang="en-US" sz="28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667000" y="3060192"/>
                <a:ext cx="291490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>
                    <a:solidFill>
                      <a:srgbClr val="FF0000"/>
                    </a:solidFill>
                  </a:rPr>
                  <a:t>Q-bits: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rgbClr val="FF0000"/>
                        </a:solidFill>
                        <a:latin typeface="Cambria Math"/>
                      </a:rPr>
                      <m:t>   </m:t>
                    </m:r>
                    <m:r>
                      <a:rPr lang="en-US" sz="3600" b="0" i="1" smtClean="0">
                        <a:solidFill>
                          <a:srgbClr val="FF0000"/>
                        </a:solidFill>
                        <a:latin typeface="Cambria Math"/>
                      </a:rPr>
                      <m:t>ℋ</m:t>
                    </m:r>
                    <m:d>
                      <m:dPr>
                        <m:ctrlPr>
                          <a:rPr lang="en-US" sz="36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36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𝐿</m:t>
                        </m:r>
                      </m:e>
                    </m:d>
                    <m:r>
                      <a:rPr lang="en-US" sz="3600" b="0" i="1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en-US" sz="36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3060192"/>
                <a:ext cx="2914901" cy="646331"/>
              </a:xfrm>
              <a:prstGeom prst="rect">
                <a:avLst/>
              </a:prstGeom>
              <a:blipFill rotWithShape="1">
                <a:blip r:embed="rId2"/>
                <a:stretch>
                  <a:fillRect l="-6485" t="-14151" b="-349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-21336" y="4419600"/>
                <a:ext cx="916533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 smtClean="0">
                    <a:solidFill>
                      <a:srgbClr val="0000FF"/>
                    </a:solidFill>
                  </a:rPr>
                  <a:t>Quantum gates:  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rgbClr val="0000FF"/>
                        </a:solidFill>
                        <a:latin typeface="Cambria Math"/>
                      </a:rPr>
                      <m:t>    </m:t>
                    </m:r>
                    <m:r>
                      <m:rPr>
                        <m:sty m:val="p"/>
                      </m:rPr>
                      <a:rPr lang="en-US" sz="3600" b="0" i="0" smtClean="0">
                        <a:solidFill>
                          <a:srgbClr val="0000FF"/>
                        </a:solidFill>
                        <a:latin typeface="Cambria Math"/>
                      </a:rPr>
                      <m:t>Φ</m:t>
                    </m:r>
                    <m:d>
                      <m:dPr>
                        <m:ctrlPr>
                          <a:rPr lang="en-US" sz="3600" b="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Σ</m:t>
                        </m:r>
                      </m:e>
                    </m:d>
                    <m:r>
                      <a:rPr lang="en-US" sz="3600" b="0" i="1" smtClean="0">
                        <a:solidFill>
                          <a:srgbClr val="0000FF"/>
                        </a:solidFill>
                        <a:latin typeface="Cambria Math"/>
                      </a:rPr>
                      <m:t>:</m:t>
                    </m:r>
                    <m:r>
                      <a:rPr lang="en-US" sz="3600" b="0" i="1" smtClean="0">
                        <a:solidFill>
                          <a:srgbClr val="0000FF"/>
                        </a:solidFill>
                        <a:latin typeface="Cambria Math"/>
                      </a:rPr>
                      <m:t>ℋ</m:t>
                    </m:r>
                    <m:d>
                      <m:dPr>
                        <m:ctrlPr>
                          <a:rPr lang="en-US" sz="3600" b="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3600" b="0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sz="3600" b="0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3600" b="0" i="1" smtClean="0">
                        <a:solidFill>
                          <a:srgbClr val="0000FF"/>
                        </a:solidFill>
                        <a:latin typeface="Cambria Math"/>
                      </a:rPr>
                      <m:t>→</m:t>
                    </m:r>
                    <m:r>
                      <a:rPr lang="en-US" sz="3600" b="0" i="1" smtClean="0">
                        <a:solidFill>
                          <a:srgbClr val="0000FF"/>
                        </a:solidFill>
                        <a:latin typeface="Cambria Math"/>
                      </a:rPr>
                      <m:t>ℋ</m:t>
                    </m:r>
                    <m:r>
                      <a:rPr lang="en-US" sz="3600" b="0" i="1" smtClean="0">
                        <a:solidFill>
                          <a:srgbClr val="0000FF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3600" b="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sz="3600" b="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3600" b="0" i="1" smtClean="0">
                        <a:solidFill>
                          <a:srgbClr val="0000FF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sz="3600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1336" y="4419600"/>
                <a:ext cx="9165336" cy="646331"/>
              </a:xfrm>
              <a:prstGeom prst="rect">
                <a:avLst/>
              </a:prstGeom>
              <a:blipFill rotWithShape="1">
                <a:blip r:embed="rId3"/>
                <a:stretch>
                  <a:fillRect l="-1995" t="-14151" b="-349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0548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Realization In Recent Literature?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27" y="1143000"/>
            <a:ext cx="4134147" cy="290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226074" y="1505634"/>
            <a:ext cx="44477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Michael Levin and </a:t>
            </a:r>
            <a:r>
              <a:rPr lang="en-US" sz="2400" dirty="0" err="1" smtClean="0"/>
              <a:t>Chengie</a:t>
            </a:r>
            <a:r>
              <a:rPr lang="en-US" sz="2400" dirty="0" smtClean="0"/>
              <a:t> Wang  </a:t>
            </a:r>
          </a:p>
          <a:p>
            <a:r>
              <a:rPr lang="en-US" sz="2400" dirty="0" smtClean="0"/>
              <a:t>1403.7437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309671" y="2547034"/>
            <a:ext cx="43444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Chao-Ming Jian and Xiao-Liang </a:t>
            </a:r>
            <a:r>
              <a:rPr lang="en-US" sz="2400" dirty="0" smtClean="0"/>
              <a:t>Qi</a:t>
            </a:r>
          </a:p>
          <a:p>
            <a:r>
              <a:rPr lang="en-US" sz="2400" dirty="0" smtClean="0"/>
              <a:t>1405.6688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976802" y="3720197"/>
            <a:ext cx="61544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Pavel </a:t>
            </a:r>
            <a:r>
              <a:rPr lang="en-US" sz="2400" dirty="0" err="1" smtClean="0"/>
              <a:t>Putrov</a:t>
            </a:r>
            <a:r>
              <a:rPr lang="en-US" sz="2400" dirty="0" smtClean="0"/>
              <a:t>,  </a:t>
            </a:r>
            <a:r>
              <a:rPr lang="en-US" sz="2400" dirty="0" err="1"/>
              <a:t>Juven</a:t>
            </a:r>
            <a:r>
              <a:rPr lang="en-US" sz="2400" dirty="0"/>
              <a:t> Wang, Xiao-Gang </a:t>
            </a:r>
            <a:r>
              <a:rPr lang="en-US" sz="2400" dirty="0" smtClean="0"/>
              <a:t>Wen,  </a:t>
            </a:r>
            <a:r>
              <a:rPr lang="en-US" sz="2400" dirty="0"/>
              <a:t>and </a:t>
            </a:r>
            <a:r>
              <a:rPr lang="en-US" sz="2400" dirty="0" err="1"/>
              <a:t>Shing</a:t>
            </a:r>
            <a:r>
              <a:rPr lang="en-US" sz="2400" dirty="0"/>
              <a:t>-Tung </a:t>
            </a:r>
            <a:r>
              <a:rPr lang="en-US" sz="2400" dirty="0" err="1" smtClean="0"/>
              <a:t>Yau</a:t>
            </a:r>
            <a:r>
              <a:rPr lang="en-US" sz="2400" dirty="0"/>
              <a:t>:   </a:t>
            </a:r>
            <a:r>
              <a:rPr lang="en-US" sz="2400" dirty="0" smtClean="0"/>
              <a:t>1602.05951, 1612.09298</a:t>
            </a:r>
            <a:endParaRPr 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0" y="4848366"/>
                <a:ext cx="9144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0000FF"/>
                    </a:solidFill>
                  </a:rPr>
                  <a:t>Dima </a:t>
                </a:r>
                <a:r>
                  <a:rPr lang="en-US" sz="2400" dirty="0" err="1" smtClean="0">
                    <a:solidFill>
                      <a:srgbClr val="0000FF"/>
                    </a:solidFill>
                  </a:rPr>
                  <a:t>Galakhov</a:t>
                </a:r>
                <a:r>
                  <a:rPr lang="en-US" sz="2400" dirty="0" smtClean="0">
                    <a:solidFill>
                      <a:srgbClr val="0000FF"/>
                    </a:solidFill>
                  </a:rPr>
                  <a:t> computed the effect of the same </a:t>
                </a:r>
                <a:r>
                  <a:rPr lang="en-US" sz="2400" dirty="0" err="1" smtClean="0">
                    <a:solidFill>
                      <a:srgbClr val="0000FF"/>
                    </a:solidFill>
                  </a:rPr>
                  <a:t>bordism</a:t>
                </a:r>
                <a:r>
                  <a:rPr lang="en-US" sz="2400" dirty="0" smtClean="0">
                    <a:solidFill>
                      <a:srgbClr val="0000FF"/>
                    </a:solidFill>
                  </a:rPr>
                  <a:t> in </a:t>
                </a:r>
                <a:r>
                  <a:rPr lang="en-US" sz="2400" dirty="0" err="1" smtClean="0">
                    <a:solidFill>
                      <a:srgbClr val="0000FF"/>
                    </a:solidFill>
                  </a:rPr>
                  <a:t>Khovonov</a:t>
                </a:r>
                <a:r>
                  <a:rPr lang="en-US" sz="2400" dirty="0" smtClean="0">
                    <a:solidFill>
                      <a:srgbClr val="0000FF"/>
                    </a:solidFill>
                  </a:rPr>
                  <a:t> homology </a:t>
                </a:r>
                <a:r>
                  <a:rPr lang="en-US" sz="2400" dirty="0" smtClean="0">
                    <a:solidFill>
                      <a:srgbClr val="0000FF"/>
                    </a:solidFill>
                  </a:rPr>
                  <a:t>(</a:t>
                </a:r>
                <a:r>
                  <a:rPr lang="en-US" sz="2400" dirty="0" smtClean="0">
                    <a:solidFill>
                      <a:srgbClr val="0000FF"/>
                    </a:solidFill>
                  </a:rPr>
                  <a:t>using the Landau-</a:t>
                </a:r>
                <a:r>
                  <a:rPr lang="en-US" sz="2400" dirty="0" err="1" smtClean="0">
                    <a:solidFill>
                      <a:srgbClr val="0000FF"/>
                    </a:solidFill>
                  </a:rPr>
                  <a:t>Ginzburg</a:t>
                </a:r>
                <a:r>
                  <a:rPr lang="en-US" sz="2400" dirty="0" smtClean="0">
                    <a:solidFill>
                      <a:srgbClr val="0000FF"/>
                    </a:solidFill>
                  </a:rPr>
                  <a:t> approach suggested by </a:t>
                </a:r>
                <a:r>
                  <a:rPr lang="en-US" sz="2400" dirty="0" err="1" smtClean="0">
                    <a:solidFill>
                      <a:srgbClr val="0000FF"/>
                    </a:solidFill>
                  </a:rPr>
                  <a:t>Gaiotto</a:t>
                </a:r>
                <a:r>
                  <a:rPr lang="en-US" sz="2400" dirty="0" smtClean="0">
                    <a:solidFill>
                      <a:srgbClr val="0000FF"/>
                    </a:solidFill>
                  </a:rPr>
                  <a:t>-Witten)  and found </a:t>
                </a:r>
                <a:r>
                  <a:rPr lang="en-US" sz="2400" dirty="0" smtClean="0">
                    <a:solidFill>
                      <a:srgbClr val="0000FF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0000FF"/>
                        </a:solidFill>
                        <a:latin typeface="Cambria Math"/>
                      </a:rPr>
                      <m:t>Φ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Σ</m:t>
                        </m:r>
                      </m:e>
                    </m:d>
                    <m:r>
                      <a:rPr lang="en-US" sz="2400" b="0" i="1" smtClean="0">
                        <a:solidFill>
                          <a:srgbClr val="0000FF"/>
                        </a:solidFill>
                        <a:latin typeface="Cambria Math"/>
                      </a:rPr>
                      <m:t>   </m:t>
                    </m:r>
                  </m:oMath>
                </a14:m>
                <a:r>
                  <a:rPr lang="en-US" sz="2400" dirty="0" smtClean="0">
                    <a:solidFill>
                      <a:srgbClr val="0000FF"/>
                    </a:solidFill>
                  </a:rPr>
                  <a:t>is given by signed </a:t>
                </a:r>
                <a:r>
                  <a:rPr lang="en-US" sz="2400" dirty="0" smtClean="0">
                    <a:solidFill>
                      <a:srgbClr val="0000FF"/>
                    </a:solidFill>
                  </a:rPr>
                  <a:t>permutations. </a:t>
                </a:r>
                <a:endParaRPr lang="en-US" sz="2400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48366"/>
                <a:ext cx="9144000" cy="1200329"/>
              </a:xfrm>
              <a:prstGeom prst="rect">
                <a:avLst/>
              </a:prstGeom>
              <a:blipFill rotWithShape="1">
                <a:blip r:embed="rId3"/>
                <a:stretch>
                  <a:fillRect l="-1000" t="-4061" b="-10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2491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19200" y="3230837"/>
            <a:ext cx="6781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This can have physical consequences: 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  I will illustrate that using examples 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    from topological band structure.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552" y="1193973"/>
            <a:ext cx="93207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33CC"/>
                </a:solidFill>
              </a:rPr>
              <a:t>G</a:t>
            </a:r>
            <a:r>
              <a:rPr lang="en-US" sz="3200" dirty="0" smtClean="0">
                <a:solidFill>
                  <a:srgbClr val="0033CC"/>
                </a:solidFill>
              </a:rPr>
              <a:t>iven a continuous family of Hamiltonians with a gap in the spectrum there is, in general, not one Berry connection, but rather a family of Berry connections. </a:t>
            </a:r>
            <a:endParaRPr lang="en-US" sz="3200" dirty="0">
              <a:solidFill>
                <a:srgbClr val="0033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0552" y="400728"/>
            <a:ext cx="9320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33CC"/>
                </a:solidFill>
              </a:rPr>
              <a:t> </a:t>
            </a:r>
            <a:endParaRPr lang="en-US" sz="2800" dirty="0">
              <a:solidFill>
                <a:srgbClr val="0033C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89" y="-94722"/>
            <a:ext cx="8229600" cy="1143000"/>
          </a:xfrm>
        </p:spPr>
        <p:txBody>
          <a:bodyPr/>
          <a:lstStyle/>
          <a:p>
            <a:r>
              <a:rPr lang="en-US" dirty="0" smtClean="0"/>
              <a:t>A Point From </a:t>
            </a:r>
            <a:r>
              <a:rPr lang="en-US" dirty="0" err="1" smtClean="0"/>
              <a:t>SeibergFest</a:t>
            </a:r>
            <a:r>
              <a:rPr lang="en-US" dirty="0" smtClean="0"/>
              <a:t> 2016: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730089" y="5267702"/>
            <a:ext cx="60617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7030A0"/>
                </a:solidFill>
              </a:rPr>
              <a:t>But the general remark should </a:t>
            </a:r>
          </a:p>
          <a:p>
            <a:r>
              <a:rPr lang="en-US" sz="3200" dirty="0">
                <a:solidFill>
                  <a:srgbClr val="7030A0"/>
                </a:solidFill>
              </a:rPr>
              <a:t> </a:t>
            </a:r>
            <a:r>
              <a:rPr lang="en-US" sz="3200" dirty="0" smtClean="0">
                <a:solidFill>
                  <a:srgbClr val="7030A0"/>
                </a:solidFill>
              </a:rPr>
              <a:t>   have broad applications. </a:t>
            </a:r>
            <a:endParaRPr lang="en-US" sz="3200" dirty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29B0-BEC8-4D3C-8B11-487DD25536D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964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Possible New </a:t>
            </a:r>
            <a:r>
              <a:rPr lang="en-US" dirty="0" smtClean="0"/>
              <a:t>Directions -1/2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5486400"/>
            <a:ext cx="888326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Can recent work on topological phases and </a:t>
            </a:r>
            <a:r>
              <a:rPr lang="en-US" sz="2800" b="1" i="1" u="sng" dirty="0" smtClean="0">
                <a:solidFill>
                  <a:srgbClr val="C00000"/>
                </a:solidFill>
              </a:rPr>
              <a:t>generalizations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endParaRPr lang="en-US" sz="2800" dirty="0" smtClean="0">
              <a:solidFill>
                <a:srgbClr val="C00000"/>
              </a:solidFill>
            </a:endParaRPr>
          </a:p>
          <a:p>
            <a:r>
              <a:rPr lang="en-US" sz="2800" dirty="0" smtClean="0">
                <a:solidFill>
                  <a:srgbClr val="C00000"/>
                </a:solidFill>
              </a:rPr>
              <a:t>of </a:t>
            </a:r>
            <a:r>
              <a:rPr lang="en-US" sz="2800" dirty="0" smtClean="0">
                <a:solidFill>
                  <a:srgbClr val="C00000"/>
                </a:solidFill>
              </a:rPr>
              <a:t>modular </a:t>
            </a:r>
            <a:r>
              <a:rPr lang="en-US" sz="2800" dirty="0" smtClean="0">
                <a:solidFill>
                  <a:srgbClr val="C00000"/>
                </a:solidFill>
              </a:rPr>
              <a:t>tensor </a:t>
            </a:r>
            <a:r>
              <a:rPr lang="en-US" sz="2800" dirty="0" smtClean="0">
                <a:solidFill>
                  <a:srgbClr val="C00000"/>
                </a:solidFill>
              </a:rPr>
              <a:t>categories be usefully applied to CFT ?   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854" y="1600200"/>
            <a:ext cx="85099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Modular tensor categories have had very little impact on 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string theory itself.  (Despite the original motivation.) 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9718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Of course, they have played an important role in mathematics (VOA theory, knot theory, </a:t>
            </a:r>
            <a:r>
              <a:rPr lang="en-US" sz="2400" dirty="0" smtClean="0">
                <a:solidFill>
                  <a:srgbClr val="FF0000"/>
                </a:solidFill>
              </a:rPr>
              <a:t>3-manifold </a:t>
            </a:r>
            <a:r>
              <a:rPr lang="en-US" sz="2400" dirty="0" smtClean="0">
                <a:solidFill>
                  <a:srgbClr val="FF0000"/>
                </a:solidFill>
              </a:rPr>
              <a:t>invariants)  and in topological phases of matter.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2854" y="4427393"/>
            <a:ext cx="827624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(Rather surprisingly they played an important role in </a:t>
            </a:r>
            <a:endParaRPr lang="en-US" sz="2800" dirty="0" smtClean="0">
              <a:solidFill>
                <a:srgbClr val="00B050"/>
              </a:solidFill>
            </a:endParaRPr>
          </a:p>
          <a:p>
            <a:r>
              <a:rPr lang="en-US" sz="2800" dirty="0" smtClean="0">
                <a:solidFill>
                  <a:srgbClr val="00B050"/>
                </a:solidFill>
              </a:rPr>
              <a:t>supersymmetric field </a:t>
            </a:r>
            <a:r>
              <a:rPr lang="en-US" sz="2800" dirty="0" smtClean="0">
                <a:solidFill>
                  <a:srgbClr val="00B050"/>
                </a:solidFill>
              </a:rPr>
              <a:t>theory just in the past few years.) </a:t>
            </a:r>
            <a:endParaRPr lang="en-US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609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495728"/>
            <a:ext cx="924964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I </a:t>
            </a:r>
            <a:r>
              <a:rPr lang="en-US" sz="2800" dirty="0" smtClean="0">
                <a:solidFill>
                  <a:srgbClr val="0000FF"/>
                </a:solidFill>
              </a:rPr>
              <a:t>realized only recently (with Jeff Harvey) that actually our </a:t>
            </a:r>
          </a:p>
          <a:p>
            <a:r>
              <a:rPr lang="en-US" sz="2800" dirty="0">
                <a:solidFill>
                  <a:srgbClr val="0000FF"/>
                </a:solidFill>
              </a:rPr>
              <a:t>k</a:t>
            </a:r>
            <a:r>
              <a:rPr lang="en-US" sz="2800" dirty="0" smtClean="0">
                <a:solidFill>
                  <a:srgbClr val="0000FF"/>
                </a:solidFill>
              </a:rPr>
              <a:t>nowledge </a:t>
            </a:r>
            <a:r>
              <a:rPr lang="en-US" sz="2800" dirty="0" smtClean="0">
                <a:solidFill>
                  <a:srgbClr val="0000FF"/>
                </a:solidFill>
              </a:rPr>
              <a:t>of consistency conditions for asymmetric </a:t>
            </a:r>
            <a:r>
              <a:rPr lang="en-US" sz="2800" dirty="0" err="1" smtClean="0">
                <a:solidFill>
                  <a:srgbClr val="0000FF"/>
                </a:solidFill>
              </a:rPr>
              <a:t>orbifolds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endParaRPr lang="en-US" sz="2800" dirty="0" smtClean="0">
              <a:solidFill>
                <a:srgbClr val="0000FF"/>
              </a:solidFill>
            </a:endParaRPr>
          </a:p>
          <a:p>
            <a:r>
              <a:rPr lang="en-US" sz="2800" dirty="0" smtClean="0">
                <a:solidFill>
                  <a:srgbClr val="0000FF"/>
                </a:solidFill>
              </a:rPr>
              <a:t>is </a:t>
            </a:r>
            <a:r>
              <a:rPr lang="en-US" sz="2800" dirty="0" smtClean="0">
                <a:solidFill>
                  <a:srgbClr val="0000FF"/>
                </a:solidFill>
              </a:rPr>
              <a:t>rather </a:t>
            </a:r>
            <a:r>
              <a:rPr lang="en-US" sz="2800" dirty="0" smtClean="0">
                <a:solidFill>
                  <a:srgbClr val="0000FF"/>
                </a:solidFill>
              </a:rPr>
              <a:t>incomplete</a:t>
            </a:r>
            <a:r>
              <a:rPr lang="en-US" sz="2800" dirty="0" smtClean="0">
                <a:solidFill>
                  <a:srgbClr val="0000FF"/>
                </a:solidFill>
              </a:rPr>
              <a:t>. Maybe the new </a:t>
            </a:r>
            <a:r>
              <a:rPr lang="en-US" sz="2800" dirty="0" smtClean="0">
                <a:solidFill>
                  <a:srgbClr val="0000FF"/>
                </a:solidFill>
              </a:rPr>
              <a:t>ideas in </a:t>
            </a:r>
            <a:r>
              <a:rPr lang="en-US" sz="2800" dirty="0" smtClean="0">
                <a:solidFill>
                  <a:srgbClr val="0000FF"/>
                </a:solidFill>
              </a:rPr>
              <a:t>the </a:t>
            </a:r>
            <a:r>
              <a:rPr lang="en-US" sz="2800" dirty="0" smtClean="0">
                <a:solidFill>
                  <a:srgbClr val="0000FF"/>
                </a:solidFill>
              </a:rPr>
              <a:t>theory 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of </a:t>
            </a:r>
            <a:r>
              <a:rPr lang="en-US" sz="2800" dirty="0" smtClean="0">
                <a:solidFill>
                  <a:srgbClr val="0000FF"/>
                </a:solidFill>
              </a:rPr>
              <a:t>topological </a:t>
            </a:r>
            <a:r>
              <a:rPr lang="en-US" sz="2800" dirty="0" smtClean="0">
                <a:solidFill>
                  <a:srgbClr val="0000FF"/>
                </a:solidFill>
              </a:rPr>
              <a:t>phases can </a:t>
            </a:r>
            <a:r>
              <a:rPr lang="en-US" sz="2800" dirty="0" smtClean="0">
                <a:solidFill>
                  <a:srgbClr val="0000FF"/>
                </a:solidFill>
              </a:rPr>
              <a:t>give a complete </a:t>
            </a:r>
            <a:r>
              <a:rPr lang="en-US" sz="2800" dirty="0" smtClean="0">
                <a:solidFill>
                  <a:srgbClr val="0000FF"/>
                </a:solidFill>
              </a:rPr>
              <a:t>solution </a:t>
            </a:r>
            <a:r>
              <a:rPr lang="en-US" sz="2800" dirty="0" smtClean="0">
                <a:solidFill>
                  <a:srgbClr val="0000FF"/>
                </a:solidFill>
              </a:rPr>
              <a:t>to this </a:t>
            </a:r>
            <a:endParaRPr lang="en-US" sz="2800" dirty="0" smtClean="0">
              <a:solidFill>
                <a:srgbClr val="0000FF"/>
              </a:solidFill>
            </a:endParaRPr>
          </a:p>
          <a:p>
            <a:r>
              <a:rPr lang="en-US" sz="2800" dirty="0" smtClean="0">
                <a:solidFill>
                  <a:srgbClr val="0000FF"/>
                </a:solidFill>
              </a:rPr>
              <a:t>old </a:t>
            </a:r>
            <a:r>
              <a:rPr lang="en-US" sz="2800" dirty="0" smtClean="0">
                <a:solidFill>
                  <a:srgbClr val="0000FF"/>
                </a:solidFill>
              </a:rPr>
              <a:t>problem. 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8005" y="5071872"/>
            <a:ext cx="72823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7030A0"/>
                </a:solidFill>
              </a:rPr>
              <a:t>We started to work this out with </a:t>
            </a:r>
            <a:r>
              <a:rPr lang="en-US" sz="2800" dirty="0" err="1" smtClean="0">
                <a:solidFill>
                  <a:srgbClr val="7030A0"/>
                </a:solidFill>
              </a:rPr>
              <a:t>Nati</a:t>
            </a:r>
            <a:r>
              <a:rPr lang="en-US" sz="2800" dirty="0" smtClean="0">
                <a:solidFill>
                  <a:srgbClr val="7030A0"/>
                </a:solidFill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</a:rPr>
              <a:t>Seiberg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….</a:t>
            </a:r>
            <a:r>
              <a:rPr lang="en-US" sz="2800" dirty="0" smtClean="0">
                <a:solidFill>
                  <a:srgbClr val="7030A0"/>
                </a:solidFill>
              </a:rPr>
              <a:t>. 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9830" y="5943600"/>
            <a:ext cx="88499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Still, it seems a good project and there is plenty to do here. 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6817" y="524252"/>
            <a:ext cx="8763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Example: There is interesting recent work on </a:t>
            </a:r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en-US" sz="2800" dirty="0" smtClean="0">
                <a:solidFill>
                  <a:srgbClr val="FF0000"/>
                </a:solidFill>
              </a:rPr>
              <a:t>``G-crossed </a:t>
            </a:r>
            <a:r>
              <a:rPr lang="en-US" sz="2800" dirty="0" smtClean="0">
                <a:solidFill>
                  <a:srgbClr val="FF0000"/>
                </a:solidFill>
              </a:rPr>
              <a:t>braided tensor </a:t>
            </a:r>
            <a:r>
              <a:rPr lang="en-US" sz="2800" dirty="0" smtClean="0">
                <a:solidFill>
                  <a:srgbClr val="FF0000"/>
                </a:solidFill>
              </a:rPr>
              <a:t>categories</a:t>
            </a:r>
            <a:r>
              <a:rPr lang="en-US" sz="2800" dirty="0" smtClean="0">
                <a:solidFill>
                  <a:srgbClr val="FF0000"/>
                </a:solidFill>
              </a:rPr>
              <a:t>’’ .  </a:t>
            </a:r>
            <a:r>
              <a:rPr lang="en-US" sz="2000" dirty="0" smtClean="0">
                <a:solidFill>
                  <a:srgbClr val="FF0000"/>
                </a:solidFill>
              </a:rPr>
              <a:t>[</a:t>
            </a:r>
            <a:r>
              <a:rPr lang="en-US" sz="2000" dirty="0" err="1" smtClean="0">
                <a:solidFill>
                  <a:srgbClr val="FF0000"/>
                </a:solidFill>
              </a:rPr>
              <a:t>Barkeshli</a:t>
            </a:r>
            <a:r>
              <a:rPr lang="en-US" sz="2000" dirty="0" smtClean="0">
                <a:solidFill>
                  <a:srgbClr val="FF0000"/>
                </a:solidFill>
              </a:rPr>
              <a:t>, et. </a:t>
            </a:r>
            <a:r>
              <a:rPr lang="en-US" sz="2000" dirty="0" err="1" smtClean="0">
                <a:solidFill>
                  <a:srgbClr val="FF0000"/>
                </a:solidFill>
              </a:rPr>
              <a:t>a.l</a:t>
            </a:r>
            <a:r>
              <a:rPr lang="en-US" sz="2000" dirty="0" smtClean="0">
                <a:solidFill>
                  <a:srgbClr val="FF0000"/>
                </a:solidFill>
              </a:rPr>
              <a:t>.]</a:t>
            </a:r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en-US" sz="2800" dirty="0" smtClean="0">
                <a:solidFill>
                  <a:srgbClr val="FF0000"/>
                </a:solidFill>
              </a:rPr>
              <a:t>Does it shed any useful insight into </a:t>
            </a:r>
            <a:r>
              <a:rPr lang="en-US" sz="2800" dirty="0" err="1" smtClean="0">
                <a:solidFill>
                  <a:srgbClr val="FF0000"/>
                </a:solidFill>
              </a:rPr>
              <a:t>orbifold</a:t>
            </a:r>
            <a:r>
              <a:rPr lang="en-US" sz="2800" dirty="0" smtClean="0">
                <a:solidFill>
                  <a:srgbClr val="FF0000"/>
                </a:solidFill>
              </a:rPr>
              <a:t> theories?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268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1524000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Will C* algebras and noncommutative geometry </a:t>
            </a:r>
            <a:endParaRPr lang="en-US" sz="3200" dirty="0" smtClean="0">
              <a:solidFill>
                <a:srgbClr val="FF0000"/>
              </a:solidFill>
            </a:endParaRPr>
          </a:p>
          <a:p>
            <a:r>
              <a:rPr lang="en-US" sz="3200" dirty="0" smtClean="0">
                <a:solidFill>
                  <a:srgbClr val="FF0000"/>
                </a:solidFill>
              </a:rPr>
              <a:t>play a </a:t>
            </a:r>
            <a:r>
              <a:rPr lang="en-US" sz="3200" dirty="0" smtClean="0">
                <a:solidFill>
                  <a:srgbClr val="FF0000"/>
                </a:solidFill>
              </a:rPr>
              <a:t>more </a:t>
            </a:r>
            <a:r>
              <a:rPr lang="en-US" sz="3200" dirty="0" smtClean="0">
                <a:solidFill>
                  <a:srgbClr val="FF0000"/>
                </a:solidFill>
              </a:rPr>
              <a:t>dominant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role in the theory </a:t>
            </a:r>
            <a:r>
              <a:rPr lang="en-US" sz="3200" dirty="0" smtClean="0">
                <a:solidFill>
                  <a:srgbClr val="FF0000"/>
                </a:solidFill>
              </a:rPr>
              <a:t>of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topological </a:t>
            </a:r>
            <a:r>
              <a:rPr lang="en-US" sz="3200" dirty="0" smtClean="0">
                <a:solidFill>
                  <a:srgbClr val="FF0000"/>
                </a:solidFill>
              </a:rPr>
              <a:t>phases?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0822" y="3962400"/>
            <a:ext cx="88478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Haldane:  Noncommutative coordinates in Laughlin ``</a:t>
            </a:r>
            <a:r>
              <a:rPr lang="en-US" sz="2400" dirty="0" err="1" smtClean="0">
                <a:solidFill>
                  <a:srgbClr val="0000FF"/>
                </a:solidFill>
              </a:rPr>
              <a:t>wavefunctions</a:t>
            </a:r>
            <a:r>
              <a:rPr lang="en-US" sz="2400" dirty="0" smtClean="0">
                <a:solidFill>
                  <a:srgbClr val="0000FF"/>
                </a:solidFill>
              </a:rPr>
              <a:t>’’ 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3390" y="5105400"/>
            <a:ext cx="89334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75E09"/>
                </a:solidFill>
              </a:rPr>
              <a:t>Bellissard</a:t>
            </a:r>
            <a:r>
              <a:rPr lang="en-US" sz="2400" dirty="0" smtClean="0">
                <a:solidFill>
                  <a:srgbClr val="F75E09"/>
                </a:solidFill>
              </a:rPr>
              <a:t> et. al. :  Noncommutative geometries associated to homogeneous but aperiodic media. </a:t>
            </a:r>
            <a:endParaRPr lang="en-US" sz="2400" dirty="0">
              <a:solidFill>
                <a:srgbClr val="F75E0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"/>
            <a:ext cx="8229600" cy="1143000"/>
          </a:xfrm>
        </p:spPr>
        <p:txBody>
          <a:bodyPr/>
          <a:lstStyle/>
          <a:p>
            <a:r>
              <a:rPr lang="en-US" dirty="0" smtClean="0"/>
              <a:t>Possible New Directions – 2/2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166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puzzled l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9600" y="76200"/>
            <a:ext cx="3390900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173246" y="990600"/>
            <a:ext cx="69707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So why did he agree to be on the panel?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35016" y="1904999"/>
            <a:ext cx="64472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0000FF"/>
                </a:solidFill>
              </a:rPr>
              <a:t>  </a:t>
            </a:r>
            <a:r>
              <a:rPr lang="en-US" sz="4400" b="1" i="1" u="sng" dirty="0" smtClean="0">
                <a:solidFill>
                  <a:srgbClr val="0000FF"/>
                </a:solidFill>
              </a:rPr>
              <a:t>What</a:t>
            </a:r>
            <a:r>
              <a:rPr lang="en-US" sz="4400" dirty="0" smtClean="0">
                <a:solidFill>
                  <a:srgbClr val="0000FF"/>
                </a:solidFill>
              </a:rPr>
              <a:t> was he thinking ??? </a:t>
            </a:r>
            <a:endParaRPr lang="en-US" sz="4400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25400" y="3811655"/>
            <a:ext cx="9309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</a:rPr>
              <a:t>ACP(2015)Working group – expert opinions. 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700" y="4833034"/>
            <a:ext cx="93020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7030A0"/>
                </a:solidFill>
              </a:rPr>
              <a:t>Birthday questions: Haldane, Freedman, </a:t>
            </a:r>
            <a:r>
              <a:rPr lang="en-US" sz="3600" dirty="0" err="1" smtClean="0">
                <a:solidFill>
                  <a:srgbClr val="7030A0"/>
                </a:solidFill>
              </a:rPr>
              <a:t>Seiberg</a:t>
            </a:r>
            <a:r>
              <a:rPr lang="en-US" sz="3600" dirty="0" smtClean="0">
                <a:solidFill>
                  <a:srgbClr val="7030A0"/>
                </a:solidFill>
              </a:rPr>
              <a:t>.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25400" y="5750748"/>
            <a:ext cx="94449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B050"/>
                </a:solidFill>
              </a:rPr>
              <a:t>Two suggestions for interesting future directions. </a:t>
            </a:r>
            <a:endParaRPr lang="en-US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59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Questions From An Aspen/Harvard Working Group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2360474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How to </a:t>
            </a:r>
            <a:r>
              <a:rPr lang="en-US" sz="3600" dirty="0" smtClean="0">
                <a:solidFill>
                  <a:srgbClr val="FF0000"/>
                </a:solidFill>
              </a:rPr>
              <a:t>relate </a:t>
            </a:r>
            <a:r>
              <a:rPr lang="en-US" sz="3600" dirty="0" smtClean="0">
                <a:solidFill>
                  <a:srgbClr val="FF0000"/>
                </a:solidFill>
              </a:rPr>
              <a:t>three </a:t>
            </a:r>
            <a:r>
              <a:rPr lang="en-US" sz="3600" dirty="0" smtClean="0">
                <a:solidFill>
                  <a:srgbClr val="FF0000"/>
                </a:solidFill>
              </a:rPr>
              <a:t>distinct approaches </a:t>
            </a:r>
            <a:r>
              <a:rPr lang="en-US" sz="3600" dirty="0" smtClean="0">
                <a:solidFill>
                  <a:srgbClr val="FF0000"/>
                </a:solidFill>
              </a:rPr>
              <a:t>to the mathematical </a:t>
            </a:r>
            <a:r>
              <a:rPr lang="en-US" sz="3600" dirty="0">
                <a:solidFill>
                  <a:srgbClr val="FF0000"/>
                </a:solidFill>
              </a:rPr>
              <a:t>c</a:t>
            </a:r>
            <a:r>
              <a:rPr lang="en-US" sz="3600" dirty="0" smtClean="0">
                <a:solidFill>
                  <a:srgbClr val="FF0000"/>
                </a:solidFill>
              </a:rPr>
              <a:t>lassification of ``SRE’’ or ``invertible’’ topological phases.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3048" y="4211122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Boundary conditions in topological field theory:  When does a SRE phase only allow gapless boundary conditions?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5780782"/>
            <a:ext cx="92825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</a:rPr>
              <a:t>Questions related to lattice realizations of topological phases. 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2602" y="1231612"/>
            <a:ext cx="87110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Dan Freed, Mike Freedman, Matt Hastings, Mike Hopkins, Anton Kapustin, Alexei </a:t>
            </a:r>
            <a:r>
              <a:rPr lang="en-US" sz="2800" dirty="0" err="1" smtClean="0"/>
              <a:t>Kitaev</a:t>
            </a:r>
            <a:r>
              <a:rPr lang="en-US" sz="2800" dirty="0" smtClean="0"/>
              <a:t>, Constantin </a:t>
            </a:r>
            <a:r>
              <a:rPr lang="en-US" sz="2800" dirty="0" err="1" smtClean="0"/>
              <a:t>Teleman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99720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Approach: Lattice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38100" y="1447800"/>
                <a:ext cx="9220200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0000FF"/>
                    </a:solidFill>
                  </a:rPr>
                  <a:t>Kitaev</a:t>
                </a:r>
                <a:r>
                  <a:rPr lang="en-US" sz="2000" dirty="0">
                    <a:solidFill>
                      <a:srgbClr val="0000FF"/>
                    </a:solidFill>
                  </a:rPr>
                  <a:t> </a:t>
                </a:r>
                <a:r>
                  <a:rPr lang="en-US" sz="2000" dirty="0" smtClean="0">
                    <a:solidFill>
                      <a:srgbClr val="0000FF"/>
                    </a:solidFill>
                  </a:rPr>
                  <a:t>tries to </a:t>
                </a:r>
                <a:r>
                  <a:rPr lang="en-US" sz="2000" dirty="0" smtClean="0">
                    <a:solidFill>
                      <a:srgbClr val="0000FF"/>
                    </a:solidFill>
                  </a:rPr>
                  <a:t>define a space of lattice </a:t>
                </a:r>
                <a:r>
                  <a:rPr lang="en-US" sz="2000" dirty="0" smtClean="0">
                    <a:solidFill>
                      <a:srgbClr val="0000FF"/>
                    </a:solidFill>
                  </a:rPr>
                  <a:t>Hamiltonians on d-dimensional disk that are </a:t>
                </a:r>
                <a:endParaRPr lang="en-US" sz="2000" dirty="0" smtClean="0">
                  <a:solidFill>
                    <a:srgbClr val="0000FF"/>
                  </a:solidFill>
                </a:endParaRPr>
              </a:p>
              <a:p>
                <a:r>
                  <a:rPr lang="en-US" sz="2000" dirty="0" smtClean="0">
                    <a:solidFill>
                      <a:srgbClr val="0000FF"/>
                    </a:solidFill>
                  </a:rPr>
                  <a:t>  </a:t>
                </a:r>
                <a:r>
                  <a:rPr lang="en-US" sz="2000" dirty="0">
                    <a:solidFill>
                      <a:srgbClr val="0000FF"/>
                    </a:solidFill>
                  </a:rPr>
                  <a:t>``locally </a:t>
                </a:r>
                <a:r>
                  <a:rPr lang="en-US" sz="2000" dirty="0" smtClean="0">
                    <a:solidFill>
                      <a:srgbClr val="0000FF"/>
                    </a:solidFill>
                  </a:rPr>
                  <a:t>gapped'‘  such that the </a:t>
                </a:r>
                <a:r>
                  <a:rPr lang="en-US" sz="2000" dirty="0" err="1" smtClean="0">
                    <a:solidFill>
                      <a:srgbClr val="0000FF"/>
                    </a:solidFill>
                  </a:rPr>
                  <a:t>groundstate</a:t>
                </a:r>
                <a:r>
                  <a:rPr lang="en-US" sz="2000" dirty="0" smtClean="0">
                    <a:solidFill>
                      <a:srgbClr val="0000FF"/>
                    </a:solidFill>
                  </a:rPr>
                  <a:t> must be  ``</a:t>
                </a:r>
                <a:r>
                  <a:rPr lang="en-US" sz="2000" dirty="0">
                    <a:solidFill>
                      <a:srgbClr val="0000FF"/>
                    </a:solidFill>
                  </a:rPr>
                  <a:t>invertible</a:t>
                </a:r>
                <a:r>
                  <a:rPr lang="en-US" sz="2000" dirty="0" smtClean="0">
                    <a:solidFill>
                      <a:srgbClr val="0000FF"/>
                    </a:solidFill>
                  </a:rPr>
                  <a:t>'‘ in </a:t>
                </a:r>
                <a:r>
                  <a:rPr lang="en-US" sz="2000" dirty="0">
                    <a:solidFill>
                      <a:srgbClr val="0000FF"/>
                    </a:solidFill>
                  </a:rPr>
                  <a:t>the sense that if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solidFill>
                          <a:srgbClr val="0000FF"/>
                        </a:solidFill>
                        <a:latin typeface="Cambria Math"/>
                      </a:rPr>
                      <m:t>Ψ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US" sz="2000" dirty="0">
                    <a:solidFill>
                      <a:srgbClr val="0000FF"/>
                    </a:solidFill>
                  </a:rPr>
                  <a:t>is the </a:t>
                </a:r>
                <a:r>
                  <a:rPr lang="en-US" sz="2000" dirty="0" err="1">
                    <a:solidFill>
                      <a:srgbClr val="0000FF"/>
                    </a:solidFill>
                  </a:rPr>
                  <a:t>groundstate</a:t>
                </a:r>
                <a:r>
                  <a:rPr lang="en-US" sz="2000" dirty="0">
                    <a:solidFill>
                      <a:srgbClr val="0000FF"/>
                    </a:solidFill>
                  </a:rPr>
                  <a:t> </a:t>
                </a:r>
                <a:r>
                  <a:rPr lang="en-US" sz="2000" dirty="0" smtClean="0">
                    <a:solidFill>
                      <a:srgbClr val="0000FF"/>
                    </a:solidFill>
                  </a:rPr>
                  <a:t>then we </a:t>
                </a:r>
                <a:r>
                  <a:rPr lang="en-US" sz="2000" dirty="0">
                    <a:solidFill>
                      <a:srgbClr val="0000FF"/>
                    </a:solidFill>
                  </a:rPr>
                  <a:t>can tensor with another system and </a:t>
                </a:r>
                <a:r>
                  <a:rPr lang="en-US" sz="2000" dirty="0" err="1">
                    <a:solidFill>
                      <a:srgbClr val="0000FF"/>
                    </a:solidFill>
                  </a:rPr>
                  <a:t>groundstate</a:t>
                </a:r>
                <a:r>
                  <a:rPr lang="en-US" sz="2000" dirty="0">
                    <a:solidFill>
                      <a:srgbClr val="0000FF"/>
                    </a:solidFill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Ψ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</a:rPr>
                      <m:t> </m:t>
                    </m:r>
                    <m:r>
                      <a:rPr lang="en-US" sz="2000" b="0" i="0" smtClean="0">
                        <a:solidFill>
                          <a:srgbClr val="0000FF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>
                    <a:solidFill>
                      <a:srgbClr val="0000FF"/>
                    </a:solidFill>
                  </a:rPr>
                  <a:t>so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solidFill>
                          <a:srgbClr val="0000FF"/>
                        </a:solidFill>
                        <a:latin typeface="Cambria Math"/>
                      </a:rPr>
                      <m:t>Ψ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</a:rPr>
                      <m:t>⊗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Ψ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>
                    <a:solidFill>
                      <a:srgbClr val="0000FF"/>
                    </a:solidFill>
                  </a:rPr>
                  <a:t>can </a:t>
                </a:r>
                <a:r>
                  <a:rPr lang="en-US" sz="2000" dirty="0">
                    <a:solidFill>
                      <a:srgbClr val="0000FF"/>
                    </a:solidFill>
                  </a:rPr>
                  <a:t>be brought to a </a:t>
                </a:r>
                <a:r>
                  <a:rPr lang="en-US" sz="2000" dirty="0" smtClean="0">
                    <a:solidFill>
                      <a:srgbClr val="0000FF"/>
                    </a:solidFill>
                  </a:rPr>
                  <a:t>product state </a:t>
                </a:r>
                <a:r>
                  <a:rPr lang="en-US" sz="2000" dirty="0">
                    <a:solidFill>
                      <a:srgbClr val="0000FF"/>
                    </a:solidFill>
                  </a:rPr>
                  <a:t>using a bounded number of </a:t>
                </a:r>
                <a:r>
                  <a:rPr lang="en-US" sz="2000" dirty="0" smtClean="0">
                    <a:solidFill>
                      <a:srgbClr val="0000FF"/>
                    </a:solidFill>
                  </a:rPr>
                  <a:t>``local quantum gates’’.  This gives a space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ℬ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𝑑</m:t>
                        </m:r>
                      </m:sub>
                    </m:sSub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</a:rPr>
                      <m:t>(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</a:rPr>
                      <m:t>𝒟</m:t>
                    </m:r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000" dirty="0" smtClean="0">
                    <a:solidFill>
                      <a:srgbClr val="0000FF"/>
                    </a:solidFill>
                  </a:rPr>
                  <a:t>   of Hamiltonians that depends on details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00FF"/>
                        </a:solidFill>
                        <a:latin typeface="Cambria Math"/>
                      </a:rPr>
                      <m:t>𝒟</m:t>
                    </m:r>
                  </m:oMath>
                </a14:m>
                <a:endParaRPr lang="en-US" sz="2000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" y="1447800"/>
                <a:ext cx="9220200" cy="1631216"/>
              </a:xfrm>
              <a:prstGeom prst="rect">
                <a:avLst/>
              </a:prstGeom>
              <a:blipFill rotWithShape="1">
                <a:blip r:embed="rId2"/>
                <a:stretch>
                  <a:fillRect l="-661" t="-1873" r="-264" b="-56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895597" y="5257800"/>
                <a:ext cx="278133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6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ℬ</m:t>
                          </m:r>
                        </m:e>
                        <m:sub>
                          <m:r>
                            <a:rPr lang="en-US" sz="36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𝑑</m:t>
                          </m:r>
                        </m:sub>
                      </m:sSub>
                      <m:r>
                        <a:rPr lang="en-US" sz="36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→</m:t>
                      </m:r>
                      <m:r>
                        <m:rPr>
                          <m:sty m:val="p"/>
                        </m:rPr>
                        <a:rPr lang="en-US" sz="3600" b="0" i="0" smtClean="0">
                          <a:solidFill>
                            <a:srgbClr val="7030A0"/>
                          </a:solidFill>
                          <a:latin typeface="Cambria Math"/>
                        </a:rPr>
                        <m:t>Ω</m:t>
                      </m:r>
                      <m:sSub>
                        <m:sSubPr>
                          <m:ctrlPr>
                            <a:rPr lang="en-US" sz="36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6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ℬ</m:t>
                          </m:r>
                        </m:e>
                        <m:sub>
                          <m:r>
                            <a:rPr lang="en-US" sz="36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en-US" sz="36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+1</m:t>
                          </m:r>
                        </m:sub>
                      </m:sSub>
                    </m:oMath>
                  </m:oMathPara>
                </a14:m>
                <a:endParaRPr lang="en-US" sz="36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597" y="5257800"/>
                <a:ext cx="2781339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93230" y="5925312"/>
                <a:ext cx="890994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FF3399"/>
                    </a:solidFill>
                  </a:rPr>
                  <a:t>Details can (more or less) be carried out for free fermions – leading to K and KO </a:t>
                </a:r>
              </a:p>
              <a:p>
                <a:r>
                  <a:rPr lang="en-US" sz="2000" dirty="0" smtClean="0">
                    <a:solidFill>
                      <a:srgbClr val="FF3399"/>
                    </a:solidFill>
                  </a:rPr>
                  <a:t>spectrum</a:t>
                </a:r>
                <a:r>
                  <a:rPr lang="en-US" sz="2000" dirty="0" smtClean="0">
                    <a:solidFill>
                      <a:srgbClr val="FF3399"/>
                    </a:solidFill>
                  </a:rPr>
                  <a:t>. </a:t>
                </a:r>
                <a:r>
                  <a:rPr lang="en-US" sz="2000" dirty="0" smtClean="0">
                    <a:solidFill>
                      <a:srgbClr val="FF3399"/>
                    </a:solidFill>
                  </a:rPr>
                  <a:t>The </a:t>
                </a:r>
                <a:r>
                  <a:rPr lang="en-US" sz="2000" dirty="0" smtClean="0">
                    <a:solidFill>
                      <a:srgbClr val="FF3399"/>
                    </a:solidFill>
                  </a:rPr>
                  <a:t>interacting case is less clear,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  <m:t>ℬ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FF3399"/>
                            </a:solidFill>
                            <a:latin typeface="Cambria Math"/>
                          </a:rPr>
                          <m:t>𝑑</m:t>
                        </m:r>
                      </m:sub>
                    </m:sSub>
                    <m:r>
                      <a:rPr lang="en-US" sz="2000" b="0" i="1" smtClean="0">
                        <a:solidFill>
                          <a:srgbClr val="FF3399"/>
                        </a:solidFill>
                        <a:latin typeface="Cambria Math"/>
                      </a:rPr>
                      <m:t>  </m:t>
                    </m:r>
                  </m:oMath>
                </a14:m>
                <a:r>
                  <a:rPr lang="en-US" sz="2000" dirty="0" smtClean="0">
                    <a:solidFill>
                      <a:srgbClr val="FF3399"/>
                    </a:solidFill>
                  </a:rPr>
                  <a:t>is only clear for low values of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FF3399"/>
                        </a:solidFill>
                        <a:latin typeface="Cambria Math"/>
                      </a:rPr>
                      <m:t>𝑑</m:t>
                    </m:r>
                    <m:r>
                      <a:rPr lang="en-US" sz="2000" b="0" i="1" smtClean="0">
                        <a:solidFill>
                          <a:srgbClr val="FF3399"/>
                        </a:solidFill>
                        <a:latin typeface="Cambria Math"/>
                      </a:rPr>
                      <m:t>. </m:t>
                    </m:r>
                  </m:oMath>
                </a14:m>
                <a:endParaRPr lang="en-US" sz="2000" dirty="0">
                  <a:solidFill>
                    <a:srgbClr val="FF3399"/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230" y="5925312"/>
                <a:ext cx="8909940" cy="707886"/>
              </a:xfrm>
              <a:prstGeom prst="rect">
                <a:avLst/>
              </a:prstGeom>
              <a:blipFill rotWithShape="1">
                <a:blip r:embed="rId4"/>
                <a:stretch>
                  <a:fillRect l="-753" t="-4310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654329" y="4267200"/>
                <a:ext cx="826716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7030A0"/>
                    </a:solidFill>
                  </a:rPr>
                  <a:t>Kitaev argues the set of spaces </a:t>
                </a:r>
                <a14:m>
                  <m:oMath xmlns:m="http://schemas.openxmlformats.org/officeDocument/2006/math">
                    <m:r>
                      <m:rPr>
                        <m:lit/>
                      </m:rPr>
                      <a:rPr lang="en-US" sz="2400" b="0" i="1" smtClean="0">
                        <a:solidFill>
                          <a:srgbClr val="7030A0"/>
                        </a:solidFill>
                        <a:latin typeface="Cambria Math"/>
                      </a:rPr>
                      <m:t>{</m:t>
                    </m:r>
                    <m:sSub>
                      <m:sSubPr>
                        <m:ctrlP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ℬ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𝑑</m:t>
                        </m:r>
                      </m:sub>
                    </m:sSub>
                    <m:sSub>
                      <m:sSubPr>
                        <m:ctrlP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lit/>
                          </m:rP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}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𝑑</m:t>
                        </m:r>
                        <m: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≥0</m:t>
                        </m:r>
                      </m:sub>
                    </m:sSub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/>
                      </a:rPr>
                      <m:t>  </m:t>
                    </m:r>
                  </m:oMath>
                </a14:m>
                <a:r>
                  <a:rPr lang="en-US" sz="2400" dirty="0" smtClean="0">
                    <a:solidFill>
                      <a:srgbClr val="7030A0"/>
                    </a:solidFill>
                  </a:rPr>
                  <a:t>forms something </a:t>
                </a:r>
              </a:p>
              <a:p>
                <a:r>
                  <a:rPr lang="en-US" sz="2400" dirty="0">
                    <a:solidFill>
                      <a:srgbClr val="7030A0"/>
                    </a:solidFill>
                  </a:rPr>
                  <a:t> </a:t>
                </a:r>
                <a:r>
                  <a:rPr lang="en-US" sz="2400" dirty="0" smtClean="0">
                    <a:solidFill>
                      <a:srgbClr val="7030A0"/>
                    </a:solidFill>
                  </a:rPr>
                  <a:t>          </a:t>
                </a:r>
                <a:r>
                  <a:rPr lang="en-US" sz="2400" dirty="0" smtClean="0">
                    <a:solidFill>
                      <a:srgbClr val="7030A0"/>
                    </a:solidFill>
                  </a:rPr>
                  <a:t>known </a:t>
                </a:r>
                <a:r>
                  <a:rPr lang="en-US" sz="2400" dirty="0">
                    <a:solidFill>
                      <a:srgbClr val="7030A0"/>
                    </a:solidFill>
                  </a:rPr>
                  <a:t>in topology as a </a:t>
                </a:r>
                <a:r>
                  <a:rPr lang="en-US" sz="2400" dirty="0" smtClean="0">
                    <a:solidFill>
                      <a:srgbClr val="7030A0"/>
                    </a:solidFill>
                  </a:rPr>
                  <a:t>“loop spectrum“: </a:t>
                </a:r>
                <a:endParaRPr 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329" y="4267200"/>
                <a:ext cx="8267167" cy="830997"/>
              </a:xfrm>
              <a:prstGeom prst="rect">
                <a:avLst/>
              </a:prstGeom>
              <a:blipFill rotWithShape="1">
                <a:blip r:embed="rId5"/>
                <a:stretch>
                  <a:fillRect l="-1105" t="-5882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1025970" y="3200400"/>
                <a:ext cx="689883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FF0000"/>
                    </a:solidFill>
                  </a:rPr>
                  <a:t>Then we want to take some kind of limit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                    </m:t>
                        </m:r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ℬ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𝑑</m:t>
                        </m:r>
                      </m:sub>
                    </m:sSub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/>
                      </a:rPr>
                      <m:t>≔ </m:t>
                    </m:r>
                    <m:func>
                      <m:funcPr>
                        <m:ctrlP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800" b="0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lim</m:t>
                            </m:r>
                          </m:e>
                          <m:lim>
                            <m: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𝒟</m:t>
                            </m:r>
                          </m:lim>
                        </m:limLow>
                      </m:fName>
                      <m:e>
                        <m:sSub>
                          <m:sSubPr>
                            <m:ctrlP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ℬ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𝑑</m:t>
                            </m:r>
                          </m:sub>
                        </m:sSub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𝒟</m:t>
                        </m:r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)</m:t>
                        </m:r>
                      </m:e>
                    </m:func>
                  </m:oMath>
                </a14:m>
                <a:endParaRPr 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970" y="3200400"/>
                <a:ext cx="6898830" cy="954107"/>
              </a:xfrm>
              <a:prstGeom prst="rect">
                <a:avLst/>
              </a:prstGeom>
              <a:blipFill rotWithShape="1">
                <a:blip r:embed="rId6"/>
                <a:stretch>
                  <a:fillRect l="-1767" t="-57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340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934" y="-24905"/>
            <a:ext cx="8229600" cy="1143000"/>
          </a:xfrm>
        </p:spPr>
        <p:txBody>
          <a:bodyPr/>
          <a:lstStyle/>
          <a:p>
            <a:r>
              <a:rPr lang="en-US" dirty="0" smtClean="0"/>
              <a:t>Second &amp; Third</a:t>
            </a:r>
            <a:r>
              <a:rPr lang="en-US" dirty="0" smtClean="0"/>
              <a:t> Approaches: TFT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21920" y="947406"/>
                <a:ext cx="8824376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C00000"/>
                    </a:solidFill>
                  </a:rPr>
                  <a:t>Kapustin  </a:t>
                </a:r>
                <a:r>
                  <a:rPr lang="en-US" sz="2400" dirty="0" smtClean="0">
                    <a:solidFill>
                      <a:srgbClr val="C00000"/>
                    </a:solidFill>
                  </a:rPr>
                  <a:t>et. al. </a:t>
                </a:r>
                <a:r>
                  <a:rPr lang="en-US" sz="2400" dirty="0" smtClean="0">
                    <a:solidFill>
                      <a:srgbClr val="C00000"/>
                    </a:solidFill>
                  </a:rPr>
                  <a:t>ask </a:t>
                </a:r>
                <a:r>
                  <a:rPr lang="en-US" sz="2400" dirty="0" smtClean="0">
                    <a:solidFill>
                      <a:srgbClr val="C00000"/>
                    </a:solidFill>
                  </a:rPr>
                  <a:t>what  topological terms can be used in the low energy effective </a:t>
                </a:r>
                <a:r>
                  <a:rPr lang="en-US" sz="2400" dirty="0" smtClean="0">
                    <a:solidFill>
                      <a:srgbClr val="C00000"/>
                    </a:solidFill>
                  </a:rPr>
                  <a:t>action</a:t>
                </a:r>
                <a:r>
                  <a:rPr lang="en-US" sz="2400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400" dirty="0" smtClean="0">
                    <a:solidFill>
                      <a:srgbClr val="C00000"/>
                    </a:solidFill>
                  </a:rPr>
                  <a:t>and </a:t>
                </a:r>
                <a:r>
                  <a:rPr lang="en-US" sz="2400" dirty="0" smtClean="0">
                    <a:solidFill>
                      <a:srgbClr val="C00000"/>
                    </a:solidFill>
                  </a:rPr>
                  <a:t>argue </a:t>
                </a:r>
                <a:r>
                  <a:rPr lang="en-US" sz="2400" dirty="0" smtClean="0">
                    <a:solidFill>
                      <a:srgbClr val="C00000"/>
                    </a:solidFill>
                  </a:rPr>
                  <a:t>that these are </a:t>
                </a:r>
                <a:r>
                  <a:rPr lang="en-US" sz="2400" dirty="0" err="1" smtClean="0">
                    <a:solidFill>
                      <a:srgbClr val="C00000"/>
                    </a:solidFill>
                  </a:rPr>
                  <a:t>bordism</a:t>
                </a:r>
                <a:r>
                  <a:rPr lang="en-US" sz="2400" dirty="0" smtClean="0">
                    <a:solidFill>
                      <a:srgbClr val="C00000"/>
                    </a:solidFill>
                  </a:rPr>
                  <a:t> invariants.  </a:t>
                </a:r>
                <a:r>
                  <a:rPr lang="en-US" sz="2400" dirty="0" smtClean="0">
                    <a:solidFill>
                      <a:srgbClr val="C00000"/>
                    </a:solidFill>
                  </a:rPr>
                  <a:t>This leads to classification of </a:t>
                </a:r>
                <a:r>
                  <a:rPr lang="en-US" sz="2400" dirty="0" smtClean="0">
                    <a:solidFill>
                      <a:srgbClr val="C00000"/>
                    </a:solidFill>
                  </a:rPr>
                  <a:t>G </a:t>
                </a:r>
                <a:r>
                  <a:rPr lang="en-US" sz="2400" dirty="0" smtClean="0">
                    <a:solidFill>
                      <a:srgbClr val="C00000"/>
                    </a:solidFill>
                  </a:rPr>
                  <a:t>SPT </a:t>
                </a:r>
                <a:r>
                  <a:rPr lang="en-US" sz="2400" dirty="0" smtClean="0">
                    <a:solidFill>
                      <a:srgbClr val="C00000"/>
                    </a:solidFill>
                  </a:rPr>
                  <a:t>-phases </a:t>
                </a:r>
                <a:r>
                  <a:rPr lang="en-US" sz="2400" dirty="0" smtClean="0">
                    <a:solidFill>
                      <a:srgbClr val="C00000"/>
                    </a:solidFill>
                  </a:rPr>
                  <a:t>in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/>
                      </a:rPr>
                      <m:t>𝑑</m:t>
                    </m:r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/>
                      </a:rPr>
                      <m:t>+1 </m:t>
                    </m:r>
                  </m:oMath>
                </a14:m>
                <a:r>
                  <a:rPr lang="en-US" sz="2400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400" dirty="0" err="1" smtClean="0">
                    <a:solidFill>
                      <a:srgbClr val="C00000"/>
                    </a:solidFill>
                  </a:rPr>
                  <a:t>spacetime</a:t>
                </a:r>
                <a:r>
                  <a:rPr lang="en-US" sz="2400" dirty="0" smtClean="0">
                    <a:solidFill>
                      <a:srgbClr val="C00000"/>
                    </a:solidFill>
                  </a:rPr>
                  <a:t>  </a:t>
                </a:r>
                <a:r>
                  <a:rPr lang="en-US" sz="2400" dirty="0" err="1" smtClean="0">
                    <a:solidFill>
                      <a:srgbClr val="C00000"/>
                    </a:solidFill>
                  </a:rPr>
                  <a:t>dimesions</a:t>
                </a:r>
                <a:r>
                  <a:rPr lang="en-US" sz="2400" dirty="0" smtClean="0">
                    <a:solidFill>
                      <a:srgbClr val="C00000"/>
                    </a:solidFill>
                  </a:rPr>
                  <a:t> by </a:t>
                </a:r>
                <a:endParaRPr lang="en-US" sz="2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" y="947406"/>
                <a:ext cx="8824376" cy="1569660"/>
              </a:xfrm>
              <a:prstGeom prst="rect">
                <a:avLst/>
              </a:prstGeom>
              <a:blipFill rotWithShape="1">
                <a:blip r:embed="rId3"/>
                <a:stretch>
                  <a:fillRect l="-1036" t="-3101" b="-7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752600" y="2489471"/>
                <a:ext cx="5890843" cy="9214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𝐻𝑜𝑚</m:t>
                      </m:r>
                      <m:d>
                        <m:dPr>
                          <m:ctrlPr>
                            <a:rPr lang="en-US" sz="36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3600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en-US" sz="3600" b="0" i="0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Ω</m:t>
                              </m:r>
                            </m:e>
                            <m:sub>
                              <m:r>
                                <a:rPr lang="en-US" sz="3600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𝑑</m:t>
                              </m:r>
                              <m:r>
                                <a:rPr lang="en-US" sz="3600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+1</m:t>
                              </m:r>
                            </m:sub>
                            <m:sup>
                              <m:r>
                                <a:rPr lang="en-US" sz="3600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𝑠𝑡𝑟𝑢𝑐𝑡𝑢𝑟𝑒</m:t>
                              </m:r>
                            </m:sup>
                          </m:sSubSup>
                          <m:d>
                            <m:dPr>
                              <m:ctrlPr>
                                <a:rPr lang="en-US" sz="3600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3600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𝐵𝐺</m:t>
                              </m:r>
                            </m:e>
                          </m:d>
                          <m:r>
                            <a:rPr lang="en-US" sz="36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, </m:t>
                          </m:r>
                          <m:r>
                            <a:rPr lang="en-US" sz="36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𝑈</m:t>
                          </m:r>
                          <m:d>
                            <m:dPr>
                              <m:ctrlPr>
                                <a:rPr lang="en-US" sz="3600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3600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36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489471"/>
                <a:ext cx="5890843" cy="92147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75469" y="3410942"/>
            <a:ext cx="90685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Freed-Hopkins PROVE  a mathematical theorem classifying ``reflection positive extended invertible topological field theories’’  and produce a very closely related answer, using somewhat more elaborate ideas from </a:t>
            </a:r>
            <a:r>
              <a:rPr lang="en-US" sz="2400" dirty="0" err="1" smtClean="0">
                <a:solidFill>
                  <a:srgbClr val="0000FF"/>
                </a:solidFill>
              </a:rPr>
              <a:t>bordism</a:t>
            </a:r>
            <a:r>
              <a:rPr lang="en-US" sz="2400" dirty="0" smtClean="0">
                <a:solidFill>
                  <a:srgbClr val="0000FF"/>
                </a:solidFill>
              </a:rPr>
              <a:t> theory. 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525780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20-20 hindsight: Agreement of Kapustin and Freed-Hopkins is not that surprising since an ``invertible topological field theory’’ is essentially a formalization of what one </a:t>
            </a:r>
            <a:r>
              <a:rPr lang="en-US" sz="2400" dirty="0" smtClean="0">
                <a:solidFill>
                  <a:srgbClr val="FF0000"/>
                </a:solidFill>
              </a:rPr>
              <a:t>ought to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mean by a ``classical topological field theory’’.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844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58882"/>
            <a:ext cx="8229600" cy="1143000"/>
          </a:xfrm>
        </p:spPr>
        <p:txBody>
          <a:bodyPr/>
          <a:lstStyle/>
          <a:p>
            <a:r>
              <a:rPr lang="en-US" dirty="0" smtClean="0"/>
              <a:t>The Big Gap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97796" y="1219200"/>
            <a:ext cx="716901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Relating the lattice approach to the field theory 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approach faces some  challenges: 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6096" y="2343172"/>
            <a:ext cx="907049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3366FF"/>
                </a:solidFill>
              </a:rPr>
              <a:t>Technically hard to define precisely the correct spaces </a:t>
            </a:r>
          </a:p>
          <a:p>
            <a:r>
              <a:rPr lang="en-US" sz="2800" dirty="0" smtClean="0">
                <a:solidFill>
                  <a:srgbClr val="3366FF"/>
                </a:solidFill>
              </a:rPr>
              <a:t>of locally gapped lattice Hamiltonians with SRE ground state. </a:t>
            </a:r>
            <a:endParaRPr lang="en-US" sz="2800" dirty="0">
              <a:solidFill>
                <a:srgbClr val="3366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29000" y="3719703"/>
            <a:ext cx="38388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3d codes of </a:t>
            </a:r>
            <a:r>
              <a:rPr lang="en-US" sz="3600" dirty="0" err="1" smtClean="0">
                <a:solidFill>
                  <a:srgbClr val="FF0000"/>
                </a:solidFill>
              </a:rPr>
              <a:t>Haah</a:t>
            </a:r>
            <a:r>
              <a:rPr lang="en-US" sz="3600" dirty="0" smtClean="0">
                <a:solidFill>
                  <a:srgbClr val="FF0000"/>
                </a:solidFill>
              </a:rPr>
              <a:t>?  </a:t>
            </a:r>
            <a:endParaRPr lang="en-US" sz="3600" dirty="0">
              <a:solidFill>
                <a:srgbClr val="FF0000"/>
              </a:solidFill>
            </a:endParaRPr>
          </a:p>
        </p:txBody>
      </p:sp>
      <p:pic>
        <p:nvPicPr>
          <p:cNvPr id="6" name="Picture 2" descr="Image result for dangerous bend sig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311" y="0"/>
            <a:ext cx="1047750" cy="104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Image result for dangerous bend sig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4566" y="-381"/>
            <a:ext cx="1047750" cy="104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743200" y="4724400"/>
            <a:ext cx="673159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7030A0"/>
                </a:solidFill>
              </a:rPr>
              <a:t>Field theory versions of </a:t>
            </a:r>
          </a:p>
          <a:p>
            <a:r>
              <a:rPr lang="en-US" sz="3600" dirty="0" err="1" smtClean="0">
                <a:solidFill>
                  <a:srgbClr val="7030A0"/>
                </a:solidFill>
              </a:rPr>
              <a:t>nonabelian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Dijkgraaf</a:t>
            </a:r>
            <a:r>
              <a:rPr lang="en-US" sz="3600" dirty="0" smtClean="0">
                <a:solidFill>
                  <a:srgbClr val="7030A0"/>
                </a:solidFill>
              </a:rPr>
              <a:t>-Witten models? </a:t>
            </a:r>
            <a:endParaRPr lang="en-US" sz="3600" dirty="0">
              <a:solidFill>
                <a:srgbClr val="7030A0"/>
              </a:solidFill>
            </a:endParaRPr>
          </a:p>
        </p:txBody>
      </p:sp>
      <p:pic>
        <p:nvPicPr>
          <p:cNvPr id="2050" name="Picture 2" descr="Image result for fickle finger of fa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96" y="3297279"/>
            <a:ext cx="2671654" cy="359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952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Needed: Theory of Interfaces Between Topological Field Theories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3276600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When does a gapped phase (i.e. a TFT) only have gapless boundary conditions? 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8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23900" y="944880"/>
            <a:ext cx="784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Gapless modes at boundaries of topological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 insulators and superconductors. </a:t>
            </a:r>
            <a:endParaRPr lang="en-US" sz="3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28600" y="2057400"/>
                <a:ext cx="9147049" cy="9419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Witten has given a clear explanation of how this follows very naturally </a:t>
                </a:r>
              </a:p>
              <a:p>
                <a:r>
                  <a:rPr lang="en-US" dirty="0">
                    <a:solidFill>
                      <a:srgbClr val="FF0000"/>
                    </a:solidFill>
                  </a:rPr>
                  <a:t>a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s an interpretation of index theorems with boundary: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𝑍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𝑋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𝐼𝑛𝑑𝑒𝑥</m:t>
                        </m:r>
                        <m:d>
                          <m:d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𝑋</m:t>
                            </m:r>
                          </m:e>
                        </m:d>
                      </m:sup>
                    </m:sSup>
                    <m:r>
                      <a:rPr lang="en-US" b="0" i="0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>
                    <a:solidFill>
                      <a:srgbClr val="FF0000"/>
                    </a:solidFill>
                  </a:rPr>
                  <a:t>    but </a:t>
                </a:r>
              </a:p>
              <a:p>
                <a:r>
                  <a:rPr lang="en-US" dirty="0">
                    <a:solidFill>
                      <a:srgbClr val="FF0000"/>
                    </a:solidFill>
                  </a:rPr>
                  <a:t>w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hen X has a boundary the index is not topological – must be cured by gapless edge modes. 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057400"/>
                <a:ext cx="9147049" cy="941925"/>
              </a:xfrm>
              <a:prstGeom prst="rect">
                <a:avLst/>
              </a:prstGeom>
              <a:blipFill rotWithShape="1">
                <a:blip r:embed="rId2"/>
                <a:stretch>
                  <a:fillRect l="-600" t="-3247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28600" y="3140574"/>
                <a:ext cx="8382000" cy="881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0000FF"/>
                    </a:solidFill>
                  </a:rPr>
                  <a:t>Example: Invertible 3+1 theory with domain category: </a:t>
                </a:r>
                <a:r>
                  <a:rPr lang="en-US" sz="2400" dirty="0" err="1" smtClean="0">
                    <a:solidFill>
                      <a:srgbClr val="0000FF"/>
                    </a:solidFill>
                  </a:rPr>
                  <a:t>Unoriented</a:t>
                </a:r>
                <a:r>
                  <a:rPr lang="en-US" sz="2400" dirty="0" smtClean="0">
                    <a:solidFill>
                      <a:srgbClr val="0000FF"/>
                    </a:solidFill>
                  </a:rPr>
                  <a:t> manifolds with SO(3) </a:t>
                </a:r>
                <a:r>
                  <a:rPr lang="en-US" sz="2400" dirty="0" smtClean="0">
                    <a:solidFill>
                      <a:srgbClr val="0000FF"/>
                    </a:solidFill>
                  </a:rPr>
                  <a:t>bundle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00FF"/>
                        </a:solidFill>
                        <a:latin typeface="Cambria Math"/>
                      </a:rPr>
                      <m:t>𝑃</m:t>
                    </m:r>
                    <m:r>
                      <a:rPr lang="en-US" sz="2400" b="0" i="1" smtClean="0">
                        <a:solidFill>
                          <a:srgbClr val="0000FF"/>
                        </a:solidFill>
                        <a:latin typeface="Cambria Math"/>
                      </a:rPr>
                      <m:t>→</m:t>
                    </m:r>
                    <m:r>
                      <a:rPr lang="en-US" sz="2400" b="0" i="1" smtClean="0">
                        <a:solidFill>
                          <a:srgbClr val="0000FF"/>
                        </a:solidFill>
                        <a:latin typeface="Cambria Math"/>
                      </a:rPr>
                      <m:t>𝑋</m:t>
                    </m:r>
                  </m:oMath>
                </a14:m>
                <a:r>
                  <a:rPr lang="en-US" sz="2400" dirty="0" smtClean="0">
                    <a:solidFill>
                      <a:srgbClr val="0000FF"/>
                    </a:solidFill>
                  </a:rPr>
                  <a:t>.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00FF"/>
                        </a:solidFill>
                        <a:latin typeface="Cambria Math"/>
                      </a:rPr>
                      <m:t>𝑍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𝑃</m:t>
                        </m:r>
                      </m:e>
                    </m:d>
                    <m:r>
                      <a:rPr lang="en-US" sz="2400" b="0" i="1" smtClean="0">
                        <a:solidFill>
                          <a:srgbClr val="0000FF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b="0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−1</m:t>
                            </m:r>
                          </m:e>
                        </m:d>
                      </m:e>
                      <m:sup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𝑤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sSup>
                          <m:sSupPr>
                            <m:ctrlPr>
                              <a:rPr lang="en-US" sz="2400" b="0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400" b="0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𝑃</m:t>
                                </m:r>
                              </m:e>
                            </m:d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d>
                          <m:dPr>
                            <m:begChr m:val="["/>
                            <m:endChr m:val="]"/>
                            <m:ctrlPr>
                              <a:rPr lang="en-US" sz="2400" b="0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𝑋</m:t>
                            </m:r>
                          </m:e>
                        </m:d>
                      </m:sup>
                    </m:sSup>
                  </m:oMath>
                </a14:m>
                <a:endParaRPr lang="en-US" sz="2400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140574"/>
                <a:ext cx="8382000" cy="881652"/>
              </a:xfrm>
              <a:prstGeom prst="rect">
                <a:avLst/>
              </a:prstGeom>
              <a:blipFill rotWithShape="1">
                <a:blip r:embed="rId3"/>
                <a:stretch>
                  <a:fillRect l="-1164" t="-5517" b="-144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76200" y="4267200"/>
                <a:ext cx="8686800" cy="17530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7030A0"/>
                    </a:solidFill>
                  </a:rPr>
                  <a:t>Example (Hopkins):  Fix a space M with a </a:t>
                </a:r>
                <a:r>
                  <a:rPr lang="en-US" sz="2400" dirty="0" err="1" smtClean="0">
                    <a:solidFill>
                      <a:srgbClr val="7030A0"/>
                    </a:solidFill>
                  </a:rPr>
                  <a:t>gerbe</a:t>
                </a:r>
                <a:r>
                  <a:rPr lang="en-US" sz="2400" dirty="0" smtClean="0">
                    <a:solidFill>
                      <a:srgbClr val="7030A0"/>
                    </a:solidFill>
                  </a:rPr>
                  <a:t> connection B and consider a 2-1-0 extended TFT with domain category:  Manifold with map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/>
                      </a:rPr>
                      <m:t>𝑓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/>
                      </a:rPr>
                      <m:t>: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/>
                      </a:rPr>
                      <m:t>𝑋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/>
                      </a:rPr>
                      <m:t>→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/>
                      </a:rPr>
                      <m:t>𝑀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/>
                      </a:rPr>
                      <m:t> . </m:t>
                    </m:r>
                  </m:oMath>
                </a14:m>
                <a:r>
                  <a:rPr lang="en-US" sz="2400" dirty="0" smtClean="0">
                    <a:solidFill>
                      <a:srgbClr val="7030A0"/>
                    </a:solidFill>
                  </a:rPr>
                  <a:t>  Partition function on closed 2-surface: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/>
                      </a:rPr>
                      <m:t>𝑍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X</m:t>
                        </m:r>
                        <m:r>
                          <a:rPr lang="en-US" sz="2400" b="0" i="0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𝑓</m:t>
                        </m:r>
                      </m:e>
                    </m:d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2400" b="0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en-US" sz="2400" b="0" i="1" smtClean="0">
                                <a:solidFill>
                                  <a:srgbClr val="7030A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solidFill>
                                  <a:srgbClr val="7030A0"/>
                                </a:solidFill>
                                <a:latin typeface="Cambria Math"/>
                              </a:rPr>
                              <m:t>2</m:t>
                            </m:r>
                            <m:r>
                              <a:rPr lang="en-US" sz="2400" b="0" i="1" smtClean="0">
                                <a:solidFill>
                                  <a:srgbClr val="7030A0"/>
                                </a:solidFill>
                                <a:latin typeface="Cambria Math"/>
                              </a:rPr>
                              <m:t>𝜋</m:t>
                            </m:r>
                            <m:r>
                              <a:rPr lang="en-US" sz="2400" b="0" i="1" smtClean="0">
                                <a:solidFill>
                                  <a:srgbClr val="7030A0"/>
                                </a:solidFill>
                                <a:latin typeface="Cambria Math"/>
                              </a:rPr>
                              <m:t>𝑖</m:t>
                            </m:r>
                            <m:r>
                              <a:rPr lang="en-US" sz="2400" b="0" i="1" smtClean="0">
                                <a:solidFill>
                                  <a:srgbClr val="7030A0"/>
                                </a:solidFill>
                                <a:latin typeface="Cambria Math"/>
                              </a:rPr>
                              <m:t> ∫</m:t>
                            </m:r>
                            <m:sSup>
                              <m:sSupPr>
                                <m:ctrlPr>
                                  <a:rPr lang="en-US" sz="2400" b="0" i="1" smtClean="0">
                                    <a:solidFill>
                                      <a:srgbClr val="7030A0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solidFill>
                                      <a:srgbClr val="7030A0"/>
                                    </a:solidFill>
                                    <a:latin typeface="Cambria Math"/>
                                  </a:rPr>
                                  <m:t>𝑓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solidFill>
                                      <a:srgbClr val="7030A0"/>
                                    </a:solidFill>
                                    <a:latin typeface="Cambria Math"/>
                                  </a:rPr>
                                  <m:t>∗</m:t>
                                </m:r>
                              </m:sup>
                            </m:sSup>
                            <m:d>
                              <m:dPr>
                                <m:ctrlPr>
                                  <a:rPr lang="en-US" sz="2400" b="0" i="1" smtClean="0">
                                    <a:solidFill>
                                      <a:srgbClr val="7030A0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solidFill>
                                      <a:srgbClr val="7030A0"/>
                                    </a:solidFill>
                                    <a:latin typeface="Cambria Math"/>
                                  </a:rPr>
                                  <m:t>𝐵</m:t>
                                </m:r>
                              </m:e>
                            </m:d>
                          </m:e>
                        </m:d>
                      </m:e>
                    </m:func>
                  </m:oMath>
                </a14:m>
                <a:endParaRPr lang="en-US" sz="2400" dirty="0" smtClean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4267200"/>
                <a:ext cx="8686800" cy="1753044"/>
              </a:xfrm>
              <a:prstGeom prst="rect">
                <a:avLst/>
              </a:prstGeom>
              <a:blipFill rotWithShape="1">
                <a:blip r:embed="rId4"/>
                <a:stretch>
                  <a:fillRect l="-1123" t="-2778" r="-10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0" y="6248400"/>
                <a:ext cx="9296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7030A0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/>
                      </a:rPr>
                      <m:t>𝐵</m:t>
                    </m:r>
                    <m:r>
                      <a:rPr lang="en-US" sz="2400" b="0" i="1" smtClean="0">
                        <a:solidFill>
                          <a:srgbClr val="7030A0"/>
                        </a:solidFill>
                        <a:latin typeface="Cambria Math"/>
                      </a:rPr>
                      <m:t>  </m:t>
                    </m:r>
                  </m:oMath>
                </a14:m>
                <a:r>
                  <a:rPr lang="en-US" sz="2400" dirty="0" smtClean="0">
                    <a:solidFill>
                      <a:srgbClr val="7030A0"/>
                    </a:solidFill>
                  </a:rPr>
                  <a:t>is not torsion can prove there is no TFT boundary condition. </a:t>
                </a:r>
                <a:endParaRPr 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248400"/>
                <a:ext cx="9296400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984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9935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8288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Clarification Needed: Abelian </a:t>
            </a:r>
            <a:r>
              <a:rPr lang="en-US" dirty="0" err="1" smtClean="0"/>
              <a:t>Chern</a:t>
            </a:r>
            <a:r>
              <a:rPr lang="en-US" dirty="0" smtClean="0"/>
              <a:t> Simons 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97" y="1371601"/>
            <a:ext cx="8923403" cy="2660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685800" y="4190999"/>
                <a:ext cx="76200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rgbClr val="0000FF"/>
                    </a:solidFill>
                  </a:rPr>
                  <a:t>Kapustin &amp; </a:t>
                </a:r>
                <a:r>
                  <a:rPr lang="en-US" sz="2800" dirty="0" err="1" smtClean="0">
                    <a:solidFill>
                      <a:srgbClr val="0000FF"/>
                    </a:solidFill>
                  </a:rPr>
                  <a:t>Saulina</a:t>
                </a:r>
                <a:r>
                  <a:rPr lang="en-US" sz="2800" dirty="0" smtClean="0">
                    <a:solidFill>
                      <a:srgbClr val="0000FF"/>
                    </a:solidFill>
                  </a:rPr>
                  <a:t>: Boundary conditions in 1-1 </a:t>
                </a:r>
                <a:endParaRPr lang="en-US" sz="2800" dirty="0" smtClean="0">
                  <a:solidFill>
                    <a:srgbClr val="0000FF"/>
                  </a:solidFill>
                </a:endParaRPr>
              </a:p>
              <a:p>
                <a:r>
                  <a:rPr lang="en-US" sz="2800" dirty="0" smtClean="0">
                    <a:solidFill>
                      <a:srgbClr val="0000FF"/>
                    </a:solidFill>
                  </a:rPr>
                  <a:t>correspondence </a:t>
                </a:r>
                <a:r>
                  <a:rPr lang="en-US" sz="2800" dirty="0" smtClean="0">
                    <a:solidFill>
                      <a:srgbClr val="0000FF"/>
                    </a:solidFill>
                  </a:rPr>
                  <a:t>with </a:t>
                </a:r>
                <a:r>
                  <a:rPr lang="en-US" sz="2800" dirty="0" err="1" smtClean="0">
                    <a:solidFill>
                      <a:srgbClr val="0000FF"/>
                    </a:solidFill>
                  </a:rPr>
                  <a:t>Lagrangian</a:t>
                </a:r>
                <a:r>
                  <a:rPr lang="en-US" sz="2800" dirty="0" smtClean="0">
                    <a:solidFill>
                      <a:srgbClr val="0000FF"/>
                    </a:solidFill>
                  </a:rPr>
                  <a:t> subspaces of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0000FF"/>
                        </a:solidFill>
                        <a:latin typeface="Cambria Math"/>
                      </a:rPr>
                      <m:t>𝒟</m:t>
                    </m:r>
                  </m:oMath>
                </a14:m>
                <a:endParaRPr lang="en-US" sz="2800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4190999"/>
                <a:ext cx="7620000" cy="954107"/>
              </a:xfrm>
              <a:prstGeom prst="rect">
                <a:avLst/>
              </a:prstGeom>
              <a:blipFill rotWithShape="1">
                <a:blip r:embed="rId3"/>
                <a:stretch>
                  <a:fillRect l="-1680" t="-5096" b="-17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41531" y="5334000"/>
            <a:ext cx="870853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3399"/>
                </a:solidFill>
              </a:rPr>
              <a:t>Freed-Hopkins-Lurie-</a:t>
            </a:r>
            <a:r>
              <a:rPr lang="en-US" sz="2400" dirty="0" err="1" smtClean="0">
                <a:solidFill>
                  <a:srgbClr val="FF3399"/>
                </a:solidFill>
              </a:rPr>
              <a:t>Teleman</a:t>
            </a:r>
            <a:r>
              <a:rPr lang="en-US" sz="2400" dirty="0" smtClean="0">
                <a:solidFill>
                  <a:srgbClr val="FF3399"/>
                </a:solidFill>
              </a:rPr>
              <a:t>: Claim to construct the entire 3-2-1-0  </a:t>
            </a:r>
          </a:p>
          <a:p>
            <a:r>
              <a:rPr lang="en-US" sz="2400" dirty="0" smtClean="0">
                <a:solidFill>
                  <a:srgbClr val="FF3399"/>
                </a:solidFill>
              </a:rPr>
              <a:t>             extended </a:t>
            </a:r>
            <a:r>
              <a:rPr lang="en-US" sz="2400" dirty="0" smtClean="0">
                <a:solidFill>
                  <a:srgbClr val="FF3399"/>
                </a:solidFill>
              </a:rPr>
              <a:t>TFT but have MORE boundary conditions than </a:t>
            </a:r>
          </a:p>
          <a:p>
            <a:r>
              <a:rPr lang="en-US" sz="2400" dirty="0" smtClean="0">
                <a:solidFill>
                  <a:srgbClr val="FF3399"/>
                </a:solidFill>
              </a:rPr>
              <a:t>                      Kapustin-</a:t>
            </a:r>
            <a:r>
              <a:rPr lang="en-US" sz="2400" dirty="0" err="1" smtClean="0">
                <a:solidFill>
                  <a:srgbClr val="FF3399"/>
                </a:solidFill>
              </a:rPr>
              <a:t>Saulina</a:t>
            </a:r>
            <a:r>
              <a:rPr lang="en-US" sz="2400" dirty="0" smtClean="0">
                <a:solidFill>
                  <a:srgbClr val="FF3399"/>
                </a:solidFill>
              </a:rPr>
              <a:t> </a:t>
            </a:r>
            <a:r>
              <a:rPr lang="en-US" sz="2400" dirty="0" smtClean="0">
                <a:solidFill>
                  <a:srgbClr val="FF3399"/>
                </a:solidFill>
              </a:rPr>
              <a:t>(but they seem a little exotic). </a:t>
            </a:r>
            <a:endParaRPr lang="en-US" sz="2400" dirty="0">
              <a:solidFill>
                <a:srgbClr val="FF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102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27217</TotalTime>
  <Words>1423</Words>
  <Application>Microsoft Office PowerPoint</Application>
  <PresentationFormat>On-screen Show (4:3)</PresentationFormat>
  <Paragraphs>115</Paragraphs>
  <Slides>17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A Few Remarks On The Interaction Of Theoretical Condensed Matter &amp; Physical Mathematics </vt:lpstr>
      <vt:lpstr>PowerPoint Presentation</vt:lpstr>
      <vt:lpstr>Questions From An Aspen/Harvard Working Group</vt:lpstr>
      <vt:lpstr>First Approach: Lattice</vt:lpstr>
      <vt:lpstr>Second &amp; Third Approaches: TFT</vt:lpstr>
      <vt:lpstr>The Big Gap </vt:lpstr>
      <vt:lpstr>Needed: Theory of Interfaces Between Topological Field Theories</vt:lpstr>
      <vt:lpstr>Examples</vt:lpstr>
      <vt:lpstr>Clarification Needed: Abelian Chern Simons </vt:lpstr>
      <vt:lpstr>Three Birthday Questions</vt:lpstr>
      <vt:lpstr>PowerPoint Presentation</vt:lpstr>
      <vt:lpstr>A Question From FreedmanFest 2011</vt:lpstr>
      <vt:lpstr>Realization In Recent Literature? </vt:lpstr>
      <vt:lpstr>A Point From SeibergFest 2016:</vt:lpstr>
      <vt:lpstr>Two Possible New Directions -1/2</vt:lpstr>
      <vt:lpstr>PowerPoint Presentation</vt:lpstr>
      <vt:lpstr>Possible New Directions – 2/2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In N=2 Field Theory</dc:title>
  <dc:creator>Greg</dc:creator>
  <cp:lastModifiedBy>Greg Moore</cp:lastModifiedBy>
  <cp:revision>2359</cp:revision>
  <cp:lastPrinted>2017-03-03T18:01:42Z</cp:lastPrinted>
  <dcterms:created xsi:type="dcterms:W3CDTF">2012-07-01T03:15:52Z</dcterms:created>
  <dcterms:modified xsi:type="dcterms:W3CDTF">2017-03-08T20:52:42Z</dcterms:modified>
</cp:coreProperties>
</file>