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622" r:id="rId2"/>
    <p:sldId id="578" r:id="rId3"/>
    <p:sldId id="425" r:id="rId4"/>
    <p:sldId id="627" r:id="rId5"/>
    <p:sldId id="618" r:id="rId6"/>
    <p:sldId id="623" r:id="rId7"/>
    <p:sldId id="624" r:id="rId8"/>
    <p:sldId id="628" r:id="rId9"/>
    <p:sldId id="626" r:id="rId10"/>
    <p:sldId id="619" r:id="rId11"/>
    <p:sldId id="620" r:id="rId12"/>
    <p:sldId id="621" r:id="rId13"/>
    <p:sldId id="483" r:id="rId14"/>
    <p:sldId id="484" r:id="rId15"/>
    <p:sldId id="506" r:id="rId16"/>
    <p:sldId id="507" r:id="rId17"/>
    <p:sldId id="488" r:id="rId18"/>
    <p:sldId id="589" r:id="rId19"/>
    <p:sldId id="596" r:id="rId20"/>
    <p:sldId id="487" r:id="rId21"/>
    <p:sldId id="562" r:id="rId22"/>
    <p:sldId id="565" r:id="rId23"/>
    <p:sldId id="473" r:id="rId24"/>
    <p:sldId id="503" r:id="rId25"/>
    <p:sldId id="504" r:id="rId26"/>
    <p:sldId id="563" r:id="rId27"/>
    <p:sldId id="505" r:id="rId28"/>
    <p:sldId id="564" r:id="rId29"/>
    <p:sldId id="490" r:id="rId30"/>
    <p:sldId id="493" r:id="rId31"/>
    <p:sldId id="495" r:id="rId32"/>
    <p:sldId id="566" r:id="rId33"/>
    <p:sldId id="528" r:id="rId34"/>
    <p:sldId id="608" r:id="rId35"/>
    <p:sldId id="494" r:id="rId36"/>
    <p:sldId id="543" r:id="rId37"/>
    <p:sldId id="497" r:id="rId38"/>
    <p:sldId id="491" r:id="rId39"/>
    <p:sldId id="560" r:id="rId40"/>
    <p:sldId id="498" r:id="rId41"/>
    <p:sldId id="548" r:id="rId42"/>
    <p:sldId id="496" r:id="rId43"/>
    <p:sldId id="555" r:id="rId44"/>
    <p:sldId id="590" r:id="rId45"/>
    <p:sldId id="597" r:id="rId46"/>
    <p:sldId id="499" r:id="rId47"/>
    <p:sldId id="500" r:id="rId48"/>
    <p:sldId id="501" r:id="rId49"/>
    <p:sldId id="492" r:id="rId50"/>
    <p:sldId id="502" r:id="rId51"/>
    <p:sldId id="508" r:id="rId52"/>
    <p:sldId id="561" r:id="rId53"/>
    <p:sldId id="513" r:id="rId54"/>
    <p:sldId id="557" r:id="rId55"/>
    <p:sldId id="612" r:id="rId56"/>
    <p:sldId id="595" r:id="rId57"/>
    <p:sldId id="606" r:id="rId58"/>
    <p:sldId id="531" r:id="rId59"/>
    <p:sldId id="521" r:id="rId60"/>
    <p:sldId id="486" r:id="rId61"/>
    <p:sldId id="549" r:id="rId62"/>
    <p:sldId id="591" r:id="rId63"/>
    <p:sldId id="588" r:id="rId64"/>
    <p:sldId id="512" r:id="rId65"/>
    <p:sldId id="569" r:id="rId66"/>
    <p:sldId id="514" r:id="rId67"/>
    <p:sldId id="585" r:id="rId68"/>
    <p:sldId id="586" r:id="rId69"/>
    <p:sldId id="587" r:id="rId70"/>
    <p:sldId id="592" r:id="rId71"/>
    <p:sldId id="515" r:id="rId72"/>
    <p:sldId id="522" r:id="rId73"/>
    <p:sldId id="570" r:id="rId74"/>
    <p:sldId id="516" r:id="rId75"/>
    <p:sldId id="523" r:id="rId76"/>
    <p:sldId id="616" r:id="rId77"/>
    <p:sldId id="540" r:id="rId78"/>
    <p:sldId id="571" r:id="rId79"/>
    <p:sldId id="572" r:id="rId80"/>
    <p:sldId id="511" r:id="rId81"/>
    <p:sldId id="541" r:id="rId82"/>
    <p:sldId id="573" r:id="rId83"/>
    <p:sldId id="593" r:id="rId84"/>
    <p:sldId id="574" r:id="rId85"/>
    <p:sldId id="613" r:id="rId86"/>
    <p:sldId id="533" r:id="rId87"/>
    <p:sldId id="535" r:id="rId88"/>
    <p:sldId id="536" r:id="rId89"/>
    <p:sldId id="537" r:id="rId90"/>
    <p:sldId id="538" r:id="rId91"/>
    <p:sldId id="534" r:id="rId92"/>
    <p:sldId id="374" r:id="rId93"/>
    <p:sldId id="575" r:id="rId94"/>
    <p:sldId id="615" r:id="rId95"/>
    <p:sldId id="518" r:id="rId96"/>
    <p:sldId id="594" r:id="rId97"/>
    <p:sldId id="598" r:id="rId98"/>
    <p:sldId id="559" r:id="rId99"/>
    <p:sldId id="600" r:id="rId100"/>
    <p:sldId id="605" r:id="rId101"/>
    <p:sldId id="601" r:id="rId102"/>
    <p:sldId id="602" r:id="rId103"/>
    <p:sldId id="603" r:id="rId104"/>
    <p:sldId id="604" r:id="rId105"/>
    <p:sldId id="611" r:id="rId106"/>
    <p:sldId id="610" r:id="rId107"/>
    <p:sldId id="539" r:id="rId108"/>
    <p:sldId id="391" r:id="rId10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3366FF"/>
    <a:srgbClr val="F75E09"/>
    <a:srgbClr val="0F0498"/>
    <a:srgbClr val="FF33CC"/>
    <a:srgbClr val="FF66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6" autoAdjust="0"/>
    <p:restoredTop sz="86126" autoAdjust="0"/>
  </p:normalViewPr>
  <p:slideViewPr>
    <p:cSldViewPr>
      <p:cViewPr varScale="1">
        <p:scale>
          <a:sx n="59" d="100"/>
          <a:sy n="59" d="100"/>
        </p:scale>
        <p:origin x="152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648"/>
    </p:cViewPr>
  </p:outlineViewPr>
  <p:notesTextViewPr>
    <p:cViewPr>
      <p:scale>
        <a:sx n="3" d="2"/>
        <a:sy n="3" d="2"/>
      </p:scale>
      <p:origin x="0" y="-676"/>
    </p:cViewPr>
  </p:notesTextViewPr>
  <p:sorterViewPr>
    <p:cViewPr varScale="1">
      <p:scale>
        <a:sx n="1" d="1"/>
        <a:sy n="1" d="1"/>
      </p:scale>
      <p:origin x="0" y="-15284"/>
    </p:cViewPr>
  </p:sorterViewPr>
  <p:notesViewPr>
    <p:cSldViewPr>
      <p:cViewPr varScale="1">
        <p:scale>
          <a:sx n="50" d="100"/>
          <a:sy n="50" d="100"/>
        </p:scale>
        <p:origin x="2309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98A5ECA1-AB10-45E6-BCA8-DC1BA3E26014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39" tIns="48320" rIns="96639" bIns="483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5BAA4790-2064-4CC5-944F-773F18D31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9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66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what Graham’s book is</a:t>
            </a:r>
            <a:r>
              <a:rPr lang="en-US" baseline="0" dirty="0" smtClean="0"/>
              <a:t> about.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EECED-3543-4CAF-8403-00580D0C0BB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02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a story in which I played a role, but not a starring role. </a:t>
            </a:r>
          </a:p>
          <a:p>
            <a:r>
              <a:rPr lang="en-US" dirty="0" smtClean="0"/>
              <a:t>Two of the stars of the story are at the IAS in Princeton. </a:t>
            </a:r>
            <a:endParaRPr lang="en-US" dirty="0" smtClean="0"/>
          </a:p>
          <a:p>
            <a:r>
              <a:rPr lang="en-US" dirty="0" smtClean="0"/>
              <a:t>Unfortunately,</a:t>
            </a:r>
            <a:r>
              <a:rPr lang="en-US" baseline="0" dirty="0" smtClean="0"/>
              <a:t> o</a:t>
            </a:r>
            <a:r>
              <a:rPr lang="en-US" dirty="0" smtClean="0"/>
              <a:t>ne </a:t>
            </a:r>
            <a:r>
              <a:rPr lang="en-US" dirty="0" smtClean="0"/>
              <a:t>of the major stars is no longer with 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85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Aside</a:t>
            </a:r>
            <a:r>
              <a:rPr lang="en-US" baseline="0" dirty="0" smtClean="0"/>
              <a:t> from being absolutely brilliant Michael was extremely friendly </a:t>
            </a:r>
          </a:p>
          <a:p>
            <a:r>
              <a:rPr lang="en-US" baseline="0" dirty="0" smtClean="0"/>
              <a:t>and just bubbled over with infectious enthusiasm. He was always overflowing </a:t>
            </a:r>
          </a:p>
          <a:p>
            <a:r>
              <a:rPr lang="en-US" baseline="0" dirty="0" smtClean="0"/>
              <a:t>with ideas and was always extremely generous and willing to share his insights and </a:t>
            </a:r>
          </a:p>
          <a:p>
            <a:r>
              <a:rPr lang="en-US" baseline="0" dirty="0" smtClean="0"/>
              <a:t>Thoughts. We will certainly miss him greatly.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44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</a:t>
            </a:r>
            <a:r>
              <a:rPr lang="en-US" baseline="0" dirty="0" smtClean="0"/>
              <a:t> the face of it, these questions appear to have absolutely no relation to each </a:t>
            </a:r>
          </a:p>
          <a:p>
            <a:r>
              <a:rPr lang="en-US" baseline="0" dirty="0" smtClean="0"/>
              <a:t>Other. In fact, as I will describe, they are quite deeply related.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24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78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let’s start with</a:t>
            </a:r>
            <a:r>
              <a:rPr lang="en-US" baseline="0" dirty="0" smtClean="0"/>
              <a:t> the mathematical question.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01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live in three dimensions:   There</a:t>
            </a:r>
            <a:r>
              <a:rPr lang="en-US" baseline="0" dirty="0" smtClean="0"/>
              <a:t> are three independent directions in which we </a:t>
            </a:r>
          </a:p>
          <a:p>
            <a:r>
              <a:rPr lang="en-US" baseline="0" dirty="0" smtClean="0"/>
              <a:t>Can move: One of them is up and down. Another is left and right. Another is forward and back. </a:t>
            </a:r>
          </a:p>
          <a:p>
            <a:r>
              <a:rPr lang="en-US" baseline="0" dirty="0" smtClean="0"/>
              <a:t>Time is a fourth dimension, although for us it is special because we can’t willingly move in </a:t>
            </a:r>
          </a:p>
          <a:p>
            <a:r>
              <a:rPr lang="en-US" baseline="0" dirty="0" smtClean="0"/>
              <a:t>Both directions. But mathematically there is no problem identifying it as a dimension.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72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this figure the x-axis is pointing out of the screen, into the third dimension.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You can imagine life in worlds</a:t>
            </a:r>
            <a:r>
              <a:rPr lang="en-US" baseline="0" dirty="0" smtClean="0"/>
              <a:t> of different dimensions. This goes back </a:t>
            </a:r>
          </a:p>
          <a:p>
            <a:r>
              <a:rPr lang="en-US" baseline="0" dirty="0" smtClean="0"/>
              <a:t>at least to the beloved book ``Flatland’’ </a:t>
            </a:r>
          </a:p>
          <a:p>
            <a:r>
              <a:rPr lang="en-US" baseline="0" dirty="0" smtClean="0"/>
              <a:t>by a certain Mr. Square. It’s a delightful mathematical exploration of what life is like in </a:t>
            </a:r>
          </a:p>
          <a:p>
            <a:r>
              <a:rPr lang="en-US" baseline="0" dirty="0" smtClean="0"/>
              <a:t>different dimensions. It is also a biting satire on the injustices of Victorian society.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Whatever you may think of Victorian society, it was undeniably 3+1 dimensional,</a:t>
            </a:r>
            <a:r>
              <a:rPr lang="en-US" baseline="0" dirty="0" smtClean="0"/>
              <a:t> and </a:t>
            </a:r>
          </a:p>
          <a:p>
            <a:r>
              <a:rPr lang="en-US" baseline="0" dirty="0" smtClean="0"/>
              <a:t>the author </a:t>
            </a:r>
            <a:r>
              <a:rPr lang="en-US" baseline="0" dirty="0" err="1" smtClean="0"/>
              <a:t>Edwinn</a:t>
            </a:r>
            <a:r>
              <a:rPr lang="en-US" baseline="0" dirty="0" smtClean="0"/>
              <a:t> Abbott lived in a 3+1 dimensional world. Nevertheless, if we</a:t>
            </a:r>
          </a:p>
          <a:p>
            <a:r>
              <a:rPr lang="en-US" baseline="0" dirty="0" smtClean="0"/>
              <a:t>imagine him interacting with the inhabitants of </a:t>
            </a:r>
            <a:r>
              <a:rPr lang="en-US" baseline="0" dirty="0" err="1" smtClean="0"/>
              <a:t>LineLand</a:t>
            </a:r>
            <a:r>
              <a:rPr lang="en-US" baseline="0" dirty="0" smtClean="0"/>
              <a:t> we have an example of a surface defect: </a:t>
            </a:r>
          </a:p>
          <a:p>
            <a:r>
              <a:rPr lang="en-US" dirty="0" smtClean="0"/>
              <a:t>The inhabitants of </a:t>
            </a:r>
            <a:r>
              <a:rPr lang="en-US" dirty="0" err="1" smtClean="0"/>
              <a:t>LineLand</a:t>
            </a:r>
            <a:r>
              <a:rPr lang="en-US" dirty="0" smtClean="0"/>
              <a:t> describe their world with a 1+1 dimensional QFT, but there</a:t>
            </a:r>
            <a:r>
              <a:rPr lang="en-US" baseline="0" dirty="0" smtClean="0"/>
              <a:t> are </a:t>
            </a:r>
          </a:p>
          <a:p>
            <a:r>
              <a:rPr lang="en-US" baseline="0" dirty="0" smtClean="0"/>
              <a:t>Also interactions with ambient</a:t>
            </a:r>
            <a:r>
              <a:rPr lang="en-US" dirty="0" smtClean="0"/>
              <a:t> 3+1 dimensional beings like Edwin Abbott </a:t>
            </a:r>
          </a:p>
          <a:p>
            <a:endParaRPr lang="en-US" dirty="0" smtClean="0"/>
          </a:p>
          <a:p>
            <a:r>
              <a:rPr lang="en-US" dirty="0" smtClean="0"/>
              <a:t>Of course,  </a:t>
            </a:r>
            <a:r>
              <a:rPr lang="en-US" dirty="0" err="1" smtClean="0"/>
              <a:t>LineLand</a:t>
            </a:r>
            <a:r>
              <a:rPr lang="en-US" baseline="0" dirty="0" smtClean="0"/>
              <a:t> </a:t>
            </a:r>
            <a:r>
              <a:rPr lang="en-US" dirty="0" smtClean="0"/>
              <a:t>could be embedded in a 2+1 dimensional Flatland, </a:t>
            </a:r>
            <a:r>
              <a:rPr lang="en-US" baseline="0" dirty="0" smtClean="0"/>
              <a:t> (as in the book), </a:t>
            </a:r>
          </a:p>
          <a:p>
            <a:r>
              <a:rPr lang="en-US" baseline="0" dirty="0" smtClean="0"/>
              <a:t>But </a:t>
            </a:r>
            <a:r>
              <a:rPr lang="en-US" baseline="0" dirty="0" err="1" smtClean="0"/>
              <a:t>FlatLand</a:t>
            </a:r>
            <a:r>
              <a:rPr lang="en-US" baseline="0" dirty="0" smtClean="0"/>
              <a:t> is embedded in Abbott’s 3+1 dimensions – so we have an example of </a:t>
            </a:r>
          </a:p>
          <a:p>
            <a:r>
              <a:rPr lang="en-US" baseline="0" dirty="0" smtClean="0"/>
              <a:t>a defect within a defect.  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And clearly you can generalize this…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88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64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DO THE GLUING DEMONSTRATION WITH A SHOESTRING – </a:t>
            </a:r>
          </a:p>
          <a:p>
            <a:endParaRPr lang="en-US" baseline="0" dirty="0" smtClean="0"/>
          </a:p>
          <a:p>
            <a:r>
              <a:rPr lang="en-US" baseline="0" dirty="0" smtClean="0"/>
              <a:t>(</a:t>
            </a:r>
            <a:r>
              <a:rPr lang="en-US" baseline="0" dirty="0" err="1" smtClean="0"/>
              <a:t>Nima</a:t>
            </a:r>
            <a:r>
              <a:rPr lang="en-US" baseline="0" dirty="0" smtClean="0"/>
              <a:t> told me this conference was being run on a shoestring – so I took him </a:t>
            </a:r>
          </a:p>
          <a:p>
            <a:r>
              <a:rPr lang="en-US" baseline="0" dirty="0" smtClean="0"/>
              <a:t>Literally.)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1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am not a historian or philosopher of science, but my impression is that in the 16</a:t>
            </a:r>
            <a:r>
              <a:rPr lang="en-US" baseline="30000" dirty="0" smtClean="0"/>
              <a:t>th</a:t>
            </a:r>
            <a:r>
              <a:rPr lang="en-US" baseline="0" dirty="0" smtClean="0"/>
              <a:t> and 17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century people such as </a:t>
            </a:r>
          </a:p>
          <a:p>
            <a:r>
              <a:rPr lang="en-US" baseline="0" dirty="0" err="1" smtClean="0"/>
              <a:t>Kepler</a:t>
            </a:r>
            <a:r>
              <a:rPr lang="en-US" baseline="0" dirty="0" smtClean="0"/>
              <a:t>, Galileo, Newton, and Leibniz were called “natural philosophers’’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EECED-3543-4CAF-8403-00580D0C0BB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38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793">
              <a:defRPr/>
            </a:pPr>
            <a:r>
              <a:rPr lang="en-US" dirty="0" smtClean="0"/>
              <a:t>That’s all there is: Two cases.</a:t>
            </a:r>
            <a:r>
              <a:rPr lang="en-US" baseline="0" dirty="0" smtClean="0"/>
              <a:t> </a:t>
            </a:r>
          </a:p>
          <a:p>
            <a:pPr defTabSz="950793">
              <a:defRPr/>
            </a:pPr>
            <a:endParaRPr lang="en-US" baseline="0" dirty="0" smtClean="0"/>
          </a:p>
          <a:p>
            <a:pPr defTabSz="950793">
              <a:defRPr/>
            </a:pPr>
            <a:r>
              <a:rPr lang="en-US" baseline="0" dirty="0" smtClean="0"/>
              <a:t>From now on I’m going to talk about spaces, like the circle, that have no boundary, no ends. </a:t>
            </a:r>
            <a:endParaRPr lang="en-US" dirty="0" smtClean="0"/>
          </a:p>
          <a:p>
            <a:pPr defTabSz="950793">
              <a:defRPr/>
            </a:pPr>
            <a:endParaRPr lang="en-US" dirty="0" smtClean="0"/>
          </a:p>
          <a:p>
            <a:pPr defTabSz="950793">
              <a:defRPr/>
            </a:pPr>
            <a:r>
              <a:rPr lang="en-US" dirty="0" smtClean="0"/>
              <a:t>“complete topological invariant” – it’s the question which, if you can answer it, </a:t>
            </a:r>
          </a:p>
          <a:p>
            <a:pPr defTabSz="950793">
              <a:defRPr/>
            </a:pPr>
            <a:r>
              <a:rPr lang="en-US" dirty="0" smtClean="0"/>
              <a:t>Tells you</a:t>
            </a:r>
            <a:r>
              <a:rPr lang="en-US" baseline="0" dirty="0" smtClean="0"/>
              <a:t> exactly what the topological type is. It’s like 20 questions – you can ask </a:t>
            </a:r>
          </a:p>
          <a:p>
            <a:pPr defTabSz="950793">
              <a:defRPr/>
            </a:pPr>
            <a:r>
              <a:rPr lang="en-US" baseline="0" dirty="0" smtClean="0"/>
              <a:t>Questions which give you partial information – a “complete topological invariant” </a:t>
            </a:r>
          </a:p>
          <a:p>
            <a:pPr defTabSz="950793">
              <a:defRPr/>
            </a:pPr>
            <a:r>
              <a:rPr lang="en-US" baseline="0" dirty="0" smtClean="0"/>
              <a:t>Is like a single question which, if answered, identifies the object exactly.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14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Actually the two are the same. That’s a theorem – proven by another </a:t>
            </a:r>
          </a:p>
          <a:p>
            <a:r>
              <a:rPr lang="en-US" dirty="0" smtClean="0"/>
              <a:t>IAS</a:t>
            </a:r>
            <a:r>
              <a:rPr lang="en-US" baseline="0" dirty="0" smtClean="0"/>
              <a:t> professor –Marston Morse.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56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counting holes, and counting sources and sinks encode the same topological information – We will see a much more nontrivial instance of this kind of thing </a:t>
            </a:r>
          </a:p>
          <a:p>
            <a:r>
              <a:rPr lang="en-US" baseline="0" dirty="0" smtClean="0"/>
              <a:t>Near the end of the talk.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926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</a:t>
            </a:r>
            <a:r>
              <a:rPr lang="en-US" baseline="0" dirty="0" smtClean="0"/>
              <a:t> the way, the signs ARE important. Here’s a surface with two holes, and, assuming you aren’t distracted by other things, you can compute its topology by counting: The authors of this picture have imagined water flowing on the surface and you find all the </a:t>
            </a:r>
          </a:p>
          <a:p>
            <a:r>
              <a:rPr lang="en-US" baseline="0" dirty="0" smtClean="0"/>
              <a:t>Sources and sinks – here are a few – and add them up to get ….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07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if you walked tried to walk away by going through an arch on</a:t>
            </a:r>
            <a:r>
              <a:rPr lang="en-US" baseline="0" dirty="0" smtClean="0"/>
              <a:t> one side </a:t>
            </a:r>
          </a:p>
          <a:p>
            <a:r>
              <a:rPr lang="en-US" baseline="0" dirty="0" smtClean="0"/>
              <a:t>you would automatically come in through the “other arch” – because it is </a:t>
            </a:r>
          </a:p>
          <a:p>
            <a:r>
              <a:rPr lang="en-US" baseline="0" dirty="0" smtClean="0"/>
              <a:t>Really the SAME arch, because they have been identified.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It’s like the hotel California: You can check out, but you can never leave.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same is true of the light rays reflected from the back of your head – </a:t>
            </a:r>
          </a:p>
          <a:p>
            <a:r>
              <a:rPr lang="en-US" baseline="0" dirty="0" smtClean="0"/>
              <a:t>So you would see the back of your head.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753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 you</a:t>
            </a:r>
            <a:r>
              <a:rPr lang="en-US" baseline="0" dirty="0" smtClean="0"/>
              <a:t> can see the back of your head – in many ways.  So living in such a space would </a:t>
            </a:r>
          </a:p>
          <a:p>
            <a:r>
              <a:rPr lang="en-US" baseline="0" dirty="0" smtClean="0"/>
              <a:t>Look a little like this: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9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 though it makes mathematical</a:t>
            </a:r>
            <a:r>
              <a:rPr lang="en-US" baseline="0" dirty="0" smtClean="0"/>
              <a:t> sense you might think that it is hopeless </a:t>
            </a:r>
          </a:p>
          <a:p>
            <a:r>
              <a:rPr lang="en-US" baseline="0" dirty="0" smtClean="0"/>
              <a:t>To imagine topological invariants in higher dimensions.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999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793">
              <a:defRPr/>
            </a:pPr>
            <a:r>
              <a:rPr lang="en-US" dirty="0"/>
              <a:t>At least – for some questions. Technically: The four-dimensional smooth Poincare’ conjecture is still unresolved.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18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33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94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Well,</a:t>
            </a:r>
            <a:r>
              <a:rPr lang="en-US" baseline="0" dirty="0" smtClean="0"/>
              <a:t> these days we no longer have natural philosophers. We have physicists and mathematicians. </a:t>
            </a:r>
          </a:p>
          <a:p>
            <a:r>
              <a:rPr lang="en-US" baseline="0" dirty="0" smtClean="0"/>
              <a:t>So we should ask –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separation has had its ups and downs – and this is discussed in detail in Graham’s book. </a:t>
            </a:r>
          </a:p>
          <a:p>
            <a:r>
              <a:rPr lang="en-US" baseline="0" dirty="0" smtClean="0"/>
              <a:t>One high point of the interaction was surely shortly after the discovery of the present form of </a:t>
            </a:r>
          </a:p>
          <a:p>
            <a:r>
              <a:rPr lang="en-US" baseline="0" dirty="0" smtClean="0"/>
              <a:t>Quantum mechanics. You can find exuberant statements of the importance of the relation </a:t>
            </a:r>
          </a:p>
          <a:p>
            <a:r>
              <a:rPr lang="en-US" baseline="0" dirty="0" smtClean="0"/>
              <a:t>Between math and physics from Dirac and Einstein during this period. My favorite is the </a:t>
            </a:r>
          </a:p>
          <a:p>
            <a:r>
              <a:rPr lang="en-US" baseline="0" dirty="0" smtClean="0"/>
              <a:t>Opening of Dirac’s momentous paper on the magnetic monopole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798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793">
              <a:defRPr/>
            </a:pPr>
            <a:r>
              <a:rPr lang="en-US" baseline="0" dirty="0" smtClean="0"/>
              <a:t>There are many things about this iconic depiction of the atom that are inaccurate. One of them is the scale. </a:t>
            </a:r>
          </a:p>
          <a:p>
            <a:pPr defTabSz="950793">
              <a:defRPr/>
            </a:pPr>
            <a:r>
              <a:rPr lang="en-US" baseline="0" dirty="0" smtClean="0"/>
              <a:t>If we scaled up an atom so that it is the size of the figure on the screen – about one meter – then the nucleus would be the size of a bacterium – so – it’s cozy in there .. </a:t>
            </a:r>
            <a:endParaRPr lang="en-US" baseline="0" dirty="0" smtClean="0"/>
          </a:p>
          <a:p>
            <a:pPr defTabSz="950793">
              <a:defRPr/>
            </a:pPr>
            <a:endParaRPr lang="en-US" baseline="0" dirty="0" smtClean="0"/>
          </a:p>
          <a:p>
            <a:pPr defTabSz="950793">
              <a:defRPr/>
            </a:pPr>
            <a:r>
              <a:rPr lang="en-US" dirty="0" smtClean="0"/>
              <a:t>That’s a big number. It’s one </a:t>
            </a:r>
            <a:r>
              <a:rPr lang="en-US" smtClean="0"/>
              <a:t>of those</a:t>
            </a:r>
            <a:r>
              <a:rPr lang="en-US" baseline="0" smtClean="0"/>
              <a:t> Carl </a:t>
            </a:r>
            <a:r>
              <a:rPr lang="en-US" baseline="0" dirty="0" smtClean="0"/>
              <a:t>Sagan </a:t>
            </a:r>
            <a:r>
              <a:rPr lang="en-US" baseline="0" smtClean="0"/>
              <a:t>numbers</a:t>
            </a:r>
            <a:r>
              <a:rPr lang="en-US" baseline="0" smtClean="0"/>
              <a:t>: literally  </a:t>
            </a:r>
            <a:r>
              <a:rPr lang="en-US" baseline="0" dirty="0" smtClean="0"/>
              <a:t>billions x billions x billions </a:t>
            </a:r>
            <a:endParaRPr lang="en-US" dirty="0" smtClean="0"/>
          </a:p>
          <a:p>
            <a:pPr defTabSz="950793">
              <a:defRPr/>
            </a:pPr>
            <a:endParaRPr lang="en-US" dirty="0" smtClean="0"/>
          </a:p>
          <a:p>
            <a:pPr defTabSz="950793">
              <a:defRPr/>
            </a:pPr>
            <a:r>
              <a:rPr lang="en-US" dirty="0" smtClean="0"/>
              <a:t>So, what holds the nucleus together?  There</a:t>
            </a:r>
            <a:r>
              <a:rPr lang="en-US" baseline="0" dirty="0" smtClean="0"/>
              <a:t> must be another force – </a:t>
            </a:r>
          </a:p>
          <a:p>
            <a:pPr defTabSz="950793">
              <a:defRPr/>
            </a:pPr>
            <a:r>
              <a:rPr lang="en-US" baseline="0" dirty="0" smtClean="0"/>
              <a:t>The nuclear force. Also called the “strong force” for reasons that I hope </a:t>
            </a:r>
          </a:p>
          <a:p>
            <a:pPr defTabSz="950793">
              <a:defRPr/>
            </a:pPr>
            <a:r>
              <a:rPr lang="en-US" baseline="0" dirty="0" smtClean="0"/>
              <a:t>Are now clear.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42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Biggest experiment ever carried out by man – with</a:t>
            </a:r>
            <a:r>
              <a:rPr lang="en-US" baseline="0" dirty="0" smtClean="0"/>
              <a:t> the exception of global warming.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604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And,</a:t>
            </a:r>
            <a:r>
              <a:rPr lang="en-US" baseline="0" dirty="0" smtClean="0"/>
              <a:t> thanks to these experiments and some brilliant theoretic insights we now </a:t>
            </a:r>
          </a:p>
          <a:p>
            <a:r>
              <a:rPr lang="en-US" baseline="0" dirty="0" smtClean="0"/>
              <a:t>Have a mathematical description of the strong force.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68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Thus solving the age-old puzzle</a:t>
            </a:r>
            <a:r>
              <a:rPr lang="en-US" baseline="0" dirty="0" smtClean="0"/>
              <a:t> of “What is light?”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977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Sometimes the order in which you do things matter.   </a:t>
            </a:r>
          </a:p>
          <a:p>
            <a:r>
              <a:rPr lang="en-US" dirty="0" smtClean="0"/>
              <a:t>Whether you put on your shirt first, or your pants, doesn't matter.</a:t>
            </a:r>
          </a:p>
          <a:p>
            <a:r>
              <a:rPr lang="en-US" dirty="0" smtClean="0"/>
              <a:t>But whether you put on your underpants first or second</a:t>
            </a:r>
            <a:r>
              <a:rPr lang="en-US" baseline="0" dirty="0" smtClean="0"/>
              <a:t> really matters! </a:t>
            </a:r>
          </a:p>
          <a:p>
            <a:endParaRPr lang="en-US" dirty="0" smtClean="0"/>
          </a:p>
          <a:p>
            <a:r>
              <a:rPr lang="en-US" dirty="0" smtClean="0"/>
              <a:t>More mathematically.</a:t>
            </a:r>
          </a:p>
          <a:p>
            <a:r>
              <a:rPr lang="en-US" dirty="0" smtClean="0"/>
              <a:t>Adding numbers is commutative 3+5 = 5+3, so is multiplying normal numbers. Rotations are a bit</a:t>
            </a:r>
          </a:p>
          <a:p>
            <a:r>
              <a:rPr lang="en-US" dirty="0" smtClean="0"/>
              <a:t>different: Rotations around a fixed axis are commutative. Illustrate rotations in 3 space that do</a:t>
            </a:r>
          </a:p>
          <a:p>
            <a:r>
              <a:rPr lang="en-US" dirty="0" smtClean="0"/>
              <a:t>not commute. That's why solving a Rubik's cube is harder than setting a clock, or tuning to a radio</a:t>
            </a:r>
          </a:p>
          <a:p>
            <a:r>
              <a:rPr lang="en-US" dirty="0" smtClean="0"/>
              <a:t>station. Now,</a:t>
            </a:r>
            <a:r>
              <a:rPr lang="en-US" baseline="0" dirty="0" smtClean="0"/>
              <a:t> the multiplication of matrices is the way one deals mathematically with rotations.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401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And there’s an interesting story about the first announcement of these equations </a:t>
            </a:r>
          </a:p>
          <a:p>
            <a:r>
              <a:rPr lang="en-US" dirty="0" smtClean="0"/>
              <a:t>Which</a:t>
            </a:r>
            <a:r>
              <a:rPr lang="en-US" baseline="0" dirty="0" smtClean="0"/>
              <a:t> you can find in Graham’s book. </a:t>
            </a:r>
          </a:p>
          <a:p>
            <a:endParaRPr lang="en-US" dirty="0" smtClean="0"/>
          </a:p>
          <a:p>
            <a:r>
              <a:rPr lang="en-US" dirty="0" smtClean="0"/>
              <a:t>Yang-Mills</a:t>
            </a:r>
            <a:r>
              <a:rPr lang="en-US" baseline="0" dirty="0" smtClean="0"/>
              <a:t> equations are the generalization of Maxwell’s equations</a:t>
            </a:r>
          </a:p>
          <a:p>
            <a:r>
              <a:rPr lang="en-US" baseline="0" dirty="0" smtClean="0"/>
              <a:t>That tell how the lines of nuclear force look – and how they point and </a:t>
            </a:r>
          </a:p>
          <a:p>
            <a:r>
              <a:rPr lang="en-US" baseline="0" dirty="0" smtClean="0"/>
              <a:t>Also how the matrices change in space and time.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Because of the noncommutativity – these equations have a property that </a:t>
            </a:r>
          </a:p>
          <a:p>
            <a:r>
              <a:rPr lang="en-US" baseline="0" dirty="0" smtClean="0"/>
              <a:t>Mathematicians call “nonlinear” --  and nonlinear equations can have some </a:t>
            </a:r>
          </a:p>
          <a:p>
            <a:r>
              <a:rPr lang="en-US" baseline="0" dirty="0" smtClean="0"/>
              <a:t>remarkable properties.  For example, black holes are a result of the nonlinearity </a:t>
            </a:r>
          </a:p>
          <a:p>
            <a:r>
              <a:rPr lang="en-US" baseline="0" dirty="0" smtClean="0"/>
              <a:t>Of the Einstein equations for gravity. More down to earth – the equations  </a:t>
            </a:r>
          </a:p>
          <a:p>
            <a:r>
              <a:rPr lang="en-US" baseline="0" dirty="0" smtClean="0"/>
              <a:t>that describe the propagation of water down a canal are nonlinear --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772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are in a pool and you push the water together to try </a:t>
            </a:r>
          </a:p>
          <a:p>
            <a:r>
              <a:rPr lang="en-US" dirty="0" smtClean="0"/>
              <a:t>To make</a:t>
            </a:r>
            <a:r>
              <a:rPr lang="en-US" baseline="0" dirty="0" smtClean="0"/>
              <a:t> a little lump or a hill, then it will just fall back to a smooth </a:t>
            </a:r>
          </a:p>
          <a:p>
            <a:r>
              <a:rPr lang="en-US" baseline="0" dirty="0" smtClean="0"/>
              <a:t>Surface. We say that it will dissipate.   Solitons are not like that – they </a:t>
            </a:r>
          </a:p>
          <a:p>
            <a:r>
              <a:rPr lang="en-US" baseline="0" dirty="0" smtClean="0"/>
              <a:t>Stick together – it is amazing – and it is due to the nonlinearity of the </a:t>
            </a:r>
          </a:p>
          <a:p>
            <a:r>
              <a:rPr lang="en-US" baseline="0" dirty="0" smtClean="0"/>
              <a:t>Equations for water waves.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69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our</a:t>
            </a:r>
            <a:r>
              <a:rPr lang="en-US" baseline="0" dirty="0" smtClean="0"/>
              <a:t> quest to understand the physics of the strong force led to the discovery of </a:t>
            </a:r>
          </a:p>
          <a:p>
            <a:r>
              <a:rPr lang="en-US" baseline="0" dirty="0" smtClean="0"/>
              <a:t>These instanton solutions to the Yang-Mills equations. And physicists were having a great time in the early seventies playing with these instantons…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And what about the mathematicians? 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518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17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25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333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Atiyah</a:t>
            </a:r>
            <a:r>
              <a:rPr lang="en-US" dirty="0" smtClean="0"/>
              <a:t> and his student Nigel </a:t>
            </a:r>
            <a:r>
              <a:rPr lang="en-US" dirty="0" err="1" smtClean="0"/>
              <a:t>Hitchin</a:t>
            </a:r>
            <a:r>
              <a:rPr lang="en-US" dirty="0" smtClean="0"/>
              <a:t> were getting interested in these </a:t>
            </a:r>
          </a:p>
          <a:p>
            <a:r>
              <a:rPr lang="en-US" dirty="0" smtClean="0"/>
              <a:t>Instantons of the physicists, and producing some pretty beautiful</a:t>
            </a:r>
            <a:r>
              <a:rPr lang="en-US" baseline="0" dirty="0" smtClean="0"/>
              <a:t> results </a:t>
            </a:r>
          </a:p>
          <a:p>
            <a:r>
              <a:rPr lang="en-US" baseline="0" dirty="0" smtClean="0"/>
              <a:t>About them, and they had a student – Simon Donaldson --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638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316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you are thinking: Well,</a:t>
            </a:r>
            <a:r>
              <a:rPr lang="en-US" baseline="0" dirty="0" smtClean="0"/>
              <a:t> big deal, of course _I_  can’t do calculus </a:t>
            </a:r>
          </a:p>
          <a:p>
            <a:r>
              <a:rPr lang="en-US" baseline="0" dirty="0" smtClean="0"/>
              <a:t>on some perfectly nice four-manifolds! I can hardly do calculus at all! </a:t>
            </a:r>
          </a:p>
          <a:p>
            <a:r>
              <a:rPr lang="en-US" baseline="0" dirty="0" smtClean="0"/>
              <a:t>The point is that even the best mathematicians here at the IAS can’t do it either.</a:t>
            </a:r>
          </a:p>
          <a:p>
            <a:r>
              <a:rPr lang="en-US" baseline="0" dirty="0" smtClean="0"/>
              <a:t>Because it is logically impossible to do so. This is a big deal..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782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193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684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227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77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I’ve written the </a:t>
            </a:r>
            <a:r>
              <a:rPr lang="en-US" dirty="0" err="1" smtClean="0"/>
              <a:t>Seiberg</a:t>
            </a:r>
            <a:r>
              <a:rPr lang="en-US" dirty="0" smtClean="0"/>
              <a:t>-Witten equations that replace the Yang-Mills equations. </a:t>
            </a:r>
          </a:p>
          <a:p>
            <a:r>
              <a:rPr lang="en-US" dirty="0" smtClean="0"/>
              <a:t>They are nonlinear,</a:t>
            </a:r>
            <a:r>
              <a:rPr lang="en-US" baseline="0" dirty="0" smtClean="0"/>
              <a:t> and that will be important in a moment, but the most important thing </a:t>
            </a:r>
          </a:p>
          <a:p>
            <a:r>
              <a:rPr lang="en-US" baseline="0" dirty="0" smtClean="0"/>
              <a:t>Is that they are in an Abelian field theory.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217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</a:t>
            </a:r>
            <a:r>
              <a:rPr lang="en-US" baseline="0" dirty="0" smtClean="0"/>
              <a:t> like we saw how counting the holes and the sources of sinks of flowing water on a surface encode the same invariant.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058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Cultural differences between physicists</a:t>
            </a:r>
            <a:r>
              <a:rPr lang="en-US" baseline="0" dirty="0" smtClean="0"/>
              <a:t> and mathematicians.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05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many mathematicians</a:t>
            </a:r>
            <a:r>
              <a:rPr lang="en-US" baseline="0" dirty="0" smtClean="0"/>
              <a:t> paid much attention., thus constituting, according to Freeman Dyson one of the greatest </a:t>
            </a:r>
          </a:p>
          <a:p>
            <a:r>
              <a:rPr lang="en-US" baseline="0" dirty="0" smtClean="0"/>
              <a:t>Missed Opportunities of all time. Of course some first rate mathematicians did pay attention, such as Felix Klein, and</a:t>
            </a:r>
          </a:p>
          <a:p>
            <a:r>
              <a:rPr lang="en-US" baseline="0" dirty="0" smtClean="0"/>
              <a:t> H. Poincare: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EECED-3543-4CAF-8403-00580D0C0BB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06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984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Earlier we said that these questions appeared to have absolutely no relation to each </a:t>
            </a:r>
          </a:p>
          <a:p>
            <a:r>
              <a:rPr lang="en-US" baseline="0" dirty="0" smtClean="0"/>
              <a:t>Other. I hope you now have a sense that they are, in fact, </a:t>
            </a:r>
            <a:r>
              <a:rPr lang="en-US" baseline="0" smtClean="0"/>
              <a:t>deeply related.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411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me the best response was the SUBSEQUENT discovery of the </a:t>
            </a:r>
            <a:r>
              <a:rPr lang="en-US" dirty="0" err="1" smtClean="0"/>
              <a:t>Seiberg</a:t>
            </a:r>
            <a:r>
              <a:rPr lang="en-US" dirty="0" smtClean="0"/>
              <a:t>-Witten invariants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892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Well, 1994 was 25 years ago. Has anything happened since then?  Well, quite a bit. </a:t>
            </a:r>
          </a:p>
          <a:p>
            <a:r>
              <a:rPr lang="en-US" dirty="0"/>
              <a:t>I have just told you one vignette within the larger subject of physical mathematics. </a:t>
            </a:r>
          </a:p>
          <a:p>
            <a:r>
              <a:rPr lang="en-US" dirty="0"/>
              <a:t>I could tell you other remarkable stories of the interplay between mathematicians </a:t>
            </a:r>
          </a:p>
          <a:p>
            <a:r>
              <a:rPr lang="en-US" dirty="0"/>
              <a:t>And physicists. </a:t>
            </a:r>
          </a:p>
          <a:p>
            <a:endParaRPr lang="en-US" dirty="0"/>
          </a:p>
          <a:p>
            <a:r>
              <a:rPr lang="en-US" dirty="0"/>
              <a:t>You might still be wondering: What about the four-manifold story? Well, there </a:t>
            </a:r>
          </a:p>
          <a:p>
            <a:r>
              <a:rPr lang="en-US" dirty="0"/>
              <a:t>Has been steady progress, and new results. I’ve produced a few myself. There </a:t>
            </a:r>
          </a:p>
          <a:p>
            <a:r>
              <a:rPr lang="en-US" dirty="0"/>
              <a:t>Hasn’t been anything like the </a:t>
            </a:r>
            <a:r>
              <a:rPr lang="en-US" dirty="0" err="1"/>
              <a:t>Seiberg</a:t>
            </a:r>
            <a:r>
              <a:rPr lang="en-US" dirty="0"/>
              <a:t>-Witten revolution – but  it is clear the story is not over. The SW invariants are blind to certain very interesting questions about 4-dimensional spaces. As I said: We do not have anything close to a complete topological </a:t>
            </a:r>
          </a:p>
          <a:p>
            <a:r>
              <a:rPr lang="en-US" dirty="0"/>
              <a:t>Invariant. Will physics once again point the way? Some of us hope so, but we </a:t>
            </a:r>
          </a:p>
          <a:p>
            <a:r>
              <a:rPr lang="en-US" dirty="0"/>
              <a:t>Don’t know. That is always the nature of research, we don’t know what we’ll find because we are exploring the unknown – </a:t>
            </a:r>
          </a:p>
          <a:p>
            <a:r>
              <a:rPr lang="en-US" dirty="0"/>
              <a:t>Thanks for your attention.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583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Well, 1994 was 25 years ago. Has anything happened since then?  Well, quite a bit. </a:t>
            </a:r>
          </a:p>
          <a:p>
            <a:r>
              <a:rPr lang="en-US" dirty="0"/>
              <a:t>I have just told you one vignette within the larger subject of physical mathematics. </a:t>
            </a:r>
          </a:p>
          <a:p>
            <a:r>
              <a:rPr lang="en-US" dirty="0"/>
              <a:t>I could tell you other remarkable stories of the interplay between mathematicians </a:t>
            </a:r>
          </a:p>
          <a:p>
            <a:r>
              <a:rPr lang="en-US" dirty="0"/>
              <a:t>And physicists. </a:t>
            </a:r>
          </a:p>
          <a:p>
            <a:endParaRPr lang="en-US" dirty="0"/>
          </a:p>
          <a:p>
            <a:r>
              <a:rPr lang="en-US" dirty="0"/>
              <a:t>You might still be wondering: What about the four-manifold story? Well, there </a:t>
            </a:r>
          </a:p>
          <a:p>
            <a:r>
              <a:rPr lang="en-US" dirty="0"/>
              <a:t>Has been steady progress, and new results. I’ve produced a few myself. There </a:t>
            </a:r>
          </a:p>
          <a:p>
            <a:r>
              <a:rPr lang="en-US" dirty="0"/>
              <a:t>Hasn’t been anything like the </a:t>
            </a:r>
            <a:r>
              <a:rPr lang="en-US" dirty="0" err="1"/>
              <a:t>Seiberg</a:t>
            </a:r>
            <a:r>
              <a:rPr lang="en-US" dirty="0"/>
              <a:t>-Witten revolution – but  it is clear the story is not over. The SW invariants are blind to certain very interesting questions about 4-dimensional spaces. As I said: We do not have anything close to a complete topological </a:t>
            </a:r>
          </a:p>
          <a:p>
            <a:r>
              <a:rPr lang="en-US" dirty="0"/>
              <a:t>Invariant. Will physics once again point the way? Some of us hope so, but we </a:t>
            </a:r>
          </a:p>
          <a:p>
            <a:r>
              <a:rPr lang="en-US" dirty="0"/>
              <a:t>Don’t know. That is always the nature of research, we don’t know what we’ll find because we are exploring the unknown – </a:t>
            </a:r>
          </a:p>
          <a:p>
            <a:r>
              <a:rPr lang="en-US" dirty="0"/>
              <a:t>Thanks for your attention.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09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Little could he realize on that cold and rainy Wednesday that within two short months, on a </a:t>
            </a:r>
          </a:p>
          <a:p>
            <a:r>
              <a:rPr lang="en-US" dirty="0" smtClean="0"/>
              <a:t>Mild and clear Sunday, October 7, 1900 Max Planck would guess his famous</a:t>
            </a:r>
            <a:r>
              <a:rPr lang="en-US" baseline="0" dirty="0" smtClean="0"/>
              <a:t> formula and two months after that present a radical new derivation leading to a new constant of nature.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initiated a tumultuous three decades in physics, where many new important mathematical ideas played an important role in physics. And we, with our 20-20 historical hindsight can see that Professor Hilbert and his students were lacking some prerequisites – and when we teach we know that it is important for students to have proper prerequisites 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EECED-3543-4CAF-8403-00580D0C0BB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56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then something happened</a:t>
            </a:r>
            <a:r>
              <a:rPr lang="en-US" baseline="0" dirty="0" smtClean="0"/>
              <a:t> during the 30’s – 60’s and there was relatively </a:t>
            </a:r>
          </a:p>
          <a:p>
            <a:r>
              <a:rPr lang="en-US" baseline="0" dirty="0" smtClean="0"/>
              <a:t>Little interaction. This was perhaps most famously articulated by Freeman Dyson –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52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indeed there is a chapter in Graham’s book called “The long divorce.’’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86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82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395AA-D3F1-4AE9-806B-FD0C59DDBC4F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openxmlformats.org/officeDocument/2006/relationships/image" Target="../media/image29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1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5" Type="http://schemas.openxmlformats.org/officeDocument/2006/relationships/image" Target="../media/image44.png"/><Relationship Id="rId10" Type="http://schemas.openxmlformats.org/officeDocument/2006/relationships/image" Target="../media/image391.png"/><Relationship Id="rId4" Type="http://schemas.openxmlformats.org/officeDocument/2006/relationships/image" Target="../media/image320.png"/><Relationship Id="rId9" Type="http://schemas.openxmlformats.org/officeDocument/2006/relationships/image" Target="../media/image3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50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0.png"/><Relationship Id="rId5" Type="http://schemas.openxmlformats.org/officeDocument/2006/relationships/image" Target="../media/image580.png"/><Relationship Id="rId4" Type="http://schemas.openxmlformats.org/officeDocument/2006/relationships/image" Target="../media/image6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1.png"/><Relationship Id="rId4" Type="http://schemas.openxmlformats.org/officeDocument/2006/relationships/image" Target="../media/image6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image" Target="../media/image100.png"/><Relationship Id="rId7" Type="http://schemas.openxmlformats.org/officeDocument/2006/relationships/image" Target="../media/image102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850.png"/><Relationship Id="rId5" Type="http://schemas.openxmlformats.org/officeDocument/2006/relationships/image" Target="../media/image89.png"/><Relationship Id="rId10" Type="http://schemas.openxmlformats.org/officeDocument/2006/relationships/image" Target="../media/image105.png"/><Relationship Id="rId4" Type="http://schemas.openxmlformats.org/officeDocument/2006/relationships/image" Target="../media/image101.png"/><Relationship Id="rId9" Type="http://schemas.openxmlformats.org/officeDocument/2006/relationships/image" Target="../media/image104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em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7911" y="1973534"/>
            <a:ext cx="14355511" cy="503686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850" y="419100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The Shapes Of Spaces </a:t>
            </a:r>
            <a:br>
              <a:rPr lang="en-US" dirty="0" smtClean="0"/>
            </a:br>
            <a:r>
              <a:rPr lang="en-US" dirty="0" smtClean="0"/>
              <a:t>and the </a:t>
            </a:r>
            <a:br>
              <a:rPr lang="en-US" dirty="0" smtClean="0"/>
            </a:br>
            <a:r>
              <a:rPr lang="en-US" dirty="0" smtClean="0"/>
              <a:t>Nuclear Force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10200" y="2629854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Gregory Moore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4800600"/>
            <a:ext cx="1097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Park City Mathematics Institute 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               July 9, 2019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7800" y="3200400"/>
            <a:ext cx="438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Rutgers University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7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2.gstatic.com/images?q=tbn:ANd9GcSdQghMHoJA2-Uo-CqGl0z3ZSr0V3Dcd4hmOKYrzxgcZR0MPgc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56" y="0"/>
            <a:ext cx="3383985" cy="20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7838" y="228600"/>
            <a:ext cx="5638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1931: Dirac’s Paper on Monopoles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35" y="2209800"/>
            <a:ext cx="8177364" cy="1407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1400"/>
            <a:ext cx="84234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410200"/>
            <a:ext cx="8834461" cy="125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3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86"/>
            <a:ext cx="9314810" cy="7391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2895600"/>
            <a:ext cx="49710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Yang-Mills instantons!</a:t>
            </a:r>
            <a:endParaRPr lang="en-US" sz="6600" i="1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2705" y="377904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Topological Invariants! </a:t>
            </a:r>
            <a:endParaRPr lang="en-US" sz="6600" i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97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-4.72222E-6 0.00023 C -0.00434 -0.01597 -0.00833 -0.03217 -0.01302 -0.04768 C -0.0276 -0.09514 -0.02013 -0.06018 -0.0309 -0.10324 C -0.03315 -0.11227 -0.03472 -0.12129 -0.0368 -0.13032 C -0.0618 -0.23217 -0.03923 -0.1331 -0.05954 -0.22384 C -0.05989 -0.23865 -0.06059 -0.25347 -0.06059 -0.26828 C -0.06059 -0.3118 -0.06059 -0.35509 -0.05954 -0.39861 C -0.05937 -0.40277 -0.05781 -0.40694 -0.05711 -0.41134 C -0.05625 -0.41597 -0.0559 -0.42083 -0.05468 -0.42546 C -0.05138 -0.43912 -0.04861 -0.45046 -0.04288 -0.46203 C -0.04131 -0.46481 -0.03958 -0.46736 -0.03802 -0.4699 C -0.03715 -0.47152 -0.0368 -0.47338 -0.03559 -0.47477 C -0.0335 -0.47731 -0.0309 -0.47893 -0.02847 -0.48102 C -0.02013 -0.48912 -0.02569 -0.48634 -0.01788 -0.48912 C -0.0151 -0.4912 -0.01232 -0.49352 -0.00954 -0.49537 C 0.00504 -0.50439 0.01893 -0.49676 0.03577 -0.49537 C 0.03768 -0.49375 0.03994 -0.49259 0.04167 -0.49051 C 0.04862 -0.48356 0.04375 -0.48426 0.04896 -0.48426 L 0.04896 -0.47639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-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99 -0.00046 -0.00816 -0.00046 -0.01198 -0.00162 C -0.01892 -0.0037 -0.02552 -0.00694 -0.03229 -0.00949 C -0.03386 -0.01018 -0.03542 -0.01064 -0.03698 -0.01111 L -0.05851 -0.01898 C -0.06042 -0.01967 -0.0625 -0.0199 -0.06441 -0.0206 C -0.07309 -0.02407 -0.09063 -0.03171 -0.09063 -0.03171 C -0.10122 -0.0412 -0.09202 -0.03402 -0.1191 -0.03819 C -0.12153 -0.03842 -0.12396 -0.03912 -0.12622 -0.03958 L -0.15017 -0.04606 C -0.15243 -0.04652 -0.15486 -0.04745 -0.15729 -0.04768 C -0.16511 -0.04838 -0.17309 -0.04861 -0.18108 -0.0493 C -0.20399 -0.06967 -0.18577 -0.05463 -0.25486 -0.0493 C -0.26007 -0.04884 -0.27049 -0.04282 -0.27517 -0.0412 C -0.27674 -0.04074 -0.2783 -0.04027 -0.27986 -0.03958 C -0.28264 -0.03865 -0.28542 -0.03726 -0.2882 -0.03657 C -0.29063 -0.03588 -0.29306 -0.03541 -0.29531 -0.03495 C -0.29774 -0.03379 -0.30035 -0.03333 -0.30243 -0.03171 C -0.3132 -0.02407 -0.30799 -0.02662 -0.3132 -0.0206 C -0.31892 -0.01412 -0.31979 -0.01365 -0.32639 -0.00787 C -0.32795 -0.0037 -0.32934 0.0007 -0.33108 0.00487 C -0.33177 0.00649 -0.33281 0.00787 -0.33351 0.00949 C -0.33438 0.01204 -0.3349 0.01482 -0.33577 0.01737 C -0.33663 0.01968 -0.33767 0.02153 -0.3382 0.02385 C -0.33924 0.02801 -0.33976 0.03241 -0.34063 0.03658 C -0.3441 0.05278 -0.34271 0.04815 -0.34653 0.0588 C -0.34688 0.06297 -0.34722 0.06713 -0.34774 0.0713 C -0.34792 0.07315 -0.34861 0.07454 -0.34896 0.07616 C -0.35017 0.08311 -0.35139 0.08982 -0.35261 0.09676 C -0.35295 0.10533 -0.35382 0.11366 -0.35365 0.12223 C -0.35313 0.14931 -0.35156 0.17616 -0.35017 0.20324 C -0.35 0.20741 -0.34948 0.21158 -0.34896 0.21574 C -0.34879 0.2176 -0.34809 0.21899 -0.34774 0.22061 C -0.34688 0.22639 -0.3467 0.23241 -0.34531 0.23797 C -0.34427 0.24306 -0.34202 0.24746 -0.34063 0.25232 C -0.33889 0.25857 -0.33767 0.26528 -0.33577 0.2713 C -0.33507 0.27408 -0.33455 0.27686 -0.33351 0.2794 C -0.33212 0.28218 -0.33021 0.28473 -0.32865 0.28727 C -0.3283 0.28982 -0.32847 0.29283 -0.32743 0.29514 C -0.32535 0.30047 -0.3191 0.30949 -0.3191 0.30949 C -0.31875 0.31112 -0.31875 0.31274 -0.31806 0.31436 C -0.31702 0.31621 -0.31563 0.3176 -0.31441 0.31899 C -0.31163 0.32223 -0.30903 0.32547 -0.30608 0.32848 C -0.29931 0.33565 -0.29254 0.34098 -0.28472 0.34607 C -0.26962 0.35533 -0.27153 0.35417 -0.26077 0.35718 C -0.25452 0.36088 -0.24827 0.36482 -0.24184 0.36829 C -0.23993 0.36922 -0.23785 0.36922 -0.23577 0.36968 C -0.18108 0.38727 -0.24566 0.36829 -0.18351 0.38403 L -0.15851 0.39051 C -0.15452 0.39144 -0.15052 0.39306 -0.14653 0.39352 L -0.13455 0.39514 C -0.13142 0.39561 -0.1283 0.39653 -0.12517 0.39676 C -0.1224 0.39699 -0.11962 0.39676 -0.11684 0.39676 L -0.11684 0.39676 " pathEditMode="relative" ptsTypes="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314" y="-304799"/>
            <a:ext cx="9314810" cy="8021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-10887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Donaldson invariants</a:t>
            </a:r>
          </a:p>
          <a:p>
            <a:r>
              <a:rPr lang="en-US" sz="54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(instanton counting)</a:t>
            </a:r>
            <a:endParaRPr lang="en-US" sz="5400" i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3027401"/>
            <a:ext cx="7427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Topological Field Theory</a:t>
            </a:r>
            <a:endParaRPr lang="en-US" sz="6600" i="1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1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22222E-6 L -3.05556E-6 0.00023 C 0.00191 -0.00486 0.004 -0.00949 0.00591 -0.01435 C 0.00643 -0.01597 0.00677 -0.01759 0.00712 -0.01921 C 0.00834 -0.025 0.00938 -0.03078 0.01059 -0.03657 C 0.0132 -0.07407 0.01354 -0.07176 0.01059 -0.13032 C 0.01025 -0.13727 0.00834 -0.14398 0.00712 -0.15092 C 0.0066 -0.15949 0.0066 -0.16782 0.00591 -0.17639 C 0.00539 -0.18264 0.00417 -0.18912 0.00348 -0.19537 C 0.00295 -0.20116 0.00278 -0.20694 0.00226 -0.21296 C 0.00278 -0.23611 0.00243 -0.25949 0.00348 -0.28264 C 0.00365 -0.28588 0.0066 -0.30231 0.00834 -0.30648 C 0.0092 -0.30879 0.01094 -0.31065 0.01181 -0.31296 C 0.0158 -0.32268 0.01268 -0.32338 0.02014 -0.33356 C 0.02743 -0.34305 0.02223 -0.33703 0.02848 -0.34305 C 0.03004 -0.34467 0.0316 -0.34653 0.03334 -0.34791 C 0.03629 -0.35023 0.03941 -0.35301 0.04271 -0.35416 C 0.04601 -0.35532 0.04914 -0.35602 0.05226 -0.35741 C 0.05348 -0.35787 0.05469 -0.35879 0.05591 -0.35903 C 0.06493 -0.35949 0.07414 -0.35903 0.08334 -0.35903 L 0.08334 -0.35879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1.11022E-16 0.00023 C -0.00174 -0.00648 -0.0026 -0.0132 -0.00486 -0.01922 C -0.00556 -0.02084 -0.00729 -0.02107 -0.00833 -0.02222 C -0.01892 -0.03426 -0.00764 -0.02431 -0.01788 -0.03172 C -0.01997 -0.03334 -0.02187 -0.03519 -0.02396 -0.03658 C -0.02552 -0.03773 -0.02708 -0.03866 -0.02865 -0.03982 C -0.03142 -0.0419 -0.03403 -0.04445 -0.03698 -0.04607 C -0.03802 -0.04676 -0.04948 -0.04908 -0.05 -0.04931 C -0.0684 -0.05857 -0.05104 -0.05093 -0.06788 -0.05556 C -0.08264 -0.05972 -0.06979 -0.05834 -0.08698 -0.06204 C -0.09184 -0.06297 -0.11076 -0.06482 -0.11424 -0.06505 C -0.12257 -0.06459 -0.13108 -0.06459 -0.13924 -0.06366 C -0.14062 -0.06343 -0.14184 -0.06297 -0.14288 -0.06204 C -0.14427 -0.06042 -0.15104 -0.0463 -0.15122 -0.04607 C -0.15208 -0.04445 -0.15312 -0.04306 -0.15365 -0.04144 C -0.15399 -0.03982 -0.15417 -0.03797 -0.15486 -0.03658 C -0.15573 -0.03472 -0.15729 -0.03357 -0.15833 -0.03172 C -0.16007 -0.02871 -0.16146 -0.02547 -0.16319 -0.02222 C -0.16389 -0.0206 -0.1651 -0.01945 -0.16545 -0.0176 C -0.16771 -0.0088 -0.16545 -0.01667 -0.1691 -0.0081 C -0.16997 -0.00602 -0.17049 -0.00371 -0.17135 -0.00162 C -0.17222 2.59259E-6 -0.17309 0.00139 -0.17378 0.00301 C -0.17743 0.01203 -0.18056 0.02129 -0.18455 0.03009 C -0.18576 0.03264 -0.18698 0.03541 -0.18802 0.03796 C -0.18941 0.0412 -0.19062 0.04421 -0.19167 0.04745 C -0.19635 0.06273 -0.19149 0.05208 -0.19635 0.0618 C -0.19722 0.06481 -0.19774 0.06805 -0.19878 0.07106 C -0.20104 0.07801 -0.20156 0.07801 -0.20469 0.0824 C -0.2151 0.11713 -0.20642 0.08495 -0.21076 0.10602 C -0.21389 0.12222 -0.2125 0.10926 -0.21545 0.12685 C -0.21615 0.13078 -0.21736 0.14398 -0.21788 0.14745 C -0.21997 0.16597 -0.21823 0.14745 -0.22014 0.17129 C -0.21684 0.22222 -0.22031 0.225 -0.21302 0.25555 C -0.21198 0.25972 -0.21128 0.26481 -0.20955 0.26967 C -0.20833 0.27222 -0.20608 0.27477 -0.20469 0.27731 C -0.19792 0.29328 -0.20035 0.29328 -0.1941 0.30301 C -0.19288 0.30463 -0.19167 0.30602 -0.19045 0.30787 C -0.1901 0.31041 -0.19028 0.31342 -0.18924 0.31574 C -0.18854 0.31713 -0.18681 0.31736 -0.18576 0.31875 C -0.18333 0.32222 -0.18385 0.32453 -0.1809 0.32685 C -0.17986 0.32754 -0.17865 0.32801 -0.17743 0.32847 C -0.1592 0.35278 -0.16892 0.34305 -0.14878 0.35856 C -0.14809 0.36018 -0.14757 0.36227 -0.14653 0.36342 C -0.14514 0.36481 -0.14323 0.36528 -0.14167 0.36666 C -0.14115 0.3669 -0.14097 0.36759 -0.14045 0.36828 L -0.14045 0.36852 " pathEditMode="relative" rAng="0" ptsTypes="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7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270"/>
            <a:ext cx="9314810" cy="7162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2359967"/>
            <a:ext cx="6742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Long distance </a:t>
            </a:r>
          </a:p>
          <a:p>
            <a:r>
              <a:rPr lang="en-US" sz="72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effective theory? </a:t>
            </a:r>
            <a:endParaRPr lang="en-US" sz="7200" i="1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270"/>
            <a:ext cx="9314810" cy="7162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9328" y="2895600"/>
            <a:ext cx="7656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 smtClean="0">
                <a:solidFill>
                  <a:srgbClr val="0000FF"/>
                </a:solidFill>
                <a:latin typeface="Brush Script MT" panose="03060802040406070304" pitchFamily="66" charset="0"/>
              </a:rPr>
              <a:t>Seiberg</a:t>
            </a:r>
            <a:r>
              <a:rPr lang="en-US" sz="54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-Witten Theory !  </a:t>
            </a:r>
            <a:endParaRPr lang="en-US" sz="5400" i="1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15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-5.55556E-7 0.00023 C -0.00087 -0.00486 -0.00156 -0.00995 -0.00243 -0.01435 C -0.00278 -0.01643 -0.0033 -0.01852 -0.00365 -0.02083 C -0.00451 -0.02546 -0.00521 -0.03032 -0.00608 -0.03495 C -0.00712 -0.04143 -0.00868 -0.04768 -0.00955 -0.05416 C -0.01024 -0.05833 -0.01007 -0.0625 -0.01076 -0.06666 C -0.01128 -0.0706 -0.0125 -0.07407 -0.01319 -0.07777 C -0.01441 -0.08518 -0.01562 -0.09259 -0.01667 -0.1 C -0.01719 -0.10625 -0.0184 -0.12361 -0.0191 -0.13009 C -0.01944 -0.13333 -0.01996 -0.13657 -0.02031 -0.13981 C -0.02066 -0.14722 -0.02101 -0.15463 -0.02153 -0.16203 C -0.02187 -0.16666 -0.0224 -0.17152 -0.02274 -0.17615 C -0.02326 -0.19051 -0.02344 -0.20486 -0.02378 -0.21898 C -0.02344 -0.24189 -0.02344 -0.26458 -0.02274 -0.28727 C -0.02257 -0.29004 -0.02049 -0.29514 -0.0191 -0.29676 C -0.01771 -0.29861 -0.01597 -0.30023 -0.01441 -0.30162 C -0.01215 -0.30347 -0.00972 -0.30532 -0.00729 -0.30625 C -0.00451 -0.3074 -0.00174 -0.30764 0.00104 -0.30787 C 0.01771 -0.30879 0.03438 -0.30902 0.05104 -0.30949 C 0.05347 -0.30995 0.0559 -0.31064 0.05833 -0.31111 C 0.06424 -0.3118 0.07014 -0.31157 0.07604 -0.31273 C 0.08368 -0.31412 0.09115 -0.31736 0.09879 -0.31898 C 0.10625 -0.3206 0.11389 -0.32106 0.12135 -0.32222 C 0.12222 -0.32314 0.12257 -0.32523 0.12379 -0.32523 C 0.16424 -0.32523 0.15504 -0.3324 0.17014 -0.31898 C 0.17049 -0.31689 0.17083 -0.31458 0.17135 -0.31273 C 0.17135 -0.3125 0.17431 -0.30463 0.175 -0.30324 L 0.175 -0.30625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810" y="-21771"/>
            <a:ext cx="9314810" cy="7162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609600"/>
            <a:ext cx="685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</a:t>
            </a:r>
            <a:r>
              <a:rPr lang="en-US" sz="6600" i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Seiberg</a:t>
            </a:r>
            <a:r>
              <a:rPr lang="en-US" sz="66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-Witten invariants! </a:t>
            </a:r>
            <a:endParaRPr lang="en-US" sz="6600" i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0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297"/>
            <a:ext cx="9156986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5" y="0"/>
            <a:ext cx="3694496" cy="2456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807" y="0"/>
            <a:ext cx="382219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"/>
            <a:ext cx="7833151" cy="106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5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297"/>
            <a:ext cx="9156986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5" y="0"/>
            <a:ext cx="3694496" cy="2456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807" y="0"/>
            <a:ext cx="382219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9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4" descr="data:image/jpg;base64,/9j/4AAQSkZJRgABAQAAAQABAAD/2wCEAAkGBhQSEBUUEhQUFBQUFBQVFBUVFBQUFBQUFBQVFBQUFBUXHCYeFxkkGRUUHy8gIycpLCwsFR4xNTAqNSYrLCkBCQoKDgwOGg8PGiwkHyQsKSwsLCwsLCwsLSwsKSwpKi0sLCwsLCwsKSwsKSwsKiwsLCwsLCwsLCwsLCwsLCwsLP/AABEIAMMBAwMBIgACEQEDEQH/xAAbAAACAwEBAQAAAAAAAAAAAAADBAACBQEGB//EAEAQAAICAQIDBQUGAwUIAwAAAAECAAMEESEFEjEGQVFhcRMiMoGRFEKhscHRUmLwByOy4fEVQ1Nyc4KDkjOio//EABoBAAIDAQEAAAAAAAAAAAAAAAIDAQQFAAb/xAAzEQACAQMDAgMHAgYDAAAAAAABAgADESEEEjFBURMicQUyYYGhsfAjwRRCkdHh8TNSYv/aAAwDAQACEQMRAD8A+GySSyrOkgXl6kjvthWuvf3D9TBJoo1Py84rY5J1MVbcfhLwf+HXHvH6TtlhY6k6kyoEgEIqQ+JUALHM4qwyVy1dUZVQB4RTNNCjp75M5XVO2Xqvr4D+totfmdy7Dx7z+0XCyAl8mMfVBPLSHzhbctm8h5fvBaS61wyUQ7heJV2VKpu2YuElhVHFx4VcaAakspomMQFM77CaQx500QfFlkaCZnsZw1TT+zSHHneLIOgMyzVKFJpHHgnohipK76MiIaRinNZfMeB/eWemBNcK4bmVgtSkbqbTRpyFfpsfA/1vJZVMzljdGdps+48e8fvFlLZWX6erV/LVFvj/AHlbKoBlmi6AjbeK2VyVaLr0LZEVInarip1H9eRlmWUIjeZnm6m4mibA66j5jwMQtrkptKnUf6xuxQw1EXbYZcLfxK3PvD8vM4ichbEg44GZjLtNpySSSTBnYxQkDWsLc2g0+sE5xH0gFG8wd1up8u6VAkAl1WdxBy5uZ1FjFdcrWkYUaDU9Ipml+jR6md2A1MTvvLeQ8P3nL7uY+XcJxEkqtsmDWrGp5E4+84qRiumXqpjlVMB3ljT6S/MDXRGEpl7GCDVjp+Z9BEb+IM2y+6Px+vdFDc80HNLTjzc9hHbHVfiIHl3/AEi7cTUdFJ+gERFJMKuLD2KOZWOrrv7gA+v5/SFPFm7lUeuplDxJ/L6S64st9kk+QdJFtU3LGCHEn8vpLrxQ96g+moljiSpxJ3k7Trapf5j94ZOIoeoK/jDKAw2IPpM9saD9mR02kbFPEMaqqv8AyLf6TQeiAemSniBGz7jxHX/OOgBhqp1EE3XmWFFKuPLz26zLemBZZqWVRWymMV5Qr6W3EXoyCvmPD9o8QGGo3Ez3SXx7+U+R6/vCZb5ETRrbDsfj7S9lcXZZo2LqNRFbEkK0KvRtkRUiGxbtDoeh/rWUYShEbyLSgCabbhG8iqJssdofmXTvH5Re5IKm2DH10DDevWAnJ0iSNmfGKhoNYEnU6wtx0AHzg1EAd5Yfoo6SAQ1ayqLGKkgsY+jTuYStIvk3a7DoPzh8izlXzP8AWsTVYKDqZY1D2/TX5zqJGqaZWqqPU1QXeN0umuZ2mmTJywmw3b8B6yZmTyDQfEfw8/WIV1EmKVb5aXq1bw/06XPU9v8AMqQWOp3MYqxoenHjtdHf3SWqdBIoaK/maK140OuJO2ZIGy7+fdAszN1P7fSLyZeARcAXh+VR1InPap4/gYFaJcY8jEMFzwJfnTx/AywVT0IgjjyponYk+cciFfFi1mNCq5XoYZLweu35SbkQCtN8EWmXbjwKMUOo2/X1m1ZjRG/HjFfoZQraMr5lhcfJFg8D3j9ROW1TPKFTqNiJo414ceDDr+8hltkQ6Nbxf06nvfeJW1RR1mrbVErqoxGlHVae2ZXDv0PKeh6eRh7a4gyzQx7OZd+o6yXFvMIGmfePCb5RSxIFhHbUiziGplatSsZWmzlIMYyEihEbobVdO8flObvIoG4NM/KIuN5IS1d5I0GUmWxMq7anWWUSohEEExii5vCVrG61gqlhMluVPXaIY3Npq0lCKWPSJ3Wcza93d6S9SQaLG6UhsbCVqKmo24w1FcZst5F1+g85ymuJ5NnO23QbD95XA3GbTN4FPHJ4g0QsdTuTHqMeVx6ppVV6DU7Ad852viFpdOANzSiqFGp/zi9thbyHcP38ZZ2LHy7h4RinGgS7tL4HEBXjxurC8oyECjfr4SaM3kPAfr4ybSwtMDiU9go6kenX8BJonn9IwmFtCfY4W2ESO8UIXz+kr9nB6ER37J5Qb4c7bOuDM+zEiz0TWKEefkZRqQekG1oLUwZmVWlfMeH7Qz1AjUdDJbRB1OVPkeokRNiuDxFL8eJglG1HdN26kHfxmZkUxit0Mz9Vp7eZYyGDKCO+K3VznD7uVuU9G6eRjd9cgjaYakV6d+vWY9yTmLbyt5HYxq+uJOssKbi0xKyGk+4TQtSJ2LHKG5kHlsYC1ItTY2lquodQw6xMiExX0b12nHWUj+RMvKMDL3r7x/rukl7dzr5D8hJIBxCdLsSIuoh61gkEYqE5jOorcw9SwOc3vAeA/ExqoRC1tWJ84pMm8vany0gvcy1Sx6lItSsepWDUMfo6c7kvyp5nYfr+EUx64XPbVgPAfiZfHSCMLHuPErW6DEdxap3Ms35R0HX1hqvdUt4D/SK0pqfMxc0yOFENjU6zS+ADTqf61nMSkAanoBL0JzHU/wBeUMLLAAGJKMYnc98atCVLzOwUePifADqTLZeStFXO3oq67s3h6eJnjMzMa1+Zzqe4dyjwUdwl6jpt2TxMT2j7VGn8i5b7es2sntX3VINP4n1/wg/rM9+0N5+/p6Kv7TP0nouxPZb7bkEOxSipDbkWdOWte4E7Bjod+4Bj3S8KSKOJ5Wp7Q1FU5c/LH2mdV2jvH3g3/Mi/oBNLD7UKdrV5P5l94fNeo/GafHuxKf7Xrw8bUV3Cll1JYorrzOdTudFVm39J6D+0Z8Z+E1/ZkCpj5rY9egG/s0sWwgjqCQDr3kayGpIcWhUvaGppZDE+uZh+zDKGUhgehG4PoRFxguW/u1ZmHcqlj9BPNcN4o1Daj3lPxIeh/Y+c+v8AaG+7HppXFLV45qrb2te3tXcaku431I0I37/pTfT7eeJ6TS+1/GsoHmPc4/PhPHt2dvcbY14P/Ss6/SDXsJmv8ONb/wBwCD5liJt8BtyLrHe3Lvrx6E5739rYSF3Cou/xMRt6egOZ2k4kbXJRrhUQNEsvstJ/mOp038O6VzTS1zeXvFrtUNIbfibEgfUZmGcY1u9TkFkJHusGXUfEAw2Py8DEcqqEI0II7p9H7DcBpBpvyEDte7LjowBUIilrb3U7EDQga+X8Q0Sib2sIWprDT0rvn9zPj96aHWaiWc6BvEb+vfG14KczONOOABbc/Jt7qV8zNzH+VU3+Wk9F2t4DiY1WOuIxcutxdyxPtOR1r5wOgHOHA5dtB39Y00yQT2lCjWFOuE/7Dj6zw96TOuWa96zNvSBTMjW0+snD33I8d/pCWiAoQqysQQGJAJB0Omx0PfprHLlhPhojTndRt2iFggTGLRAGMWZ9UWMqXklWnYyVSxvCJGahF0jVQinmhpxmHGwJ8jM1Jo3fA3pEKxAp8GP1fvKPhG6Fj9AidImhQsU809IthM606uT5mOYyxOsT0vZns+2RelZ/u1ZWsaxhoq0pqXsGuxHukeGskgnAgUGVbu/HP7xLLOiAeJ/L/WTDTeanbTg4xcxqVYsqqrKTpro45t9NtRrp8ongVyChDbTNChUWr+ovBjl+yhfHf5Dp+P5TX4FwOy4OyDUVLzvqQNt+nifdb6QPCODtk5KVKDpqgdgpIrU7szdw2J6zW7T4BwKcgpcnMyvUqBua1arDyhnI0AOm3/dt5XKNLcbniVdbrFooVU+a158745xL21pIPuL7qDyH3vU9fpM7SX5YxgcNtvfkpre1zvyopdtPHQd3nNcLYTwFSo1RyzcmLKs+i8IxDXwmihNruL5QQ/xDGrYVn5dflY08Vm8FuoVWuqesMbAvOvKSaiA45TvsSBuJ9HzG+y2C5unDOH0Y9IP3s7Kq128SqsWPoIL9B+dv3kJ1JlX4ov8AtDiucu4xaDTSe4WNy46EfNH/APaeW7S2+y4bw/F+8Usy7B/13Ip18+QE/ObHZTg3teE2h25arM2s5Fh+5jY1XtbG8yWblA72cTx/aHjBysmy4jlDHRE7q6kAWqseiBR9ZAGfz0kscTKnrux2flWg4q+3tp01CLzulbA8w10BCg+HjpB4HYB3pS27IxcUXDmpXIs5HsX+IDTZTtoT4jxlsLjuaLKeH0XhFW0VL9mKhbGazQ2NYm9nXXXXoILgMsZQqGlUDjkT1fHcR8fAqpKsrXO11+oI05fcqRj06Dm08RPMVe9X46HT9v68p9JPErXzLyt714uP/wDJ0cFaxy8oVgQWZlbf9dJk04a8T+0WJ7OmyvQVUKqKWTTmL2tsWJJ016A+soPTvYfKew02rNNCXH/okdN3AIt2+PE8Lh8LN99dK9bHVB5cx0J+Q1Pynu+P8SFVdrptzocLCUfcxqtFvvHhzspUHv5QYHhPBfsBszL2rZqE9yhLAz89v92hdl2Tqw7z1PdPJDPtyrmLDmd+RURRsAAVSqte5QNgPn4xQ/SB7niHVtq6wIPkUZPc8/a1/hfvN3sbw1kxr7lISy7XGqsOwpqVefKyCe4Kum/8Sgd88hxnjS35o9kCtFdYx6FPUU1LohP8xILHzafUOKcOoGPRwxssUWMqq6pWXNljnn0duiqz76agt7vz+PZmE2Plmp9Oaq0oxHT3W5SR5d8JwVphf6zPpuKmoNU98enF4XJEXxuHNddXUnx2OqL6sQNfQa6/Kb/HezluPXU9oC+25iqE/wB4Aum7r93XmH66RrsCi1W35lg1TDpZwD962zWupfnq34SuiHeFmjrKqmkXU3/vxFv7Vc1Fvpw6f/iwahWPOxgrOT56BNfPmnm7d4lnZDWWM7nV3ZmY+LMSSfqTHPuj0H5Q6xubiUNCu0MpidwixjVwirQllbUDMGZ2QyRkomGSNVRZIzXEvNPT8wt/wH+u+J1iO2fA3pEqjBTgx+p99fT95qcNwXucJUjO56KoLE/Id09pR2BapebMyKcUEfCzB7encin9ZMfJfC4LTZj+5Zl2uLrl+JUQuFrDfd15f8XjPN1BmfQ6lydPe15ix6a6767jr4yWVUtcXJ/pH6ZqlW4RgoGO5x9B9Z6zD4bg4+LZk0VfaRX7q3ZjGumyz+CjHUc1p/5tB57GG7LJdmjIsc6vktTjcwAVa6B/e38oGyoK0RQP5x4zF7eNy304NWpTEqrqCqNea+wBrGAHViWUfXxnpjgZGLiU8OpXXIyg91/KdPZ1kqpQt0A0UAt/KQOolj+b4Dt3megvT58zHF+ijJPpjM8p224mMjPttX4DoqeaIORT8+XX5x3s02Iic96222c3u1KRXVy6DRns11O+uw8O+Cp7K2W56Yre42pWw7EIqe87eB90jTx1E9NgJgrRlXYyW60p7BWtYOtjX/3a2qO46BvDY9PBSIzPuP5/qarVqVGkKS3OBbb8cC5+J7R7s/2ota+wAV049GPbd7KpAqkqoC8zHdjq3l0mbwDs4uafZ2kisFGsIIDOxb3awfFip366AwOEOTDyrf8AinHx1Pqxss/+qiM2W2UYqNWDqjrkue428vtKKT/4VJ/80tISbGUtQiqKgpjmy/S59ebetp8wzAPavyoaxzvpWSSaxzEBCTuSvTU+E9lxCxsDhONVSSl2eGvudSVc1DQU1BhuFPMD683jA/2r4KV8RLVjQX1V3MPB2LKTp4nkBPmTN3imbw+xMHMtyA32fHpr+yIAbXsrIOjb6oobrqNwo0O8vs3BnkgLEiI9u6nv4ljYS81hoqx6DuWYuwVrWJP8nKSf5TO9vDdn8TfDxk0WqxmbfRTYVQWZFrdFUIEUE9Am250lu0vbnGqyXt4eC9tzq9+S/MCVBUmikMNUVgoDHTy37srtd/aQ+WGSmsY9VmnteUg2XEdBa4A1UD7v18IIBx6QiRmafabHKYWFw/BZr1va6xig0+0OtgQFR3Vc4cgnbRFJO2s8Xx/hQxr3p9otpQAOyfCLeX361P3gpPLzbakHYTZr/tHyEw0xahXXyIa/bKD7Y1lieVW+513I327jPKyVuILEdJ7z+0vAuvyK8imt7MV8ekUPWrOqqFOqHlB5SGJ2P6QPZrAbh1VnEMhDW4Rq8KtwVey91Km3kO/Iik7+Z8tfN8I7T5OKCMe+2oHcqre6T48p1GvnpBZOddl3KbrHtsYhAzsWIBPQeA310EjgWMIZbHJn1Ts9Q1/Db6qzzXH2FhUkBnULWTufFlf5nzinDsJ8Km+29TXbdWaKK20DkMQbbCO5Roo17/mJkZV5QgoSpX4SpKkDu0I36RFMhnZndmZtAOZmLHr4nfuma72InuaWjfYVv5TYnGemL9jaepp7NG3haEWVUpZkPbc9h5VCV81VY6b6aMdNRuZbsfk41VzjGBZKKmtycuwaNYq9KqV/3aFtPMhSPOeEy7SdtSQNdBqdB6DuhOHZbrXYoYhLCgcDo3JzMuviAWJ0iPGAIxxDq6B2VgX943txz372HHSe47S8cSgUZ9eHS73oGFzlz7K/TRlZB7pYabHY+6fCeTwccY7DPzhz33OXxaG2NljNr9puX7tQJ1A+8dNNhB4PbXJxa2rqdeQnm5XRbArHqy83Tffw13gez3aofaL/ALZ7S77XV7J7AVNqEMGDLzbaDl6bdB4aRgqhjc/49ZmVdM9IbbX6XubkXwPh8pt/2hMbRiZROpvxl5vJ6yOfQd27/gZh8Wv9jw2mgfHkucq3x9mutWOh/wDV3+YjfG+L1Xvj1DnrxqAtQLaNZys4NtrBduY9dB4Tz3aNaRkWDHZnpDaVs/xFQAPAba66bDbSAzeYsOwH0zH+GVpJTYEWuflc2HrmYVs0F+BfQTPtmgR7o9B+UB+BF6b3mitsVaM3RVoaSpqOZQySGSNlAw6RmuKpGKzEtNKgY2q6gjxBmdXNGpo7wHsfblNYymuqms6WX3NyVLr0GvedxsPEa6aiDTBJIEs6whVVzD8D7YZWNWaqbeVCdeUqjgMepXmB0O3dNfsXScjiNJsJYmw22MTqTya2szE+JX8Zi9oezb4Nwrd635kDo9Z1VlJI10O43B/zno+wp9lRm5X/AAsf2Sf9S88q/PYf+0KzbwrdJKugoNUQC5Fr/E4+8x045aOJPfUFN1ttnsiw5uVriRW6j+JQy6a66ET6FxXjJHE6MTHYhg2NVkWg6u4qPN7LmPRdCzN/EznXpPH9iuFi3imMT8Ka2N5ewUsv48k52U49X/tYZNzBUa26zmOugNgs5NdO7VgIaudt+5/3FVKCiqUtfap+faetXJ1yOKXqCTXRkhT4E6Vjf0qJ9BFuyXZ17uFOOZalfJS0u+w9hUnKW9Obm010HuneBs7UpRdy4RDVA2NY1gLDIst+IuNiUUaBen3j37+W4vx+7IuZrSAdFTkQctaoh1VFQbcoJJ313Oslqqg9+frG0dLWcC3lB25PPl4x8TmfQHycFsILzn2ePeX9n/vMohCqk/wq5br3KNNpj8O7RWB3c8j+1YPYroGrLA6qQvdy9Bp0AA7p5/AyNdj0MIrcjaH5eYneLcCaSaBE3KxLX7/X6/t2mZ2ze18prbWL+10ZWPQAADkGmwC+HgR5zz+s+gXYyX1Gt/VT3q3cR+08VxLhj0PyuP8AlYfCw8VP6dZo0aocW6zyHtLQNp3LKPKfpFA0k5rKkx15lWltZNZXWdkXk2nZ6TsfwzVjcw2TVU83I0JHoCfmfKZ/AeAPkNrutQPvP4/yp4t+A7/Ce0vK1oEQcqqNAB3D+vziatQAWm17L0LVHFRhgcTOz7IuPdr823/b8PznNOd9O4dfT/ODz799pku18z3QWwCxG59TD1jSsee/16fgBFVTmYL4n/UxjMs02Hyle/WQTmZmW8Bw4a2a+AJ+u36yZLwvDU0Rm8ToPlGDAmYx31wO2YfIaZ1xjdzxC5pCyNW+Iuw1MftiVA1cfWM3NGtyJn0MKzRa0xdjDWGLkxiiUKzZnDJOESRkpwqmHrMVUw9bRbCXKL5j9RnrO2mqcK4cte1TiyyzTo1vukFvEjmcD08p42t56zg3aGlsVsTNV3x9eet69Pa0PudVB6jdjp5nrrBpkKTfrLmpVqtMFc2N7TyFTT6DxFPsnCMek7WZdpybB3itQBWD/wDmfkZn4t3B8YixTlZjqdUrdFqq1G459RuNfUeRmNxvtFZmXtdbpqdAqj4UQfCi+W59SSe+EwCA94qg5quotgG5+XE1eDcefG9q1ahmeiypSdfd5+XVxp1I5ek8zTZH8eyJ5tPK2o6HcfqJWU42mbOoQA+Mvof2mlh3xjOq1HOP+79D+kyMa2bGHk9x312MA4Mu038RILFv0M2UYOuh2Pcf67piZWNyHUfCeh8PIwmNlaQla0aDux1mvTaUOh2P9fhH/aLYvK6hlPUHf5+R84jXkK40b5eI9JGpYbr7w8uv0j1btFuquNriKZfY+tt6bCp/hccw+TDcfPWZ79jsgdPZt6OB/iAm4mbpCrn+csjUsJkVfYtFzcC3pMCrsXefiNajzfX/AAgzVwuydNe9rG0j7unInz31P1EZfPi9mYT06yG1LGTR9i0UNyL+s07M4KAFAUDoAAAB4AdJl25BsOg/08zOfZmPxe6PPr9O6cuyFUaKNPzPqZXaoTNhFVMJO22BF0G/ifEzJus1M7ffqZ3Go5jqfhH4+UrsbwybCFxU5RzHqenkP84ll3dYzl5HpMrJtnAXleq4RYvc2p0E0yvKoUdw/HvMU4dVqec9BsPXxhrrYTdpU04sDUbrx6QFzxC14e+yJuY1FmbqqtzGMQdT8p215ZV0UD6wFjyeTBJ8OmFgnMETLO0oBqY4CZdRrmFWraSEadgXMsbFGIsw0OnhCI0vmJ0bx6+sAphDIiWHhuRHK3jVTzPRoxW8UyzRoVrQeQnK3kdxLVWQ9ycy+Y6ftEVaSMiBVHhVLjgzVpsjbKHXQ/I+B7jMmq2OVWxDKQbzW09dWXaYvoVbQ9RHce+dup9ov8w6H9DElJU6HqJ3vCQN2nb4dJ6DHyARodweoMFfgFfeTdfxHr+8Qoumhj5hEXxiaIYOLiDqydI/j8S0g7Kkff4W8R0+Yiz4bjoOYeI/brJGOIe7owmwM9T8Wh9d50ezPd9Cf3mD7QjxlxkGFvkbV6G02z7Ifd19Sf3nGz1X4QB6bTFN5lOcnznb5G1epJj+RxAmIvdrLpiMevujxP7QyqqeZ8T+g7oJzzJ32wIOrF21bYdw7z+wncjJ7hsB3SmRl6zPuvnAXi3cKLmdvuildZdtB8z4CdALtoP69Y9WoRdB8z4mM90TPsdQ2fdEu5AGg6DpEbrIS22I22zlW87U1gosJS15XHTU+Qg2OscROVdPrHnAmRT/AFHueBOWvFHaEteLM0lBFaipczhMLjLvr4QEbUcq+u8NuJWoi7XPSUdt5IItOzrSTUzHVHMunj+cRIh8eyWyq/vD5+sAYNpYqDxKYccj7QCmGRoAS6tCIiab2MeqeCy6fvD5/vKI8ZreK903mkCKqbDEkeNU2wGRRy7jp+XlBo0MgMJVV2otYzYpuh7ag432Pcf38plVXRuq+VmQjIm3R1Cuu1pR0ZDof8j6QteRGRYCNDuIF8H+A/I/oZFweYzw3TNM3H1hq8mHTMMym1XqCJ0XztkJdV0abRzdeu/rvOi9D91foJji+d+0SNpjPHQzXF6fwr9JDnadAB6bflMg5EqciTYyDXQTUszdYpZkRNsicRWboPn3fWTt7xTanosvZfKVUl/Id57oxXhgfFufAdP84R7vDpJuBxA8JnzUwO06AEGi/M959YvbbKWXRS26cqkwK2oVBtWWttirtIzy9NWu56SwAAJiu7VWsJfGr03Py/edteWseLO8gC5vDdhTXaJR2gzOkzgEcJmsbmEx69T5DrCXvLheVdPrFrGgcmWSPCp7ep5lCZJJIyU5ZGjlVmo0PfEYSt4DLeWKNXYZayvQzgjHxDT6QBXSQDeMdNpuvEsph0eLiEUwSI2m1o2jePSLXY2m46flLoYwjRdysvbVrCzRAGFrshrcTXdfpFimkO4aVjTekcxyu+MJkTNBlw8AoJbpaplmsuT47+so9SHu09DpM9bpcXxewjiWv4pXHmEZOGO5j8xK/Y/5h9DA+3nftEmzQd1E9IX7H/N+EsMRf4ifoIv9olTfOs0jfRHSOBUHcPU7/nOvkzPN8qbZOy/Mg6sKLKI2+RF3vgGeUJhhBKdTVM0u90ExnQpPSMV4+m5h3AlUK9UwVVGu56QzvI7wDtI5jSRSFhOO8CTLGV0jBKLksZyMY9WnvH5StNOu56Ql1kgm+BGUqe0b2+UHdZFyZZmlYQFpXqNuMk5O6SQouSSSSdOh6WhbhtOyRR5mhT/4zAiESSScYKcwiwqTskWZfpwqmduUEbzskV1l7lTeJESaSSR8y+skkkkiTJJJJJnSGSckkSJycnZIUCQiQLJJOnCNqgA2g3kkihLz4FhFngzJJHCZbypkEkkKJ6xt9hFLDJJASWNRBzkkkbKE7JJJJn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data:image/jpg;base64,/9j/4AAQSkZJRgABAQAAAQABAAD/2wCEAAkGBhQSEBUUEhQUFBQUFBQVFBUVFBQUFBQUFBQVFBQUFBUXHCYeFxkkGRUUHy8gIycpLCwsFR4xNTAqNSYrLCkBCQoKDgwOGg8PGiwkHyQsKSwsLCwsLCwsLSwsKSwpKi0sLCwsLCwsKSwsKSwsKiwsLCwsLCwsLCwsLCwsLCwsLP/AABEIAMMBAwMBIgACEQEDEQH/xAAbAAACAwEBAQAAAAAAAAAAAAADBAACBQEGB//EAEAQAAICAQIDBQUGAwUIAwAAAAECAAMEESEFEjEGQVFhcRMiMoGRFEKhscHRUmLwByOy4fEVQ1Nyc4KDkjOio//EABoBAAIDAQEAAAAAAAAAAAAAAAIDAQQFAAb/xAAzEQACAQMDAgMHAgYDAAAAAAABAgADESEEEjFBURMicQUyYYGhsfAjwRRCkdHh8TNSYv/aAAwDAQACEQMRAD8A+GySSyrOkgXl6kjvthWuvf3D9TBJoo1Py84rY5J1MVbcfhLwf+HXHvH6TtlhY6k6kyoEgEIqQ+JUALHM4qwyVy1dUZVQB4RTNNCjp75M5XVO2Xqvr4D+totfmdy7Dx7z+0XCyAl8mMfVBPLSHzhbctm8h5fvBaS61wyUQ7heJV2VKpu2YuElhVHFx4VcaAakspomMQFM77CaQx500QfFlkaCZnsZw1TT+zSHHneLIOgMyzVKFJpHHgnohipK76MiIaRinNZfMeB/eWemBNcK4bmVgtSkbqbTRpyFfpsfA/1vJZVMzljdGdps+48e8fvFlLZWX6erV/LVFvj/AHlbKoBlmi6AjbeK2VyVaLr0LZEVInarip1H9eRlmWUIjeZnm6m4mibA66j5jwMQtrkptKnUf6xuxQw1EXbYZcLfxK3PvD8vM4ichbEg44GZjLtNpySSSTBnYxQkDWsLc2g0+sE5xH0gFG8wd1up8u6VAkAl1WdxBy5uZ1FjFdcrWkYUaDU9Ipml+jR6md2A1MTvvLeQ8P3nL7uY+XcJxEkqtsmDWrGp5E4+84qRiumXqpjlVMB3ljT6S/MDXRGEpl7GCDVjp+Z9BEb+IM2y+6Px+vdFDc80HNLTjzc9hHbHVfiIHl3/AEi7cTUdFJ+gERFJMKuLD2KOZWOrrv7gA+v5/SFPFm7lUeuplDxJ/L6S64st9kk+QdJFtU3LGCHEn8vpLrxQ96g+moljiSpxJ3k7Trapf5j94ZOIoeoK/jDKAw2IPpM9saD9mR02kbFPEMaqqv8AyLf6TQeiAemSniBGz7jxHX/OOgBhqp1EE3XmWFFKuPLz26zLemBZZqWVRWymMV5Qr6W3EXoyCvmPD9o8QGGo3Ez3SXx7+U+R6/vCZb5ETRrbDsfj7S9lcXZZo2LqNRFbEkK0KvRtkRUiGxbtDoeh/rWUYShEbyLSgCabbhG8iqJssdofmXTvH5Re5IKm2DH10DDevWAnJ0iSNmfGKhoNYEnU6wtx0AHzg1EAd5Yfoo6SAQ1ayqLGKkgsY+jTuYStIvk3a7DoPzh8izlXzP8AWsTVYKDqZY1D2/TX5zqJGqaZWqqPU1QXeN0umuZ2mmTJywmw3b8B6yZmTyDQfEfw8/WIV1EmKVb5aXq1bw/06XPU9v8AMqQWOp3MYqxoenHjtdHf3SWqdBIoaK/maK140OuJO2ZIGy7+fdAszN1P7fSLyZeARcAXh+VR1InPap4/gYFaJcY8jEMFzwJfnTx/AywVT0IgjjyponYk+cciFfFi1mNCq5XoYZLweu35SbkQCtN8EWmXbjwKMUOo2/X1m1ZjRG/HjFfoZQraMr5lhcfJFg8D3j9ROW1TPKFTqNiJo414ceDDr+8hltkQ6Nbxf06nvfeJW1RR1mrbVErqoxGlHVae2ZXDv0PKeh6eRh7a4gyzQx7OZd+o6yXFvMIGmfePCb5RSxIFhHbUiziGplatSsZWmzlIMYyEihEbobVdO8flObvIoG4NM/KIuN5IS1d5I0GUmWxMq7anWWUSohEEExii5vCVrG61gqlhMluVPXaIY3Npq0lCKWPSJ3Wcza93d6S9SQaLG6UhsbCVqKmo24w1FcZst5F1+g85ymuJ5NnO23QbD95XA3GbTN4FPHJ4g0QsdTuTHqMeVx6ppVV6DU7Ad852viFpdOANzSiqFGp/zi9thbyHcP38ZZ2LHy7h4RinGgS7tL4HEBXjxurC8oyECjfr4SaM3kPAfr4ybSwtMDiU9go6kenX8BJonn9IwmFtCfY4W2ESO8UIXz+kr9nB6ER37J5Qb4c7bOuDM+zEiz0TWKEefkZRqQekG1oLUwZmVWlfMeH7Qz1AjUdDJbRB1OVPkeokRNiuDxFL8eJglG1HdN26kHfxmZkUxit0Mz9Vp7eZYyGDKCO+K3VznD7uVuU9G6eRjd9cgjaYakV6d+vWY9yTmLbyt5HYxq+uJOssKbi0xKyGk+4TQtSJ2LHKG5kHlsYC1ItTY2lquodQw6xMiExX0b12nHWUj+RMvKMDL3r7x/rukl7dzr5D8hJIBxCdLsSIuoh61gkEYqE5jOorcw9SwOc3vAeA/ExqoRC1tWJ84pMm8vany0gvcy1Sx6lItSsepWDUMfo6c7kvyp5nYfr+EUx64XPbVgPAfiZfHSCMLHuPErW6DEdxap3Ms35R0HX1hqvdUt4D/SK0pqfMxc0yOFENjU6zS+ADTqf61nMSkAanoBL0JzHU/wBeUMLLAAGJKMYnc98atCVLzOwUePifADqTLZeStFXO3oq67s3h6eJnjMzMa1+Zzqe4dyjwUdwl6jpt2TxMT2j7VGn8i5b7es2sntX3VINP4n1/wg/rM9+0N5+/p6Kv7TP0nouxPZb7bkEOxSipDbkWdOWte4E7Bjod+4Bj3S8KSKOJ5Wp7Q1FU5c/LH2mdV2jvH3g3/Mi/oBNLD7UKdrV5P5l94fNeo/GafHuxKf7Xrw8bUV3Cll1JYorrzOdTudFVm39J6D+0Z8Z+E1/ZkCpj5rY9egG/s0sWwgjqCQDr3kayGpIcWhUvaGppZDE+uZh+zDKGUhgehG4PoRFxguW/u1ZmHcqlj9BPNcN4o1Daj3lPxIeh/Y+c+v8AaG+7HppXFLV45qrb2te3tXcaku431I0I37/pTfT7eeJ6TS+1/GsoHmPc4/PhPHt2dvcbY14P/Ss6/SDXsJmv8ONb/wBwCD5liJt8BtyLrHe3Lvrx6E5739rYSF3Cou/xMRt6egOZ2k4kbXJRrhUQNEsvstJ/mOp038O6VzTS1zeXvFrtUNIbfibEgfUZmGcY1u9TkFkJHusGXUfEAw2Py8DEcqqEI0II7p9H7DcBpBpvyEDte7LjowBUIilrb3U7EDQga+X8Q0Sib2sIWprDT0rvn9zPj96aHWaiWc6BvEb+vfG14KczONOOABbc/Jt7qV8zNzH+VU3+Wk9F2t4DiY1WOuIxcutxdyxPtOR1r5wOgHOHA5dtB39Y00yQT2lCjWFOuE/7Dj6zw96TOuWa96zNvSBTMjW0+snD33I8d/pCWiAoQqysQQGJAJB0Omx0PfprHLlhPhojTndRt2iFggTGLRAGMWZ9UWMqXklWnYyVSxvCJGahF0jVQinmhpxmHGwJ8jM1Jo3fA3pEKxAp8GP1fvKPhG6Fj9AidImhQsU809IthM606uT5mOYyxOsT0vZns+2RelZ/u1ZWsaxhoq0pqXsGuxHukeGskgnAgUGVbu/HP7xLLOiAeJ/L/WTDTeanbTg4xcxqVYsqqrKTpro45t9NtRrp8ongVyChDbTNChUWr+ovBjl+yhfHf5Dp+P5TX4FwOy4OyDUVLzvqQNt+nifdb6QPCODtk5KVKDpqgdgpIrU7szdw2J6zW7T4BwKcgpcnMyvUqBua1arDyhnI0AOm3/dt5XKNLcbniVdbrFooVU+a158745xL21pIPuL7qDyH3vU9fpM7SX5YxgcNtvfkpre1zvyopdtPHQd3nNcLYTwFSo1RyzcmLKs+i8IxDXwmihNruL5QQ/xDGrYVn5dflY08Vm8FuoVWuqesMbAvOvKSaiA45TvsSBuJ9HzG+y2C5unDOH0Y9IP3s7Kq128SqsWPoIL9B+dv3kJ1JlX4ov8AtDiucu4xaDTSe4WNy46EfNH/APaeW7S2+y4bw/F+8Usy7B/13Ip18+QE/ObHZTg3teE2h25arM2s5Fh+5jY1XtbG8yWblA72cTx/aHjBysmy4jlDHRE7q6kAWqseiBR9ZAGfz0kscTKnrux2flWg4q+3tp01CLzulbA8w10BCg+HjpB4HYB3pS27IxcUXDmpXIs5HsX+IDTZTtoT4jxlsLjuaLKeH0XhFW0VL9mKhbGazQ2NYm9nXXXXoILgMsZQqGlUDjkT1fHcR8fAqpKsrXO11+oI05fcqRj06Dm08RPMVe9X46HT9v68p9JPErXzLyt714uP/wDJ0cFaxy8oVgQWZlbf9dJk04a8T+0WJ7OmyvQVUKqKWTTmL2tsWJJ016A+soPTvYfKew02rNNCXH/okdN3AIt2+PE8Lh8LN99dK9bHVB5cx0J+Q1Pynu+P8SFVdrptzocLCUfcxqtFvvHhzspUHv5QYHhPBfsBszL2rZqE9yhLAz89v92hdl2Tqw7z1PdPJDPtyrmLDmd+RURRsAAVSqte5QNgPn4xQ/SB7niHVtq6wIPkUZPc8/a1/hfvN3sbw1kxr7lISy7XGqsOwpqVefKyCe4Kum/8Sgd88hxnjS35o9kCtFdYx6FPUU1LohP8xILHzafUOKcOoGPRwxssUWMqq6pWXNljnn0duiqz76agt7vz+PZmE2Plmp9Oaq0oxHT3W5SR5d8JwVphf6zPpuKmoNU98enF4XJEXxuHNddXUnx2OqL6sQNfQa6/Kb/HezluPXU9oC+25iqE/wB4Aum7r93XmH66RrsCi1W35lg1TDpZwD962zWupfnq34SuiHeFmjrKqmkXU3/vxFv7Vc1Fvpw6f/iwahWPOxgrOT56BNfPmnm7d4lnZDWWM7nV3ZmY+LMSSfqTHPuj0H5Q6xubiUNCu0MpidwixjVwirQllbUDMGZ2QyRkomGSNVRZIzXEvNPT8wt/wH+u+J1iO2fA3pEqjBTgx+p99fT95qcNwXucJUjO56KoLE/Id09pR2BapebMyKcUEfCzB7encin9ZMfJfC4LTZj+5Zl2uLrl+JUQuFrDfd15f8XjPN1BmfQ6lydPe15ix6a6767jr4yWVUtcXJ/pH6ZqlW4RgoGO5x9B9Z6zD4bg4+LZk0VfaRX7q3ZjGumyz+CjHUc1p/5tB57GG7LJdmjIsc6vktTjcwAVa6B/e38oGyoK0RQP5x4zF7eNy304NWpTEqrqCqNea+wBrGAHViWUfXxnpjgZGLiU8OpXXIyg91/KdPZ1kqpQt0A0UAt/KQOolj+b4Dt3megvT58zHF+ijJPpjM8p224mMjPttX4DoqeaIORT8+XX5x3s02Iic96222c3u1KRXVy6DRns11O+uw8O+Cp7K2W56Yre42pWw7EIqe87eB90jTx1E9NgJgrRlXYyW60p7BWtYOtjX/3a2qO46BvDY9PBSIzPuP5/qarVqVGkKS3OBbb8cC5+J7R7s/2ota+wAV049GPbd7KpAqkqoC8zHdjq3l0mbwDs4uafZ2kisFGsIIDOxb3awfFip366AwOEOTDyrf8AinHx1Pqxss/+qiM2W2UYqNWDqjrkue428vtKKT/4VJ/80tISbGUtQiqKgpjmy/S59ebetp8wzAPavyoaxzvpWSSaxzEBCTuSvTU+E9lxCxsDhONVSSl2eGvudSVc1DQU1BhuFPMD683jA/2r4KV8RLVjQX1V3MPB2LKTp4nkBPmTN3imbw+xMHMtyA32fHpr+yIAbXsrIOjb6oobrqNwo0O8vs3BnkgLEiI9u6nv4ljYS81hoqx6DuWYuwVrWJP8nKSf5TO9vDdn8TfDxk0WqxmbfRTYVQWZFrdFUIEUE9Am250lu0vbnGqyXt4eC9tzq9+S/MCVBUmikMNUVgoDHTy37srtd/aQ+WGSmsY9VmnteUg2XEdBa4A1UD7v18IIBx6QiRmafabHKYWFw/BZr1va6xig0+0OtgQFR3Vc4cgnbRFJO2s8Xx/hQxr3p9otpQAOyfCLeX361P3gpPLzbakHYTZr/tHyEw0xahXXyIa/bKD7Y1lieVW+513I327jPKyVuILEdJ7z+0vAuvyK8imt7MV8ekUPWrOqqFOqHlB5SGJ2P6QPZrAbh1VnEMhDW4Rq8KtwVey91Km3kO/Iik7+Z8tfN8I7T5OKCMe+2oHcqre6T48p1GvnpBZOddl3KbrHtsYhAzsWIBPQeA310EjgWMIZbHJn1Ts9Q1/Db6qzzXH2FhUkBnULWTufFlf5nzinDsJ8Km+29TXbdWaKK20DkMQbbCO5Roo17/mJkZV5QgoSpX4SpKkDu0I36RFMhnZndmZtAOZmLHr4nfuma72InuaWjfYVv5TYnGemL9jaepp7NG3haEWVUpZkPbc9h5VCV81VY6b6aMdNRuZbsfk41VzjGBZKKmtycuwaNYq9KqV/3aFtPMhSPOeEy7SdtSQNdBqdB6DuhOHZbrXYoYhLCgcDo3JzMuviAWJ0iPGAIxxDq6B2VgX943txz372HHSe47S8cSgUZ9eHS73oGFzlz7K/TRlZB7pYabHY+6fCeTwccY7DPzhz33OXxaG2NljNr9puX7tQJ1A+8dNNhB4PbXJxa2rqdeQnm5XRbArHqy83Tffw13gez3aofaL/ALZ7S77XV7J7AVNqEMGDLzbaDl6bdB4aRgqhjc/49ZmVdM9IbbX6XubkXwPh8pt/2hMbRiZROpvxl5vJ6yOfQd27/gZh8Wv9jw2mgfHkucq3x9mutWOh/wDV3+YjfG+L1Xvj1DnrxqAtQLaNZys4NtrBduY9dB4Tz3aNaRkWDHZnpDaVs/xFQAPAba66bDbSAzeYsOwH0zH+GVpJTYEWuflc2HrmYVs0F+BfQTPtmgR7o9B+UB+BF6b3mitsVaM3RVoaSpqOZQySGSNlAw6RmuKpGKzEtNKgY2q6gjxBmdXNGpo7wHsfblNYymuqms6WX3NyVLr0GvedxsPEa6aiDTBJIEs6whVVzD8D7YZWNWaqbeVCdeUqjgMepXmB0O3dNfsXScjiNJsJYmw22MTqTya2szE+JX8Zi9oezb4Nwrd635kDo9Z1VlJI10O43B/zno+wp9lRm5X/AAsf2Sf9S88q/PYf+0KzbwrdJKugoNUQC5Fr/E4+8x045aOJPfUFN1ttnsiw5uVriRW6j+JQy6a66ET6FxXjJHE6MTHYhg2NVkWg6u4qPN7LmPRdCzN/EznXpPH9iuFi3imMT8Ka2N5ewUsv48k52U49X/tYZNzBUa26zmOugNgs5NdO7VgIaudt+5/3FVKCiqUtfap+faetXJ1yOKXqCTXRkhT4E6Vjf0qJ9BFuyXZ17uFOOZalfJS0u+w9hUnKW9Obm010HuneBs7UpRdy4RDVA2NY1gLDIst+IuNiUUaBen3j37+W4vx+7IuZrSAdFTkQctaoh1VFQbcoJJ313Oslqqg9+frG0dLWcC3lB25PPl4x8TmfQHycFsILzn2ePeX9n/vMohCqk/wq5br3KNNpj8O7RWB3c8j+1YPYroGrLA6qQvdy9Bp0AA7p5/AyNdj0MIrcjaH5eYneLcCaSaBE3KxLX7/X6/t2mZ2ze18prbWL+10ZWPQAADkGmwC+HgR5zz+s+gXYyX1Gt/VT3q3cR+08VxLhj0PyuP8AlYfCw8VP6dZo0aocW6zyHtLQNp3LKPKfpFA0k5rKkx15lWltZNZXWdkXk2nZ6TsfwzVjcw2TVU83I0JHoCfmfKZ/AeAPkNrutQPvP4/yp4t+A7/Ce0vK1oEQcqqNAB3D+vziatQAWm17L0LVHFRhgcTOz7IuPdr823/b8PznNOd9O4dfT/ODz799pku18z3QWwCxG59TD1jSsee/16fgBFVTmYL4n/UxjMs02Hyle/WQTmZmW8Bw4a2a+AJ+u36yZLwvDU0Rm8ToPlGDAmYx31wO2YfIaZ1xjdzxC5pCyNW+Iuw1MftiVA1cfWM3NGtyJn0MKzRa0xdjDWGLkxiiUKzZnDJOESRkpwqmHrMVUw9bRbCXKL5j9RnrO2mqcK4cte1TiyyzTo1vukFvEjmcD08p42t56zg3aGlsVsTNV3x9eet69Pa0PudVB6jdjp5nrrBpkKTfrLmpVqtMFc2N7TyFTT6DxFPsnCMek7WZdpybB3itQBWD/wDmfkZn4t3B8YixTlZjqdUrdFqq1G459RuNfUeRmNxvtFZmXtdbpqdAqj4UQfCi+W59SSe+EwCA94qg5quotgG5+XE1eDcefG9q1ahmeiypSdfd5+XVxp1I5ek8zTZH8eyJ5tPK2o6HcfqJWU42mbOoQA+Mvof2mlh3xjOq1HOP+79D+kyMa2bGHk9x312MA4Mu038RILFv0M2UYOuh2Pcf67piZWNyHUfCeh8PIwmNlaQla0aDux1mvTaUOh2P9fhH/aLYvK6hlPUHf5+R84jXkK40b5eI9JGpYbr7w8uv0j1btFuquNriKZfY+tt6bCp/hccw+TDcfPWZ79jsgdPZt6OB/iAm4mbpCrn+csjUsJkVfYtFzcC3pMCrsXefiNajzfX/AAgzVwuydNe9rG0j7unInz31P1EZfPi9mYT06yG1LGTR9i0UNyL+s07M4KAFAUDoAAAB4AdJl25BsOg/08zOfZmPxe6PPr9O6cuyFUaKNPzPqZXaoTNhFVMJO22BF0G/ifEzJus1M7ffqZ3Go5jqfhH4+UrsbwybCFxU5RzHqenkP84ll3dYzl5HpMrJtnAXleq4RYvc2p0E0yvKoUdw/HvMU4dVqec9BsPXxhrrYTdpU04sDUbrx6QFzxC14e+yJuY1FmbqqtzGMQdT8p215ZV0UD6wFjyeTBJ8OmFgnMETLO0oBqY4CZdRrmFWraSEadgXMsbFGIsw0OnhCI0vmJ0bx6+sAphDIiWHhuRHK3jVTzPRoxW8UyzRoVrQeQnK3kdxLVWQ9ycy+Y6ftEVaSMiBVHhVLjgzVpsjbKHXQ/I+B7jMmq2OVWxDKQbzW09dWXaYvoVbQ9RHce+dup9ov8w6H9DElJU6HqJ3vCQN2nb4dJ6DHyARodweoMFfgFfeTdfxHr+8Qoumhj5hEXxiaIYOLiDqydI/j8S0g7Kkff4W8R0+Yiz4bjoOYeI/brJGOIe7owmwM9T8Wh9d50ezPd9Cf3mD7QjxlxkGFvkbV6G02z7Ifd19Sf3nGz1X4QB6bTFN5lOcnznb5G1epJj+RxAmIvdrLpiMevujxP7QyqqeZ8T+g7oJzzJ32wIOrF21bYdw7z+wncjJ7hsB3SmRl6zPuvnAXi3cKLmdvuildZdtB8z4CdALtoP69Y9WoRdB8z4mM90TPsdQ2fdEu5AGg6DpEbrIS22I22zlW87U1gosJS15XHTU+Qg2OscROVdPrHnAmRT/AFHueBOWvFHaEteLM0lBFaipczhMLjLvr4QEbUcq+u8NuJWoi7XPSUdt5IItOzrSTUzHVHMunj+cRIh8eyWyq/vD5+sAYNpYqDxKYccj7QCmGRoAS6tCIiab2MeqeCy6fvD5/vKI8ZreK903mkCKqbDEkeNU2wGRRy7jp+XlBo0MgMJVV2otYzYpuh7ag432Pcf38plVXRuq+VmQjIm3R1Cuu1pR0ZDof8j6QteRGRYCNDuIF8H+A/I/oZFweYzw3TNM3H1hq8mHTMMym1XqCJ0XztkJdV0abRzdeu/rvOi9D91foJji+d+0SNpjPHQzXF6fwr9JDnadAB6bflMg5EqciTYyDXQTUszdYpZkRNsicRWboPn3fWTt7xTanosvZfKVUl/Id57oxXhgfFufAdP84R7vDpJuBxA8JnzUwO06AEGi/M959YvbbKWXRS26cqkwK2oVBtWWttirtIzy9NWu56SwAAJiu7VWsJfGr03Py/edteWseLO8gC5vDdhTXaJR2gzOkzgEcJmsbmEx69T5DrCXvLheVdPrFrGgcmWSPCp7ep5lCZJJIyU5ZGjlVmo0PfEYSt4DLeWKNXYZayvQzgjHxDT6QBXSQDeMdNpuvEsph0eLiEUwSI2m1o2jePSLXY2m46flLoYwjRdysvbVrCzRAGFrshrcTXdfpFimkO4aVjTekcxyu+MJkTNBlw8AoJbpaplmsuT47+so9SHu09DpM9bpcXxewjiWv4pXHmEZOGO5j8xK/Y/5h9DA+3nftEmzQd1E9IX7H/N+EsMRf4ifoIv9olTfOs0jfRHSOBUHcPU7/nOvkzPN8qbZOy/Mg6sKLKI2+RF3vgGeUJhhBKdTVM0u90ExnQpPSMV4+m5h3AlUK9UwVVGu56QzvI7wDtI5jSRSFhOO8CTLGV0jBKLksZyMY9WnvH5StNOu56Ql1kgm+BGUqe0b2+UHdZFyZZmlYQFpXqNuMk5O6SQouSSSSdOh6WhbhtOyRR5mhT/4zAiESSScYKcwiwqTskWZfpwqmduUEbzskV1l7lTeJESaSSR8y+skkkkiTJJJJJnSGSckkSJycnZIUCQiQLJJOnCNqgA2g3kkihLz4FhFngzJJHCZbypkEkkKJ6xt9hFLDJJASWNRBzkkkbKE7JJJJn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geenkgo.fr/mode-developpement-durable/wp-content/uploads/blog/images/t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79"/>
            <a:ext cx="9144000" cy="6894579"/>
          </a:xfrm>
          <a:prstGeom prst="rect">
            <a:avLst/>
          </a:prstGeom>
          <a:noFill/>
        </p:spPr>
      </p:pic>
      <p:grpSp>
        <p:nvGrpSpPr>
          <p:cNvPr id="2" name="Group 8"/>
          <p:cNvGrpSpPr/>
          <p:nvPr/>
        </p:nvGrpSpPr>
        <p:grpSpPr>
          <a:xfrm>
            <a:off x="2133600" y="1676400"/>
            <a:ext cx="2667000" cy="1553350"/>
            <a:chOff x="2133600" y="1676400"/>
            <a:chExt cx="2667000" cy="1553350"/>
          </a:xfrm>
        </p:grpSpPr>
        <p:grpSp>
          <p:nvGrpSpPr>
            <p:cNvPr id="3" name="Group 6"/>
            <p:cNvGrpSpPr/>
            <p:nvPr/>
          </p:nvGrpSpPr>
          <p:grpSpPr>
            <a:xfrm rot="21003426">
              <a:off x="2133600" y="1676400"/>
              <a:ext cx="2667000" cy="838200"/>
              <a:chOff x="2133600" y="1676400"/>
              <a:chExt cx="2667000" cy="8382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133600" y="1676400"/>
                <a:ext cx="2667000" cy="838200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819400" y="1828800"/>
                <a:ext cx="137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FF00"/>
                    </a:solidFill>
                  </a:rPr>
                  <a:t>NOT</a:t>
                </a:r>
                <a:endParaRPr lang="en-US" sz="3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Down Arrow 7"/>
            <p:cNvSpPr/>
            <p:nvPr/>
          </p:nvSpPr>
          <p:spPr>
            <a:xfrm rot="-660000">
              <a:off x="3421998" y="2467750"/>
              <a:ext cx="381000" cy="7620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  <p:transition advTm="7661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5334000" cy="1935162"/>
          </a:xfrm>
        </p:spPr>
        <p:txBody>
          <a:bodyPr/>
          <a:lstStyle/>
          <a:p>
            <a:r>
              <a:rPr lang="en-US" dirty="0" smtClean="0"/>
              <a:t>1972: Dyson’s Announcement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0"/>
            <a:ext cx="9133532" cy="4850537"/>
          </a:xfrm>
          <a:prstGeom prst="rect">
            <a:avLst/>
          </a:prstGeom>
        </p:spPr>
      </p:pic>
      <p:pic>
        <p:nvPicPr>
          <p:cNvPr id="2050" name="Picture 2" descr="http://2.bp.blogspot.com/-r-ackb3G1TY/TwH5dQL1rnI/AAAAAAAAAsw/CXkLJEucFaw/s1600/x-Dy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0"/>
            <a:ext cx="2990850" cy="216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88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972" y="1143000"/>
            <a:ext cx="662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Well, I am happy to report that 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Mathematics and Physics have remarried!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365760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But, the relationship has altered somewhat…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50292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33CC"/>
                </a:solidFill>
              </a:rPr>
              <a:t>A sea change began in the 1970’s …..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825" y="9737725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Atiyah</a:t>
            </a:r>
            <a:r>
              <a:rPr lang="en-US" dirty="0" smtClean="0"/>
              <a:t>, </a:t>
            </a:r>
            <a:r>
              <a:rPr lang="en-US" dirty="0" err="1" smtClean="0"/>
              <a:t>Bott</a:t>
            </a:r>
            <a:r>
              <a:rPr lang="en-US" dirty="0" smtClean="0"/>
              <a:t>, Singer, …</a:t>
            </a:r>
            <a:endParaRPr lang="en-US" dirty="0"/>
          </a:p>
        </p:txBody>
      </p:sp>
      <p:pic>
        <p:nvPicPr>
          <p:cNvPr id="1026" name="Picture 2" descr="http://4.bp.blogspot.com/_THxIgNCTzuU/TIafg2qv0-I/AAAAAAAAAaI/rRNngzShTLo/s1600/Wedding%20bells%2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346" y="152400"/>
            <a:ext cx="2753008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17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28600" y="381000"/>
            <a:ext cx="9157447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 smtClean="0">
                <a:solidFill>
                  <a:srgbClr val="0033CC"/>
                </a:solidFill>
              </a:rPr>
              <a:t>Some great mathematicians </a:t>
            </a:r>
          </a:p>
          <a:p>
            <a:pPr algn="ctr"/>
            <a:r>
              <a:rPr lang="en-US" sz="4400" dirty="0" smtClean="0">
                <a:solidFill>
                  <a:srgbClr val="0033CC"/>
                </a:solidFill>
              </a:rPr>
              <a:t> got interested in aspects of                fundamental physics ….. </a:t>
            </a:r>
            <a:endParaRPr lang="en-US" sz="44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352800"/>
            <a:ext cx="9525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While some great physicists started producing results requiring ever increasing mathematical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sophistication,  …..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2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Physical Mathematics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6948" y="870824"/>
            <a:ext cx="922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In the past few decades a new field has emerged 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with its own distinctive character, its own aims and values, 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its own standards of proof. 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" y="2455039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One of the guiding principles is certainly the discovery 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of the ultimate foundations of physics.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2" y="439964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6921E"/>
                </a:solidFill>
              </a:rPr>
              <a:t>A second guiding principle is that physical insights can lead to surprising and new results in mathematics  </a:t>
            </a:r>
            <a:endParaRPr lang="en-US" sz="2800" dirty="0">
              <a:solidFill>
                <a:srgbClr val="26921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343" y="5473005"/>
            <a:ext cx="9126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Such insights are a great success - just as profound and notable as an experimental confirmation 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of a theoretical prediction. 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52" y="364278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This quest has led to ever more sophisticated mathematics…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6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252" y="1229002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   I will explain just one </a:t>
            </a:r>
            <a:r>
              <a:rPr lang="en-US" sz="6000" dirty="0" smtClean="0">
                <a:solidFill>
                  <a:srgbClr val="0000FF"/>
                </a:solidFill>
              </a:rPr>
              <a:t>beautiful</a:t>
            </a:r>
            <a:r>
              <a:rPr lang="en-US" sz="6000" dirty="0" smtClean="0">
                <a:solidFill>
                  <a:srgbClr val="0000FF"/>
                </a:solidFill>
              </a:rPr>
              <a:t> </a:t>
            </a:r>
            <a:r>
              <a:rPr lang="en-US" sz="6000" dirty="0" smtClean="0">
                <a:solidFill>
                  <a:srgbClr val="0000FF"/>
                </a:solidFill>
              </a:rPr>
              <a:t>example of a remarkable convergence </a:t>
            </a:r>
          </a:p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of physical and mathematical ideas. </a:t>
            </a:r>
            <a:endParaRPr lang="en-US" sz="6000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011"/>
            <a:ext cx="8229600" cy="1143000"/>
          </a:xfrm>
        </p:spPr>
        <p:txBody>
          <a:bodyPr/>
          <a:lstStyle/>
          <a:p>
            <a:r>
              <a:rPr lang="en-US" dirty="0" smtClean="0"/>
              <a:t>Today: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1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60513"/>
            <a:ext cx="9067800" cy="601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1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176139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Two Basic Questions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3285" y="13810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3496" y="5382146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How can we describe the forces </a:t>
            </a:r>
          </a:p>
          <a:p>
            <a:r>
              <a:rPr lang="en-US" sz="4800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that attract and repel matter? </a:t>
            </a:r>
            <a:endParaRPr lang="en-US" sz="4800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840548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Mathematics</a:t>
            </a:r>
            <a:endParaRPr lang="en-US" sz="44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3196" y="3969577"/>
            <a:ext cx="2788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  <a:latin typeface="Castellar" panose="020A0402060406010301" pitchFamily="18" charset="0"/>
              </a:rPr>
              <a:t>Physics</a:t>
            </a:r>
            <a:endParaRPr lang="en-US" sz="4400" dirty="0">
              <a:solidFill>
                <a:srgbClr val="7030A0"/>
              </a:solidFill>
              <a:latin typeface="Castellar" panose="020A0402060406010301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596" y="2406002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How can we tell when two geometric objects </a:t>
            </a: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can be deformed into each other ?  </a:t>
            </a:r>
            <a:endParaRPr lang="en-US" sz="4800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1710622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What is the shape of a space? </a:t>
            </a:r>
            <a:endParaRPr lang="en-US" sz="4800" i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3253" y="4632455"/>
            <a:ext cx="674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What holds stuff together? </a:t>
            </a:r>
            <a:endParaRPr lang="en-US" sz="5400" i="1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6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351" y="1250971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1614" y="235297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Physics: Maxwell &amp; Yang-Mills</a:t>
            </a:r>
            <a:endParaRPr lang="en-US" sz="4000" dirty="0"/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8321" y="524428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Effective Theories &amp; A Breakthrough</a:t>
            </a:r>
            <a:endParaRPr lang="en-US" sz="4000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8372" y="1356120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 Topological Invariants Of Spaces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5346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Mathematicians Take Note</a:t>
            </a:r>
            <a:endParaRPr lang="en-US" sz="4000" dirty="0"/>
          </a:p>
        </p:txBody>
      </p:sp>
      <p:sp>
        <p:nvSpPr>
          <p:cNvPr id="14" name="Oval 13"/>
          <p:cNvSpPr/>
          <p:nvPr/>
        </p:nvSpPr>
        <p:spPr>
          <a:xfrm>
            <a:off x="60542" y="445086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8905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58489" y="34175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Settling A Debate &amp; A Summary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008321" y="4248876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Topological Field Theory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7889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285" y="13810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6583" y="953529"/>
            <a:ext cx="594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Mathematics</a:t>
            </a:r>
            <a:endParaRPr lang="en-US" sz="6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583" y="4114800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How can we tell when two geometric objects 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can be deformed into each other ?  </a:t>
            </a:r>
            <a:endParaRPr lang="en-US" sz="5400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200" y="2643577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What is the shape of a space? </a:t>
            </a:r>
            <a:endParaRPr lang="en-US" sz="5400" i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1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8372" y="157810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1614" y="235297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Physics: Maxwell &amp; Yang-Mills</a:t>
            </a:r>
            <a:endParaRPr lang="en-US" sz="4000" dirty="0"/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8321" y="524428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Effective Theories &amp; A Breakthrough</a:t>
            </a:r>
            <a:endParaRPr lang="en-US" sz="4000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8372" y="1356120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Topological Invariants Of Spaces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945351" y="325346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Mathematicians Take Note</a:t>
            </a:r>
            <a:endParaRPr lang="en-US" sz="4000" dirty="0"/>
          </a:p>
        </p:txBody>
      </p:sp>
      <p:sp>
        <p:nvSpPr>
          <p:cNvPr id="14" name="Oval 13"/>
          <p:cNvSpPr/>
          <p:nvPr/>
        </p:nvSpPr>
        <p:spPr>
          <a:xfrm>
            <a:off x="60542" y="445086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8905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Physical Mathematics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Settling A Debate &amp; A Summary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008321" y="4248876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Topological Field Theory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54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393" y="-36004"/>
            <a:ext cx="8229600" cy="1143000"/>
          </a:xfrm>
        </p:spPr>
        <p:txBody>
          <a:bodyPr/>
          <a:lstStyle/>
          <a:p>
            <a:r>
              <a:rPr lang="en-US" dirty="0" smtClean="0"/>
              <a:t>Topology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747" y="1990413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You can continuously deform it :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7751"/>
            <a:ext cx="5634725" cy="25297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398" y="693077"/>
            <a:ext cx="5204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Take a geometrical object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smtClean="0">
                <a:solidFill>
                  <a:srgbClr val="0000FF"/>
                </a:solidFill>
              </a:rPr>
              <a:t>– a ``space’’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23" y="3114084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You can squish, pull, push, 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74968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just don’t cut, rip, or tear.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93" y="962659"/>
            <a:ext cx="3352800" cy="251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7577" y="4114800"/>
            <a:ext cx="36988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In topology the surface of a coffee cup and of a donut are  ``</a:t>
            </a:r>
            <a:r>
              <a:rPr lang="en-US" sz="3600" b="1" i="1" u="sng" dirty="0" smtClean="0">
                <a:solidFill>
                  <a:srgbClr val="0000FF"/>
                </a:solidFill>
              </a:rPr>
              <a:t>the same</a:t>
            </a:r>
            <a:r>
              <a:rPr lang="en-US" sz="3600" dirty="0" smtClean="0">
                <a:solidFill>
                  <a:srgbClr val="0000FF"/>
                </a:solidFill>
              </a:rPr>
              <a:t>.’’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3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191" y="98825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Suppose we have different spaces 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191" y="1073281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  – like the surface of a coffee cup, of a donut, and of a basketball  –  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077" y="2547356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  Are they ``topologically the same’’   ? 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5618" y="3405878"/>
            <a:ext cx="91106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We need to find a property that does not change under deformation: </a:t>
            </a:r>
          </a:p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 ``topological invariant”. 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91" y="5534561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One such property is the </a:t>
            </a:r>
          </a:p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“dimension” of a space. 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733800" y="3146461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733800" y="3164441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733800" y="3155451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733800" y="3152882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62400" y="3478231"/>
                <a:ext cx="25908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3478231"/>
                <a:ext cx="2590800" cy="10156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3733800" y="3173431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ughton EC85 Ab264 884f - Flatland, co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70" y="-26030"/>
            <a:ext cx="4015451" cy="488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6/Foto_E._A._Abbott.jpg/220px-Foto_E._A._Abbot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624" y="3962400"/>
            <a:ext cx="20955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lexlazar.files.wordpress.com/2011/08/linelan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406" y="4416765"/>
            <a:ext cx="4008306" cy="244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6459956" y="152400"/>
            <a:ext cx="0" cy="230981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459956" y="2462213"/>
            <a:ext cx="1981200" cy="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154655" y="2462213"/>
            <a:ext cx="1305301" cy="145089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68" y="3902222"/>
            <a:ext cx="319088" cy="285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07" y="2257425"/>
            <a:ext cx="300038" cy="409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2400"/>
            <a:ext cx="271463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6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0" y="37906"/>
            <a:ext cx="8229600" cy="1143000"/>
          </a:xfrm>
        </p:spPr>
        <p:txBody>
          <a:bodyPr/>
          <a:lstStyle/>
          <a:p>
            <a:r>
              <a:rPr lang="en-US" dirty="0" smtClean="0"/>
              <a:t>One Dimension</a:t>
            </a:r>
            <a:endParaRPr lang="en-US" dirty="0"/>
          </a:p>
        </p:txBody>
      </p:sp>
      <p:sp>
        <p:nvSpPr>
          <p:cNvPr id="3" name="AutoShape 2" descr="Image result for labyrin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651" y="37906"/>
            <a:ext cx="4648200" cy="46482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914400" y="2209800"/>
            <a:ext cx="0" cy="297180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2050473" y="2225964"/>
            <a:ext cx="850025" cy="3112654"/>
          </a:xfrm>
          <a:custGeom>
            <a:avLst/>
            <a:gdLst>
              <a:gd name="connsiteX0" fmla="*/ 0 w 850025"/>
              <a:gd name="connsiteY0" fmla="*/ 0 h 3112654"/>
              <a:gd name="connsiteX1" fmla="*/ 600363 w 850025"/>
              <a:gd name="connsiteY1" fmla="*/ 812800 h 3112654"/>
              <a:gd name="connsiteX2" fmla="*/ 9236 w 850025"/>
              <a:gd name="connsiteY2" fmla="*/ 1496291 h 3112654"/>
              <a:gd name="connsiteX3" fmla="*/ 849745 w 850025"/>
              <a:gd name="connsiteY3" fmla="*/ 2355272 h 3112654"/>
              <a:gd name="connsiteX4" fmla="*/ 110836 w 850025"/>
              <a:gd name="connsiteY4" fmla="*/ 3112654 h 3112654"/>
              <a:gd name="connsiteX5" fmla="*/ 110836 w 850025"/>
              <a:gd name="connsiteY5" fmla="*/ 3112654 h 311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025" h="3112654">
                <a:moveTo>
                  <a:pt x="0" y="0"/>
                </a:moveTo>
                <a:cubicBezTo>
                  <a:pt x="299412" y="281709"/>
                  <a:pt x="598824" y="563418"/>
                  <a:pt x="600363" y="812800"/>
                </a:cubicBezTo>
                <a:cubicBezTo>
                  <a:pt x="601902" y="1062182"/>
                  <a:pt x="-32328" y="1239212"/>
                  <a:pt x="9236" y="1496291"/>
                </a:cubicBezTo>
                <a:cubicBezTo>
                  <a:pt x="50800" y="1753370"/>
                  <a:pt x="832812" y="2085878"/>
                  <a:pt x="849745" y="2355272"/>
                </a:cubicBezTo>
                <a:cubicBezTo>
                  <a:pt x="866678" y="2624666"/>
                  <a:pt x="110836" y="3112654"/>
                  <a:pt x="110836" y="3112654"/>
                </a:cubicBezTo>
                <a:lnTo>
                  <a:pt x="110836" y="3112654"/>
                </a:lnTo>
              </a:path>
            </a:pathLst>
          </a:cu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11923" y="1828606"/>
            <a:ext cx="1055655" cy="1066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151" y="4448369"/>
            <a:ext cx="2667000" cy="240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945"/>
            <a:ext cx="8229600" cy="1143000"/>
          </a:xfrm>
        </p:spPr>
        <p:txBody>
          <a:bodyPr/>
          <a:lstStyle/>
          <a:p>
            <a:r>
              <a:rPr lang="en-US" dirty="0" smtClean="0"/>
              <a:t>One Dimension 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04800" y="838200"/>
            <a:ext cx="2514600" cy="2286000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143000" y="3352800"/>
            <a:ext cx="3780143" cy="3353331"/>
          </a:xfrm>
          <a:custGeom>
            <a:avLst/>
            <a:gdLst>
              <a:gd name="connsiteX0" fmla="*/ 1628997 w 3780143"/>
              <a:gd name="connsiteY0" fmla="*/ 344118 h 3353331"/>
              <a:gd name="connsiteX1" fmla="*/ 3060634 w 3780143"/>
              <a:gd name="connsiteY1" fmla="*/ 39318 h 3353331"/>
              <a:gd name="connsiteX2" fmla="*/ 2802016 w 3780143"/>
              <a:gd name="connsiteY2" fmla="*/ 1341645 h 3353331"/>
              <a:gd name="connsiteX3" fmla="*/ 3762597 w 3780143"/>
              <a:gd name="connsiteY3" fmla="*/ 2597791 h 3353331"/>
              <a:gd name="connsiteX4" fmla="*/ 1832197 w 3780143"/>
              <a:gd name="connsiteY4" fmla="*/ 2431536 h 3353331"/>
              <a:gd name="connsiteX5" fmla="*/ 723834 w 3780143"/>
              <a:gd name="connsiteY5" fmla="*/ 3345936 h 3353331"/>
              <a:gd name="connsiteX6" fmla="*/ 1204125 w 3780143"/>
              <a:gd name="connsiteY6" fmla="*/ 1849645 h 3353331"/>
              <a:gd name="connsiteX7" fmla="*/ 3397 w 3780143"/>
              <a:gd name="connsiteY7" fmla="*/ 399536 h 3353331"/>
              <a:gd name="connsiteX8" fmla="*/ 1628997 w 3780143"/>
              <a:gd name="connsiteY8" fmla="*/ 344118 h 335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0143" h="3353331">
                <a:moveTo>
                  <a:pt x="1628997" y="344118"/>
                </a:moveTo>
                <a:cubicBezTo>
                  <a:pt x="2138536" y="284082"/>
                  <a:pt x="2865131" y="-126936"/>
                  <a:pt x="3060634" y="39318"/>
                </a:cubicBezTo>
                <a:cubicBezTo>
                  <a:pt x="3256137" y="205572"/>
                  <a:pt x="2685022" y="915233"/>
                  <a:pt x="2802016" y="1341645"/>
                </a:cubicBezTo>
                <a:cubicBezTo>
                  <a:pt x="2919010" y="1768057"/>
                  <a:pt x="3924233" y="2416143"/>
                  <a:pt x="3762597" y="2597791"/>
                </a:cubicBezTo>
                <a:cubicBezTo>
                  <a:pt x="3600961" y="2779439"/>
                  <a:pt x="2338658" y="2306845"/>
                  <a:pt x="1832197" y="2431536"/>
                </a:cubicBezTo>
                <a:cubicBezTo>
                  <a:pt x="1325736" y="2556227"/>
                  <a:pt x="828513" y="3442918"/>
                  <a:pt x="723834" y="3345936"/>
                </a:cubicBezTo>
                <a:cubicBezTo>
                  <a:pt x="619155" y="3248954"/>
                  <a:pt x="1324198" y="2340712"/>
                  <a:pt x="1204125" y="1849645"/>
                </a:cubicBezTo>
                <a:cubicBezTo>
                  <a:pt x="1084052" y="1358578"/>
                  <a:pt x="-70494" y="650457"/>
                  <a:pt x="3397" y="399536"/>
                </a:cubicBezTo>
                <a:cubicBezTo>
                  <a:pt x="77288" y="148615"/>
                  <a:pt x="1119458" y="404154"/>
                  <a:pt x="1628997" y="344118"/>
                </a:cubicBezTo>
                <a:close/>
              </a:path>
            </a:pathLst>
          </a:cu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1905000"/>
            <a:ext cx="3590925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03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699" y="-151562"/>
            <a:ext cx="8229600" cy="1143000"/>
          </a:xfrm>
        </p:spPr>
        <p:txBody>
          <a:bodyPr/>
          <a:lstStyle/>
          <a:p>
            <a:r>
              <a:rPr lang="en-US" dirty="0" smtClean="0"/>
              <a:t>Topological Invariant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760189"/>
                <a:ext cx="914400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A </a:t>
                </a:r>
                <a:r>
                  <a:rPr lang="en-US" sz="4400" i="1" u="sng" dirty="0" smtClean="0">
                    <a:solidFill>
                      <a:srgbClr val="0000FF"/>
                    </a:solidFill>
                  </a:rPr>
                  <a:t>topological invariant </a:t>
                </a:r>
                <a:r>
                  <a:rPr lang="en-US" sz="4400" dirty="0" smtClean="0">
                    <a:solidFill>
                      <a:srgbClr val="0000FF"/>
                    </a:solidFill>
                  </a:rPr>
                  <a:t>is the answer,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4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 smtClean="0">
                    <a:solidFill>
                      <a:srgbClr val="0000FF"/>
                    </a:solidFill>
                  </a:rPr>
                  <a:t> , to a question you ask about</a:t>
                </a:r>
              </a:p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 a space</a:t>
                </a:r>
                <a:r>
                  <a:rPr lang="en-US" sz="4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440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60189"/>
                <a:ext cx="9144000" cy="2123658"/>
              </a:xfrm>
              <a:prstGeom prst="rect">
                <a:avLst/>
              </a:prstGeom>
              <a:blipFill>
                <a:blip r:embed="rId2"/>
                <a:stretch>
                  <a:fillRect t="-6034" r="-667" b="-12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42375" y="2882389"/>
                <a:ext cx="745924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i="1" u="sng" dirty="0" smtClean="0">
                    <a:solidFill>
                      <a:srgbClr val="FF0000"/>
                    </a:solidFill>
                  </a:rPr>
                  <a:t>If</a:t>
                </a:r>
                <a:r>
                  <a:rPr lang="en-US" sz="4400" dirty="0" smtClean="0">
                    <a:solidFill>
                      <a:srgbClr val="FF0000"/>
                    </a:solidFill>
                  </a:rPr>
                  <a:t> two spaces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 smtClean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4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4400" dirty="0">
                    <a:solidFill>
                      <a:srgbClr val="FF0000"/>
                    </a:solidFill>
                  </a:rPr>
                  <a:t>can be deformed </a:t>
                </a:r>
                <a:r>
                  <a:rPr lang="en-US" sz="4400" dirty="0" smtClean="0">
                    <a:solidFill>
                      <a:srgbClr val="FF0000"/>
                    </a:solidFill>
                  </a:rPr>
                  <a:t>into each other,  </a:t>
                </a:r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375" y="2882389"/>
                <a:ext cx="7459249" cy="1446550"/>
              </a:xfrm>
              <a:prstGeom prst="rect">
                <a:avLst/>
              </a:prstGeom>
              <a:blipFill>
                <a:blip r:embed="rId3"/>
                <a:stretch>
                  <a:fillRect l="-654" t="-8861" r="-2288" b="-19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14700" y="5188440"/>
            <a:ext cx="7916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smtClean="0">
                <a:solidFill>
                  <a:srgbClr val="C00000"/>
                </a:solidFill>
              </a:rPr>
              <a:t>Then</a:t>
            </a:r>
            <a:r>
              <a:rPr lang="en-US" sz="4000" dirty="0" smtClean="0">
                <a:solidFill>
                  <a:srgbClr val="C00000"/>
                </a:solidFill>
              </a:rPr>
              <a:t>, the answers to the question must be the same: </a:t>
            </a:r>
            <a:endParaRPr lang="en-US" sz="40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91000" y="5792983"/>
                <a:ext cx="49530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5792983"/>
                <a:ext cx="4953000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81000" y="4211313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i.e. </a:t>
            </a:r>
            <a:r>
              <a:rPr lang="en-US" sz="3600" dirty="0" smtClean="0">
                <a:solidFill>
                  <a:srgbClr val="FF0000"/>
                </a:solidFill>
              </a:rPr>
              <a:t>if two spaces are </a:t>
            </a:r>
            <a:r>
              <a:rPr lang="en-US" sz="3600" dirty="0">
                <a:solidFill>
                  <a:srgbClr val="FF0000"/>
                </a:solidFill>
              </a:rPr>
              <a:t>topologically equivalent. 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154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One-Dimensional Topological Invariant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0500" y="3305648"/>
                <a:ext cx="91440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0" dirty="0" smtClean="0">
                    <a:solidFill>
                      <a:srgbClr val="7030A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4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4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800" dirty="0" smtClean="0">
                    <a:solidFill>
                      <a:srgbClr val="7030A0"/>
                    </a:solidFill>
                  </a:rPr>
                  <a:t> Yes</a:t>
                </a:r>
              </a:p>
              <a:p>
                <a:pPr algn="ctr"/>
                <a:r>
                  <a:rPr lang="en-US" sz="4800" dirty="0" smtClean="0">
                    <a:solidFill>
                      <a:srgbClr val="7030A0"/>
                    </a:solidFill>
                  </a:rPr>
                  <a:t>Then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4800" dirty="0" smtClean="0">
                    <a:solidFill>
                      <a:srgbClr val="7030A0"/>
                    </a:solidFill>
                  </a:rPr>
                  <a:t> is topologically </a:t>
                </a:r>
                <a:r>
                  <a:rPr lang="en-US" sz="4800" dirty="0">
                    <a:solidFill>
                      <a:srgbClr val="7030A0"/>
                    </a:solidFill>
                  </a:rPr>
                  <a:t>a circle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3305648"/>
                <a:ext cx="9144000" cy="1569660"/>
              </a:xfrm>
              <a:prstGeom prst="rect">
                <a:avLst/>
              </a:prstGeom>
              <a:blipFill>
                <a:blip r:embed="rId3"/>
                <a:stretch>
                  <a:fillRect t="-8527" b="-19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85800" y="2012986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Take a </a:t>
            </a:r>
            <a:r>
              <a:rPr lang="en-US" sz="3600" dirty="0" smtClean="0">
                <a:solidFill>
                  <a:srgbClr val="FF0000"/>
                </a:solidFill>
              </a:rPr>
              <a:t>little walk:  Do you get </a:t>
            </a:r>
            <a:r>
              <a:rPr lang="en-US" sz="3600" dirty="0">
                <a:solidFill>
                  <a:srgbClr val="FF0000"/>
                </a:solidFill>
              </a:rPr>
              <a:t>back </a:t>
            </a:r>
            <a:r>
              <a:rPr lang="en-US" sz="3600" dirty="0" smtClean="0">
                <a:solidFill>
                  <a:srgbClr val="FF0000"/>
                </a:solidFill>
              </a:rPr>
              <a:t>home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?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2659317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(always walk forward) 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2847" y="5105400"/>
                <a:ext cx="821155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rgbClr val="C00000"/>
                    </a:solidFill>
                  </a:rPr>
                  <a:t>                    If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4800" dirty="0" smtClean="0">
                    <a:solidFill>
                      <a:srgbClr val="C00000"/>
                    </a:solidFill>
                  </a:rPr>
                  <a:t>No</a:t>
                </a:r>
              </a:p>
              <a:p>
                <a:r>
                  <a:rPr lang="en-US" sz="4800" dirty="0" smtClean="0">
                    <a:solidFill>
                      <a:srgbClr val="C00000"/>
                    </a:solidFill>
                  </a:rPr>
                  <a:t>     Then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smtClean="0">
                    <a:solidFill>
                      <a:srgbClr val="C00000"/>
                    </a:solidFill>
                  </a:rPr>
                  <a:t> is topologically a line </a:t>
                </a:r>
                <a:endParaRPr lang="en-US" sz="4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47" y="5105400"/>
                <a:ext cx="8211553" cy="1569660"/>
              </a:xfrm>
              <a:prstGeom prst="rect">
                <a:avLst/>
              </a:prstGeom>
              <a:blipFill>
                <a:blip r:embed="rId4"/>
                <a:stretch>
                  <a:fillRect t="-8560" r="-2450" b="-19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352800" y="1316365"/>
            <a:ext cx="253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Question: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" grpId="0"/>
      <p:bldP spid="10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47"/>
            <a:ext cx="8229600" cy="1143000"/>
          </a:xfrm>
        </p:spPr>
        <p:txBody>
          <a:bodyPr/>
          <a:lstStyle/>
          <a:p>
            <a:r>
              <a:rPr lang="en-US" dirty="0" smtClean="0"/>
              <a:t>A Complete Topological Invariant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2746" y="1177247"/>
            <a:ext cx="815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 dirty="0" smtClean="0">
                <a:solidFill>
                  <a:srgbClr val="FF0000"/>
                </a:solidFill>
              </a:rPr>
              <a:t>Topological invariant</a:t>
            </a:r>
            <a:r>
              <a:rPr lang="en-US" sz="3600" dirty="0" smtClean="0">
                <a:solidFill>
                  <a:srgbClr val="FF0000"/>
                </a:solidFill>
              </a:rPr>
              <a:t>:  A question so that, 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5800" y="1966034"/>
                <a:ext cx="7239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i="1" u="sng" dirty="0" smtClean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 can be deformed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3200" b="1" i="1" u="sng" dirty="0" smtClean="0">
                    <a:solidFill>
                      <a:srgbClr val="FF0000"/>
                    </a:solidFill>
                  </a:rPr>
                  <a:t>then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: </a:t>
                </a:r>
              </a:p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the answers are the same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966034"/>
                <a:ext cx="7239000" cy="1077218"/>
              </a:xfrm>
              <a:prstGeom prst="rect">
                <a:avLst/>
              </a:prstGeom>
              <a:blipFill>
                <a:blip r:embed="rId2"/>
                <a:stretch>
                  <a:fillRect l="-590" t="-6818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5140976"/>
                <a:ext cx="93726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A </a:t>
                </a:r>
                <a:r>
                  <a:rPr lang="en-US" sz="3200" b="1" i="1" u="sng" dirty="0" smtClean="0">
                    <a:solidFill>
                      <a:srgbClr val="C00000"/>
                    </a:solidFill>
                  </a:rPr>
                  <a:t>complete topological invariant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is a question so that</a:t>
                </a:r>
              </a:p>
              <a:p>
                <a:endParaRPr lang="en-US" sz="3200" dirty="0">
                  <a:solidFill>
                    <a:srgbClr val="C00000"/>
                  </a:solidFill>
                </a:endParaRPr>
              </a:p>
              <a:p>
                <a:r>
                  <a:rPr lang="en-US" sz="3200" b="1" i="1" u="sng" dirty="0" smtClean="0">
                    <a:solidFill>
                      <a:srgbClr val="C00000"/>
                    </a:solidFill>
                  </a:rPr>
                  <a:t>If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</a:t>
                </a:r>
                <a:r>
                  <a:rPr lang="en-US" sz="3200" b="1" i="1" u="sng" dirty="0" smtClean="0">
                    <a:solidFill>
                      <a:srgbClr val="C00000"/>
                    </a:solidFill>
                  </a:rPr>
                  <a:t>then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can be deformed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40976"/>
                <a:ext cx="9372600" cy="1569660"/>
              </a:xfrm>
              <a:prstGeom prst="rect">
                <a:avLst/>
              </a:prstGeom>
              <a:blipFill>
                <a:blip r:embed="rId3"/>
                <a:stretch>
                  <a:fillRect l="-1625" t="-5039" b="-1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0" y="3163937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Dimension is a topological invariant – </a:t>
            </a:r>
          </a:p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But it doesn’t distinguish two different spaces: Circle and Line are both one dimensional 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6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164"/>
            <a:ext cx="8229600" cy="1143000"/>
          </a:xfrm>
        </p:spPr>
        <p:txBody>
          <a:bodyPr/>
          <a:lstStyle/>
          <a:p>
            <a:r>
              <a:rPr lang="en-US" dirty="0" smtClean="0"/>
              <a:t>Two Dimensions</a:t>
            </a:r>
            <a:endParaRPr lang="en-US" dirty="0"/>
          </a:p>
        </p:txBody>
      </p:sp>
      <p:sp>
        <p:nvSpPr>
          <p:cNvPr id="3" name="AutoShape 2" descr="Image result for basketbal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24118"/>
            <a:ext cx="3886200" cy="3938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66999"/>
            <a:ext cx="4422951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0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20" y="-19493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Phys-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err="1" smtClean="0">
                <a:solidFill>
                  <a:srgbClr val="FF0000"/>
                </a:solidFill>
              </a:rPr>
              <a:t>cal</a:t>
            </a:r>
            <a:r>
              <a:rPr lang="en-US" dirty="0" smtClean="0">
                <a:solidFill>
                  <a:srgbClr val="FF0000"/>
                </a:solidFill>
              </a:rPr>
              <a:t> Math-e-ma-tics, n.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6420" y="15240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Physical mathematics is a fusion of mathematical and physical ideas, motivated </a:t>
            </a:r>
          </a:p>
          <a:p>
            <a:r>
              <a:rPr lang="en-US" sz="3600" dirty="0" smtClean="0"/>
              <a:t>by the dual, but equally central, goals </a:t>
            </a:r>
            <a:r>
              <a:rPr lang="en-US" sz="3600" dirty="0"/>
              <a:t>of </a:t>
            </a:r>
            <a:endParaRPr lang="en-US" sz="3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1524000"/>
            <a:ext cx="266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275114" y="594125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000" dirty="0" smtClean="0"/>
              <a:t>Brit. </a:t>
            </a:r>
            <a:r>
              <a:rPr lang="en-US" sz="2000" dirty="0"/>
              <a:t> /ˈ</a:t>
            </a:r>
            <a:r>
              <a:rPr lang="en-US" sz="2000" dirty="0" err="1" smtClean="0"/>
              <a:t>fɪzᵻkl</a:t>
            </a:r>
            <a:r>
              <a:rPr lang="en-US" sz="2000" dirty="0" smtClean="0"/>
              <a:t>  </a:t>
            </a:r>
            <a:r>
              <a:rPr lang="en-US" sz="2000" dirty="0"/>
              <a:t>ˌma</a:t>
            </a:r>
            <a:r>
              <a:rPr lang="el-GR" sz="2000" dirty="0"/>
              <a:t>θ(</a:t>
            </a:r>
            <a:r>
              <a:rPr lang="en-US" sz="2000" dirty="0"/>
              <a:t>ə)ˈ</a:t>
            </a:r>
            <a:r>
              <a:rPr lang="en-US" sz="2000" dirty="0" err="1"/>
              <a:t>matɪks</a:t>
            </a:r>
            <a:r>
              <a:rPr lang="en-US" sz="2000" dirty="0"/>
              <a:t> </a:t>
            </a:r>
            <a:r>
              <a:rPr lang="en-US" sz="2000" dirty="0" smtClean="0"/>
              <a:t>/</a:t>
            </a:r>
            <a:r>
              <a:rPr lang="en-US" sz="2000" dirty="0"/>
              <a:t> , U.S. /ˈ</a:t>
            </a:r>
            <a:r>
              <a:rPr lang="en-US" sz="2000" dirty="0" err="1" smtClean="0"/>
              <a:t>fɪzək</a:t>
            </a:r>
            <a:r>
              <a:rPr lang="en-US" sz="2000" dirty="0" smtClean="0"/>
              <a:t>(ə)l</a:t>
            </a:r>
            <a:r>
              <a:rPr lang="en-US" sz="2000" dirty="0"/>
              <a:t> </a:t>
            </a:r>
            <a:r>
              <a:rPr lang="en-US" sz="2000" dirty="0" smtClean="0"/>
              <a:t>ˌ</a:t>
            </a:r>
            <a:r>
              <a:rPr lang="en-US" sz="2000" dirty="0" err="1"/>
              <a:t>mæ</a:t>
            </a:r>
            <a:r>
              <a:rPr lang="el-GR" sz="2000" dirty="0"/>
              <a:t>θ(</a:t>
            </a:r>
            <a:r>
              <a:rPr lang="en-US" sz="2000" dirty="0"/>
              <a:t>ə)ˈ</a:t>
            </a:r>
            <a:r>
              <a:rPr lang="en-US" sz="2000" dirty="0" err="1"/>
              <a:t>mædɪks</a:t>
            </a:r>
            <a:r>
              <a:rPr lang="en-US" sz="2000" dirty="0"/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-33636" y="817848"/>
            <a:ext cx="2379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Pronunciation: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5162309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</a:rPr>
              <a:t>together with</a:t>
            </a:r>
            <a:endParaRPr lang="en-US" sz="3200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978051"/>
            <a:ext cx="864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2.  Discovering deep mathematical truths.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3731013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1. Elucidating the laws of nature at their most fundamental level,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382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5" grpId="0"/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685800"/>
            <a:ext cx="3120013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3843337"/>
            <a:ext cx="2865306" cy="2017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74" y="3214687"/>
            <a:ext cx="2409825" cy="2646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81000"/>
            <a:ext cx="2514600" cy="2514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799" y="5804654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etc.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7739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123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Measuring Topology By Counting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9857" y="941518"/>
            <a:ext cx="9151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Complete topological invariant: Count holes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2238526"/>
            <a:ext cx="4533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More than one </a:t>
            </a:r>
          </a:p>
          <a:p>
            <a:r>
              <a:rPr lang="en-US" sz="4000" dirty="0" smtClean="0">
                <a:solidFill>
                  <a:srgbClr val="0000FF"/>
                </a:solidFill>
              </a:rPr>
              <a:t>way to count … 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21" y="2645985"/>
            <a:ext cx="4700893" cy="42308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4256185"/>
            <a:ext cx="411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If water is flowing on </a:t>
            </a:r>
          </a:p>
          <a:p>
            <a:r>
              <a:rPr lang="en-US" sz="4400" dirty="0" smtClean="0">
                <a:solidFill>
                  <a:srgbClr val="FF0000"/>
                </a:solidFill>
              </a:rPr>
              <a:t>the surface:  </a:t>
            </a:r>
          </a:p>
        </p:txBody>
      </p:sp>
    </p:spTree>
    <p:extLst>
      <p:ext uri="{BB962C8B-B14F-4D97-AF65-F5344CB8AC3E}">
        <p14:creationId xmlns:p14="http://schemas.microsoft.com/office/powerpoint/2010/main" val="7638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8789" y="-59465"/>
                <a:ext cx="912521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Then you COUNT (adding with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±1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)  the     drains and spigots for the water: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9" y="-59465"/>
                <a:ext cx="9125211" cy="1323439"/>
              </a:xfrm>
              <a:prstGeom prst="rect">
                <a:avLst/>
              </a:prstGeom>
              <a:blipFill>
                <a:blip r:embed="rId3"/>
                <a:stretch>
                  <a:fillRect t="-8295" r="-3874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6172" y="2085969"/>
                <a:ext cx="838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00FF"/>
                    </a:solidFill>
                  </a:rPr>
                  <a:t>That sum will be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 – 2</m:t>
                    </m:r>
                    <m:r>
                      <a:rPr lang="en-US" sz="40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40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(# </m:t>
                    </m:r>
                    <m:r>
                      <a:rPr lang="en-US" sz="40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h𝑜𝑙𝑒𝑠</m:t>
                    </m:r>
                    <m:r>
                      <a:rPr lang="en-US" sz="40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72" y="2085969"/>
                <a:ext cx="8382000" cy="707886"/>
              </a:xfrm>
              <a:prstGeom prst="rect">
                <a:avLst/>
              </a:prstGeom>
              <a:blipFill>
                <a:blip r:embed="rId4"/>
                <a:stretch>
                  <a:fillRect l="-2618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262" y="3342693"/>
            <a:ext cx="2817930" cy="2392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2222" y="5976232"/>
                <a:ext cx="11208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dirty="0" smtClean="0">
                          <a:latin typeface="Cambria Math" panose="02040503050406030204" pitchFamily="18" charset="0"/>
                        </a:rPr>
                        <m:t>2 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22" y="5976232"/>
                <a:ext cx="1120856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939295" y="2625385"/>
            <a:ext cx="3137486" cy="3505201"/>
            <a:chOff x="380999" y="2339028"/>
            <a:chExt cx="3636639" cy="38389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400" y="3048000"/>
              <a:ext cx="3199316" cy="282387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81000" y="2819400"/>
              <a:ext cx="3636638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" y="5736599"/>
              <a:ext cx="3636638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1876297" y="4169188"/>
              <a:ext cx="3636638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-1246820" y="3966847"/>
              <a:ext cx="3636638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12779" y="5976232"/>
                <a:ext cx="3962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dirty="0" smtClean="0">
                          <a:latin typeface="Cambria Math" panose="02040503050406030204" pitchFamily="18" charset="0"/>
                        </a:rPr>
                        <m:t>2−2×0 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79" y="5976232"/>
                <a:ext cx="3962400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14564" y="5976231"/>
                <a:ext cx="37128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0 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564" y="5976231"/>
                <a:ext cx="3712838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00139" y="5976231"/>
                <a:ext cx="338704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=2 −2×1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139" y="5976231"/>
                <a:ext cx="3387047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28600" y="1393875"/>
            <a:ext cx="8939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This is also a complete topological invariant.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8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14" grpId="0"/>
      <p:bldP spid="15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76200"/>
            <a:ext cx="3910890" cy="726790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2307404" y="2678704"/>
            <a:ext cx="2971800" cy="11865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286000" y="3962400"/>
            <a:ext cx="2895600" cy="22752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438400" y="3962400"/>
            <a:ext cx="4191498" cy="23132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416996" y="3410637"/>
            <a:ext cx="4114800" cy="5136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" y="3158537"/>
            <a:ext cx="232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SUM OVER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DRAINS &amp; SPIGOTS = -2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843" y="1082817"/>
                <a:ext cx="4495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−2= 2 −2×2 </m:t>
                      </m:r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3" y="1082817"/>
                <a:ext cx="4495800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391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8579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Making Spaces Abstractly: Gluing </a:t>
            </a:r>
            <a:endParaRPr lang="en-US" sz="4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371600" y="2057400"/>
            <a:ext cx="0" cy="297180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105400" y="2057400"/>
            <a:ext cx="2819400" cy="2743200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514600" y="3276600"/>
            <a:ext cx="19050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67000" y="39624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Identify endpoints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875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28800"/>
            <a:ext cx="6561026" cy="4462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8579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Making Spaces Abstractly: Gluing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0236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700" y="-279194"/>
            <a:ext cx="8229600" cy="1143000"/>
          </a:xfrm>
        </p:spPr>
        <p:txBody>
          <a:bodyPr/>
          <a:lstStyle/>
          <a:p>
            <a:r>
              <a:rPr lang="en-US" dirty="0" smtClean="0"/>
              <a:t>Three Dimensions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85800"/>
            <a:ext cx="7391400" cy="525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501256"/>
            <a:ext cx="1303238" cy="1137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534" y="3810000"/>
            <a:ext cx="1055003" cy="920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064845"/>
            <a:ext cx="834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Identify opposite sides: Gives a space with no boundary.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3436489">
            <a:off x="2210619" y="4990145"/>
            <a:ext cx="457200" cy="1066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3436489">
            <a:off x="4369034" y="4195473"/>
            <a:ext cx="256735" cy="7122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54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Three Dimensions: Things Get Harder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131455"/>
            <a:ext cx="4800600" cy="46977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096000"/>
            <a:ext cx="834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Identify opposite sides: Gives a space with no boundary.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0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This Is What You See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050" name="Picture 2" descr="http://bugman123.com/Hyperbolic/Dodecahedron-inside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76962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4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66"/>
            <a:ext cx="8229600" cy="1143000"/>
          </a:xfrm>
        </p:spPr>
        <p:txBody>
          <a:bodyPr/>
          <a:lstStyle/>
          <a:p>
            <a:r>
              <a:rPr lang="en-US" dirty="0" smtClean="0"/>
              <a:t>More Than Three Dimensions?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676400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Makes mathematical sense.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949275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Any point has an address, and the address just has more numbers – one for each dimension </a:t>
            </a:r>
            <a:endParaRPr lang="en-US" sz="32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81200" y="4529927"/>
                <a:ext cx="4648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 …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4529927"/>
                <a:ext cx="46482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917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1.gstatic.com/images?q=tbn:ANd9GcT26JG_w2Nu9bOAv5e4VFDgGHAbSXKJU0w4icy1D4OC-ftEkMqYI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216060"/>
            <a:ext cx="2057400" cy="266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352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33CC"/>
                </a:solidFill>
              </a:rPr>
              <a:t>Mathematics and Physics</a:t>
            </a:r>
            <a:endParaRPr lang="en-US" sz="54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9906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Snapshots from the 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160020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Great Debate </a:t>
            </a:r>
          </a:p>
          <a:p>
            <a:r>
              <a:rPr lang="en-US" sz="3600" dirty="0" smtClean="0">
                <a:solidFill>
                  <a:srgbClr val="0033CC"/>
                </a:solidFill>
              </a:rPr>
              <a:t> 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1028" name="Picture 4" descr="https://encrypted-tbn2.gstatic.com/images?q=tbn:ANd9GcTDYrxatVw7rB4SqYDwep7tn5ES6idyKwmrDg6DEBF19FSnT9YlJ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1999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0.gstatic.com/images?q=tbn:ANd9GcRBUrrGNu5_0yvtYNl7kGR2attrA-_nzeORCVK3hx9HT2aPFlNq1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1" y="0"/>
            <a:ext cx="255904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33800" y="22098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over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28194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</a:rPr>
              <a:t>t</a:t>
            </a:r>
            <a:r>
              <a:rPr lang="en-US" sz="3200" dirty="0" smtClean="0">
                <a:solidFill>
                  <a:srgbClr val="0033CC"/>
                </a:solidFill>
              </a:rPr>
              <a:t>he relation between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1032" name="Picture 8" descr="http://www.esa.int/var/esa/storage/images/esa_multimedia/images/2000/10/johannes_kepler_1571-1630/9233019-6-eng-GB/Johannes_Kepler_1571-1630_node_full_imag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590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990099"/>
                </a:solidFill>
              </a:rPr>
              <a:t>Kepler</a:t>
            </a:r>
            <a:endParaRPr lang="en-US" sz="2800" dirty="0">
              <a:solidFill>
                <a:srgbClr val="9900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7425" y="2590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90099"/>
                </a:solidFill>
              </a:rPr>
              <a:t>Galileo</a:t>
            </a:r>
            <a:endParaRPr lang="en-US" sz="2800" dirty="0">
              <a:solidFill>
                <a:srgbClr val="9900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2200" y="6172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90099"/>
                </a:solidFill>
              </a:rPr>
              <a:t>Newton</a:t>
            </a:r>
            <a:endParaRPr lang="en-US" sz="2800" dirty="0">
              <a:solidFill>
                <a:srgbClr val="9900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6172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90099"/>
                </a:solidFill>
              </a:rPr>
              <a:t>Leibniz</a:t>
            </a:r>
            <a:endParaRPr lang="en-US" sz="2800" dirty="0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6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46" y="51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Topological Classification In Higher Dimensions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117064" y="5775823"/>
            <a:ext cx="9362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This animal can find topological invariants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of higher dimensional spaces…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81" y="1261459"/>
            <a:ext cx="9183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There is an unusual animal that has the ability to think clearly about these topological questions in higher dimensions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94240"/>
            <a:ext cx="5486399" cy="32505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1881" y="3546646"/>
            <a:ext cx="9005919" cy="2473154"/>
            <a:chOff x="876300" y="5218287"/>
            <a:chExt cx="7505700" cy="1828800"/>
          </a:xfrm>
        </p:grpSpPr>
        <p:sp>
          <p:nvSpPr>
            <p:cNvPr id="12" name="Horizontal Scroll 11"/>
            <p:cNvSpPr/>
            <p:nvPr/>
          </p:nvSpPr>
          <p:spPr>
            <a:xfrm>
              <a:off x="876300" y="5218287"/>
              <a:ext cx="7391400" cy="1828800"/>
            </a:xfrm>
            <a:prstGeom prst="horizont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43000" y="5717188"/>
              <a:ext cx="7239000" cy="75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latin typeface="Old English Text MT" panose="03040902040508030806" pitchFamily="66" charset="0"/>
                </a:rPr>
                <a:t>Homo sapiens </a:t>
              </a:r>
              <a:r>
                <a:rPr lang="en-US" sz="6000" dirty="0" err="1" smtClean="0">
                  <a:latin typeface="Old English Text MT" panose="03040902040508030806" pitchFamily="66" charset="0"/>
                </a:rPr>
                <a:t>topologensis</a:t>
              </a:r>
              <a:endParaRPr lang="en-US" sz="6000" dirty="0">
                <a:latin typeface="Old English Text MT" panose="03040902040508030806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94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41148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there is a big surprise …..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38200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You might expect that as the number of dimensions increases, the problem gets harder… but… 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8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164"/>
            <a:ext cx="8229600" cy="1143000"/>
          </a:xfrm>
        </p:spPr>
        <p:txBody>
          <a:bodyPr/>
          <a:lstStyle/>
          <a:p>
            <a:r>
              <a:rPr lang="en-US" dirty="0" smtClean="0"/>
              <a:t>Four Dimensions Is The Hardest 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52400" y="26670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One thing we know for sure is that the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world of possible four-dimensional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spaces </a:t>
            </a:r>
            <a:r>
              <a:rPr lang="en-US" sz="4000" dirty="0">
                <a:solidFill>
                  <a:srgbClr val="FF0000"/>
                </a:solidFill>
              </a:rPr>
              <a:t>i</a:t>
            </a:r>
            <a:r>
              <a:rPr lang="en-US" sz="4000" dirty="0" smtClean="0">
                <a:solidFill>
                  <a:srgbClr val="FF0000"/>
                </a:solidFill>
              </a:rPr>
              <a:t>s really wild.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51054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We do not know anything even close to a complete topological invariant.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580910"/>
            <a:ext cx="8632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There are many unanswered questions. 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2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"/>
            <a:ext cx="7833151" cy="106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5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3352" y="2175358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1614" y="235297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Physics: Maxwell &amp; Yang-Mills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8321" y="524428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Effective Theories &amp; A Breakthrough</a:t>
            </a:r>
            <a:endParaRPr lang="en-US" sz="4000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8372" y="1356120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Topological Invariants Of Spaces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5346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Mathematicians Take Note</a:t>
            </a:r>
            <a:endParaRPr lang="en-US" sz="4000" dirty="0"/>
          </a:p>
        </p:txBody>
      </p:sp>
      <p:sp>
        <p:nvSpPr>
          <p:cNvPr id="14" name="Oval 13"/>
          <p:cNvSpPr/>
          <p:nvPr/>
        </p:nvSpPr>
        <p:spPr>
          <a:xfrm>
            <a:off x="60542" y="445086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8905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58489" y="34175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Settling A Debate &amp; A Summary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008321" y="4248876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Topological Field Theory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617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285" y="13810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385" y="3002319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How can we describe the forces </a:t>
            </a:r>
          </a:p>
          <a:p>
            <a:r>
              <a:rPr lang="en-US" sz="6000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that attract and repel matter? </a:t>
            </a:r>
            <a:endParaRPr lang="en-US" sz="6000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0" y="406082"/>
            <a:ext cx="434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7030A0"/>
                </a:solidFill>
                <a:latin typeface="Castellar" panose="020A0402060406010301" pitchFamily="18" charset="0"/>
              </a:rPr>
              <a:t>Physics</a:t>
            </a:r>
            <a:endParaRPr lang="en-US" sz="6600" dirty="0">
              <a:solidFill>
                <a:srgbClr val="7030A0"/>
              </a:solidFill>
              <a:latin typeface="Castellar" panose="020A0402060406010301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400" y="1806473"/>
            <a:ext cx="6742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What holds stuff together? </a:t>
            </a:r>
            <a:endParaRPr lang="en-US" sz="6000" i="1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53340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What forces are there? 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6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945"/>
            <a:ext cx="8229600" cy="1143000"/>
          </a:xfrm>
        </p:spPr>
        <p:txBody>
          <a:bodyPr/>
          <a:lstStyle/>
          <a:p>
            <a:r>
              <a:rPr lang="en-US" dirty="0" smtClean="0"/>
              <a:t>Gravity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84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Electricity &amp; Magnetism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286" y="2895600"/>
            <a:ext cx="5170714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3" y="1285875"/>
            <a:ext cx="4081953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6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236"/>
            <a:ext cx="8229600" cy="1143000"/>
          </a:xfrm>
        </p:spPr>
        <p:txBody>
          <a:bodyPr/>
          <a:lstStyle/>
          <a:p>
            <a:r>
              <a:rPr lang="en-US" dirty="0" smtClean="0"/>
              <a:t>Nuclear Force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484" y="971074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Protons have positive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   electric charge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4800" y="2161276"/>
                <a:ext cx="6629400" cy="1206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It’s cozy in there:  </a:t>
                </a:r>
                <a:endParaRPr lang="en-US" sz="36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161276"/>
                <a:ext cx="6629400" cy="1206677"/>
              </a:xfrm>
              <a:prstGeom prst="rect">
                <a:avLst/>
              </a:prstGeom>
              <a:blipFill>
                <a:blip r:embed="rId3"/>
                <a:stretch>
                  <a:fillRect l="-2757" t="-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0" y="3579633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Electrical </a:t>
            </a:r>
            <a:r>
              <a:rPr lang="en-US" sz="3200" dirty="0" smtClean="0">
                <a:solidFill>
                  <a:srgbClr val="C00000"/>
                </a:solidFill>
              </a:rPr>
              <a:t>repulsion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between two protons at 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this distance produces an acceleration …. </a:t>
            </a:r>
            <a:endParaRPr lang="en-US" sz="3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6096000" y="4053827"/>
                <a:ext cx="3886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28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053827"/>
                <a:ext cx="38862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959268"/>
            <a:ext cx="3818525" cy="2541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-23117" y="5195185"/>
                <a:ext cx="384802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7030A0"/>
                    </a:solidFill>
                  </a:rPr>
                  <a:t>Fastest roller </a:t>
                </a:r>
              </a:p>
              <a:p>
                <a:r>
                  <a:rPr lang="en-US" sz="3600" dirty="0" smtClean="0">
                    <a:solidFill>
                      <a:srgbClr val="7030A0"/>
                    </a:solidFill>
                  </a:rPr>
                  <a:t>coaster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∼6 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117" y="5195185"/>
                <a:ext cx="3848025" cy="1200329"/>
              </a:xfrm>
              <a:prstGeom prst="rect">
                <a:avLst/>
              </a:prstGeom>
              <a:blipFill>
                <a:blip r:embed="rId6"/>
                <a:stretch>
                  <a:fillRect l="-4754"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029200" y="4977592"/>
                <a:ext cx="32766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Fighter </a:t>
                </a:r>
              </a:p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pilots </a:t>
                </a:r>
              </a:p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∼9 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  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4977592"/>
                <a:ext cx="3276600" cy="1754326"/>
              </a:xfrm>
              <a:prstGeom prst="rect">
                <a:avLst/>
              </a:prstGeom>
              <a:blipFill>
                <a:blip r:embed="rId7"/>
                <a:stretch>
                  <a:fillRect l="-5576" t="-5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5696" y="5252217"/>
            <a:ext cx="2278424" cy="1594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7500" y="5347590"/>
            <a:ext cx="2686500" cy="15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4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34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The strong force is very subtle – it has been studied with particle accelerators</a:t>
            </a:r>
          </a:p>
          <a:p>
            <a:r>
              <a:rPr lang="en-US" sz="4000" dirty="0">
                <a:solidFill>
                  <a:srgbClr val="0000FF"/>
                </a:solidFill>
              </a:rPr>
              <a:t>f</a:t>
            </a:r>
            <a:r>
              <a:rPr lang="en-US" sz="4000" dirty="0" smtClean="0">
                <a:solidFill>
                  <a:srgbClr val="0000FF"/>
                </a:solidFill>
              </a:rPr>
              <a:t>or decades - up to the present day…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9436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Large Hadron Collider at CERN 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9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22098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Even around the turn of the 19</a:t>
            </a:r>
            <a:r>
              <a:rPr lang="en-US" sz="2800" baseline="30000" dirty="0" smtClean="0">
                <a:solidFill>
                  <a:srgbClr val="C00000"/>
                </a:solidFill>
              </a:rPr>
              <a:t>th</a:t>
            </a:r>
            <a:r>
              <a:rPr lang="en-US" sz="2800" dirty="0" smtClean="0">
                <a:solidFill>
                  <a:srgbClr val="C00000"/>
                </a:solidFill>
              </a:rPr>
              <a:t> century …   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941993"/>
            <a:ext cx="9361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90099"/>
                </a:solidFill>
              </a:rPr>
              <a:t>The separation is a result of specialization and the growth</a:t>
            </a:r>
          </a:p>
          <a:p>
            <a:r>
              <a:rPr lang="en-US" sz="2800" dirty="0" smtClean="0">
                <a:solidFill>
                  <a:srgbClr val="990099"/>
                </a:solidFill>
              </a:rPr>
              <a:t>                     of science in the 19</a:t>
            </a:r>
            <a:r>
              <a:rPr lang="en-US" sz="2800" baseline="30000" dirty="0" smtClean="0">
                <a:solidFill>
                  <a:srgbClr val="990099"/>
                </a:solidFill>
              </a:rPr>
              <a:t>th</a:t>
            </a:r>
            <a:r>
              <a:rPr lang="en-US" sz="2800" dirty="0" smtClean="0">
                <a:solidFill>
                  <a:srgbClr val="990099"/>
                </a:solidFill>
              </a:rPr>
              <a:t> century. </a:t>
            </a:r>
            <a:endParaRPr lang="en-US" sz="2800" dirty="0">
              <a:solidFill>
                <a:srgbClr val="99009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2625" y="8001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When did Natural </a:t>
            </a:r>
            <a:r>
              <a:rPr lang="en-US" dirty="0">
                <a:solidFill>
                  <a:srgbClr val="0033CC"/>
                </a:solidFill>
              </a:rPr>
              <a:t>Philosophers become either </a:t>
            </a:r>
            <a:r>
              <a:rPr lang="en-US" dirty="0" smtClean="0">
                <a:solidFill>
                  <a:srgbClr val="0033CC"/>
                </a:solidFill>
              </a:rPr>
              <a:t/>
            </a:r>
            <a:br>
              <a:rPr lang="en-US" dirty="0" smtClean="0">
                <a:solidFill>
                  <a:srgbClr val="0033CC"/>
                </a:solidFill>
              </a:rPr>
            </a:br>
            <a:r>
              <a:rPr lang="en-US" dirty="0" smtClean="0">
                <a:solidFill>
                  <a:srgbClr val="0033CC"/>
                </a:solidFill>
              </a:rPr>
              <a:t>Physicists or Mathematicians</a:t>
            </a:r>
            <a:r>
              <a:rPr lang="en-US" dirty="0">
                <a:solidFill>
                  <a:srgbClr val="0033CC"/>
                </a:solidFill>
              </a:rPr>
              <a:t>? </a:t>
            </a:r>
            <a:br>
              <a:rPr lang="en-US" dirty="0">
                <a:solidFill>
                  <a:srgbClr val="0033CC"/>
                </a:solidFill>
              </a:rPr>
            </a:br>
            <a:endParaRPr lang="en-US" dirty="0"/>
          </a:p>
        </p:txBody>
      </p:sp>
      <p:pic>
        <p:nvPicPr>
          <p:cNvPr id="1026" name="Picture 2" descr="http://1.bp.blogspot.com/-zUxWVJt65bI/UWxM8r2JIJI/AAAAAAAAE2E/_Agh4yesftQ/s1600/leonhard_eu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237981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eople.math.osu.edu/sinnott.1/ReadingClassics/lagran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0"/>
            <a:ext cx="20574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sers.wfu.edu/kuz/Stamps/Gauss/gaus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124200"/>
            <a:ext cx="2438400" cy="279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1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1" y="0"/>
            <a:ext cx="88392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Mathematical Description Of Forces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1113" y="2471881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Charged particles create fields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884" y="3689477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Fields move charged particles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227" y="144177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Michael Faraday’s concept of a ``field’’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942" y="5105400"/>
            <a:ext cx="9318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So we can ``see’’  a field by looking at how </a:t>
            </a:r>
          </a:p>
          <a:p>
            <a:r>
              <a:rPr lang="en-US" sz="3600" dirty="0" smtClean="0">
                <a:solidFill>
                  <a:srgbClr val="7030A0"/>
                </a:solidFill>
              </a:rPr>
              <a:t>``test particles’’ of in the presence of the field. 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0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8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Electric &amp; Magnetic Forces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39" y="838200"/>
            <a:ext cx="6477000" cy="4857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880" y="5780782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P</a:t>
            </a:r>
            <a:r>
              <a:rPr lang="en-US" sz="3200" dirty="0" smtClean="0">
                <a:solidFill>
                  <a:srgbClr val="0000FF"/>
                </a:solidFill>
              </a:rPr>
              <a:t>hysicists use equations to find the fields: 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               That’s called </a:t>
            </a:r>
            <a:r>
              <a:rPr lang="en-US" sz="3200" b="1" i="1" u="sng" dirty="0" smtClean="0">
                <a:solidFill>
                  <a:srgbClr val="0000FF"/>
                </a:solidFill>
              </a:rPr>
              <a:t>field theory</a:t>
            </a:r>
            <a:r>
              <a:rPr lang="en-US" sz="3200" dirty="0" smtClean="0">
                <a:solidFill>
                  <a:srgbClr val="0000FF"/>
                </a:solidFill>
              </a:rPr>
              <a:t>. </a:t>
            </a:r>
            <a:endParaRPr lang="en-US" sz="3200" dirty="0">
              <a:solidFill>
                <a:srgbClr val="0000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171308" y="1371600"/>
            <a:ext cx="57792" cy="35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14698" y="1134934"/>
            <a:ext cx="2738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</a:t>
            </a:r>
            <a:r>
              <a:rPr lang="en-US" sz="3200" dirty="0" smtClean="0">
                <a:solidFill>
                  <a:srgbClr val="FF0000"/>
                </a:solidFill>
              </a:rPr>
              <a:t> Volt/meter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776305">
            <a:off x="4828492" y="1156359"/>
            <a:ext cx="519471" cy="138999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5248905">
            <a:off x="3797755" y="3303144"/>
            <a:ext cx="519471" cy="2560921"/>
          </a:xfrm>
          <a:prstGeom prst="downArrow">
            <a:avLst>
              <a:gd name="adj1" fmla="val 36580"/>
              <a:gd name="adj2" fmla="val 5000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64146" y="4214609"/>
            <a:ext cx="2738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3 Volt/meter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3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 animBg="1"/>
      <p:bldP spid="11" grpId="0" animBg="1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08175"/>
            <a:ext cx="6450330" cy="6649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886" y="4259900"/>
            <a:ext cx="4343400" cy="259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1142999"/>
            <a:ext cx="4648200" cy="311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6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76200"/>
            <a:ext cx="92202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8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Nuclear Force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69" y="1828800"/>
            <a:ext cx="6096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628" y="927506"/>
            <a:ext cx="3581400" cy="193959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4503138">
            <a:off x="4916860" y="1471714"/>
            <a:ext cx="519471" cy="151238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109" y="5173039"/>
            <a:ext cx="3897889" cy="1676399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5248905">
            <a:off x="3128344" y="5296490"/>
            <a:ext cx="519471" cy="1618538"/>
          </a:xfrm>
          <a:prstGeom prst="downArrow">
            <a:avLst>
              <a:gd name="adj1" fmla="val 42443"/>
              <a:gd name="adj2" fmla="val 5000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266456" y="3505200"/>
            <a:ext cx="1441521" cy="995106"/>
            <a:chOff x="2362200" y="3548741"/>
            <a:chExt cx="1338209" cy="923330"/>
          </a:xfrm>
        </p:grpSpPr>
        <p:sp>
          <p:nvSpPr>
            <p:cNvPr id="12" name="Oval 11"/>
            <p:cNvSpPr/>
            <p:nvPr/>
          </p:nvSpPr>
          <p:spPr>
            <a:xfrm>
              <a:off x="2743200" y="3810000"/>
              <a:ext cx="685800" cy="609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362200" y="3548741"/>
                  <a:ext cx="133820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5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2200" y="3548741"/>
                  <a:ext cx="1338209" cy="92333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3997998" y="3585906"/>
            <a:ext cx="1143000" cy="923330"/>
            <a:chOff x="4953000" y="2433935"/>
            <a:chExt cx="1143000" cy="923330"/>
          </a:xfrm>
        </p:grpSpPr>
        <p:sp>
          <p:nvSpPr>
            <p:cNvPr id="15" name="Oval 14"/>
            <p:cNvSpPr/>
            <p:nvPr/>
          </p:nvSpPr>
          <p:spPr>
            <a:xfrm>
              <a:off x="5334000" y="2590800"/>
              <a:ext cx="762000" cy="762000"/>
            </a:xfrm>
            <a:prstGeom prst="ellipse">
              <a:avLst/>
            </a:prstGeom>
            <a:solidFill>
              <a:srgbClr val="33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953000" y="2433935"/>
                  <a:ext cx="106680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en-US" sz="5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0" y="2433935"/>
                  <a:ext cx="1066800" cy="92333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/>
          <p:cNvSpPr txBox="1"/>
          <p:nvPr/>
        </p:nvSpPr>
        <p:spPr>
          <a:xfrm>
            <a:off x="7122198" y="267390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Volt/meter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848600" y="601123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Volt/meter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2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5" grpId="0"/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41614"/>
            <a:ext cx="8755003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71" y="4539342"/>
            <a:ext cx="8016060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057400" y="117020"/>
                <a:ext cx="6096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3×5=15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17020"/>
                <a:ext cx="6096000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33600" y="3484308"/>
                <a:ext cx="6096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×3=15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484308"/>
                <a:ext cx="6096000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586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-186340"/>
            <a:ext cx="8229600" cy="1143000"/>
          </a:xfrm>
        </p:spPr>
        <p:txBody>
          <a:bodyPr/>
          <a:lstStyle/>
          <a:p>
            <a:r>
              <a:rPr lang="en-US" dirty="0" smtClean="0"/>
              <a:t>Commutative vs. Noncommutative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581171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Abelian vs. </a:t>
            </a:r>
            <a:r>
              <a:rPr lang="en-US" sz="5400" dirty="0" err="1" smtClean="0">
                <a:solidFill>
                  <a:srgbClr val="FF0000"/>
                </a:solidFill>
              </a:rPr>
              <a:t>Nonabelian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664" y="2117253"/>
            <a:ext cx="2276037" cy="1707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690" y="2174454"/>
            <a:ext cx="2121605" cy="1592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171" y="2249383"/>
            <a:ext cx="2069345" cy="1553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950153" y="5233431"/>
            <a:ext cx="1926772" cy="1445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566" y="5068783"/>
            <a:ext cx="2467432" cy="1850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7458" y="4952999"/>
            <a:ext cx="1426542" cy="18990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6842" y="2253444"/>
            <a:ext cx="1483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¼ Turn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x-axis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1890" y="5221182"/>
            <a:ext cx="1483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¼ Turn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x-axis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42066" y="2154853"/>
            <a:ext cx="2145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¼ Turn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z-axis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44527" y="5221183"/>
            <a:ext cx="2145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¼ Turn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z-axis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379691" y="3275735"/>
            <a:ext cx="1034530" cy="189017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804697" y="3279566"/>
            <a:ext cx="1034530" cy="1890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699824" y="6337983"/>
            <a:ext cx="1034530" cy="1890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999233" y="6298400"/>
            <a:ext cx="1034530" cy="189017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1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782" y="43543"/>
            <a:ext cx="3929743" cy="2200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76200"/>
            <a:ext cx="2861182" cy="2143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2286771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Abelian field theory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7" name="Picture 2" descr="Image result for C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68" y="3281054"/>
            <a:ext cx="6096000" cy="22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50096" y="57912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Nonabelian</a:t>
            </a:r>
            <a:r>
              <a:rPr lang="en-US" sz="4800" dirty="0" smtClean="0">
                <a:solidFill>
                  <a:srgbClr val="FF0000"/>
                </a:solidFill>
              </a:rPr>
              <a:t> field theory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Yang-Mills Equations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914400"/>
            <a:ext cx="4586288" cy="3906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10114"/>
            <a:ext cx="4648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Equations that govern the nuclear force fiel</a:t>
            </a:r>
            <a:r>
              <a:rPr lang="en-US" sz="4000" dirty="0">
                <a:solidFill>
                  <a:srgbClr val="FF0000"/>
                </a:solidFill>
              </a:rPr>
              <a:t>d</a:t>
            </a:r>
            <a:r>
              <a:rPr lang="en-US" sz="4000" dirty="0" smtClean="0">
                <a:solidFill>
                  <a:srgbClr val="FF0000"/>
                </a:solidFill>
              </a:rPr>
              <a:t> were first    written at BNL &amp;  </a:t>
            </a:r>
          </a:p>
          <a:p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  IAS, 1954  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63" y="5511416"/>
            <a:ext cx="3633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Noncommutative light.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63" y="4025533"/>
            <a:ext cx="4600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These generalize Maxwell’s equations.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7323" y="5087075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But they have another kind of solution … 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05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-235796"/>
            <a:ext cx="8229600" cy="1143000"/>
          </a:xfrm>
        </p:spPr>
        <p:txBody>
          <a:bodyPr/>
          <a:lstStyle/>
          <a:p>
            <a:r>
              <a:rPr lang="en-US" dirty="0" smtClean="0"/>
              <a:t>Soliton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789789"/>
            <a:ext cx="9296400" cy="609279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495800" y="609600"/>
            <a:ext cx="0" cy="2286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99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8229600" cy="1143000"/>
          </a:xfrm>
        </p:spPr>
        <p:txBody>
          <a:bodyPr/>
          <a:lstStyle/>
          <a:p>
            <a:r>
              <a:rPr lang="en-US" dirty="0" smtClean="0"/>
              <a:t>1869: Sylvester’s Challenge  </a:t>
            </a:r>
            <a:endParaRPr lang="en-US" dirty="0"/>
          </a:p>
        </p:txBody>
      </p:sp>
      <p:sp>
        <p:nvSpPr>
          <p:cNvPr id="3" name="AutoShape 2" descr="data:image/jpeg;base64,/9j/4AAQSkZJRgABAQAAAQABAAD/2wCEAAkGBwgHBgkIBwgKCgkLDRYPDQwMDRsUFRAWIB0iIiAdHx8kKDQsJCYxJx8fLT0tMTU3Ojo6Iys/RD84QzQ5OjcBCgoKDQwNGg8PGjclHyU3Nzc3Nzc3Nzc3Nzc3Nzc3Nzc3Nzc3Nzc3Nzc3Nzc3Nzc3Nzc3Nzc3Nzc3Nzc3Nzc3N//AABEIAKAAiQMBIgACEQEDEQH/xAAbAAACAwEBAQAAAAAAAAAAAAADBAIFBgABB//EADwQAAEDAwMCAwUGAwcFAAAAAAEAAhEDBCEFEjFBURMiYQYUMnGRI0KBodHwUrHBBzNUcpLh8RYkU2LS/8QAFAEBAAAAAAAAAAAAAAAAAAAAAP/EABQRAQAAAAAAAAAAAAAAAAAAAAD/2gAMAwEAAhEDEQA/AM5W+MyZyoGIRa3xO+aEB0QRaEQBQJ6BTCAjWDvKmGjhQaURmfqgIAZ4Uw04ClTb3Rg2UA9uMrwsnoj7CV20yBKAOyASQotkFMlmCu2Z6oFQ0kGQpMpgcowbjK8c1BxZHw8rvDAhcJHK4yYhBNjBKN4SCyevdMoM9W+N3zQsSj1/jPzQgIyYhB0ScKbW5XgPCJKD1jC58MEu7d1YUbHq5xwYd5eqJQtG+BTrGBuA6xCboOqXVwGTJ3QwfPqgf0v2dr3bvsgCwj43j4fwWmtPY602NNwXVCOkAK40a3ZQt208bgMq4aQGmQgyNz7JacGfZioz1DuFm9U0F1mN9P7RnBMQQvo104QSqC/LSDPCDAloHyChU7Kx1Gi1ryWfCTwO6SdTkE9kCrS7IUTKPs6qBbygHkdl613Q9VzmnhebSYhARjS0o8oTHbj8sI+0IKOs3zEhAIkgwmKmCfmgGO0lB0ZCdtrdrgHRuJ6JNvIVpaPLC1vmHSR3P74QMusLja0w4N5jdwVpPZrTmU6viVAN7RIEcFIaa7x6rWEgDbEiFprK3batJD9xI5QWDb6jQJ8Ss1kdyou1uhUnwrqm8jkNcCfoqK8rXDpYyg8z95sSVnBvfX3C1r08wA9uZ+YQbe41F7xtaeeqqr24qAEOBg+iX1W+fothbuewVKj+GkSeFUP9o6r2A3NnsaeHQgHqtwW29R7Jlo3DKX8bxLOlWYQ3cPPBmCoV7u0dXpi4BNs+GvzEAyP0Tx0NjLcXFjVFazZ/CfM30P6oASwj7ONowQhPHZMOA6ABCOZQBcMLzbwiRhewgiGjcTHRHgdihs5R5QZ+4MPPclAJzk8Ilb4yhEwgLTcNzZ79Ew65DXtO8ZO0CJhBoBoaXEcdygXO2AWEb2gBjB1KDVaExztVt6gf5fN0xxzC3tNzXmS2cL537GurVL0squ3ONPLY+DIwt+Him4bsAxEFAWpZvrAkMpgdnTCUZY0aVQl72PqdGsbgdktqd/UgspP2xy7sqitf1bba6wruNOZc14BL3d5QOe0zKNxqFtb1hu20z5ZzKzOpWdSmyp4AqFr3SGOeXAfIHhRqatd3erGpdUHNLcB4P1VhXv8A7OesclBnbS8t7etVttVthUo1mjnlp4wtV7LOtaFR4067NSgcmg/JA7LJ39Hf/wB1V8rZj8+Ub2cpe61zcNuHNaX7fIM7fVBptctKVvcbrcAUag3NHY9Qqo8Rx+C0upWzK+nCvSLnBowe6zb+ZQC6ErtwHC5xgIRKA7TlFlKtcJCJvCCkryHnHUoWVO5qsa90vAMnEpWpfUKbSdxcewCBttTYPN1x6IFe4db2+1tXLjLeJx1SZ1J75FNgaI55XltRq3FcASXOyc+qDZ/2bvq1qdzWuQ2HECm6cj9wtrXqgiGjy+qo/ZazFCxa1wbTaB8IEZ7q4vXHw2kCQTDsoKS5cbi4LC7aAY+aRvLa6ZTAovpnbmDg8pm8qeBL2s3QDECCSkKmpbmkPpO3E8EZH7/qgrnXVRlxtrsFMtyQDM+qcot3vEndTIwUrWoOqFlRxhxkkATj0VraUSyj4Z428nogpNa3XFRllbtD3Fp2tZzP/P8AVW+h6VWtLMC6EVCMtOfkqrRrlmna3UF2B9q7yvjjPC21S730aTqfnAOQOqC1LPE094xDmzHZYe6pmnVc0iIMLX296yRTc0tacGVW+0emEPN014bTMb56eqDNOG4YQ3GFO5Y+hUNOo0tcDBEpOrVjHVAXxI+qL4nySBfkfNF3IKK9bFy9p6mR6pW5YRhwAwm9VbteagwA6fwQKvnJ3D5lAtRG1gLZMlXugOa2s5rp3keWD+f1WdqB0hjHlvqQrPSMVA2k7aR8RcckHqg+jaXcsYPCneYGfwGVa1Km1o3dRJjoshY3jGeffJd5cRiFZMvRVG1joJGIMiCgnqlwKG9wpk7o4n0wqF1Zte4aJAMydx5PSPoFb1rhlw1wEkgcc/vhV3gh52MG0NjETPrlA/St21TGQWgeWcxHCaazwwXQOw9UFtQNcS09p78JhxpPYJJgEF2OCgyevUj49SlS53b4mUbQb67siSQX0QBAJyPUJ/UaFOtVdUgMfyCRBA7H9VU+IGkjoBByg3ljd07uNrNxLQWlgJlXtxaG4tWCqxx9V870322ttGcKOrWtWpRJ8lSi4THqCr1/9r+g02baFhePgYBa1v5ygn7Zez93WsWahpYBqWrYq0utVnT8Rn5hYC2vGXLZEtcIlp5CUvPbPUjqepXmnV6tt7/io0v3QP8A17f7lUdpeOt7oVDJHDs9EGtJmD6o25IW1wyvTa6k7c1OS30QVur5a8HoYSdufEFQugiU1qT2uNQHvKrrV5bR4hxyeiAj6LnOxiPqV4HljgypycBwMSufWe08ZPOZQqmW7n8jgoHvfjSoGmQSeBHb1TdtrPu1MOe4kv8A7zt6QqQVNzA1x8zefVL1HiDkfVBsaV/7xSc7cC0ukBvxAAo1G+OA6QQIz144WKpagaVu5jSWknEFM0751R9PznyxhBuLa4AdDuok/gjVr9odBaSRwRn8FjnayzeGueJBa4TxI4B9EepqrA0/bNcS0SGHd1E/yQXd3fB9HbTqFoMuZOB++4WS1C6urW4JY8tDvuucCPzRLrU20njY/e3acbuf1VVc3IqubFMSTO6eiCwZeU9TpOt64DKoEgjg+qpKjH06rqbyQ5pghDwHdMd0W4uX3LmvqAB4EEjqg5pjupbpIPbooMLSIOD3Ug1vVyByxu329fdSEN+83pC0Xv8AQ7uWVpEbgB35VxtPcIGtUJPiEnkoFKmG0THxRyVPVD53CevCXe47QWuEdkHpAafPEpa5qCIA/GeEOrWgf3glLG5nBAIQT3ljpJx1XhBd8PB6qBq0/vMMIlOpSb8BgH7rkAH+UT0QpcAcwZGU66i2pJ78ZQKlKGSMn+aAPmMOySV0unqCiOY1rWlx24UDX5A/NB48uwXcocmcEr0mcrm5KCJ5XBcRld2QTaJxKltcBlQhGoh0Q3zR0QFoDIV1CqaQBcMEFXEep+iDzUTurvA/ilImgDPmMephM3dN9W4ftkQ6CV7StGgcTHMnlAm21puknbIXe5xwG9sBWQoNaZAlENKWCOZ7oKl1pEcDPMKBo7ev5KxqNiJGeUEgH8T1QJCGPGBzkDqvHt2gQZ3ERHVFNMfkrI6FfV7K3uLe3qPBaSYYcZwUGeqsl/xF0+ij4QAyfxTdYOpV3McIIdkHkKLmh7ePkgAKbY5UHNDeDKK6lAkZQYMoILuqnC5okxGUHN7FFZI/oeygBlGZ2iUDFBxJG6D/AJuVaeLT/ZKtvZT2bpX9qLm6pVKrnOhjWOAAAMZnnqtL/wBNW/8Ag3/6Wf8A0gx1Rn2s5Bnr3UmsA4MGZR61BwrHc0qPhu7HthAJ5J9QhOcdrv6o4Y+BIwhPpP4Ax2QJvJ68HPyQoxgYTpoPMENPHZee7PnjlBXEDdJzlb/TPaehdaJRspp0KrGgPFR4bgdv54WMqWji3gnKVFtXY8NIDgTBQeaw1jtXvDTc17BVMOaZBCUcOgymvd3y4xk8qPu7xnbhAqccrmxvbI8s5TJou/hKibd54ags6Wm6dVoGqZa3/OcJYWFu+o1lvSqPLjAl/P5LrWgdxnv1VjRokVBBLesjogrq+i1mtL6bNzR0BlB022bWvKbHzt+8G8wOVvbZnvNAXIxUnbVbOA7v8iPzVRU0sW+oNrgEtfIBA68cINb7PVKNoyKbA6m7NPw4DYz9DgytD727/A3P0Z+qzNjVNKnTlgLHPb4gmJG04Wi3W/8A5Kv+gI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79295" cy="2311585"/>
          </a:xfrm>
          <a:prstGeom prst="rect">
            <a:avLst/>
          </a:prstGeom>
        </p:spPr>
      </p:pic>
      <p:sp>
        <p:nvSpPr>
          <p:cNvPr id="7" name="AutoShape 8" descr="data:image/jpeg;base64,/9j/4AAQSkZJRgABAQAAAQABAAD/2wCEAAkGBwgHBgkIBwgKCgkLDRYPDQwMDRsUFRAWIB0iIiAdHx8kKDQsJCYxJx8fLT0tMTU3Ojo6Iys/RD84QzQ5OjcBCgoKDQwNGg8PGjclHyU3Nzc3Nzc3Nzc3Nzc3Nzc3Nzc3Nzc3Nzc3Nzc3Nzc3Nzc3Nzc3Nzc3Nzc3Nzc3Nzc3N//AABEIAKAAiQMBIgACEQEDEQH/xAAbAAACAwEBAQAAAAAAAAAAAAADBAIFBgABB//EADwQAAEDAwMCAwUGAwcFAAAAAAEAAhEDBCEFEjFBURMiYQYUMnGRI0KBodHwUrHBBzNUcpLh8RYkU2LS/8QAFAEBAAAAAAAAAAAAAAAAAAAAAP/EABQRAQAAAAAAAAAAAAAAAAAAAAD/2gAMAwEAAhEDEQA/AM5W+MyZyoGIRa3xO+aEB0QRaEQBQJ6BTCAjWDvKmGjhQaURmfqgIAZ4Uw04ClTb3Rg2UA9uMrwsnoj7CV20yBKAOyASQotkFMlmCu2Z6oFQ0kGQpMpgcowbjK8c1BxZHw8rvDAhcJHK4yYhBNjBKN4SCyevdMoM9W+N3zQsSj1/jPzQgIyYhB0ScKbW5XgPCJKD1jC58MEu7d1YUbHq5xwYd5eqJQtG+BTrGBuA6xCboOqXVwGTJ3QwfPqgf0v2dr3bvsgCwj43j4fwWmtPY602NNwXVCOkAK40a3ZQt208bgMq4aQGmQgyNz7JacGfZioz1DuFm9U0F1mN9P7RnBMQQvo104QSqC/LSDPCDAloHyChU7Kx1Gi1ryWfCTwO6SdTkE9kCrS7IUTKPs6qBbygHkdl613Q9VzmnhebSYhARjS0o8oTHbj8sI+0IKOs3zEhAIkgwmKmCfmgGO0lB0ZCdtrdrgHRuJ6JNvIVpaPLC1vmHSR3P74QMusLja0w4N5jdwVpPZrTmU6viVAN7RIEcFIaa7x6rWEgDbEiFprK3batJD9xI5QWDb6jQJ8Ss1kdyou1uhUnwrqm8jkNcCfoqK8rXDpYyg8z95sSVnBvfX3C1r08wA9uZ+YQbe41F7xtaeeqqr24qAEOBg+iX1W+fothbuewVKj+GkSeFUP9o6r2A3NnsaeHQgHqtwW29R7Jlo3DKX8bxLOlWYQ3cPPBmCoV7u0dXpi4BNs+GvzEAyP0Tx0NjLcXFjVFazZ/CfM30P6oASwj7ONowQhPHZMOA6ABCOZQBcMLzbwiRhewgiGjcTHRHgdihs5R5QZ+4MPPclAJzk8Ilb4yhEwgLTcNzZ79Ew65DXtO8ZO0CJhBoBoaXEcdygXO2AWEb2gBjB1KDVaExztVt6gf5fN0xxzC3tNzXmS2cL537GurVL0squ3ONPLY+DIwt+Him4bsAxEFAWpZvrAkMpgdnTCUZY0aVQl72PqdGsbgdktqd/UgspP2xy7sqitf1bba6wruNOZc14BL3d5QOe0zKNxqFtb1hu20z5ZzKzOpWdSmyp4AqFr3SGOeXAfIHhRqatd3erGpdUHNLcB4P1VhXv8A7OesclBnbS8t7etVttVthUo1mjnlp4wtV7LOtaFR4067NSgcmg/JA7LJ39Hf/wB1V8rZj8+Ub2cpe61zcNuHNaX7fIM7fVBptctKVvcbrcAUag3NHY9Qqo8Rx+C0upWzK+nCvSLnBowe6zb+ZQC6ErtwHC5xgIRKA7TlFlKtcJCJvCCkryHnHUoWVO5qsa90vAMnEpWpfUKbSdxcewCBttTYPN1x6IFe4db2+1tXLjLeJx1SZ1J75FNgaI55XltRq3FcASXOyc+qDZ/2bvq1qdzWuQ2HECm6cj9wtrXqgiGjy+qo/ZazFCxa1wbTaB8IEZ7q4vXHw2kCQTDsoKS5cbi4LC7aAY+aRvLa6ZTAovpnbmDg8pm8qeBL2s3QDECCSkKmpbmkPpO3E8EZH7/qgrnXVRlxtrsFMtyQDM+qcot3vEndTIwUrWoOqFlRxhxkkATj0VraUSyj4Z428nogpNa3XFRllbtD3Fp2tZzP/P8AVW+h6VWtLMC6EVCMtOfkqrRrlmna3UF2B9q7yvjjPC21S730aTqfnAOQOqC1LPE094xDmzHZYe6pmnVc0iIMLX296yRTc0tacGVW+0emEPN014bTMb56eqDNOG4YQ3GFO5Y+hUNOo0tcDBEpOrVjHVAXxI+qL4nySBfkfNF3IKK9bFy9p6mR6pW5YRhwAwm9VbteagwA6fwQKvnJ3D5lAtRG1gLZMlXugOa2s5rp3keWD+f1WdqB0hjHlvqQrPSMVA2k7aR8RcckHqg+jaXcsYPCneYGfwGVa1Km1o3dRJjoshY3jGeffJd5cRiFZMvRVG1joJGIMiCgnqlwKG9wpk7o4n0wqF1Zte4aJAMydx5PSPoFb1rhlw1wEkgcc/vhV3gh52MG0NjETPrlA/St21TGQWgeWcxHCaazwwXQOw9UFtQNcS09p78JhxpPYJJgEF2OCgyevUj49SlS53b4mUbQb67siSQX0QBAJyPUJ/UaFOtVdUgMfyCRBA7H9VU+IGkjoBByg3ljd07uNrNxLQWlgJlXtxaG4tWCqxx9V870322ttGcKOrWtWpRJ8lSi4THqCr1/9r+g02baFhePgYBa1v5ygn7Zez93WsWahpYBqWrYq0utVnT8Rn5hYC2vGXLZEtcIlp5CUvPbPUjqepXmnV6tt7/io0v3QP8A17f7lUdpeOt7oVDJHDs9EGtJmD6o25IW1wyvTa6k7c1OS30QVur5a8HoYSdufEFQugiU1qT2uNQHvKrrV5bR4hxyeiAj6LnOxiPqV4HljgypycBwMSufWe08ZPOZQqmW7n8jgoHvfjSoGmQSeBHb1TdtrPu1MOe4kv8A7zt6QqQVNzA1x8zefVL1HiDkfVBsaV/7xSc7cC0ukBvxAAo1G+OA6QQIz144WKpagaVu5jSWknEFM0751R9PznyxhBuLa4AdDuok/gjVr9odBaSRwRn8FjnayzeGueJBa4TxI4B9EepqrA0/bNcS0SGHd1E/yQXd3fB9HbTqFoMuZOB++4WS1C6urW4JY8tDvuucCPzRLrU20njY/e3acbuf1VVc3IqubFMSTO6eiCwZeU9TpOt64DKoEgjg+qpKjH06rqbyQ5pghDwHdMd0W4uX3LmvqAB4EEjqg5pjupbpIPbooMLSIOD3Ug1vVyByxu329fdSEN+83pC0Xv8AQ7uWVpEbgB35VxtPcIGtUJPiEnkoFKmG0THxRyVPVD53CevCXe47QWuEdkHpAafPEpa5qCIA/GeEOrWgf3glLG5nBAIQT3ljpJx1XhBd8PB6qBq0/vMMIlOpSb8BgH7rkAH+UT0QpcAcwZGU66i2pJ78ZQKlKGSMn+aAPmMOySV0unqCiOY1rWlx24UDX5A/NB48uwXcocmcEr0mcrm5KCJ5XBcRld2QTaJxKltcBlQhGoh0Q3zR0QFoDIV1CqaQBcMEFXEep+iDzUTurvA/ilImgDPmMephM3dN9W4ftkQ6CV7StGgcTHMnlAm21puknbIXe5xwG9sBWQoNaZAlENKWCOZ7oKl1pEcDPMKBo7ev5KxqNiJGeUEgH8T1QJCGPGBzkDqvHt2gQZ3ERHVFNMfkrI6FfV7K3uLe3qPBaSYYcZwUGeqsl/xF0+ij4QAyfxTdYOpV3McIIdkHkKLmh7ePkgAKbY5UHNDeDKK6lAkZQYMoILuqnC5okxGUHN7FFZI/oeygBlGZ2iUDFBxJG6D/AJuVaeLT/ZKtvZT2bpX9qLm6pVKrnOhjWOAAAMZnnqtL/wBNW/8Ag3/6Wf8A0gx1Rn2s5Bnr3UmsA4MGZR61BwrHc0qPhu7HthAJ5J9QhOcdrv6o4Y+BIwhPpP4Ax2QJvJ68HPyQoxgYTpoPMENPHZee7PnjlBXEDdJzlb/TPaehdaJRspp0KrGgPFR4bgdv54WMqWji3gnKVFtXY8NIDgTBQeaw1jtXvDTc17BVMOaZBCUcOgymvd3y4xk8qPu7xnbhAqccrmxvbI8s5TJou/hKibd54ags6Wm6dVoGqZa3/OcJYWFu+o1lvSqPLjAl/P5LrWgdxnv1VjRokVBBLesjogrq+i1mtL6bNzR0BlB022bWvKbHzt+8G8wOVvbZnvNAXIxUnbVbOA7v8iPzVRU0sW+oNrgEtfIBA68cINb7PVKNoyKbA6m7NPw4DYz9DgytD727/A3P0Z+qzNjVNKnTlgLHPb4gmJG04Wi3W/8A5Kv+gI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data:image/jpeg;base64,/9j/4AAQSkZJRgABAQAAAQABAAD/2wCEAAkGBwgHBgkIBwgKCgkLDRYPDQwMDRsUFRAWIB0iIiAdHx8kKDQsJCYxJx8fLT0tMTU3Ojo6Iys/RD84QzQ5OjcBCgoKDQwNGg8PGjclHyU3Nzc3Nzc3Nzc3Nzc3Nzc3Nzc3Nzc3Nzc3Nzc3Nzc3Nzc3Nzc3Nzc3Nzc3Nzc3Nzc3N//AABEIAKAAiQMBIgACEQEDEQH/xAAbAAACAwEBAQAAAAAAAAAAAAADBAIFBgABB//EADwQAAEDAwMCAwUGAwcFAAAAAAEAAhEDBCEFEjFBURMiYQYUMnGRI0KBodHwUrHBBzNUcpLh8RYkU2LS/8QAFAEBAAAAAAAAAAAAAAAAAAAAAP/EABQRAQAAAAAAAAAAAAAAAAAAAAD/2gAMAwEAAhEDEQA/AM5W+MyZyoGIRa3xO+aEB0QRaEQBQJ6BTCAjWDvKmGjhQaURmfqgIAZ4Uw04ClTb3Rg2UA9uMrwsnoj7CV20yBKAOyASQotkFMlmCu2Z6oFQ0kGQpMpgcowbjK8c1BxZHw8rvDAhcJHK4yYhBNjBKN4SCyevdMoM9W+N3zQsSj1/jPzQgIyYhB0ScKbW5XgPCJKD1jC58MEu7d1YUbHq5xwYd5eqJQtG+BTrGBuA6xCboOqXVwGTJ3QwfPqgf0v2dr3bvsgCwj43j4fwWmtPY602NNwXVCOkAK40a3ZQt208bgMq4aQGmQgyNz7JacGfZioz1DuFm9U0F1mN9P7RnBMQQvo104QSqC/LSDPCDAloHyChU7Kx1Gi1ryWfCTwO6SdTkE9kCrS7IUTKPs6qBbygHkdl613Q9VzmnhebSYhARjS0o8oTHbj8sI+0IKOs3zEhAIkgwmKmCfmgGO0lB0ZCdtrdrgHRuJ6JNvIVpaPLC1vmHSR3P74QMusLja0w4N5jdwVpPZrTmU6viVAN7RIEcFIaa7x6rWEgDbEiFprK3batJD9xI5QWDb6jQJ8Ss1kdyou1uhUnwrqm8jkNcCfoqK8rXDpYyg8z95sSVnBvfX3C1r08wA9uZ+YQbe41F7xtaeeqqr24qAEOBg+iX1W+fothbuewVKj+GkSeFUP9o6r2A3NnsaeHQgHqtwW29R7Jlo3DKX8bxLOlWYQ3cPPBmCoV7u0dXpi4BNs+GvzEAyP0Tx0NjLcXFjVFazZ/CfM30P6oASwj7ONowQhPHZMOA6ABCOZQBcMLzbwiRhewgiGjcTHRHgdihs5R5QZ+4MPPclAJzk8Ilb4yhEwgLTcNzZ79Ew65DXtO8ZO0CJhBoBoaXEcdygXO2AWEb2gBjB1KDVaExztVt6gf5fN0xxzC3tNzXmS2cL537GurVL0squ3ONPLY+DIwt+Him4bsAxEFAWpZvrAkMpgdnTCUZY0aVQl72PqdGsbgdktqd/UgspP2xy7sqitf1bba6wruNOZc14BL3d5QOe0zKNxqFtb1hu20z5ZzKzOpWdSmyp4AqFr3SGOeXAfIHhRqatd3erGpdUHNLcB4P1VhXv8A7OesclBnbS8t7etVttVthUo1mjnlp4wtV7LOtaFR4067NSgcmg/JA7LJ39Hf/wB1V8rZj8+Ub2cpe61zcNuHNaX7fIM7fVBptctKVvcbrcAUag3NHY9Qqo8Rx+C0upWzK+nCvSLnBowe6zb+ZQC6ErtwHC5xgIRKA7TlFlKtcJCJvCCkryHnHUoWVO5qsa90vAMnEpWpfUKbSdxcewCBttTYPN1x6IFe4db2+1tXLjLeJx1SZ1J75FNgaI55XltRq3FcASXOyc+qDZ/2bvq1qdzWuQ2HECm6cj9wtrXqgiGjy+qo/ZazFCxa1wbTaB8IEZ7q4vXHw2kCQTDsoKS5cbi4LC7aAY+aRvLa6ZTAovpnbmDg8pm8qeBL2s3QDECCSkKmpbmkPpO3E8EZH7/qgrnXVRlxtrsFMtyQDM+qcot3vEndTIwUrWoOqFlRxhxkkATj0VraUSyj4Z428nogpNa3XFRllbtD3Fp2tZzP/P8AVW+h6VWtLMC6EVCMtOfkqrRrlmna3UF2B9q7yvjjPC21S730aTqfnAOQOqC1LPE094xDmzHZYe6pmnVc0iIMLX296yRTc0tacGVW+0emEPN014bTMb56eqDNOG4YQ3GFO5Y+hUNOo0tcDBEpOrVjHVAXxI+qL4nySBfkfNF3IKK9bFy9p6mR6pW5YRhwAwm9VbteagwA6fwQKvnJ3D5lAtRG1gLZMlXugOa2s5rp3keWD+f1WdqB0hjHlvqQrPSMVA2k7aR8RcckHqg+jaXcsYPCneYGfwGVa1Km1o3dRJjoshY3jGeffJd5cRiFZMvRVG1joJGIMiCgnqlwKG9wpk7o4n0wqF1Zte4aJAMydx5PSPoFb1rhlw1wEkgcc/vhV3gh52MG0NjETPrlA/St21TGQWgeWcxHCaazwwXQOw9UFtQNcS09p78JhxpPYJJgEF2OCgyevUj49SlS53b4mUbQb67siSQX0QBAJyPUJ/UaFOtVdUgMfyCRBA7H9VU+IGkjoBByg3ljd07uNrNxLQWlgJlXtxaG4tWCqxx9V870322ttGcKOrWtWpRJ8lSi4THqCr1/9r+g02baFhePgYBa1v5ygn7Zez93WsWahpYBqWrYq0utVnT8Rn5hYC2vGXLZEtcIlp5CUvPbPUjqepXmnV6tt7/io0v3QP8A17f7lUdpeOt7oVDJHDs9EGtJmD6o25IW1wyvTa6k7c1OS30QVur5a8HoYSdufEFQugiU1qT2uNQHvKrrV5bR4hxyeiAj6LnOxiPqV4HljgypycBwMSufWe08ZPOZQqmW7n8jgoHvfjSoGmQSeBHb1TdtrPu1MOe4kv8A7zt6QqQVNzA1x8zefVL1HiDkfVBsaV/7xSc7cC0ukBvxAAo1G+OA6QQIz144WKpagaVu5jSWknEFM0751R9PznyxhBuLa4AdDuok/gjVr9odBaSRwRn8FjnayzeGueJBa4TxI4B9EepqrA0/bNcS0SGHd1E/yQXd3fB9HbTqFoMuZOB++4WS1C6urW4JY8tDvuucCPzRLrU20njY/e3acbuf1VVc3IqubFMSTO6eiCwZeU9TpOt64DKoEgjg+qpKjH06rqbyQ5pghDwHdMd0W4uX3LmvqAB4EEjqg5pjupbpIPbooMLSIOD3Ug1vVyByxu329fdSEN+83pC0Xv8AQ7uWVpEbgB35VxtPcIGtUJPiEnkoFKmG0THxRyVPVD53CevCXe47QWuEdkHpAafPEpa5qCIA/GeEOrWgf3glLG5nBAIQT3ljpJx1XhBd8PB6qBq0/vMMIlOpSb8BgH7rkAH+UT0QpcAcwZGU66i2pJ78ZQKlKGSMn+aAPmMOySV0unqCiOY1rWlx24UDX5A/NB48uwXcocmcEr0mcrm5KCJ5XBcRld2QTaJxKltcBlQhGoh0Q3zR0QFoDIV1CqaQBcMEFXEep+iDzUTurvA/ilImgDPmMephM3dN9W4ftkQ6CV7StGgcTHMnlAm21puknbIXe5xwG9sBWQoNaZAlENKWCOZ7oKl1pEcDPMKBo7ev5KxqNiJGeUEgH8T1QJCGPGBzkDqvHt2gQZ3ERHVFNMfkrI6FfV7K3uLe3qPBaSYYcZwUGeqsl/xF0+ij4QAyfxTdYOpV3McIIdkHkKLmh7ePkgAKbY5UHNDeDKK6lAkZQYMoILuqnC5okxGUHN7FFZI/oeygBlGZ2iUDFBxJG6D/AJuVaeLT/ZKtvZT2bpX9qLm6pVKrnOhjWOAAAMZnnqtL/wBNW/8Ag3/6Wf8A0gx1Rn2s5Bnr3UmsA4MGZR61BwrHc0qPhu7HthAJ5J9QhOcdrv6o4Y+BIwhPpP4Ax2QJvJ68HPyQoxgYTpoPMENPHZee7PnjlBXEDdJzlb/TPaehdaJRspp0KrGgPFR4bgdv54WMqWji3gnKVFtXY8NIDgTBQeaw1jtXvDTc17BVMOaZBCUcOgymvd3y4xk8qPu7xnbhAqccrmxvbI8s5TJou/hKibd54ags6Wm6dVoGqZa3/OcJYWFu+o1lvSqPLjAl/P5LrWgdxnv1VjRokVBBLesjogrq+i1mtL6bNzR0BlB022bWvKbHzt+8G8wOVvbZnvNAXIxUnbVbOA7v8iPzVRU0sW+oNrgEtfIBA68cINb7PVKNoyKbA6m7NPw4DYz9DgytD727/A3P0Z+qzNjVNKnTlgLHPb4gmJG04Wi3W/8A5Kv+gI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38400" y="19050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A pure mathematician speaks:</a:t>
            </a:r>
            <a:endParaRPr lang="en-US" sz="3600" dirty="0">
              <a:solidFill>
                <a:srgbClr val="0033CC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3400" y="3429000"/>
            <a:ext cx="8172361" cy="2900161"/>
            <a:chOff x="533400" y="3429000"/>
            <a:chExt cx="8172361" cy="290016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" y="3429000"/>
              <a:ext cx="8172361" cy="2900161"/>
            </a:xfrm>
            <a:prstGeom prst="rect">
              <a:avLst/>
            </a:prstGeom>
            <a:solidFill>
              <a:srgbClr val="FFFF00"/>
            </a:solidFill>
          </p:spPr>
        </p:pic>
        <p:cxnSp>
          <p:nvCxnSpPr>
            <p:cNvPr id="9" name="Straight Connector 8"/>
            <p:cNvCxnSpPr/>
            <p:nvPr/>
          </p:nvCxnSpPr>
          <p:spPr>
            <a:xfrm>
              <a:off x="5638800" y="4191000"/>
              <a:ext cx="19812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362200" y="4800600"/>
              <a:ext cx="62484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09600" y="5105400"/>
              <a:ext cx="79248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09600" y="5410200"/>
              <a:ext cx="79248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13458" y="5638800"/>
              <a:ext cx="7920942" cy="4437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092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0832"/>
            <a:ext cx="9220200" cy="28905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-2510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Instantons = Solitons Of YM Equations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5700970"/>
            <a:ext cx="8417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1975:   A.A</a:t>
            </a:r>
            <a:r>
              <a:rPr lang="en-US" sz="3200" dirty="0"/>
              <a:t>. </a:t>
            </a:r>
            <a:r>
              <a:rPr lang="en-US" sz="3200" dirty="0" err="1"/>
              <a:t>Belavin</a:t>
            </a:r>
            <a:r>
              <a:rPr lang="en-US" sz="3200" dirty="0"/>
              <a:t>, A.M. </a:t>
            </a:r>
            <a:r>
              <a:rPr lang="en-US" sz="3200" dirty="0" err="1"/>
              <a:t>Polyakov</a:t>
            </a:r>
            <a:r>
              <a:rPr lang="en-US" sz="3200" dirty="0"/>
              <a:t>, </a:t>
            </a:r>
            <a:endParaRPr lang="en-US" sz="3200" dirty="0" smtClean="0"/>
          </a:p>
          <a:p>
            <a:r>
              <a:rPr lang="en-US" sz="3200" dirty="0" smtClean="0"/>
              <a:t>A.S</a:t>
            </a:r>
            <a:r>
              <a:rPr lang="en-US" sz="3200" dirty="0"/>
              <a:t>. Schwartz, and </a:t>
            </a:r>
            <a:r>
              <a:rPr lang="en-US" sz="3200" dirty="0" err="1"/>
              <a:t>Yu.S</a:t>
            </a:r>
            <a:r>
              <a:rPr lang="en-US" sz="3200" dirty="0"/>
              <a:t>. </a:t>
            </a:r>
            <a:r>
              <a:rPr lang="en-US" sz="3200" dirty="0" err="1"/>
              <a:t>Tyupkin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624944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Instantons are localized in space AND ``time’’. 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" y="427054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So they are localized in all four dimensions, 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</a:rPr>
              <a:t>i</a:t>
            </a:r>
            <a:r>
              <a:rPr lang="en-US" sz="4000" dirty="0" smtClean="0">
                <a:solidFill>
                  <a:srgbClr val="0000FF"/>
                </a:solidFill>
              </a:rPr>
              <a:t>ncluding ``time’’ – hence the name.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7743456">
            <a:off x="3024013" y="2268569"/>
            <a:ext cx="416377" cy="11178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8841888">
            <a:off x="1724565" y="1004591"/>
            <a:ext cx="416377" cy="11584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5643063">
            <a:off x="3348810" y="1175512"/>
            <a:ext cx="416377" cy="1117874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4893213">
            <a:off x="986540" y="1564101"/>
            <a:ext cx="416377" cy="1117874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0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Meanwhile, back at the ranch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429" y="1219199"/>
            <a:ext cx="9198429" cy="515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9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9940" y="3156546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1614" y="235297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Physics: Maxwell &amp; Yang-Mills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8321" y="524428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Effective Theories &amp; A Breakthrough</a:t>
            </a:r>
            <a:endParaRPr lang="en-US" sz="4000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8372" y="1356120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Topological Invariants Of Spaces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5346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The Mathematicians Take Note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542" y="445086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8905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58489" y="34175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Settling A Debate &amp; A Summary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008321" y="4248876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Topological Field Theory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3438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8429" cy="5151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167" y="3402458"/>
            <a:ext cx="5261047" cy="3469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215" y="340245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1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14640"/>
            <a:ext cx="8229600" cy="1143000"/>
          </a:xfrm>
        </p:spPr>
        <p:txBody>
          <a:bodyPr/>
          <a:lstStyle/>
          <a:p>
            <a:r>
              <a:rPr lang="en-US" dirty="0" smtClean="0"/>
              <a:t>Donaldson Invariants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1054989"/>
            <a:ext cx="6665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Let’s COUNT the number of ways 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of putting instantons into a 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four-dimensional space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43" y="5378793"/>
            <a:ext cx="91004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7030A0"/>
                </a:solidFill>
              </a:rPr>
              <a:t>Big surprise: This is a </a:t>
            </a:r>
          </a:p>
          <a:p>
            <a:pPr algn="ctr"/>
            <a:r>
              <a:rPr lang="en-US" sz="4400" b="1" i="1" u="sng" dirty="0" smtClean="0">
                <a:solidFill>
                  <a:srgbClr val="7030A0"/>
                </a:solidFill>
              </a:rPr>
              <a:t>topological invariant</a:t>
            </a:r>
            <a:r>
              <a:rPr lang="en-US" sz="4400" dirty="0" smtClean="0">
                <a:solidFill>
                  <a:srgbClr val="7030A0"/>
                </a:solidFill>
              </a:rPr>
              <a:t> of the space  !!!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57" y="3387784"/>
            <a:ext cx="937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Instantons are localized objects (in all four dimensions)  and they can only “fit” in a 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compact four-dimensional space in special ways.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709"/>
            <a:ext cx="18669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3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34" y="1127039"/>
            <a:ext cx="2898732" cy="2061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634" y="2422439"/>
            <a:ext cx="420966" cy="411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434" y="1746164"/>
            <a:ext cx="420966" cy="411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545" y="1746164"/>
            <a:ext cx="420966" cy="41169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181600" y="1039564"/>
            <a:ext cx="2898732" cy="2061639"/>
            <a:chOff x="5181600" y="381000"/>
            <a:chExt cx="2898732" cy="20616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81600" y="381000"/>
              <a:ext cx="2898732" cy="206163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6951" y="1676400"/>
              <a:ext cx="420966" cy="4116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0483" y="1000125"/>
              <a:ext cx="420966" cy="41169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9034" y="1676400"/>
              <a:ext cx="420966" cy="411694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28600" y="3376602"/>
            <a:ext cx="8721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``Donaldson invariant’’ for 3 instantons = 2 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46940" y="4386654"/>
            <a:ext cx="2765321" cy="1500187"/>
            <a:chOff x="389622" y="4343400"/>
            <a:chExt cx="2765321" cy="15001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622" y="4343400"/>
              <a:ext cx="2765321" cy="150018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" y="5334000"/>
              <a:ext cx="420966" cy="4116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1317" y="5333871"/>
              <a:ext cx="420966" cy="41169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0745" y="4719248"/>
              <a:ext cx="420966" cy="41169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315011" y="4424102"/>
            <a:ext cx="2765321" cy="1500187"/>
            <a:chOff x="5315011" y="4352795"/>
            <a:chExt cx="2765321" cy="150018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5011" y="4352795"/>
              <a:ext cx="2765321" cy="150018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4903" y="4691194"/>
              <a:ext cx="420966" cy="41169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4989" y="4660305"/>
              <a:ext cx="420966" cy="41169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7540" y="5324903"/>
              <a:ext cx="420966" cy="411694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81000" y="6199688"/>
            <a:ext cx="8721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``Donaldson invariant’’ for 3 instantons = 2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381000" y="-4787"/>
            <a:ext cx="8229600" cy="1143000"/>
          </a:xfrm>
        </p:spPr>
        <p:txBody>
          <a:bodyPr/>
          <a:lstStyle/>
          <a:p>
            <a:r>
              <a:rPr lang="en-US" dirty="0" smtClean="0"/>
              <a:t>Cartoon Of Donaldson Invariants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1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2795" y="24063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Using this new (1984) topological invariant  Donaldson could prove dramatic new results: 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52400" y="13716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 Example: There are exotic four-dimensional spaces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smtClean="0">
                <a:solidFill>
                  <a:srgbClr val="0000FF"/>
                </a:solidFill>
              </a:rPr>
              <a:t>where you can’t do calculus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012288"/>
            <a:ext cx="6181221" cy="447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3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31" y="2751"/>
            <a:ext cx="9199661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8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2656" y="609600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Donaldson invariants are extremely hard to compute and interpret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1" y="2819400"/>
            <a:ext cx="9122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7030A0"/>
                </a:solidFill>
              </a:rPr>
              <a:t>It took a lot of effort to compute </a:t>
            </a:r>
          </a:p>
          <a:p>
            <a:r>
              <a:rPr lang="en-US" sz="4800" dirty="0" smtClean="0">
                <a:solidFill>
                  <a:srgbClr val="7030A0"/>
                </a:solidFill>
              </a:rPr>
              <a:t>       a few special examples….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343" y="4613701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Mathematicians hit a wall… 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943600"/>
            <a:ext cx="910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(although Peter </a:t>
            </a:r>
            <a:r>
              <a:rPr lang="en-US" sz="2800" dirty="0" err="1" smtClean="0">
                <a:solidFill>
                  <a:srgbClr val="7030A0"/>
                </a:solidFill>
              </a:rPr>
              <a:t>Kronheimer</a:t>
            </a:r>
            <a:r>
              <a:rPr lang="en-US" sz="2800" dirty="0" smtClean="0">
                <a:solidFill>
                  <a:srgbClr val="7030A0"/>
                </a:solidFill>
              </a:rPr>
              <a:t> &amp; Tom </a:t>
            </a:r>
            <a:r>
              <a:rPr lang="en-US" sz="2800" dirty="0" err="1" smtClean="0">
                <a:solidFill>
                  <a:srgbClr val="7030A0"/>
                </a:solidFill>
              </a:rPr>
              <a:t>Mrowka</a:t>
            </a:r>
            <a:r>
              <a:rPr lang="en-US" sz="2800" dirty="0" smtClean="0">
                <a:solidFill>
                  <a:srgbClr val="7030A0"/>
                </a:solidFill>
              </a:rPr>
              <a:t> were closing in) 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9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1870: Maxwell’s Answer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124200"/>
            <a:ext cx="883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Maxwell recommends his somewhat-neglected dynamical theory of the electromagnetic field to the mathematical community: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encrypted-tbn3.gstatic.com/images?q=tbn:ANd9GcT4h0cGd1T6aPqRpj-sbCePut6WglpwiBbK8ywsZ7I3xsymenzw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7" y="13504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0" y="9906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An undoubted physicist responds, 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752600"/>
            <a:ext cx="6248401" cy="1106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99" y="4680200"/>
            <a:ext cx="9017001" cy="2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2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4837" y="4111565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1614" y="235297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Physics: Maxwell &amp; Yang-Mills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8321" y="524428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Effective Theories &amp; A Breakthrough</a:t>
            </a:r>
            <a:endParaRPr lang="en-US" sz="4000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8372" y="1356120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Topological Invariants Of Spaces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5346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The Mathematicians Take Note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542" y="445086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8905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58489" y="34175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Settling A Debate &amp; A Summary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894837" y="4354235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Topological Field Theory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5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886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Turning Point: </a:t>
            </a:r>
            <a:r>
              <a:rPr lang="en-US" dirty="0" err="1" smtClean="0"/>
              <a:t>Atiyah’s</a:t>
            </a:r>
            <a:r>
              <a:rPr lang="en-US" dirty="0" smtClean="0"/>
              <a:t> </a:t>
            </a:r>
            <a:r>
              <a:rPr lang="en-US" dirty="0" smtClean="0"/>
              <a:t>Questions (1987)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" y="2438400"/>
            <a:ext cx="4289885" cy="449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090" y="2438400"/>
            <a:ext cx="6581359" cy="441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914400"/>
            <a:ext cx="9431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What is </a:t>
            </a:r>
            <a:r>
              <a:rPr lang="en-US" sz="4000" b="1" i="1" u="sng" dirty="0" smtClean="0">
                <a:solidFill>
                  <a:srgbClr val="0000FF"/>
                </a:solidFill>
              </a:rPr>
              <a:t>the physical interpretation </a:t>
            </a:r>
            <a:r>
              <a:rPr lang="en-US" sz="4000" dirty="0" smtClean="0">
                <a:solidFill>
                  <a:srgbClr val="0000FF"/>
                </a:solidFill>
              </a:rPr>
              <a:t>of </a:t>
            </a:r>
          </a:p>
          <a:p>
            <a:r>
              <a:rPr lang="en-US" sz="4000" dirty="0" smtClean="0">
                <a:solidFill>
                  <a:srgbClr val="0000FF"/>
                </a:solidFill>
              </a:rPr>
              <a:t>   the </a:t>
            </a:r>
            <a:r>
              <a:rPr lang="en-US" sz="4000" dirty="0" smtClean="0">
                <a:solidFill>
                  <a:srgbClr val="0000FF"/>
                </a:solidFill>
              </a:rPr>
              <a:t>Donaldson </a:t>
            </a:r>
            <a:r>
              <a:rPr lang="en-US" sz="4000" dirty="0" smtClean="0">
                <a:solidFill>
                  <a:srgbClr val="0000FF"/>
                </a:solidFill>
              </a:rPr>
              <a:t>&amp;  </a:t>
            </a:r>
            <a:r>
              <a:rPr lang="en-US" sz="4000" dirty="0" smtClean="0">
                <a:solidFill>
                  <a:srgbClr val="0000FF"/>
                </a:solidFill>
              </a:rPr>
              <a:t>Jones </a:t>
            </a:r>
            <a:r>
              <a:rPr lang="en-US" sz="4000" dirty="0" smtClean="0">
                <a:solidFill>
                  <a:srgbClr val="0000FF"/>
                </a:solidFill>
              </a:rPr>
              <a:t>invariants? 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6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40" y="457200"/>
            <a:ext cx="9171039" cy="59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1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Witten’s Answers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600200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Donaldson and Jones invariants can be computed within the framework   </a:t>
            </a:r>
          </a:p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of a Yang-Mills field theory</a:t>
            </a:r>
            <a:r>
              <a:rPr lang="en-US" sz="4800" baseline="30000" dirty="0" smtClean="0">
                <a:solidFill>
                  <a:srgbClr val="0000FF"/>
                </a:solidFill>
              </a:rPr>
              <a:t>1</a:t>
            </a:r>
            <a:endParaRPr lang="en-US" sz="4800" dirty="0" smtClean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029200"/>
            <a:ext cx="9601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aseline="30000" dirty="0" smtClean="0">
                <a:solidFill>
                  <a:srgbClr val="7030A0"/>
                </a:solidFill>
                <a:latin typeface="Blackadder ITC" panose="04020505051007020D02" pitchFamily="82" charset="0"/>
              </a:rPr>
              <a:t>1</a:t>
            </a:r>
            <a:r>
              <a:rPr lang="en-US" sz="2800" i="1" dirty="0" smtClean="0">
                <a:solidFill>
                  <a:srgbClr val="7030A0"/>
                </a:solidFill>
              </a:rPr>
              <a:t>Technically: A </a:t>
            </a:r>
            <a:r>
              <a:rPr lang="en-US" sz="2800" i="1" dirty="0">
                <a:solidFill>
                  <a:srgbClr val="7030A0"/>
                </a:solidFill>
              </a:rPr>
              <a:t>certain generalization </a:t>
            </a:r>
            <a:r>
              <a:rPr lang="en-US" sz="2800" i="1" dirty="0" smtClean="0">
                <a:solidFill>
                  <a:srgbClr val="7030A0"/>
                </a:solidFill>
              </a:rPr>
              <a:t>of a Yang-Mills theory </a:t>
            </a:r>
          </a:p>
          <a:p>
            <a:r>
              <a:rPr lang="en-US" sz="2800" i="1" dirty="0" smtClean="0">
                <a:solidFill>
                  <a:srgbClr val="7030A0"/>
                </a:solidFill>
              </a:rPr>
              <a:t>with a different set of quarks </a:t>
            </a:r>
            <a:r>
              <a:rPr lang="en-US" sz="2800" i="1" dirty="0">
                <a:solidFill>
                  <a:srgbClr val="7030A0"/>
                </a:solidFill>
              </a:rPr>
              <a:t>and electrons from what we </a:t>
            </a:r>
            <a:endParaRPr lang="en-US" sz="2800" i="1" dirty="0" smtClean="0">
              <a:solidFill>
                <a:srgbClr val="7030A0"/>
              </a:solidFill>
            </a:endParaRPr>
          </a:p>
          <a:p>
            <a:r>
              <a:rPr lang="en-US" sz="2800" i="1" dirty="0" smtClean="0">
                <a:solidFill>
                  <a:srgbClr val="7030A0"/>
                </a:solidFill>
              </a:rPr>
              <a:t>see in nature</a:t>
            </a:r>
            <a:endParaRPr lang="en-US" sz="3600" dirty="0">
              <a:solidFill>
                <a:srgbClr val="7030A0"/>
              </a:solidFill>
              <a:latin typeface="Blackadder ITC" panose="04020505051007020D02" pitchFamily="82" charset="0"/>
            </a:endParaRPr>
          </a:p>
          <a:p>
            <a:endParaRPr lang="en-US" sz="3600" dirty="0">
              <a:solidFill>
                <a:srgbClr val="7030A0"/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5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"/>
            <a:ext cx="769953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55"/>
            <a:ext cx="8229600" cy="1143000"/>
          </a:xfrm>
        </p:spPr>
        <p:txBody>
          <a:bodyPr/>
          <a:lstStyle/>
          <a:p>
            <a:r>
              <a:rPr lang="en-US" dirty="0" smtClean="0"/>
              <a:t>Topological Field Theory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3716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           Vast simplification of physics: </a:t>
            </a:r>
          </a:p>
          <a:p>
            <a:r>
              <a:rPr lang="en-US" sz="3600" dirty="0" smtClean="0">
                <a:solidFill>
                  <a:srgbClr val="0000FF"/>
                </a:solidFill>
              </a:rPr>
              <a:t>Length scales and time scales do not matter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9718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No difference between yesterday, last week, 100 years ago, 1 billion years ago.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" y="4759209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No difference between your commute to work, and your extra-galactic vacation trip. 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2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75980" y="-69429"/>
            <a:ext cx="53299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rgbClr val="7030A0"/>
                </a:solidFill>
              </a:rPr>
              <a:t> What does matter    is topology!  </a:t>
            </a:r>
            <a:endParaRPr lang="en-US" sz="4800" dirty="0">
              <a:solidFill>
                <a:srgbClr val="7030A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1000" y="3505200"/>
            <a:ext cx="569887" cy="609846"/>
            <a:chOff x="6780314" y="1961426"/>
            <a:chExt cx="569887" cy="609846"/>
          </a:xfrm>
        </p:grpSpPr>
        <p:sp>
          <p:nvSpPr>
            <p:cNvPr id="3" name="Freeform 2"/>
            <p:cNvSpPr/>
            <p:nvPr/>
          </p:nvSpPr>
          <p:spPr>
            <a:xfrm>
              <a:off x="6780314" y="1961426"/>
              <a:ext cx="393372" cy="585831"/>
            </a:xfrm>
            <a:custGeom>
              <a:avLst/>
              <a:gdLst>
                <a:gd name="connsiteX0" fmla="*/ 393372 w 393372"/>
                <a:gd name="connsiteY0" fmla="*/ 302803 h 585831"/>
                <a:gd name="connsiteX1" fmla="*/ 251857 w 393372"/>
                <a:gd name="connsiteY1" fmla="*/ 19774 h 585831"/>
                <a:gd name="connsiteX2" fmla="*/ 12372 w 393372"/>
                <a:gd name="connsiteY2" fmla="*/ 74203 h 585831"/>
                <a:gd name="connsiteX3" fmla="*/ 55915 w 393372"/>
                <a:gd name="connsiteY3" fmla="*/ 476974 h 585831"/>
                <a:gd name="connsiteX4" fmla="*/ 240972 w 393372"/>
                <a:gd name="connsiteY4" fmla="*/ 585831 h 585831"/>
                <a:gd name="connsiteX5" fmla="*/ 393372 w 393372"/>
                <a:gd name="connsiteY5" fmla="*/ 476974 h 585831"/>
                <a:gd name="connsiteX6" fmla="*/ 393372 w 393372"/>
                <a:gd name="connsiteY6" fmla="*/ 476974 h 58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372" h="585831">
                  <a:moveTo>
                    <a:pt x="393372" y="302803"/>
                  </a:moveTo>
                  <a:cubicBezTo>
                    <a:pt x="354364" y="180338"/>
                    <a:pt x="315357" y="57874"/>
                    <a:pt x="251857" y="19774"/>
                  </a:cubicBezTo>
                  <a:cubicBezTo>
                    <a:pt x="188357" y="-18326"/>
                    <a:pt x="45029" y="-1997"/>
                    <a:pt x="12372" y="74203"/>
                  </a:cubicBezTo>
                  <a:cubicBezTo>
                    <a:pt x="-20285" y="150403"/>
                    <a:pt x="17815" y="391703"/>
                    <a:pt x="55915" y="476974"/>
                  </a:cubicBezTo>
                  <a:cubicBezTo>
                    <a:pt x="94015" y="562245"/>
                    <a:pt x="184729" y="585831"/>
                    <a:pt x="240972" y="585831"/>
                  </a:cubicBezTo>
                  <a:cubicBezTo>
                    <a:pt x="297215" y="585831"/>
                    <a:pt x="393372" y="476974"/>
                    <a:pt x="393372" y="476974"/>
                  </a:cubicBezTo>
                  <a:lnTo>
                    <a:pt x="393372" y="476974"/>
                  </a:lnTo>
                </a:path>
              </a:pathLst>
            </a:cu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6999514" y="2350824"/>
              <a:ext cx="350687" cy="220448"/>
            </a:xfrm>
            <a:custGeom>
              <a:avLst/>
              <a:gdLst>
                <a:gd name="connsiteX0" fmla="*/ 0 w 350687"/>
                <a:gd name="connsiteY0" fmla="*/ 76690 h 220448"/>
                <a:gd name="connsiteX1" fmla="*/ 185057 w 350687"/>
                <a:gd name="connsiteY1" fmla="*/ 490 h 220448"/>
                <a:gd name="connsiteX2" fmla="*/ 348343 w 350687"/>
                <a:gd name="connsiteY2" fmla="*/ 109347 h 220448"/>
                <a:gd name="connsiteX3" fmla="*/ 272143 w 350687"/>
                <a:gd name="connsiteY3" fmla="*/ 218205 h 220448"/>
                <a:gd name="connsiteX4" fmla="*/ 141515 w 350687"/>
                <a:gd name="connsiteY4" fmla="*/ 185547 h 220448"/>
                <a:gd name="connsiteX5" fmla="*/ 141515 w 350687"/>
                <a:gd name="connsiteY5" fmla="*/ 185547 h 22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687" h="220448">
                  <a:moveTo>
                    <a:pt x="0" y="76690"/>
                  </a:moveTo>
                  <a:cubicBezTo>
                    <a:pt x="63500" y="35868"/>
                    <a:pt x="127000" y="-4953"/>
                    <a:pt x="185057" y="490"/>
                  </a:cubicBezTo>
                  <a:cubicBezTo>
                    <a:pt x="243114" y="5933"/>
                    <a:pt x="333829" y="73061"/>
                    <a:pt x="348343" y="109347"/>
                  </a:cubicBezTo>
                  <a:cubicBezTo>
                    <a:pt x="362857" y="145633"/>
                    <a:pt x="306614" y="205505"/>
                    <a:pt x="272143" y="218205"/>
                  </a:cubicBezTo>
                  <a:cubicBezTo>
                    <a:pt x="237672" y="230905"/>
                    <a:pt x="141515" y="185547"/>
                    <a:pt x="141515" y="185547"/>
                  </a:cubicBezTo>
                  <a:lnTo>
                    <a:pt x="141515" y="185547"/>
                  </a:ln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91000" y="1600200"/>
            <a:ext cx="4791422" cy="5058072"/>
            <a:chOff x="990600" y="1600200"/>
            <a:chExt cx="4791422" cy="5058072"/>
          </a:xfrm>
        </p:grpSpPr>
        <p:sp>
          <p:nvSpPr>
            <p:cNvPr id="10" name="Freeform 9"/>
            <p:cNvSpPr/>
            <p:nvPr/>
          </p:nvSpPr>
          <p:spPr>
            <a:xfrm>
              <a:off x="990600" y="1600200"/>
              <a:ext cx="3827662" cy="3512991"/>
            </a:xfrm>
            <a:custGeom>
              <a:avLst/>
              <a:gdLst>
                <a:gd name="connsiteX0" fmla="*/ 3274459 w 3827662"/>
                <a:gd name="connsiteY0" fmla="*/ 2266053 h 3512991"/>
                <a:gd name="connsiteX1" fmla="*/ 3818745 w 3827662"/>
                <a:gd name="connsiteY1" fmla="*/ 1395196 h 3512991"/>
                <a:gd name="connsiteX2" fmla="*/ 2882573 w 3827662"/>
                <a:gd name="connsiteY2" fmla="*/ 132453 h 3512991"/>
                <a:gd name="connsiteX3" fmla="*/ 1227945 w 3827662"/>
                <a:gd name="connsiteY3" fmla="*/ 186882 h 3512991"/>
                <a:gd name="connsiteX4" fmla="*/ 106716 w 3827662"/>
                <a:gd name="connsiteY4" fmla="*/ 1449625 h 3512991"/>
                <a:gd name="connsiteX5" fmla="*/ 259116 w 3827662"/>
                <a:gd name="connsiteY5" fmla="*/ 3180453 h 3512991"/>
                <a:gd name="connsiteX6" fmla="*/ 1989945 w 3827662"/>
                <a:gd name="connsiteY6" fmla="*/ 3463482 h 3512991"/>
                <a:gd name="connsiteX7" fmla="*/ 3024088 w 3827662"/>
                <a:gd name="connsiteY7" fmla="*/ 2538196 h 3512991"/>
                <a:gd name="connsiteX8" fmla="*/ 3024088 w 3827662"/>
                <a:gd name="connsiteY8" fmla="*/ 2538196 h 351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7662" h="3512991">
                  <a:moveTo>
                    <a:pt x="3274459" y="2266053"/>
                  </a:moveTo>
                  <a:cubicBezTo>
                    <a:pt x="3579259" y="2008424"/>
                    <a:pt x="3884059" y="1750796"/>
                    <a:pt x="3818745" y="1395196"/>
                  </a:cubicBezTo>
                  <a:cubicBezTo>
                    <a:pt x="3753431" y="1039596"/>
                    <a:pt x="3314373" y="333839"/>
                    <a:pt x="2882573" y="132453"/>
                  </a:cubicBezTo>
                  <a:cubicBezTo>
                    <a:pt x="2450773" y="-68933"/>
                    <a:pt x="1690588" y="-32647"/>
                    <a:pt x="1227945" y="186882"/>
                  </a:cubicBezTo>
                  <a:cubicBezTo>
                    <a:pt x="765302" y="406411"/>
                    <a:pt x="268187" y="950696"/>
                    <a:pt x="106716" y="1449625"/>
                  </a:cubicBezTo>
                  <a:cubicBezTo>
                    <a:pt x="-54756" y="1948553"/>
                    <a:pt x="-54755" y="2844810"/>
                    <a:pt x="259116" y="3180453"/>
                  </a:cubicBezTo>
                  <a:cubicBezTo>
                    <a:pt x="572987" y="3516096"/>
                    <a:pt x="1529116" y="3570525"/>
                    <a:pt x="1989945" y="3463482"/>
                  </a:cubicBezTo>
                  <a:cubicBezTo>
                    <a:pt x="2450774" y="3356439"/>
                    <a:pt x="3024088" y="2538196"/>
                    <a:pt x="3024088" y="2538196"/>
                  </a:cubicBezTo>
                  <a:lnTo>
                    <a:pt x="3024088" y="2538196"/>
                  </a:lnTo>
                </a:path>
              </a:pathLst>
            </a:cu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375980" y="3004139"/>
              <a:ext cx="4406042" cy="3654133"/>
            </a:xfrm>
            <a:custGeom>
              <a:avLst/>
              <a:gdLst>
                <a:gd name="connsiteX0" fmla="*/ 93591 w 4406042"/>
                <a:gd name="connsiteY0" fmla="*/ 1785575 h 3654133"/>
                <a:gd name="connsiteX1" fmla="*/ 245991 w 4406042"/>
                <a:gd name="connsiteY1" fmla="*/ 664347 h 3654133"/>
                <a:gd name="connsiteX2" fmla="*/ 1084191 w 4406042"/>
                <a:gd name="connsiteY2" fmla="*/ 22090 h 3654133"/>
                <a:gd name="connsiteX3" fmla="*/ 3511706 w 4406042"/>
                <a:gd name="connsiteY3" fmla="*/ 1448118 h 3654133"/>
                <a:gd name="connsiteX4" fmla="*/ 4230163 w 4406042"/>
                <a:gd name="connsiteY4" fmla="*/ 3135404 h 3654133"/>
                <a:gd name="connsiteX5" fmla="*/ 463706 w 4406042"/>
                <a:gd name="connsiteY5" fmla="*/ 3603490 h 3654133"/>
                <a:gd name="connsiteX6" fmla="*/ 60934 w 4406042"/>
                <a:gd name="connsiteY6" fmla="*/ 2123032 h 3654133"/>
                <a:gd name="connsiteX7" fmla="*/ 60934 w 4406042"/>
                <a:gd name="connsiteY7" fmla="*/ 2123032 h 3654133"/>
                <a:gd name="connsiteX8" fmla="*/ 60934 w 4406042"/>
                <a:gd name="connsiteY8" fmla="*/ 2123032 h 3654133"/>
                <a:gd name="connsiteX9" fmla="*/ 60934 w 4406042"/>
                <a:gd name="connsiteY9" fmla="*/ 2123032 h 365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06042" h="3654133">
                  <a:moveTo>
                    <a:pt x="93591" y="1785575"/>
                  </a:moveTo>
                  <a:cubicBezTo>
                    <a:pt x="87241" y="1371918"/>
                    <a:pt x="80891" y="958261"/>
                    <a:pt x="245991" y="664347"/>
                  </a:cubicBezTo>
                  <a:cubicBezTo>
                    <a:pt x="411091" y="370433"/>
                    <a:pt x="539905" y="-108538"/>
                    <a:pt x="1084191" y="22090"/>
                  </a:cubicBezTo>
                  <a:cubicBezTo>
                    <a:pt x="1628477" y="152718"/>
                    <a:pt x="2987377" y="929232"/>
                    <a:pt x="3511706" y="1448118"/>
                  </a:cubicBezTo>
                  <a:cubicBezTo>
                    <a:pt x="4036035" y="1967004"/>
                    <a:pt x="4738163" y="2776175"/>
                    <a:pt x="4230163" y="3135404"/>
                  </a:cubicBezTo>
                  <a:cubicBezTo>
                    <a:pt x="3722163" y="3494633"/>
                    <a:pt x="1158578" y="3772219"/>
                    <a:pt x="463706" y="3603490"/>
                  </a:cubicBezTo>
                  <a:cubicBezTo>
                    <a:pt x="-231166" y="3434761"/>
                    <a:pt x="60934" y="2123032"/>
                    <a:pt x="60934" y="2123032"/>
                  </a:cubicBezTo>
                  <a:lnTo>
                    <a:pt x="60934" y="2123032"/>
                  </a:lnTo>
                  <a:lnTo>
                    <a:pt x="60934" y="2123032"/>
                  </a:lnTo>
                  <a:lnTo>
                    <a:pt x="60934" y="2123032"/>
                  </a:ln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1752600" y="3505200"/>
            <a:ext cx="1960767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9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5638800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It might even be of practical use. It is being employed by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Microsoft’s Station Q as a road to quantum computation.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461" y="533400"/>
            <a:ext cx="8104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Huge impact in both physics and math: </a:t>
            </a:r>
          </a:p>
          <a:p>
            <a:r>
              <a:rPr lang="en-US" sz="3600" dirty="0" smtClean="0">
                <a:solidFill>
                  <a:srgbClr val="0000FF"/>
                </a:solidFill>
              </a:rPr>
              <a:t>             Thousands of papers</a:t>
            </a:r>
          </a:p>
          <a:p>
            <a:r>
              <a:rPr lang="en-US" sz="3600" dirty="0" smtClean="0">
                <a:solidFill>
                  <a:srgbClr val="0000FF"/>
                </a:solidFill>
              </a:rPr>
              <a:t>        Fresh woods &amp; pastures new … 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6" y="2743200"/>
            <a:ext cx="9041049" cy="271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6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31" y="2751"/>
            <a:ext cx="9199661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4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232" y="2057400"/>
            <a:ext cx="6906768" cy="3664190"/>
          </a:xfrm>
          <a:prstGeom prst="rect">
            <a:avLst/>
          </a:prstGeom>
        </p:spPr>
      </p:pic>
      <p:pic>
        <p:nvPicPr>
          <p:cNvPr id="1026" name="Picture 2" descr="http://upload.wikimedia.org/wikipedia/commons/7/79/Hilb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" y="1066800"/>
            <a:ext cx="1957086" cy="263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035669" y="2743200"/>
            <a:ext cx="1905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96000" y="2743200"/>
            <a:ext cx="1143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86000" y="4427034"/>
            <a:ext cx="6553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-20595"/>
            <a:ext cx="8229600" cy="1143000"/>
          </a:xfrm>
        </p:spPr>
        <p:txBody>
          <a:bodyPr/>
          <a:lstStyle/>
          <a:p>
            <a:r>
              <a:rPr lang="en-US" dirty="0" smtClean="0"/>
              <a:t>1900: The Second ICM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33600" y="1051484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Hilbert announced  his famous 23 problems for the 20</a:t>
            </a:r>
            <a:r>
              <a:rPr lang="en-US" sz="2800" baseline="30000" dirty="0" smtClean="0">
                <a:solidFill>
                  <a:srgbClr val="0033CC"/>
                </a:solidFill>
              </a:rPr>
              <a:t>th</a:t>
            </a:r>
            <a:r>
              <a:rPr lang="en-US" sz="2800" dirty="0" smtClean="0">
                <a:solidFill>
                  <a:srgbClr val="0033CC"/>
                </a:solidFill>
              </a:rPr>
              <a:t> century, on August 8, 1900 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" y="1122405"/>
            <a:ext cx="9136226" cy="57464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" y="4800566"/>
            <a:ext cx="90677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Who of us would not be glad to lift the veil behind which the future lies hidden; to cast a glance at the next advances of our science and at the secrets of its </a:t>
            </a:r>
            <a:r>
              <a:rPr lang="en-US" sz="2800" dirty="0" smtClean="0">
                <a:solidFill>
                  <a:srgbClr val="FF0000"/>
                </a:solidFill>
              </a:rPr>
              <a:t>development ….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3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i="1" u="sng" dirty="0" smtClean="0"/>
              <a:t>Quantum</a:t>
            </a:r>
            <a:r>
              <a:rPr lang="en-US" dirty="0" smtClean="0"/>
              <a:t> Field Theory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66700" y="1676400"/>
            <a:ext cx="952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Computing Donaldson invariants </a:t>
            </a:r>
          </a:p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a la Witten requires computing probabilities in a quantum</a:t>
            </a:r>
          </a:p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Yang-Mills theory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5332988"/>
            <a:ext cx="689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C00000"/>
                </a:solidFill>
              </a:rPr>
              <a:t>How hard can that be? 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1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8457" y="10012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Abelian: Maxwell’s theory: Hard, but solvable -  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Feynman, Schwinger, </a:t>
            </a:r>
            <a:r>
              <a:rPr lang="en-US" sz="3200" dirty="0" err="1" smtClean="0">
                <a:solidFill>
                  <a:srgbClr val="FF0000"/>
                </a:solidFill>
              </a:rPr>
              <a:t>Tomonaga</a:t>
            </a:r>
            <a:r>
              <a:rPr lang="en-US" sz="3200" dirty="0" smtClean="0">
                <a:solidFill>
                  <a:srgbClr val="FF0000"/>
                </a:solidFill>
              </a:rPr>
              <a:t>  (1946-1949)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228600" y="5105400"/>
                <a:ext cx="92202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Nonabelian: 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𝑀𝑈𝐶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4400" dirty="0" smtClean="0">
                    <a:solidFill>
                      <a:srgbClr val="0000FF"/>
                    </a:solidFill>
                  </a:rPr>
                  <a:t> harder: </a:t>
                </a:r>
              </a:p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Not solved yet</a:t>
                </a:r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" y="5105400"/>
                <a:ext cx="9220200" cy="1446550"/>
              </a:xfrm>
              <a:prstGeom prst="rect">
                <a:avLst/>
              </a:prstGeom>
              <a:blipFill>
                <a:blip r:embed="rId3"/>
                <a:stretch>
                  <a:fillRect t="-8861"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764" y="2091007"/>
            <a:ext cx="3347472" cy="20789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589" y="1524000"/>
            <a:ext cx="2932754" cy="3375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37" y="1339414"/>
            <a:ext cx="2255716" cy="356037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3637" y="1317643"/>
            <a:ext cx="2419003" cy="3842658"/>
            <a:chOff x="1665514" y="1426026"/>
            <a:chExt cx="2419003" cy="3842658"/>
          </a:xfrm>
        </p:grpSpPr>
        <p:sp>
          <p:nvSpPr>
            <p:cNvPr id="10" name="Rectangle 9"/>
            <p:cNvSpPr/>
            <p:nvPr/>
          </p:nvSpPr>
          <p:spPr>
            <a:xfrm>
              <a:off x="1676400" y="4343400"/>
              <a:ext cx="2255716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2053145" y="3204656"/>
              <a:ext cx="3788229" cy="274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87286" y="1426026"/>
              <a:ext cx="2255716" cy="174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-91343" y="3237312"/>
              <a:ext cx="3788229" cy="274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600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Recall: Witten reformulated the Donaldson invariants as probabilities 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f</a:t>
            </a:r>
            <a:r>
              <a:rPr lang="en-US" sz="3600" dirty="0" smtClean="0">
                <a:solidFill>
                  <a:srgbClr val="0000FF"/>
                </a:solidFill>
              </a:rPr>
              <a:t>or certain events in Yang-Mills theories 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in four-dimensional spaces.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3200400"/>
            <a:ext cx="781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But computing probabilities in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Yang-Mills theories is extremely difficult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3450" y="5029200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So we seem to have exchanged one hard problem for another…..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4756" y="5091054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1614" y="235297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Physics: Maxwell &amp; Yang-Mills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8321" y="524428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Effective Theories &amp; A Breakthrough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8372" y="1356120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Topological Invariants Of Spaces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5346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The Mathematicians Take Note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542" y="445086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8905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58489" y="34175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Settling A Debate &amp; A Summary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894837" y="4354235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Topological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Effective Theories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430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Topology is unaffected by distance – 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by scaling things up to bigger and bigger sizes.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480" y="2516833"/>
            <a:ext cx="8343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 Yang-Mills theory, when one asks questions about events at larger and larger scales the answers can simplify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4724400"/>
            <a:ext cx="7640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The answers can be the </a:t>
            </a:r>
            <a:r>
              <a:rPr lang="en-US" sz="4000" b="1" i="1" u="sng" dirty="0" smtClean="0">
                <a:solidFill>
                  <a:srgbClr val="C00000"/>
                </a:solidFill>
              </a:rPr>
              <a:t>SAME</a:t>
            </a:r>
            <a:r>
              <a:rPr lang="en-US" sz="4000" dirty="0" smtClean="0">
                <a:solidFill>
                  <a:srgbClr val="C00000"/>
                </a:solidFill>
              </a:rPr>
              <a:t> as answers to analogous questions in </a:t>
            </a:r>
          </a:p>
          <a:p>
            <a:r>
              <a:rPr lang="en-US" sz="4000" dirty="0" smtClean="0">
                <a:solidFill>
                  <a:srgbClr val="C00000"/>
                </a:solidFill>
              </a:rPr>
              <a:t>a </a:t>
            </a:r>
            <a:r>
              <a:rPr lang="en-US" sz="4000" b="1" i="1" u="sng" dirty="0" smtClean="0">
                <a:solidFill>
                  <a:srgbClr val="C00000"/>
                </a:solidFill>
              </a:rPr>
              <a:t>DIFFERENT</a:t>
            </a:r>
            <a:r>
              <a:rPr lang="en-US" sz="4000" dirty="0" smtClean="0">
                <a:solidFill>
                  <a:srgbClr val="C00000"/>
                </a:solidFill>
              </a:rPr>
              <a:t>, but simpler, theory 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6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2" y="1371600"/>
            <a:ext cx="8436127" cy="4745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dirty="0" smtClean="0"/>
              <a:t>Effective Theories At Long Distance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429" y="762000"/>
            <a:ext cx="9198429" cy="625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4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799" y="28006"/>
            <a:ext cx="5815977" cy="17406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482" y="1553076"/>
            <a:ext cx="51435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94" y="1066800"/>
            <a:ext cx="5791200" cy="579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9" y="2438400"/>
            <a:ext cx="2544847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081" y="2923676"/>
            <a:ext cx="3404151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7075" y="5209676"/>
            <a:ext cx="6581701" cy="15627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51041"/>
            <a:ext cx="7416803" cy="6001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060" y="6195058"/>
            <a:ext cx="2595600" cy="634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5094" y="662238"/>
            <a:ext cx="1868906" cy="2803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-381000" y="55657"/>
                <a:ext cx="3962400" cy="71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𝑚𝑒𝑡𝑒𝑟𝑠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00" y="55657"/>
                <a:ext cx="3962400" cy="7148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922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2" y="1752600"/>
            <a:ext cx="9203752" cy="49967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28800" y="533400"/>
                <a:ext cx="3962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𝑚𝑒𝑡𝑒𝑟𝑠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33400"/>
                <a:ext cx="39624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56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285"/>
            <a:ext cx="9144000" cy="57207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0" y="152400"/>
                <a:ext cx="3962400" cy="71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𝑚𝑒𝑡𝑒𝑟𝑠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52400"/>
                <a:ext cx="3962400" cy="7148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06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54" y="1066800"/>
            <a:ext cx="9164053" cy="6030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0" y="152400"/>
                <a:ext cx="3962400" cy="72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𝑤𝑡𝑓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𝑚𝑒𝑡𝑒𝑟𝑠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52400"/>
                <a:ext cx="3962400" cy="7248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45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7/79/Hilb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" y="1066800"/>
            <a:ext cx="1957086" cy="263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8288"/>
            <a:ext cx="8229600" cy="1143000"/>
          </a:xfrm>
        </p:spPr>
        <p:txBody>
          <a:bodyPr/>
          <a:lstStyle/>
          <a:p>
            <a:r>
              <a:rPr lang="en-US" dirty="0" smtClean="0"/>
              <a:t>1900: Hilbert’s 6</a:t>
            </a:r>
            <a:r>
              <a:rPr lang="en-US" baseline="30000" dirty="0" smtClean="0"/>
              <a:t>th</a:t>
            </a:r>
            <a:r>
              <a:rPr lang="en-US" dirty="0" smtClean="0"/>
              <a:t> Problem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6200" y="3962400"/>
            <a:ext cx="8991600" cy="990600"/>
            <a:chOff x="76200" y="3962400"/>
            <a:chExt cx="8991600" cy="990600"/>
          </a:xfrm>
        </p:grpSpPr>
        <p:sp>
          <p:nvSpPr>
            <p:cNvPr id="4" name="Rectangle 3"/>
            <p:cNvSpPr/>
            <p:nvPr/>
          </p:nvSpPr>
          <p:spPr>
            <a:xfrm>
              <a:off x="76200" y="3962400"/>
              <a:ext cx="8991600" cy="990600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" y="4114800"/>
              <a:ext cx="8458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October 7, 1900: Planck’s formula, leading to h. 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08663" y="1447800"/>
            <a:ext cx="655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To treat […] by means of axioms, those physical sciences in which mathematics plays an important part […]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1" y="5234189"/>
            <a:ext cx="9128342" cy="121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9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3" y="1676400"/>
            <a:ext cx="9157943" cy="464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0" y="152400"/>
                <a:ext cx="3962400" cy="72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𝑤𝑡𝑓𝑓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𝑚𝑒𝑡𝑒𝑟𝑠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52400"/>
                <a:ext cx="3962400" cy="7248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9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_ISqKGSvA_2s/SalLDcxUZ4I/AAAAAAAAA_s/_HEFwyT8tCc/s320/nseiber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832869"/>
            <a:ext cx="1790700" cy="2295526"/>
          </a:xfrm>
          <a:prstGeom prst="rect">
            <a:avLst/>
          </a:prstGeom>
          <a:noFill/>
        </p:spPr>
      </p:pic>
      <p:pic>
        <p:nvPicPr>
          <p:cNvPr id="3" name="Picture 6" descr="http://t2.gstatic.com/images?q=tbn:ANd9GcQt6KZc5sDWqD4zzy8YBb3pu0d97h8uOOKqFIL_9ENrbxpu7Zf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5450" y="2994795"/>
            <a:ext cx="1945667" cy="21336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53233"/>
            <a:ext cx="2609850" cy="1752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1000" y="1000774"/>
                <a:ext cx="8991599" cy="2475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13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13800" b="0" i="1" smtClean="0"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̅"/>
                          <m:ctrlPr>
                            <a:rPr lang="en-US" sz="13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3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138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3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3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000774"/>
                <a:ext cx="8991599" cy="247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057400" y="4965035"/>
            <a:ext cx="58964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/>
              <a:t>DM = 0 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12399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Seiberg</a:t>
            </a:r>
            <a:r>
              <a:rPr lang="en-US" dirty="0" smtClean="0"/>
              <a:t>-Witten Paper</a:t>
            </a:r>
            <a:endParaRPr lang="en-US" dirty="0"/>
          </a:p>
        </p:txBody>
      </p:sp>
      <p:pic>
        <p:nvPicPr>
          <p:cNvPr id="28" name="Picture 2" descr="http://1.bp.blogspot.com/_ISqKGSvA_2s/SalLDcxUZ4I/AAAAAAAAA_s/_HEFwyT8tCc/s320/nseiber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58" y="2966"/>
            <a:ext cx="1436242" cy="1841141"/>
          </a:xfrm>
          <a:prstGeom prst="rect">
            <a:avLst/>
          </a:prstGeom>
          <a:noFill/>
        </p:spPr>
      </p:pic>
      <p:pic>
        <p:nvPicPr>
          <p:cNvPr id="30" name="Picture 6" descr="http://t2.gstatic.com/images?q=tbn:ANd9GcQt6KZc5sDWqD4zzy8YBb3pu0d97h8uOOKqFIL_9ENrbxpu7Zf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2850" y="38148"/>
            <a:ext cx="1669592" cy="183085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90800" y="1148625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Seiberg</a:t>
            </a:r>
            <a:r>
              <a:rPr lang="en-US" sz="2800" dirty="0" smtClean="0">
                <a:solidFill>
                  <a:srgbClr val="0000FF"/>
                </a:solidFill>
              </a:rPr>
              <a:t> &amp; Witten (1994) 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29" y="2297890"/>
            <a:ext cx="937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Viewed from afar: The YM theory used by 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       Witten simplifies dramatically: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715" y="3994116"/>
            <a:ext cx="861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 It is a field theory – </a:t>
            </a:r>
          </a:p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     based on an </a:t>
            </a:r>
            <a:r>
              <a:rPr lang="en-US" sz="4400" i="1" dirty="0" smtClean="0">
                <a:solidFill>
                  <a:srgbClr val="C00000"/>
                </a:solidFill>
              </a:rPr>
              <a:t>ABELIAN</a:t>
            </a:r>
            <a:r>
              <a:rPr lang="en-US" sz="4400" dirty="0" smtClean="0">
                <a:solidFill>
                  <a:srgbClr val="C00000"/>
                </a:solidFill>
              </a:rPr>
              <a:t> group 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5813453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Much easier to work with 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822" y="4626687"/>
            <a:ext cx="2857500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2" y="4752106"/>
            <a:ext cx="2143125" cy="2143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19166" y="152400"/>
            <a:ext cx="9112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Seiberg</a:t>
            </a:r>
            <a:r>
              <a:rPr lang="en-US" sz="3600" dirty="0" smtClean="0">
                <a:solidFill>
                  <a:srgbClr val="0000FF"/>
                </a:solidFill>
              </a:rPr>
              <a:t>-Witten </a:t>
            </a:r>
            <a:r>
              <a:rPr lang="en-US" sz="3600" dirty="0">
                <a:solidFill>
                  <a:srgbClr val="0000FF"/>
                </a:solidFill>
              </a:rPr>
              <a:t>e</a:t>
            </a:r>
            <a:r>
              <a:rPr lang="en-US" sz="3600" dirty="0" smtClean="0">
                <a:solidFill>
                  <a:srgbClr val="0000FF"/>
                </a:solidFill>
              </a:rPr>
              <a:t>quations have soliton-like solutions: ``vortices in a superconductor’’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48006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Much easier </a:t>
            </a:r>
          </a:p>
          <a:p>
            <a:r>
              <a:rPr lang="en-US" sz="4000" dirty="0" smtClean="0">
                <a:solidFill>
                  <a:srgbClr val="7030A0"/>
                </a:solidFill>
              </a:rPr>
              <a:t>to compute!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2657" y="2768532"/>
            <a:ext cx="9070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The Donaldson invariants can be written in terms of the </a:t>
            </a:r>
            <a:r>
              <a:rPr lang="en-US" sz="3200" dirty="0" err="1" smtClean="0">
                <a:solidFill>
                  <a:srgbClr val="C00000"/>
                </a:solidFill>
              </a:rPr>
              <a:t>Seiberg</a:t>
            </a:r>
            <a:r>
              <a:rPr lang="en-US" sz="3200" dirty="0" smtClean="0">
                <a:solidFill>
                  <a:srgbClr val="C00000"/>
                </a:solidFill>
              </a:rPr>
              <a:t>-Witten invariants: They carry the same information about the four-dimensional space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522749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Seiberg</a:t>
            </a:r>
            <a:r>
              <a:rPr lang="en-US" sz="3200" dirty="0" smtClean="0">
                <a:solidFill>
                  <a:srgbClr val="FF0000"/>
                </a:solidFill>
              </a:rPr>
              <a:t>-Witten topological invariants:  Count these `` vortices’’ in our 4-dimensional space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8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427" y="896999"/>
            <a:ext cx="4780147" cy="4780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5511"/>
            <a:ext cx="4201427" cy="334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5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58"/>
            <a:ext cx="8229600" cy="1143000"/>
          </a:xfrm>
        </p:spPr>
        <p:txBody>
          <a:bodyPr/>
          <a:lstStyle/>
          <a:p>
            <a:r>
              <a:rPr lang="en-US" dirty="0" smtClean="0"/>
              <a:t>Mad Dash After A Breakthrough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0" y="1371600"/>
            <a:ext cx="6373126" cy="5213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819400"/>
            <a:ext cx="2287639" cy="3431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0200"/>
            <a:ext cx="6852539" cy="44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5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8372" y="5804487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1614" y="235297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Physics: Maxwell &amp; Yang-Mills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4837" y="503557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Effective Theories &amp; A Breakthrough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8372" y="1356120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Topological Invariants Of Spaces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5346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The Mathematicians Take Note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1826" y="43268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8494" y="522640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58489" y="34175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Settling A Debate &amp; A Summary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4837" y="4200181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Topological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0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-164956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Two Basic Questions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3285" y="13810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3496" y="5382146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How can we describe the forces </a:t>
            </a:r>
          </a:p>
          <a:p>
            <a:r>
              <a:rPr lang="en-US" sz="4800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that attract and repel matter? </a:t>
            </a:r>
            <a:endParaRPr lang="en-US" sz="4800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0" y="840358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Mathematics</a:t>
            </a:r>
            <a:endParaRPr lang="en-US" sz="44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3196" y="3969577"/>
            <a:ext cx="2788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  <a:latin typeface="Castellar" panose="020A0402060406010301" pitchFamily="18" charset="0"/>
              </a:rPr>
              <a:t>Physics</a:t>
            </a:r>
            <a:endParaRPr lang="en-US" sz="4400" dirty="0">
              <a:solidFill>
                <a:srgbClr val="7030A0"/>
              </a:solidFill>
              <a:latin typeface="Castellar" panose="020A0402060406010301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596" y="2406002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How can we tell when two geometric objects </a:t>
            </a: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can be deformed into each other ?  </a:t>
            </a:r>
            <a:endParaRPr lang="en-US" sz="4800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1710622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What is the shape of a space? </a:t>
            </a:r>
            <a:endParaRPr lang="en-US" sz="4800" i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3253" y="4632455"/>
            <a:ext cx="674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What holds stuff together? </a:t>
            </a:r>
            <a:endParaRPr lang="en-US" sz="5400" i="1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2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Settling A Debate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02943">
            <a:off x="404267" y="927887"/>
            <a:ext cx="8183066" cy="510515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9576374">
            <a:off x="4706609" y="3743313"/>
            <a:ext cx="1316963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576374">
            <a:off x="5012021" y="3776910"/>
            <a:ext cx="2616318" cy="731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5398">
            <a:off x="1617478" y="976507"/>
            <a:ext cx="6823443" cy="52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4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270"/>
            <a:ext cx="9314810" cy="7162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457200"/>
            <a:ext cx="502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Shape of a space? </a:t>
            </a:r>
            <a:endParaRPr lang="en-US" sz="6600" i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2767" y="2590800"/>
            <a:ext cx="674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Strong force ? </a:t>
            </a:r>
            <a:endParaRPr lang="en-US" sz="5400" i="1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81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amsfonts}&#10;\usepackage{amsbsy}&#10;\usepackage[usenames,dvipsnames]{xcolor}&#10;&#10;\def\cok{{\rm cok}}&#10;\def\cot{{\rm cot}}&#10;\def\det{{\rm det}}&#10;\def\dim{{\rm dim}}&#10;\def\exp{{\rm exp}}&#10;\def\Ext{{\rm Ext}}&#10;\def\GeV{{\rm GeV}}&#10;\def\Hom{{\rm Hom}}&#10;\def\vol{{\rm vol}}&#10;\def\half{\frac{1}{2}}&#10;\def\p{\partial}&#10;\def\prl{\parallel}&#10;&#10;&#10;\def\CA{{\cal A}}&#10;\def\CB{{\cal B}}&#10;\def\CC {{\cal C}}&#10;\def\CD {{\cal D}}&#10;\def\CE {{\cal E}}&#10;\def\CF {{\cal F}}&#10;\def\CG {{\cal G}}&#10;\def\CH {{\cal H}}&#10;\def\CI {{\cal I}}&#10;\def\CJ {{\cal J}}&#10;\def\CK {{\cal K}}&#10;\def\CL {{\cal L}}&#10;\def\CM {{\cal M}}&#10;\def\CN {{\cal N}}&#10;\def\CO {{\cal O}}&#10;\def\CP {{\cal P}}&#10;\def\CR {{\cal R}}&#10;\def\CV {{\cal V}}&#10;\def\CW {{\cal W}}&#10;\def\CX {{\cal X}}&#10;\def\CO {{\cal O}}&#10;\def\CZ {{\cal Z}}&#10;\def\CE {{\cal E}}&#10;\def\CG {{\cal G}}&#10;\def\CH {{\cal H}}&#10;\def\CI {{{\cal I}}}&#10;\def\CB {{\cal B}}&#10;\def\CQ {{\cal Q}}&#10;\def\CS {{\cal S}}&#10;\def\CT {{\cal T}}&#10;\def\CU {{\cal U}}&#10;\def\CX {{\cal X}}&#10;\def\CY {{\cal Y}}&#10;\def\CZ{{\cal Z}}&#10;&#10;&#10;\def\IA{\mathbb{A}}&#10;\def\IB{\mathbb{B}}&#10;\def\IC{\mathbb{C}}&#10;\def\ID{\mathbb{D}}&#10;\def\IE{\mathbb{E}}&#10;\def\IF{\mathbb{F}}&#10;\def\IG{\mathbb{G}}&#10;\def\IH{\mathbb{H}}&#10;\def\IJ{\mathbb{J}}&#10;\def\IK{\mathbb{K}}&#10;\def\IL{\mathbb{L}}&#10;\def\IM{\mathbb{M}}&#10;\def\IN{\mathbb{N}}&#10;\def\IO{\mathbb{O}}&#10;\def\IP{\mathbb{P}}&#10;\def\IQ{\mathbb{Q}}&#10;\def\IR{{\mathbb{R}}}&#10;\def\IS{{\mathbb{S}}}&#10;\def\IT{{\mathbb{T}}}&#10;\def\IV{{\mathbb{V}}}&#10;\def\IZ{{\mathbb{Z}}}&#10;&#10;&#10;&#10;\def\fa{\mathfrak{a}}&#10;\def\fb{\mathfrak{b}}&#10;\def\fc{\mathfrak{c}}&#10;\def\fd{\mathfrak{d}}&#10;\def\fe{\mathfrak{e}}&#10;\def\ff{\mathfrak{f}}&#10;\def\lieg{\mathfrak{g}}&#10;\def\fg{\mathfrak{g}}&#10;\def\lieh{\mathfrak{h}}&#10;\def\fh{\mathfrak{h}}&#10;%\def\fi{\mathfrak{i}}&#10;\def\fj{\mathfrak{j}}&#10;\def\fk{\mathfrak{k}}&#10;\def\fl{\mathfrak{l}}&#10;\def\fm{\mathfrak{m}}&#10;\def\fn{\mathfrak{n}}&#10;\def\fo{\mathfrak{o}}&#10;\def\fp{\mathfrak{p}}&#10;\def\fq{\mathfrak{q}}&#10;\def\fr{\mathfrak{r}}&#10;\def\fs{\mathfrak{s}}&#10;\def\ft{\mathfrak{t}}&#10;\def\liet{\mathfrak{t}}&#10;\def\fp{\mathfrak{p}}&#10;\def\fq{\mathfrak{q}}&#10;\def\fr{\mathfrak{r}}&#10;\def\fs{\mathfrak{s}}&#10;\def\ft{\mathfrak{t}}&#10;\def\fu{\mathfrak{u}}&#10;\def\fv{\mathfrak{v}}&#10;\def\fw{\mathfrak{w}}&#10;\def\fx{\mathfrak{x}}&#10;\def\fy{\mathfrak{y}}&#10;\def\fz{\mathfrak{z}}&#10;\def\fA{\mathfrak{A}}&#10;\def\fC{\mathfrak{C}}&#10;\def\fL{\mathfrak{L}}&#10;\def\fM{\mathfrak{M}}&#10;\def\fS{\mathfrak{S}}&#10;\def\fP{\mathfrak{P}}&#10;\def\fV{\mathfrak{V}}&#10;\def\I{{\rm i}}&#10;&#10;&#10;\pagestyle{empty}&#10;\begin{document}&#10; &#10;$\color{Sepia} x $&#10;&#10;&#10;&#10;\end{document}"/>
  <p:tag name="IGUANATEXSIZE" val="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amsfonts}&#10;\usepackage{amsbsy}&#10;\usepackage[usenames,dvipsnames]{xcolor}&#10;&#10;\def\cok{{\rm cok}}&#10;\def\cot{{\rm cot}}&#10;\def\det{{\rm det}}&#10;\def\dim{{\rm dim}}&#10;\def\exp{{\rm exp}}&#10;\def\Ext{{\rm Ext}}&#10;\def\GeV{{\rm GeV}}&#10;\def\Hom{{\rm Hom}}&#10;\def\vol{{\rm vol}}&#10;\def\half{\frac{1}{2}}&#10;\def\p{\partial}&#10;\def\prl{\parallel}&#10;&#10;&#10;\def\CA{{\cal A}}&#10;\def\CB{{\cal B}}&#10;\def\CC {{\cal C}}&#10;\def\CD {{\cal D}}&#10;\def\CE {{\cal E}}&#10;\def\CF {{\cal F}}&#10;\def\CG {{\cal G}}&#10;\def\CH {{\cal H}}&#10;\def\CI {{\cal I}}&#10;\def\CJ {{\cal J}}&#10;\def\CK {{\cal K}}&#10;\def\CL {{\cal L}}&#10;\def\CM {{\cal M}}&#10;\def\CN {{\cal N}}&#10;\def\CO {{\cal O}}&#10;\def\CP {{\cal P}}&#10;\def\CR {{\cal R}}&#10;\def\CV {{\cal V}}&#10;\def\CW {{\cal W}}&#10;\def\CX {{\cal X}}&#10;\def\CO {{\cal O}}&#10;\def\CZ {{\cal Z}}&#10;\def\CE {{\cal E}}&#10;\def\CG {{\cal G}}&#10;\def\CH {{\cal H}}&#10;\def\CI {{{\cal I}}}&#10;\def\CB {{\cal B}}&#10;\def\CQ {{\cal Q}}&#10;\def\CS {{\cal S}}&#10;\def\CT {{\cal T}}&#10;\def\CU {{\cal U}}&#10;\def\CX {{\cal X}}&#10;\def\CY {{\cal Y}}&#10;\def\CZ{{\cal Z}}&#10;&#10;&#10;\def\IA{\mathbb{A}}&#10;\def\IB{\mathbb{B}}&#10;\def\IC{\mathbb{C}}&#10;\def\ID{\mathbb{D}}&#10;\def\IE{\mathbb{E}}&#10;\def\IF{\mathbb{F}}&#10;\def\IG{\mathbb{G}}&#10;\def\IH{\mathbb{H}}&#10;\def\IJ{\mathbb{J}}&#10;\def\IK{\mathbb{K}}&#10;\def\IL{\mathbb{L}}&#10;\def\IM{\mathbb{M}}&#10;\def\IN{\mathbb{N}}&#10;\def\IO{\mathbb{O}}&#10;\def\IP{\mathbb{P}}&#10;\def\IQ{\mathbb{Q}}&#10;\def\IR{{\mathbb{R}}}&#10;\def\IS{{\mathbb{S}}}&#10;\def\IT{{\mathbb{T}}}&#10;\def\IV{{\mathbb{V}}}&#10;\def\IZ{{\mathbb{Z}}}&#10;&#10;&#10;&#10;\def\fa{\mathfrak{a}}&#10;\def\fb{\mathfrak{b}}&#10;\def\fc{\mathfrak{c}}&#10;\def\fd{\mathfrak{d}}&#10;\def\fe{\mathfrak{e}}&#10;\def\ff{\mathfrak{f}}&#10;\def\lieg{\mathfrak{g}}&#10;\def\fg{\mathfrak{g}}&#10;\def\lieh{\mathfrak{h}}&#10;\def\fh{\mathfrak{h}}&#10;%\def\fi{\mathfrak{i}}&#10;\def\fj{\mathfrak{j}}&#10;\def\fk{\mathfrak{k}}&#10;\def\fl{\mathfrak{l}}&#10;\def\fm{\mathfrak{m}}&#10;\def\fn{\mathfrak{n}}&#10;\def\fo{\mathfrak{o}}&#10;\def\fp{\mathfrak{p}}&#10;\def\fq{\mathfrak{q}}&#10;\def\fr{\mathfrak{r}}&#10;\def\fs{\mathfrak{s}}&#10;\def\ft{\mathfrak{t}}&#10;\def\liet{\mathfrak{t}}&#10;\def\fp{\mathfrak{p}}&#10;\def\fq{\mathfrak{q}}&#10;\def\fr{\mathfrak{r}}&#10;\def\fs{\mathfrak{s}}&#10;\def\ft{\mathfrak{t}}&#10;\def\fu{\mathfrak{u}}&#10;\def\fv{\mathfrak{v}}&#10;\def\fw{\mathfrak{w}}&#10;\def\fx{\mathfrak{x}}&#10;\def\fy{\mathfrak{y}}&#10;\def\fz{\mathfrak{z}}&#10;\def\fA{\mathfrak{A}}&#10;\def\fC{\mathfrak{C}}&#10;\def\fL{\mathfrak{L}}&#10;\def\fM{\mathfrak{M}}&#10;\def\fS{\mathfrak{S}}&#10;\def\fP{\mathfrak{P}}&#10;\def\fV{\mathfrak{V}}&#10;\def\I{{\rm i}}&#10;&#10;&#10;\pagestyle{empty}&#10;\begin{document}&#10; &#10;$\color{Sepia} y $&#10;&#10;&#10;&#10;\end{document}"/>
  <p:tag name="IGUANATEXSIZE" val="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amsfonts}&#10;\usepackage{amsbsy}&#10;\usepackage[usenames,dvipsnames]{xcolor}&#10;&#10;\def\cok{{\rm cok}}&#10;\def\cot{{\rm cot}}&#10;\def\det{{\rm det}}&#10;\def\dim{{\rm dim}}&#10;\def\exp{{\rm exp}}&#10;\def\Ext{{\rm Ext}}&#10;\def\GeV{{\rm GeV}}&#10;\def\Hom{{\rm Hom}}&#10;\def\vol{{\rm vol}}&#10;\def\half{\frac{1}{2}}&#10;\def\p{\partial}&#10;\def\prl{\parallel}&#10;&#10;&#10;\def\CA{{\cal A}}&#10;\def\CB{{\cal B}}&#10;\def\CC {{\cal C}}&#10;\def\CD {{\cal D}}&#10;\def\CE {{\cal E}}&#10;\def\CF {{\cal F}}&#10;\def\CG {{\cal G}}&#10;\def\CH {{\cal H}}&#10;\def\CI {{\cal I}}&#10;\def\CJ {{\cal J}}&#10;\def\CK {{\cal K}}&#10;\def\CL {{\cal L}}&#10;\def\CM {{\cal M}}&#10;\def\CN {{\cal N}}&#10;\def\CO {{\cal O}}&#10;\def\CP {{\cal P}}&#10;\def\CR {{\cal R}}&#10;\def\CV {{\cal V}}&#10;\def\CW {{\cal W}}&#10;\def\CX {{\cal X}}&#10;\def\CO {{\cal O}}&#10;\def\CZ {{\cal Z}}&#10;\def\CE {{\cal E}}&#10;\def\CG {{\cal G}}&#10;\def\CH {{\cal H}}&#10;\def\CI {{{\cal I}}}&#10;\def\CB {{\cal B}}&#10;\def\CQ {{\cal Q}}&#10;\def\CS {{\cal S}}&#10;\def\CT {{\cal T}}&#10;\def\CU {{\cal U}}&#10;\def\CX {{\cal X}}&#10;\def\CY {{\cal Y}}&#10;\def\CZ{{\cal Z}}&#10;&#10;&#10;\def\IA{\mathbb{A}}&#10;\def\IB{\mathbb{B}}&#10;\def\IC{\mathbb{C}}&#10;\def\ID{\mathbb{D}}&#10;\def\IE{\mathbb{E}}&#10;\def\IF{\mathbb{F}}&#10;\def\IG{\mathbb{G}}&#10;\def\IH{\mathbb{H}}&#10;\def\IJ{\mathbb{J}}&#10;\def\IK{\mathbb{K}}&#10;\def\IL{\mathbb{L}}&#10;\def\IM{\mathbb{M}}&#10;\def\IN{\mathbb{N}}&#10;\def\IO{\mathbb{O}}&#10;\def\IP{\mathbb{P}}&#10;\def\IQ{\mathbb{Q}}&#10;\def\IR{{\mathbb{R}}}&#10;\def\IS{{\mathbb{S}}}&#10;\def\IT{{\mathbb{T}}}&#10;\def\IV{{\mathbb{V}}}&#10;\def\IZ{{\mathbb{Z}}}&#10;&#10;&#10;&#10;\def\fa{\mathfrak{a}}&#10;\def\fb{\mathfrak{b}}&#10;\def\fc{\mathfrak{c}}&#10;\def\fd{\mathfrak{d}}&#10;\def\fe{\mathfrak{e}}&#10;\def\ff{\mathfrak{f}}&#10;\def\lieg{\mathfrak{g}}&#10;\def\fg{\mathfrak{g}}&#10;\def\lieh{\mathfrak{h}}&#10;\def\fh{\mathfrak{h}}&#10;%\def\fi{\mathfrak{i}}&#10;\def\fj{\mathfrak{j}}&#10;\def\fk{\mathfrak{k}}&#10;\def\fl{\mathfrak{l}}&#10;\def\fm{\mathfrak{m}}&#10;\def\fn{\mathfrak{n}}&#10;\def\fo{\mathfrak{o}}&#10;\def\fp{\mathfrak{p}}&#10;\def\fq{\mathfrak{q}}&#10;\def\fr{\mathfrak{r}}&#10;\def\fs{\mathfrak{s}}&#10;\def\ft{\mathfrak{t}}&#10;\def\liet{\mathfrak{t}}&#10;\def\fp{\mathfrak{p}}&#10;\def\fq{\mathfrak{q}}&#10;\def\fr{\mathfrak{r}}&#10;\def\fs{\mathfrak{s}}&#10;\def\ft{\mathfrak{t}}&#10;\def\fu{\mathfrak{u}}&#10;\def\fv{\mathfrak{v}}&#10;\def\fw{\mathfrak{w}}&#10;\def\fx{\mathfrak{x}}&#10;\def\fy{\mathfrak{y}}&#10;\def\fz{\mathfrak{z}}&#10;\def\fA{\mathfrak{A}}&#10;\def\fC{\mathfrak{C}}&#10;\def\fL{\mathfrak{L}}&#10;\def\fM{\mathfrak{M}}&#10;\def\fS{\mathfrak{S}}&#10;\def\fP{\mathfrak{P}}&#10;\def\fV{\mathfrak{V}}&#10;\def\I{{\rm i}}&#10;&#10;&#10;\pagestyle{empty}&#10;\begin{document}&#10; &#10;$\color{Sepia} z $&#10;&#10;&#10;&#10;\end{document}"/>
  <p:tag name="IGUANATEXSIZE" val="5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20737</TotalTime>
  <Words>4476</Words>
  <Application>Microsoft Office PowerPoint</Application>
  <PresentationFormat>On-screen Show (4:3)</PresentationFormat>
  <Paragraphs>666</Paragraphs>
  <Slides>108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8" baseType="lpstr">
      <vt:lpstr>Algerian</vt:lpstr>
      <vt:lpstr>Arial</vt:lpstr>
      <vt:lpstr>Blackadder ITC</vt:lpstr>
      <vt:lpstr>Brush Script MT</vt:lpstr>
      <vt:lpstr>Calibri</vt:lpstr>
      <vt:lpstr>Cambria Math</vt:lpstr>
      <vt:lpstr>Castellar</vt:lpstr>
      <vt:lpstr>French Script MT</vt:lpstr>
      <vt:lpstr>Old English Text MT</vt:lpstr>
      <vt:lpstr>Office Theme</vt:lpstr>
      <vt:lpstr>The Shapes Of Spaces  and the  Nuclear Force</vt:lpstr>
      <vt:lpstr>PowerPoint Presentation</vt:lpstr>
      <vt:lpstr>Phys-i-cal Math-e-ma-tics, n. </vt:lpstr>
      <vt:lpstr>PowerPoint Presentation</vt:lpstr>
      <vt:lpstr>When did Natural Philosophers become either  Physicists or Mathematicians?  </vt:lpstr>
      <vt:lpstr>1869: Sylvester’s Challenge  </vt:lpstr>
      <vt:lpstr>1870: Maxwell’s Answer</vt:lpstr>
      <vt:lpstr>1900: The Second ICM</vt:lpstr>
      <vt:lpstr>1900: Hilbert’s 6th Problem </vt:lpstr>
      <vt:lpstr>1931: Dirac’s Paper on Monopoles</vt:lpstr>
      <vt:lpstr>1972: Dyson’s Announcement</vt:lpstr>
      <vt:lpstr>PowerPoint Presentation</vt:lpstr>
      <vt:lpstr>PowerPoint Presentation</vt:lpstr>
      <vt:lpstr>Physical Mathematics</vt:lpstr>
      <vt:lpstr>Today: </vt:lpstr>
      <vt:lpstr>PowerPoint Presentation</vt:lpstr>
      <vt:lpstr>Two Basic Questions</vt:lpstr>
      <vt:lpstr>PowerPoint Presentation</vt:lpstr>
      <vt:lpstr>PowerPoint Presentation</vt:lpstr>
      <vt:lpstr>Topology</vt:lpstr>
      <vt:lpstr>PowerPoint Presentation</vt:lpstr>
      <vt:lpstr>PowerPoint Presentation</vt:lpstr>
      <vt:lpstr>PowerPoint Presentation</vt:lpstr>
      <vt:lpstr>One Dimension</vt:lpstr>
      <vt:lpstr>One Dimension </vt:lpstr>
      <vt:lpstr>Topological Invariant</vt:lpstr>
      <vt:lpstr>A One-Dimensional Topological Invariant </vt:lpstr>
      <vt:lpstr>A Complete Topological Invariant</vt:lpstr>
      <vt:lpstr>Two Dimensions</vt:lpstr>
      <vt:lpstr>PowerPoint Presentation</vt:lpstr>
      <vt:lpstr>Measuring Topology By Counting</vt:lpstr>
      <vt:lpstr>PowerPoint Presentation</vt:lpstr>
      <vt:lpstr>PowerPoint Presentation</vt:lpstr>
      <vt:lpstr>PowerPoint Presentation</vt:lpstr>
      <vt:lpstr>PowerPoint Presentation</vt:lpstr>
      <vt:lpstr>Three Dimensions</vt:lpstr>
      <vt:lpstr>Three Dimensions: Things Get Harder</vt:lpstr>
      <vt:lpstr>This Is What You See </vt:lpstr>
      <vt:lpstr>More Than Three Dimensions? </vt:lpstr>
      <vt:lpstr>Topological Classification In Higher Dimensions</vt:lpstr>
      <vt:lpstr>PowerPoint Presentation</vt:lpstr>
      <vt:lpstr>Four Dimensions Is The Hardest !</vt:lpstr>
      <vt:lpstr>PowerPoint Presentation</vt:lpstr>
      <vt:lpstr>PowerPoint Presentation</vt:lpstr>
      <vt:lpstr>PowerPoint Presentation</vt:lpstr>
      <vt:lpstr>Gravity</vt:lpstr>
      <vt:lpstr>Electricity &amp; Magnetism</vt:lpstr>
      <vt:lpstr>Nuclear Force</vt:lpstr>
      <vt:lpstr>PowerPoint Presentation</vt:lpstr>
      <vt:lpstr>Mathematical Description Of Forces</vt:lpstr>
      <vt:lpstr>Electric &amp; Magnetic Forces</vt:lpstr>
      <vt:lpstr>PowerPoint Presentation</vt:lpstr>
      <vt:lpstr>PowerPoint Presentation</vt:lpstr>
      <vt:lpstr>Nuclear Force</vt:lpstr>
      <vt:lpstr>PowerPoint Presentation</vt:lpstr>
      <vt:lpstr>Commutative vs. Noncommutative</vt:lpstr>
      <vt:lpstr>PowerPoint Presentation</vt:lpstr>
      <vt:lpstr>Yang-Mills Equations</vt:lpstr>
      <vt:lpstr>Soliton</vt:lpstr>
      <vt:lpstr>Instantons = Solitons Of YM Equations</vt:lpstr>
      <vt:lpstr>Meanwhile, back at the ranch</vt:lpstr>
      <vt:lpstr>PowerPoint Presentation</vt:lpstr>
      <vt:lpstr>PowerPoint Presentation</vt:lpstr>
      <vt:lpstr>Donaldson Invariants</vt:lpstr>
      <vt:lpstr>Cartoon Of Donaldson Invariants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Turning Point: Atiyah’s Questions (1987)</vt:lpstr>
      <vt:lpstr>PowerPoint Presentation</vt:lpstr>
      <vt:lpstr>Witten’s Answers</vt:lpstr>
      <vt:lpstr>PowerPoint Presentation</vt:lpstr>
      <vt:lpstr>Topological Field Theory</vt:lpstr>
      <vt:lpstr>PowerPoint Presentation</vt:lpstr>
      <vt:lpstr>PowerPoint Presentation</vt:lpstr>
      <vt:lpstr>PowerPoint Presentation</vt:lpstr>
      <vt:lpstr>PowerPoint Presentation</vt:lpstr>
      <vt:lpstr>Quantum Field Theory</vt:lpstr>
      <vt:lpstr>PowerPoint Presentation</vt:lpstr>
      <vt:lpstr>PowerPoint Presentation</vt:lpstr>
      <vt:lpstr>PowerPoint Presentation</vt:lpstr>
      <vt:lpstr>Effective Theories </vt:lpstr>
      <vt:lpstr>Effective Theories At Long Distance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Seiberg-Witten Paper</vt:lpstr>
      <vt:lpstr>PowerPoint Presentation</vt:lpstr>
      <vt:lpstr>PowerPoint Presentation</vt:lpstr>
      <vt:lpstr>Mad Dash After A Breakthrough</vt:lpstr>
      <vt:lpstr>PowerPoint Presentation</vt:lpstr>
      <vt:lpstr>Two Basic Questions</vt:lpstr>
      <vt:lpstr>Settling A Debate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In N=2 Field Theory</dc:title>
  <dc:creator>Greg</dc:creator>
  <cp:lastModifiedBy>Greg Moore</cp:lastModifiedBy>
  <cp:revision>2437</cp:revision>
  <cp:lastPrinted>2019-07-09T00:09:28Z</cp:lastPrinted>
  <dcterms:created xsi:type="dcterms:W3CDTF">2012-07-01T03:15:52Z</dcterms:created>
  <dcterms:modified xsi:type="dcterms:W3CDTF">2019-07-09T04:05:11Z</dcterms:modified>
</cp:coreProperties>
</file>