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4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6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83" r:id="rId2"/>
    <p:sldId id="258" r:id="rId3"/>
    <p:sldId id="347" r:id="rId4"/>
    <p:sldId id="304" r:id="rId5"/>
    <p:sldId id="305" r:id="rId6"/>
    <p:sldId id="306" r:id="rId7"/>
    <p:sldId id="313" r:id="rId8"/>
    <p:sldId id="329" r:id="rId9"/>
    <p:sldId id="307" r:id="rId10"/>
    <p:sldId id="325" r:id="rId11"/>
    <p:sldId id="308" r:id="rId12"/>
    <p:sldId id="326" r:id="rId13"/>
    <p:sldId id="327" r:id="rId14"/>
    <p:sldId id="309" r:id="rId15"/>
    <p:sldId id="315" r:id="rId16"/>
    <p:sldId id="314" r:id="rId17"/>
    <p:sldId id="330" r:id="rId18"/>
    <p:sldId id="320" r:id="rId19"/>
    <p:sldId id="344" r:id="rId20"/>
    <p:sldId id="317" r:id="rId21"/>
    <p:sldId id="331" r:id="rId22"/>
    <p:sldId id="332" r:id="rId23"/>
    <p:sldId id="389" r:id="rId24"/>
    <p:sldId id="337" r:id="rId25"/>
    <p:sldId id="346" r:id="rId26"/>
    <p:sldId id="339" r:id="rId27"/>
    <p:sldId id="348" r:id="rId28"/>
    <p:sldId id="340" r:id="rId29"/>
    <p:sldId id="349" r:id="rId30"/>
    <p:sldId id="318" r:id="rId31"/>
    <p:sldId id="345" r:id="rId32"/>
    <p:sldId id="321" r:id="rId33"/>
    <p:sldId id="341" r:id="rId34"/>
    <p:sldId id="323" r:id="rId35"/>
    <p:sldId id="385" r:id="rId36"/>
    <p:sldId id="322" r:id="rId37"/>
    <p:sldId id="382" r:id="rId38"/>
    <p:sldId id="391" r:id="rId39"/>
    <p:sldId id="390" r:id="rId40"/>
    <p:sldId id="353" r:id="rId41"/>
    <p:sldId id="354" r:id="rId42"/>
    <p:sldId id="387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88" r:id="rId57"/>
    <p:sldId id="370" r:id="rId58"/>
    <p:sldId id="372" r:id="rId59"/>
    <p:sldId id="384" r:id="rId60"/>
    <p:sldId id="371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63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3851" autoAdjust="0"/>
  </p:normalViewPr>
  <p:slideViewPr>
    <p:cSldViewPr>
      <p:cViewPr varScale="1">
        <p:scale>
          <a:sx n="89" d="100"/>
          <a:sy n="89" d="100"/>
        </p:scale>
        <p:origin x="1157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544"/>
    </p:cViewPr>
  </p:sorterViewPr>
  <p:notesViewPr>
    <p:cSldViewPr>
      <p:cViewPr varScale="1">
        <p:scale>
          <a:sx n="48" d="100"/>
          <a:sy n="48" d="100"/>
        </p:scale>
        <p:origin x="2698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91192433-76AE-4237-9053-A01AE7C3AD64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3"/>
            <a:ext cx="5851525" cy="37798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D542D17E-4B7A-4E9E-969E-28F0C03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is a great pleasure to be speaking here in honor of Dave. I’ve always admired Dave for many reasons. One of those reasons is that he is able to be in a momentum eigenstate and yet get lots of science done. This is something I am totally unable to do. </a:t>
            </a:r>
          </a:p>
          <a:p>
            <a:r>
              <a:rPr lang="en-US" baseline="0" dirty="0" smtClean="0"/>
              <a:t>Of course, being in a momentum eigenstate his </a:t>
            </a:r>
            <a:r>
              <a:rPr lang="en-US" baseline="0" dirty="0" err="1" smtClean="0"/>
              <a:t>wavefunction</a:t>
            </a:r>
            <a:r>
              <a:rPr lang="en-US" baseline="0" dirty="0" smtClean="0"/>
              <a:t> is spread over the whole globe, and that must be why he has had such a global influence in Physical Mathematics.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I have the dubious distinction of being the only speaker today that has NOT written a paper with Dave. But we HAVE worked on a few projects together, usually bearing some relation to the algebra of BPS states. So, today although I unfortunately won’t be directly talking about one of those projects, I will be discussing a project that is not totally unrelated. </a:t>
            </a:r>
          </a:p>
          <a:p>
            <a:r>
              <a:rPr lang="en-US" baseline="0" dirty="0" smtClean="0"/>
              <a:t>And we will see that Dave’s work definitely had an important input into what I’ll describe.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3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8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at which point I opened my big mouth and</a:t>
            </a:r>
          </a:p>
          <a:p>
            <a:r>
              <a:rPr lang="en-US" b="1" dirty="0" smtClean="0"/>
              <a:t>pointed out that 231 is the dimension of an</a:t>
            </a:r>
          </a:p>
          <a:p>
            <a:r>
              <a:rPr lang="en-US" b="1" dirty="0" smtClean="0"/>
              <a:t>irreducible representation of M24 --</a:t>
            </a:r>
          </a:p>
          <a:p>
            <a:endParaRPr lang="en-US" b="1" dirty="0" smtClean="0"/>
          </a:p>
          <a:p>
            <a:r>
              <a:rPr lang="en-US" b="1" dirty="0" smtClean="0"/>
              <a:t>at which point Dave interjected ``Looks like Moonshine to me.''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6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sufficient. Admissions committee: Throw out the obvious losers who got a 200 physics GRE in spite of the bribe.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3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Well, I’m almost done, but I know that Andy likes wild ideas and wild speculations – so I thought</a:t>
            </a:r>
            <a:r>
              <a:rPr lang="en-US" baseline="0" dirty="0" smtClean="0"/>
              <a:t> I should end with 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7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A76F-98B3-4362-97F8-5A6F509EB33C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8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6.png"/><Relationship Id="rId5" Type="http://schemas.openxmlformats.org/officeDocument/2006/relationships/tags" Target="../tags/tag17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tags" Target="../tags/tag16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24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tags" Target="../tags/tag21.xml"/><Relationship Id="rId16" Type="http://schemas.openxmlformats.org/officeDocument/2006/relationships/image" Target="../media/image27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2.png"/><Relationship Id="rId5" Type="http://schemas.openxmlformats.org/officeDocument/2006/relationships/tags" Target="../tags/tag24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2.xml"/><Relationship Id="rId7" Type="http://schemas.openxmlformats.org/officeDocument/2006/relationships/image" Target="../media/image3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0.png"/><Relationship Id="rId5" Type="http://schemas.openxmlformats.org/officeDocument/2006/relationships/tags" Target="../tags/tag34.xml"/><Relationship Id="rId10" Type="http://schemas.openxmlformats.org/officeDocument/2006/relationships/image" Target="../media/image39.png"/><Relationship Id="rId4" Type="http://schemas.openxmlformats.org/officeDocument/2006/relationships/tags" Target="../tags/tag33.xml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5.png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43.png"/><Relationship Id="rId5" Type="http://schemas.openxmlformats.org/officeDocument/2006/relationships/tags" Target="../tags/tag39.xml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tags" Target="../tags/tag38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48.png"/><Relationship Id="rId18" Type="http://schemas.openxmlformats.org/officeDocument/2006/relationships/image" Target="../media/image50.png"/><Relationship Id="rId3" Type="http://schemas.openxmlformats.org/officeDocument/2006/relationships/tags" Target="../tags/tag43.xml"/><Relationship Id="rId21" Type="http://schemas.openxmlformats.org/officeDocument/2006/relationships/image" Target="../media/image53.png"/><Relationship Id="rId7" Type="http://schemas.openxmlformats.org/officeDocument/2006/relationships/tags" Target="../tags/tag47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49.png"/><Relationship Id="rId2" Type="http://schemas.openxmlformats.org/officeDocument/2006/relationships/tags" Target="../tags/tag42.xml"/><Relationship Id="rId16" Type="http://schemas.openxmlformats.org/officeDocument/2006/relationships/image" Target="../media/image45.png"/><Relationship Id="rId20" Type="http://schemas.openxmlformats.org/officeDocument/2006/relationships/image" Target="../media/image52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tags" Target="../tags/tag50.xml"/><Relationship Id="rId19" Type="http://schemas.openxmlformats.org/officeDocument/2006/relationships/image" Target="../media/image51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2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57.xml"/><Relationship Id="rId7" Type="http://schemas.openxmlformats.org/officeDocument/2006/relationships/image" Target="../media/image62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6.png"/><Relationship Id="rId5" Type="http://schemas.openxmlformats.org/officeDocument/2006/relationships/tags" Target="../tags/tag59.xml"/><Relationship Id="rId10" Type="http://schemas.openxmlformats.org/officeDocument/2006/relationships/image" Target="../media/image65.png"/><Relationship Id="rId4" Type="http://schemas.openxmlformats.org/officeDocument/2006/relationships/tags" Target="../tags/tag58.xml"/><Relationship Id="rId9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62.xml"/><Relationship Id="rId7" Type="http://schemas.openxmlformats.org/officeDocument/2006/relationships/image" Target="../media/image71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65.xml"/><Relationship Id="rId7" Type="http://schemas.openxmlformats.org/officeDocument/2006/relationships/image" Target="../media/image75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7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6.xml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81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74.xml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88.png"/><Relationship Id="rId5" Type="http://schemas.openxmlformats.org/officeDocument/2006/relationships/tags" Target="../tags/tag76.xml"/><Relationship Id="rId10" Type="http://schemas.openxmlformats.org/officeDocument/2006/relationships/image" Target="../media/image87.png"/><Relationship Id="rId4" Type="http://schemas.openxmlformats.org/officeDocument/2006/relationships/tags" Target="../tags/tag75.xml"/><Relationship Id="rId9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92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95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3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02.png"/><Relationship Id="rId5" Type="http://schemas.openxmlformats.org/officeDocument/2006/relationships/image" Target="../media/image101.emf"/><Relationship Id="rId4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7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notesSlide" Target="../notesSlides/notes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tags" Target="../tags/tag90.xml"/><Relationship Id="rId7" Type="http://schemas.openxmlformats.org/officeDocument/2006/relationships/image" Target="../media/image107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106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1.xml"/><Relationship Id="rId9" Type="http://schemas.openxmlformats.org/officeDocument/2006/relationships/image" Target="../media/image10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112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tags" Target="../tags/tag97.xml"/><Relationship Id="rId7" Type="http://schemas.openxmlformats.org/officeDocument/2006/relationships/image" Target="../media/image114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11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8.xml"/><Relationship Id="rId9" Type="http://schemas.openxmlformats.org/officeDocument/2006/relationships/image" Target="../media/image11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tags" Target="../tags/tag101.xml"/><Relationship Id="rId7" Type="http://schemas.openxmlformats.org/officeDocument/2006/relationships/image" Target="../media/image118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11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2.xml"/><Relationship Id="rId9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25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24.png"/><Relationship Id="rId5" Type="http://schemas.openxmlformats.org/officeDocument/2006/relationships/tags" Target="../tags/tag107.xml"/><Relationship Id="rId10" Type="http://schemas.openxmlformats.org/officeDocument/2006/relationships/image" Target="../media/image123.png"/><Relationship Id="rId4" Type="http://schemas.openxmlformats.org/officeDocument/2006/relationships/tags" Target="../tags/tag106.xml"/><Relationship Id="rId9" Type="http://schemas.openxmlformats.org/officeDocument/2006/relationships/image" Target="../media/image12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31.pn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130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129.png"/><Relationship Id="rId5" Type="http://schemas.openxmlformats.org/officeDocument/2006/relationships/tags" Target="../tags/tag113.xml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tags" Target="../tags/tag112.xml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tags" Target="../tags/tag118.xml"/><Relationship Id="rId7" Type="http://schemas.openxmlformats.org/officeDocument/2006/relationships/image" Target="../media/image135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13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9.xml"/><Relationship Id="rId9" Type="http://schemas.openxmlformats.org/officeDocument/2006/relationships/image" Target="../media/image1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tags" Target="../tags/tag124.xml"/><Relationship Id="rId7" Type="http://schemas.openxmlformats.org/officeDocument/2006/relationships/image" Target="../media/image121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6.png"/><Relationship Id="rId5" Type="http://schemas.openxmlformats.org/officeDocument/2006/relationships/tags" Target="../tags/tag126.xml"/><Relationship Id="rId10" Type="http://schemas.openxmlformats.org/officeDocument/2006/relationships/image" Target="../media/image125.png"/><Relationship Id="rId4" Type="http://schemas.openxmlformats.org/officeDocument/2006/relationships/tags" Target="../tags/tag125.xml"/><Relationship Id="rId9" Type="http://schemas.openxmlformats.org/officeDocument/2006/relationships/image" Target="../media/image12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tags" Target="../tags/tag131.xml"/><Relationship Id="rId7" Type="http://schemas.openxmlformats.org/officeDocument/2006/relationships/image" Target="../media/image121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2.png"/><Relationship Id="rId5" Type="http://schemas.openxmlformats.org/officeDocument/2006/relationships/tags" Target="../tags/tag133.xml"/><Relationship Id="rId10" Type="http://schemas.openxmlformats.org/officeDocument/2006/relationships/image" Target="../media/image126.png"/><Relationship Id="rId4" Type="http://schemas.openxmlformats.org/officeDocument/2006/relationships/tags" Target="../tags/tag132.xml"/><Relationship Id="rId9" Type="http://schemas.openxmlformats.org/officeDocument/2006/relationships/image" Target="../media/image1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144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tags" Target="../tags/tag139.xml"/><Relationship Id="rId7" Type="http://schemas.openxmlformats.org/officeDocument/2006/relationships/image" Target="../media/image145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50.png"/><Relationship Id="rId5" Type="http://schemas.openxmlformats.org/officeDocument/2006/relationships/tags" Target="../tags/tag141.xml"/><Relationship Id="rId10" Type="http://schemas.openxmlformats.org/officeDocument/2006/relationships/image" Target="../media/image149.png"/><Relationship Id="rId4" Type="http://schemas.openxmlformats.org/officeDocument/2006/relationships/tags" Target="../tags/tag140.xml"/><Relationship Id="rId9" Type="http://schemas.openxmlformats.org/officeDocument/2006/relationships/image" Target="../media/image14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152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151.png"/><Relationship Id="rId5" Type="http://schemas.openxmlformats.org/officeDocument/2006/relationships/image" Target="../media/image148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tags" Target="../tags/tag147.xml"/><Relationship Id="rId7" Type="http://schemas.openxmlformats.org/officeDocument/2006/relationships/image" Target="../media/image154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15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8.xml"/><Relationship Id="rId9" Type="http://schemas.openxmlformats.org/officeDocument/2006/relationships/image" Target="../media/image1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image" Target="../media/image159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157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tags" Target="../tags/tag157.xml"/><Relationship Id="rId7" Type="http://schemas.openxmlformats.org/officeDocument/2006/relationships/image" Target="../media/image162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25.png"/><Relationship Id="rId5" Type="http://schemas.openxmlformats.org/officeDocument/2006/relationships/image" Target="../media/image620.png"/><Relationship Id="rId4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tags" Target="../tags/tag160.xml"/><Relationship Id="rId7" Type="http://schemas.openxmlformats.org/officeDocument/2006/relationships/image" Target="../media/image166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165.png"/><Relationship Id="rId5" Type="http://schemas.openxmlformats.org/officeDocument/2006/relationships/image" Target="../media/image164.emf"/><Relationship Id="rId4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tags" Target="../tags/tag16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72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71.png"/><Relationship Id="rId5" Type="http://schemas.openxmlformats.org/officeDocument/2006/relationships/tags" Target="../tags/tag165.xml"/><Relationship Id="rId10" Type="http://schemas.openxmlformats.org/officeDocument/2006/relationships/image" Target="../media/image170.png"/><Relationship Id="rId4" Type="http://schemas.openxmlformats.org/officeDocument/2006/relationships/tags" Target="../tags/tag164.xml"/><Relationship Id="rId9" Type="http://schemas.openxmlformats.org/officeDocument/2006/relationships/image" Target="../media/image16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174.png"/><Relationship Id="rId5" Type="http://schemas.openxmlformats.org/officeDocument/2006/relationships/image" Target="../media/image1720.png"/><Relationship Id="rId4" Type="http://schemas.openxmlformats.org/officeDocument/2006/relationships/image" Target="../media/image17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Projects Using </a:t>
            </a:r>
            <a:br>
              <a:rPr lang="en-US" dirty="0" smtClean="0"/>
            </a:br>
            <a:r>
              <a:rPr lang="en-US" dirty="0" smtClean="0"/>
              <a:t>Lattices, Modular Forms, </a:t>
            </a:r>
            <a:br>
              <a:rPr lang="en-US" dirty="0" smtClean="0"/>
            </a:br>
            <a:r>
              <a:rPr lang="en-US" dirty="0" smtClean="0"/>
              <a:t>String Theory  &amp; K3 Surfaces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45720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</a:rPr>
              <a:t>Herstmonceaux</a:t>
            </a:r>
            <a:r>
              <a:rPr lang="en-US" sz="4400" dirty="0" smtClean="0">
                <a:solidFill>
                  <a:srgbClr val="00B050"/>
                </a:solidFill>
              </a:rPr>
              <a:t> Castle, June 23, 2016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2766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Gregory Moore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Conway Subgroup Symmetries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95600"/>
            <a:ext cx="4937760" cy="552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3657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Crystal symmetry: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95800"/>
            <a:ext cx="2933700" cy="510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6248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Now ``</a:t>
            </a:r>
            <a:r>
              <a:rPr lang="en-US" sz="2800" dirty="0" err="1" smtClean="0">
                <a:solidFill>
                  <a:srgbClr val="7030A0"/>
                </a:solidFill>
              </a:rPr>
              <a:t>decompactify</a:t>
            </a:r>
            <a:r>
              <a:rPr lang="en-US" sz="2800" dirty="0" smtClean="0">
                <a:solidFill>
                  <a:srgbClr val="7030A0"/>
                </a:solidFill>
              </a:rPr>
              <a:t>’’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33600"/>
            <a:ext cx="2186940" cy="422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371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Start with a distinguished d=0 compactification: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181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Note that Co</a:t>
            </a:r>
            <a:r>
              <a:rPr lang="en-US" sz="2800" baseline="-25000" dirty="0" smtClean="0">
                <a:solidFill>
                  <a:srgbClr val="00B050"/>
                </a:solidFill>
              </a:rPr>
              <a:t>0</a:t>
            </a:r>
            <a:r>
              <a:rPr lang="en-US" sz="2800" dirty="0" smtClean="0">
                <a:solidFill>
                  <a:srgbClr val="00B050"/>
                </a:solidFill>
              </a:rPr>
              <a:t>  is not a Weyl group symmetry of any    enhanced Yang-Mills gauge symmetry. 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 Lattice </a:t>
            </a:r>
            <a:r>
              <a:rPr lang="en-US" dirty="0" err="1" smtClean="0"/>
              <a:t>Lemmino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1619250" cy="445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1143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i</a:t>
            </a:r>
            <a:r>
              <a:rPr lang="en-US" sz="3200" dirty="0" smtClean="0">
                <a:solidFill>
                  <a:srgbClr val="0033CC"/>
                </a:solidFill>
              </a:rPr>
              <a:t>sometric of rank d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Then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there exists an even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unimodular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lattice with embedding 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6995160" cy="510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19200"/>
            <a:ext cx="1813560" cy="430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5078730" cy="4381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0" y="3124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uch that, if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00600"/>
            <a:ext cx="7936230" cy="5105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05200" y="545443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has crystallographic symmetry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248400"/>
            <a:ext cx="7375238" cy="502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066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&amp;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9" y="5534329"/>
            <a:ext cx="2072381" cy="4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3"/>
            <a:ext cx="8229600" cy="1143000"/>
          </a:xfrm>
        </p:spPr>
        <p:txBody>
          <a:bodyPr/>
          <a:lstStyle/>
          <a:p>
            <a:r>
              <a:rPr lang="en-US" dirty="0" smtClean="0"/>
              <a:t>Easy Proof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" y="2216700"/>
            <a:ext cx="3613785" cy="5000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296" y="2345049"/>
            <a:ext cx="296704" cy="243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0" y="3316900"/>
            <a:ext cx="7090410" cy="579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95" y="4559793"/>
            <a:ext cx="3992880" cy="51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67400"/>
            <a:ext cx="3663315" cy="382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943600"/>
            <a:ext cx="1348740" cy="302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3601"/>
            <a:ext cx="1337310" cy="302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01140" y="125016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Uses standard ideas of lattice theory.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72" y="2300065"/>
            <a:ext cx="3640455" cy="5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CSS Compactifications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922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construction defines points of moduli space with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            </a:t>
            </a:r>
            <a:r>
              <a:rPr lang="en-US" sz="2800" b="1" u="sng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onway </a:t>
            </a:r>
            <a:r>
              <a:rPr lang="en-US" sz="2800" b="1" u="sng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ubgroup </a:t>
            </a:r>
            <a:r>
              <a:rPr lang="en-US" sz="2800" b="1" u="sng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ymmetry: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call these CSS compactifications.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438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What crystal symmetries can you get?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048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 general, a </a:t>
            </a:r>
            <a:r>
              <a:rPr lang="en-US" sz="2800" dirty="0" err="1" smtClean="0">
                <a:solidFill>
                  <a:srgbClr val="C00000"/>
                </a:solidFill>
              </a:rPr>
              <a:t>sublattice</a:t>
            </a:r>
            <a:r>
              <a:rPr lang="en-US" sz="2800" dirty="0" smtClean="0">
                <a:solidFill>
                  <a:srgbClr val="C00000"/>
                </a:solidFill>
              </a:rPr>
              <a:t> preserves none of the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crystal symmetries of the ambient lattice.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9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Consider, e.g., the lattice generated by (</a:t>
            </a:r>
            <a:r>
              <a:rPr lang="en-US" sz="2400" dirty="0" err="1" smtClean="0">
                <a:solidFill>
                  <a:srgbClr val="7030A0"/>
                </a:solidFill>
              </a:rPr>
              <a:t>p,q</a:t>
            </a:r>
            <a:r>
              <a:rPr lang="en-US" sz="2400" dirty="0" smtClean="0">
                <a:solidFill>
                  <a:srgbClr val="7030A0"/>
                </a:solidFill>
              </a:rPr>
              <a:t>) in the square lattice in the plane. 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029200"/>
            <a:ext cx="2540000" cy="19461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191000" y="5486400"/>
            <a:ext cx="1676400" cy="1066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91000" y="6477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67200" y="5943600"/>
            <a:ext cx="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Fixed </a:t>
            </a:r>
            <a:r>
              <a:rPr lang="en-US" dirty="0" err="1" smtClean="0"/>
              <a:t>Sublattices</a:t>
            </a:r>
            <a:r>
              <a:rPr lang="en-US" dirty="0" smtClean="0"/>
              <a:t> Of The Leech Lattice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The culmination of a long line of work is the classification by </a:t>
            </a:r>
            <a:r>
              <a:rPr lang="en-US" sz="2800" dirty="0" err="1" smtClean="0">
                <a:solidFill>
                  <a:srgbClr val="0033CC"/>
                </a:solidFill>
              </a:rPr>
              <a:t>Hohn</a:t>
            </a:r>
            <a:r>
              <a:rPr lang="en-US" sz="2800" dirty="0" smtClean="0">
                <a:solidFill>
                  <a:srgbClr val="0033CC"/>
                </a:solidFill>
              </a:rPr>
              <a:t> and Mason of the 290 isomorphism classes of fixed-point </a:t>
            </a:r>
            <a:r>
              <a:rPr lang="en-US" sz="2800" dirty="0" err="1" smtClean="0">
                <a:solidFill>
                  <a:srgbClr val="0033CC"/>
                </a:solidFill>
              </a:rPr>
              <a:t>sublattices</a:t>
            </a:r>
            <a:r>
              <a:rPr lang="en-US" sz="2800" dirty="0" smtClean="0">
                <a:solidFill>
                  <a:srgbClr val="0033CC"/>
                </a:solidFill>
              </a:rPr>
              <a:t> of </a:t>
            </a:r>
            <a:r>
              <a:rPr lang="en-US" sz="28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the Leech lattice: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0"/>
            <a:ext cx="8305800" cy="17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6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Symmetries Of D4-D2-D0 </a:t>
            </a:r>
            <a:r>
              <a:rPr lang="en-US" dirty="0" err="1" smtClean="0"/>
              <a:t>Boundstates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450312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32332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These discrete groups will be </a:t>
            </a:r>
            <a:r>
              <a:rPr lang="en-US" sz="3200" dirty="0" err="1" smtClean="0">
                <a:solidFill>
                  <a:srgbClr val="0033CC"/>
                </a:solidFill>
              </a:rPr>
              <a:t>automorphisms</a:t>
            </a:r>
            <a:r>
              <a:rPr lang="en-US" sz="3200" dirty="0" smtClean="0">
                <a:solidFill>
                  <a:srgbClr val="0033CC"/>
                </a:solidFill>
              </a:rPr>
              <a:t> of the algebra of BPS states at the CSS points.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72063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Het/II duality implies the space of D4D2D0 BPS states on K3 will naturally be in representations of these subgroups of Co</a:t>
            </a:r>
            <a:r>
              <a:rPr lang="en-US" sz="3200" baseline="-250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96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681"/>
            <a:ext cx="8229600" cy="1143000"/>
          </a:xfrm>
        </p:spPr>
        <p:txBody>
          <a:bodyPr/>
          <a:lstStyle/>
          <a:p>
            <a:r>
              <a:rPr lang="en-US" dirty="0" smtClean="0"/>
              <a:t>Symmetries Of Derived Category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185" y="4648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Interpreted by </a:t>
            </a:r>
            <a:r>
              <a:rPr lang="en-US" sz="2800" dirty="0" err="1" smtClean="0">
                <a:solidFill>
                  <a:srgbClr val="0033CC"/>
                </a:solidFill>
              </a:rPr>
              <a:t>Huybrechts</a:t>
            </a:r>
            <a:r>
              <a:rPr lang="en-US" sz="2800" dirty="0" smtClean="0">
                <a:solidFill>
                  <a:srgbClr val="0033CC"/>
                </a:solidFill>
              </a:rPr>
              <a:t> in terms of the bounded derived category of K3 surfaces  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85" y="3325248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Remark 2:  GHV generalize the arguments in Kondo’s paper proving Mukai’s theorem that the </a:t>
                </a:r>
                <a:r>
                  <a:rPr lang="en-US" sz="2400" dirty="0" err="1" smtClean="0">
                    <a:solidFill>
                      <a:srgbClr val="7030A0"/>
                    </a:solidFill>
                  </a:rPr>
                  <a:t>symplectic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</a:rPr>
                  <a:t>automorphisms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of K3 are subgroups of M23 with at least 5 orbits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Ω</m:t>
                    </m:r>
                  </m:oMath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5" y="3325248"/>
                <a:ext cx="91440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06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980676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Theorem [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Gaberdiel-Hohenegger-Volpato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]: If 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⊂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sym typeface="Mathematica1" panose="05000502060100000001" pitchFamily="2" charset="2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ea typeface="Mathematica7Mono" panose="00000400000000000000" pitchFamily="2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ea typeface="Mathematica7Mono" panose="00000400000000000000" pitchFamily="2" charset="0"/>
                  </a:rPr>
                  <a:t>(20;4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 fixes a positive 4-plane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20,4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then G is a subgroup of Co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fixing a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sublattice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with rank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.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0676"/>
                <a:ext cx="91440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0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7" y="6019800"/>
            <a:ext cx="8804476" cy="467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3716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Remark 1:  GHV theorem classifies possible symmetries of sigma models with K3 target.  </a:t>
            </a:r>
          </a:p>
        </p:txBody>
      </p:sp>
    </p:spTree>
    <p:extLst>
      <p:ext uri="{BB962C8B-B14F-4D97-AF65-F5344CB8AC3E}">
        <p14:creationId xmlns:p14="http://schemas.microsoft.com/office/powerpoint/2010/main" val="32283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Is There Moonshine In KKP Invariants?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625" y="56388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But this is a little silly: All these groups are subgroups of O(20). If we do not look at more structure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(such as the detailed lattice of momenta/characteristic classes) we might as well consider the degeneracies as O(20) representations.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48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So the invariants of KKP will show ``Moonshine’’ with respect to this symmetry…… 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8450312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0"/>
            <a:ext cx="4141470" cy="5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56"/>
            <a:ext cx="8229600" cy="1143000"/>
          </a:xfrm>
        </p:spPr>
        <p:txBody>
          <a:bodyPr/>
          <a:lstStyle/>
          <a:p>
            <a:r>
              <a:rPr lang="en-US" dirty="0" smtClean="0"/>
              <a:t>Silly Moonshine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77782" cy="1087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362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i</a:t>
            </a:r>
            <a:r>
              <a:rPr lang="en-US" sz="2800" dirty="0" smtClean="0">
                <a:solidFill>
                  <a:srgbClr val="0033CC"/>
                </a:solidFill>
              </a:rPr>
              <a:t>s just the SO(4) character of a </a:t>
            </a:r>
            <a:r>
              <a:rPr lang="en-US" sz="2800" dirty="0" err="1" smtClean="0">
                <a:solidFill>
                  <a:srgbClr val="0033CC"/>
                </a:solidFill>
              </a:rPr>
              <a:t>Fock</a:t>
            </a:r>
            <a:r>
              <a:rPr lang="en-US" sz="2800" dirty="0" smtClean="0">
                <a:solidFill>
                  <a:srgbClr val="0033CC"/>
                </a:solidFill>
              </a:rPr>
              <a:t> space of 24 bosons.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929" y="5562600"/>
            <a:ext cx="5259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All the above crystal groups are subgroups of O(20) so the ``Moonshine’’ </a:t>
            </a:r>
            <a:r>
              <a:rPr lang="en-US" sz="2400" dirty="0" err="1" smtClean="0">
                <a:solidFill>
                  <a:srgbClr val="00B050"/>
                </a:solidFill>
              </a:rPr>
              <a:t>wrt</a:t>
            </a:r>
            <a:r>
              <a:rPr lang="en-US" sz="2400" dirty="0" smtClean="0">
                <a:solidFill>
                  <a:srgbClr val="00B050"/>
                </a:solidFill>
              </a:rPr>
              <a:t> those groups is a triviality.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56388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THERE MORE GOING ON ??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24400"/>
            <a:ext cx="8183880" cy="582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38601"/>
            <a:ext cx="3177540" cy="397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4930616" cy="446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3869055" cy="38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Baby Case: T7 &amp; d=1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990600"/>
            <a:ext cx="8534400" cy="732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75" y="1828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Decompose partition function of BPS states </a:t>
            </a:r>
            <a:r>
              <a:rPr lang="en-US" sz="2800" dirty="0" err="1" smtClean="0">
                <a:solidFill>
                  <a:srgbClr val="FF0000"/>
                </a:solidFill>
              </a:rPr>
              <a:t>wrt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eps of transverse rotation group O(1)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26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These numbers dutifully decompose nicely as </a:t>
            </a:r>
            <a:r>
              <a:rPr lang="en-US" sz="2400" dirty="0" err="1" smtClean="0">
                <a:solidFill>
                  <a:srgbClr val="C00000"/>
                </a:solidFill>
              </a:rPr>
              <a:t>representions</a:t>
            </a:r>
            <a:r>
              <a:rPr lang="en-US" sz="2400" dirty="0" smtClean="0">
                <a:solidFill>
                  <a:srgbClr val="C00000"/>
                </a:solidFill>
              </a:rPr>
              <a:t> of Co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943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But is there a  Co</a:t>
            </a:r>
            <a:r>
              <a:rPr lang="en-US" sz="2400" baseline="-25000" dirty="0" smtClean="0">
                <a:solidFill>
                  <a:srgbClr val="0033CC"/>
                </a:solidFill>
              </a:rPr>
              <a:t>0</a:t>
            </a:r>
            <a:r>
              <a:rPr lang="en-US" sz="2400" dirty="0" smtClean="0">
                <a:solidFill>
                  <a:srgbClr val="0033CC"/>
                </a:solidFill>
              </a:rPr>
              <a:t> x O(1)</a:t>
            </a:r>
            <a:r>
              <a:rPr lang="en-US" sz="2400" baseline="-25000" dirty="0" smtClean="0">
                <a:solidFill>
                  <a:srgbClr val="0033CC"/>
                </a:solidFill>
              </a:rPr>
              <a:t>   </a:t>
            </a:r>
            <a:r>
              <a:rPr lang="en-US" sz="2400" dirty="0" smtClean="0">
                <a:solidFill>
                  <a:srgbClr val="0033CC"/>
                </a:solidFill>
              </a:rPr>
              <a:t> symmetry?  Co</a:t>
            </a:r>
            <a:r>
              <a:rPr lang="en-US" sz="2400" baseline="-25000" dirty="0" smtClean="0">
                <a:solidFill>
                  <a:srgbClr val="0033CC"/>
                </a:solidFill>
              </a:rPr>
              <a:t>0</a:t>
            </a:r>
            <a:r>
              <a:rPr lang="en-US" sz="2400" dirty="0" smtClean="0">
                <a:solidFill>
                  <a:srgbClr val="0033CC"/>
                </a:solidFill>
              </a:rPr>
              <a:t>  is </a:t>
            </a:r>
            <a:r>
              <a:rPr lang="en-US" sz="2400" i="1" u="sng" dirty="0" smtClean="0">
                <a:solidFill>
                  <a:srgbClr val="0033CC"/>
                </a:solidFill>
              </a:rPr>
              <a:t>NOT</a:t>
            </a:r>
            <a:r>
              <a:rPr lang="en-US" sz="2400" dirty="0" smtClean="0">
                <a:solidFill>
                  <a:srgbClr val="0033CC"/>
                </a:solidFill>
              </a:rPr>
              <a:t> a subgroup of O(23).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Co</a:t>
            </a:r>
            <a:r>
              <a:rPr lang="en-US" sz="2400" baseline="-25000" dirty="0">
                <a:solidFill>
                  <a:srgbClr val="0033CC"/>
                </a:solidFill>
              </a:rPr>
              <a:t>0</a:t>
            </a:r>
            <a:r>
              <a:rPr lang="en-US" sz="2400" dirty="0">
                <a:solidFill>
                  <a:srgbClr val="0033CC"/>
                </a:solidFill>
              </a:rPr>
              <a:t> x O(1) </a:t>
            </a:r>
            <a:r>
              <a:rPr lang="en-US" sz="2400" dirty="0" smtClean="0">
                <a:solidFill>
                  <a:srgbClr val="0033CC"/>
                </a:solidFill>
              </a:rPr>
              <a:t>symmetry CANNOT come from a linear action on V</a:t>
            </a:r>
            <a:r>
              <a:rPr lang="en-US" sz="2400" baseline="-25000" dirty="0" smtClean="0">
                <a:solidFill>
                  <a:srgbClr val="0033CC"/>
                </a:solidFill>
              </a:rPr>
              <a:t>24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endParaRPr lang="en-US" sz="2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0" y="4800600"/>
                <a:ext cx="731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That’s trivial because Co</a:t>
                </a:r>
                <a:r>
                  <a:rPr lang="en-US" sz="2800" baseline="-25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2</a:t>
                </a: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⊂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O(23)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800600"/>
                <a:ext cx="7315200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66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0"/>
            <a:ext cx="3771900" cy="380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971801"/>
            <a:ext cx="3811905" cy="3971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971800"/>
            <a:ext cx="4786313" cy="382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657600"/>
            <a:ext cx="4523423" cy="4114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57600"/>
            <a:ext cx="4037648" cy="4114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19600"/>
            <a:ext cx="751523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3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Desperately Seeking Moonshine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3434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a project with Jeff Harvey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Part I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56388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s</a:t>
            </a:r>
            <a:r>
              <a:rPr lang="en-US" sz="4400" dirty="0" smtClean="0">
                <a:solidFill>
                  <a:srgbClr val="C00000"/>
                </a:solidFill>
              </a:rPr>
              <a:t>till in progress…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4468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SumDimension</a:t>
            </a:r>
            <a:r>
              <a:rPr lang="en-US" dirty="0" smtClean="0"/>
              <a:t> Game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" y="2057400"/>
            <a:ext cx="4549140" cy="382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4037648" cy="41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7000"/>
            <a:ext cx="751523" cy="257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4523423" cy="411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574"/>
            <a:ext cx="8839200" cy="3415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2451735" cy="2828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24400"/>
            <a:ext cx="4240530" cy="2886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24400"/>
            <a:ext cx="4006215" cy="288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2686050" cy="2886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38800"/>
            <a:ext cx="3351848" cy="2828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638800"/>
            <a:ext cx="3586163" cy="288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60885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ETC.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Defining Moonshine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7030A0"/>
                </a:solidFill>
              </a:rPr>
              <a:t>Any</a:t>
            </a:r>
            <a:r>
              <a:rPr lang="en-US" sz="2800" dirty="0" smtClean="0">
                <a:solidFill>
                  <a:srgbClr val="7030A0"/>
                </a:solidFill>
              </a:rPr>
              <a:t> such decomposition defines the massive states of  </a:t>
            </a:r>
            <a:r>
              <a:rPr lang="en-US" sz="2800" dirty="0" err="1" smtClean="0">
                <a:solidFill>
                  <a:srgbClr val="7030A0"/>
                </a:solidFill>
                <a:latin typeface="Script MT Bold" panose="03040602040607080904" pitchFamily="66" charset="0"/>
              </a:rPr>
              <a:t>F</a:t>
            </a:r>
            <a:r>
              <a:rPr lang="en-US" sz="2800" baseline="-25000" dirty="0" err="1" smtClean="0">
                <a:solidFill>
                  <a:srgbClr val="7030A0"/>
                </a:solidFill>
                <a:latin typeface="Script MT Bold" panose="03040602040607080904" pitchFamily="66" charset="0"/>
              </a:rPr>
              <a:t>q</a:t>
            </a:r>
            <a:r>
              <a:rPr lang="en-US" sz="2800" dirty="0" smtClean="0">
                <a:solidFill>
                  <a:srgbClr val="7030A0"/>
                </a:solidFill>
              </a:rPr>
              <a:t>(V) as a representation of Co</a:t>
            </a:r>
            <a:r>
              <a:rPr lang="en-US" sz="2800" baseline="-25000" dirty="0" smtClean="0">
                <a:solidFill>
                  <a:srgbClr val="7030A0"/>
                </a:solidFill>
              </a:rPr>
              <a:t>0</a:t>
            </a:r>
            <a:r>
              <a:rPr lang="en-US" sz="2800" dirty="0" smtClean="0">
                <a:solidFill>
                  <a:srgbClr val="7030A0"/>
                </a:solidFill>
              </a:rPr>
              <a:t> x O(1).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Problem: There are infinitely many such decompositions</a:t>
            </a:r>
            <a:r>
              <a:rPr lang="en-US" sz="2800" dirty="0">
                <a:solidFill>
                  <a:srgbClr val="FF0000"/>
                </a:solidFill>
              </a:rPr>
              <a:t>!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What physical principle distinguishes which, if any, are meaningful?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62" y="3657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33CC"/>
                </a:solidFill>
              </a:rPr>
              <a:t>Definition</a:t>
            </a:r>
            <a:r>
              <a:rPr lang="en-US" sz="2800" dirty="0" smtClean="0">
                <a:solidFill>
                  <a:srgbClr val="0033CC"/>
                </a:solidFill>
              </a:rPr>
              <a:t>: You have committed </a:t>
            </a:r>
            <a:r>
              <a:rPr lang="en-US" sz="2800" b="1" i="1" u="sng" dirty="0" smtClean="0">
                <a:solidFill>
                  <a:srgbClr val="0033CC"/>
                </a:solidFill>
              </a:rPr>
              <a:t>Moonshine</a:t>
            </a:r>
            <a:r>
              <a:rPr lang="en-US" sz="2800" dirty="0" smtClean="0">
                <a:solidFill>
                  <a:srgbClr val="0033CC"/>
                </a:solidFill>
              </a:rPr>
              <a:t> (for d=1) if you exhibit the massive sector of </a:t>
            </a:r>
            <a:r>
              <a:rPr lang="en-US" sz="2800" dirty="0" err="1" smtClean="0">
                <a:solidFill>
                  <a:srgbClr val="0033CC"/>
                </a:solidFill>
                <a:latin typeface="Script MT Bold" panose="03040602040607080904" pitchFamily="66" charset="0"/>
              </a:rPr>
              <a:t>F</a:t>
            </a:r>
            <a:r>
              <a:rPr lang="en-US" sz="2800" baseline="-25000" dirty="0" err="1" smtClean="0">
                <a:solidFill>
                  <a:srgbClr val="0033CC"/>
                </a:solidFill>
                <a:latin typeface="Script MT Bold" panose="03040602040607080904" pitchFamily="66" charset="0"/>
              </a:rPr>
              <a:t>q</a:t>
            </a:r>
            <a:r>
              <a:rPr lang="en-US" sz="2800" dirty="0" smtClean="0">
                <a:solidFill>
                  <a:srgbClr val="0033CC"/>
                </a:solidFill>
              </a:rPr>
              <a:t>(V</a:t>
            </a:r>
            <a:r>
              <a:rPr lang="en-US" sz="2800" dirty="0">
                <a:solidFill>
                  <a:srgbClr val="0033CC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0033CC"/>
                </a:solidFill>
              </a:rPr>
              <a:t>as a representation of 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Co</a:t>
            </a:r>
            <a:r>
              <a:rPr lang="en-US" sz="2800" baseline="-25000" dirty="0" smtClean="0">
                <a:solidFill>
                  <a:srgbClr val="0033CC"/>
                </a:solidFill>
              </a:rPr>
              <a:t>0</a:t>
            </a:r>
            <a:r>
              <a:rPr lang="en-US" sz="2800" dirty="0" smtClean="0">
                <a:solidFill>
                  <a:srgbClr val="0033CC"/>
                </a:solidFill>
              </a:rPr>
              <a:t> x O(1)such that the graded character of any element g: 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334000"/>
            <a:ext cx="3128010" cy="617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800" y="60960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33CC"/>
                    </a:solidFill>
                  </a:rPr>
                  <a:t>i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s a modular form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Γ</m:t>
                    </m:r>
                  </m:oMath>
                </a14:m>
                <a:r>
                  <a:rPr lang="en-US" sz="2800" baseline="-250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0</a:t>
                </a:r>
                <a:r>
                  <a:rPr lang="en-US" sz="28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(m)  where m = order of g 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. 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96000"/>
                <a:ext cx="83058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54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8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Virtual Representations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Most candidate Co</a:t>
            </a:r>
            <a:r>
              <a:rPr lang="en-US" sz="2800" baseline="-25000" dirty="0" smtClean="0">
                <a:solidFill>
                  <a:srgbClr val="7030A0"/>
                </a:solidFill>
              </a:rPr>
              <a:t>0</a:t>
            </a:r>
            <a:r>
              <a:rPr lang="en-US" sz="2800" dirty="0" smtClean="0">
                <a:solidFill>
                  <a:srgbClr val="7030A0"/>
                </a:solidFill>
              </a:rPr>
              <a:t> x O(1) representations will fail to be modular.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600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But if we allow </a:t>
            </a:r>
            <a:r>
              <a:rPr lang="en-US" sz="2800" i="1" u="sng" dirty="0" smtClean="0">
                <a:solidFill>
                  <a:srgbClr val="C00000"/>
                </a:solidFill>
              </a:rPr>
              <a:t>virtual</a:t>
            </a:r>
            <a:r>
              <a:rPr lang="en-US" sz="2800" dirty="0" smtClean="0">
                <a:solidFill>
                  <a:srgbClr val="C00000"/>
                </a:solidFill>
              </a:rPr>
              <a:t> representations: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38400"/>
            <a:ext cx="2693670" cy="380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0628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characters are guaranteed to be modular!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048000"/>
            <a:ext cx="7063740" cy="605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900" y="518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</a:t>
            </a:r>
            <a:r>
              <a:rPr lang="en-US" sz="3200" dirty="0" smtClean="0">
                <a:solidFill>
                  <a:srgbClr val="C00000"/>
                </a:solidFill>
              </a:rPr>
              <a:t>ut massive levels will in general be </a:t>
            </a:r>
            <a:r>
              <a:rPr lang="en-US" sz="3200" i="1" u="sng" dirty="0" smtClean="0">
                <a:solidFill>
                  <a:srgbClr val="C00000"/>
                </a:solidFill>
              </a:rPr>
              <a:t>virtual</a:t>
            </a:r>
            <a:r>
              <a:rPr lang="en-US" sz="3200" dirty="0" smtClean="0">
                <a:solidFill>
                  <a:srgbClr val="C00000"/>
                </a:solidFill>
              </a:rPr>
              <a:t> representations, not true representations.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846"/>
            <a:ext cx="8229600" cy="1143000"/>
          </a:xfrm>
        </p:spPr>
        <p:txBody>
          <a:bodyPr/>
          <a:lstStyle/>
          <a:p>
            <a:r>
              <a:rPr lang="en-US" dirty="0" smtClean="0"/>
              <a:t>But, There Can Be Magic 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468" y="3320232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In fact, the negative representations of Co</a:t>
            </a:r>
            <a:r>
              <a:rPr lang="en-US" sz="3200" baseline="-25000" dirty="0" smtClean="0">
                <a:solidFill>
                  <a:srgbClr val="0033CC"/>
                </a:solidFill>
              </a:rPr>
              <a:t>0</a:t>
            </a:r>
            <a:r>
              <a:rPr lang="en-US" sz="3200" dirty="0" smtClean="0">
                <a:solidFill>
                  <a:srgbClr val="0033CC"/>
                </a:solidFill>
              </a:rPr>
              <a:t> x O(1) do indeed cancel and ALL the massive levels are in fact true representations!!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845" y="1259319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 the negative representations cancel for ALL the massive levels then there is in fact a modular invariant solution to the </a:t>
            </a:r>
            <a:r>
              <a:rPr lang="en-US" sz="3200" dirty="0" err="1" smtClean="0">
                <a:solidFill>
                  <a:srgbClr val="FF0000"/>
                </a:solidFill>
              </a:rPr>
              <a:t>SumDimension</a:t>
            </a:r>
            <a:r>
              <a:rPr lang="en-US" sz="3200" dirty="0" smtClean="0">
                <a:solidFill>
                  <a:srgbClr val="FF0000"/>
                </a:solidFill>
              </a:rPr>
              <a:t> game.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468" y="2828979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181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Even though there is no linear representation of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Co</a:t>
            </a:r>
            <a:r>
              <a:rPr lang="en-US" sz="3200" baseline="-25000" dirty="0" smtClean="0">
                <a:solidFill>
                  <a:srgbClr val="7030A0"/>
                </a:solidFill>
              </a:rPr>
              <a:t>0</a:t>
            </a:r>
            <a:r>
              <a:rPr lang="en-US" sz="3200" dirty="0" smtClean="0">
                <a:solidFill>
                  <a:srgbClr val="7030A0"/>
                </a:solidFill>
              </a:rPr>
              <a:t> x O(1) on the 24 bosons that gives the above degeneracies….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-media-cache-ak0.pinimg.com/736x/fd/70/94/fd70948dcffc9c927ca5e532432c49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6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ITEhUTEhMVFhUXGBUVFxcYGBcXGBYWGhUWFxUXGBcaHyggGBolHRUVITEhJSkrLi4uFx8zODMtNygtLisBCgoKDg0OGhAQGC0dHSUtLS0tKy0tLS0tLSstLS0tLS0tLS0tLS0rLS0tLS0tLS0tLS0tLS0tLS0tLSstLS0tLf/AABEIAM8A8wMBIgACEQEDEQH/xAAbAAACAwEBAQAAAAAAAAAAAAAABQIDBAYBB//EAD0QAAEDAgMFBgMHAgUFAAAAAAEAAgMEERIhMQVBUWFxBiKBkaGxE8HwFDJCUtHh8QdyIzNigqIVJJOy0v/EABoBAAMBAQEBAAAAAAAAAAAAAAABAgMEBQb/xAAlEQACAgICAQQCAwAAAAAAAAAAAQIRAyESMQQTIlFhQZEyQlL/2gAMAwEAAhEDEQA/APpiEIXzR6wIQhAAhCEACEIQAIQhAAhCEAC9XO9qe1kNGMP+ZMRcRg2tze78I9TuXzPafaatqC4uncxudmRn4YAtmO7mRzcT4LpxeNKavpEOfxs+u7V25T0wvPMxnAE3cejRcnyXGbT/AKpMbf7PTueB+KRwjB5hoDiehsvnf2Yk3NzvP781ohph94/wOm8rrj4uOPeyfe/ofVX9RNovN2CONu4Bl/V5N/RUP7dbT1+Mz/xx/olsNI55zy5JvSbNA+hn5ZrTjjX9V+hrG/yyo9v9qbnMtziatNL/AFKrmG8rYXjhgLP+Qd8lOTZoJ+uCqm2QDcBvmlxh/lfobxfDOq2P/Uykls2Zr4DkLu78ef8AraLjqQAuzp52vaHMcHNOYc0ggjkQvjcnZ+44ZXXmzm1VG8Pp5Tb8TNWO44o9D1FiNxWE/FhL+Oh+6Pez7ShJuzXaGOrjy7srf8yM6tP5hxYdx8DmnK4ZRcXTKTsEIQpAEIQgAQhCABCEIAEIQgAQhCABCEIAEIQgAQhePeACSbAC5J0AGpKAB7gASSABmScgBxK5HtJ2oeGubS66fE/+Afc+HFU7c2m+c4GXEQ04uP5jy4Dd10VU9Cb/AKruw+OluXZN2csKd0hcXXvqScySd54lXS0lsun8LpzQBt8lkrKI62yOq6myopIS/ZO7mOvNX/ZNBbTNOfsIwA81ojor38x+iWy0hbRUmg8CfdNvgWAt4rXFTAZEZK5tPrw9uKEiXMXsjz57z7KLos7j2TJ9PvGq8dFknQuQpkj14/JLJQRe/G/1knckRA56pbXRZHzSooVSvIdia4te03a5p7zTyK7zsp2rZM1sc7mtn0F7AS8C3di4t1yvovnVVMADb6zNlglfew9eHDmM0TxLKqf7MZ62j74hcx2F7QfaIvhyvvPHcG57z2C2F/PUAniL71068ucHCXFlxlasEIQoGCEIQAIQhAAhCEACEIQAIQhAAhCEAC5ztDWYz8IfdaRi5u4dB79E72hU/Djc/eBYf3HIeq5SJvPx9yuvxsd+5ky3o8jiFs1a1gCtawILV2hYOjUX09xZXNVzQmkKzNHTZeKvjgGeSsYFYqSJbZUIh59EYR/KtKpkcnoWyJKi5uSjiUmmyhsDLOzPlZKKiPM9E+kZfXRJ9p90E77epSNIs4is1d/dl9eawwnPPcfll7JzPFhYbj6+gk7rNOetr+OeXVVFhJGuiqHtfjY4tew4g4ag/wAXFuBPFfZuzu1RU07JrAE3Dmjc8GzvDeORC+MwQkN5nplyXef03rMLpIDo4fFb1Fmv9MJ8CsfKipQv8oiOmd4hCF5ZqCEIQAIQhAAhCEACEIQAIQhAAhCEAJO1EvdY3iS7yy+aVQ6LV2mf/iAcGj1JKXUs+l16mFVjRHdm5y8DkSZjJUufYhaCo03QJVnxbghrTvTHRsa/j81P4lljM1goGcp8hcTaZFG+eazsO9WpNgSIRi+Srxe6i+RIVEpHfX7JZVxFxz3Z+Ka7HeHSP4gC2m+6jtIkuN7ZpFLToR7K2S2aQNf9xuZGlydB03pd2y2NTROY6IYC6+JtyQbbxe9ju4Ltuz1EQHv0xG46AAD5rle1uznSVULLHvXBIv8AdxAu9L+aLoV3IT09BK5gk+GRGdHWy3+nNM9iS/CqY37g9rT0ddpHhe/guw2k4Rx4bWaBa3IDTyXzyqecLiDoDbrr8kd6F+D7EhRjfcA8QD55qS8jo1BCEIAEIQgAQhCABCEIAEIQgAQheoA4XtNtUNne0WJFh/xHzSr/AKnlfDay2VNM0zTSOFy6R5z4XNlTNBGdLL1kqSQQNdPWYhcFXg3zSiFuF3JM4nXCqxtI0iQDTVVPquKrkd6BY55R4oYoo1sr48759VfHtGPgufEBeVoj2SN5KSZbijoRUMO9XBg1CSNoSBk5XQTvYbO0O9MycfgYPiO5ZpRb5LeHD+FTKMkCRDs2B8SRx17gtnpZX7bcMOJozHAa7rLP2dZ35XcwPIX+YTCuAI0UPSFJ1Mv2aHMhaD94NF+thf1WCA4pw4j7oPqRf2TKB/8AhNJ3gFZNnEGR7rcPnuTd2ib7K+1E4MTwdbFfPamnkwF4Y4svmQLgDquz25B8VwZc2JFxyGduWYCNoVjYI3Yh3QwggDI5ZAeg8U4vdlV7aOg7NVBkpIHnUxsv1Awn1CZLnf6fH/sIuRkA5ASOsF0S8zKqnJfZcekCEIWYwQhCABCEIAEIXqAPEKEkrRqQPfyVDq9u4OPkPmrjjm+kJySNSFgftG34PM/sssu2XfkHmf0Wi8fJ8C5I5Ha0xDXO43Pmf3Xzur2hLiPede5sBla2vuF9WdTtc2zhlZIqjs1TuudONsvX60XpxpPYS3Gl2J+z9bPJFjeA6O2LEHAub3i27hqBcb+IXS0ctwAf54LJsvYkEILYgRfU3ub5jVM6Cgw2AvYZZ626pzp9CjaXuLLGywVmW5dHDSnfkqajZwvdRxGpnz7b+3XRAMYbaZgXcTwAPusWzNo1jwJG4nNOL8hPcNnZCyfbT7KMfLjLng3+7kfAaZK3Y/ZGnhcXAHEb945nPW2VvRaR4VsU+d3Hop2X2gxZOIuMjuseBacwnwkDwrIuy9K52NzSXWte+fmLJlFsaJmbS7xJKhxL9RFEBNlZK7LkrJG2yCxTuyKTFHbNnZyHJ7r6uPpkmFQwaLF2eafhi/MjzTVyVWjKb97MuPuhqysc1mLmtE4S6crN6KSspY44nO4Lme120MQbGNT3z0GTR4m58E8qJ8Ity87LiZKaWWpbEWua+V4GY0DjYEcQBwV49vYZNI+s9i48NDAOLL+bnH5p0q6WnbGxsbBZrGhrRwAFh7KxeZOXKTZcVSSBCEKBghCEACFGSQNBJNgFhdOX8m8P1W2HDLI9dEylRqkqgMhmfTzWaWRx325BDGqwNXoQ8eETB5GzPhC8czktBVcnRbMSMkp4pXUu+SY1JFt6SVkveHVZt7NoI1Qi69fStO5Qhcr3PyyQX0UCNrNwU6cFxyOWgWWomG/T9lTHV5XBy46pWPi2PpHYRmVlfX4fvJRL2mijsyV7QToD+17BSqqoPIa3fpn6+ybfwJYvkaysa/M6KMNC3mslNIdOC3xyoiD10aBEQMgq3TKRqLhUukCt0QkzwuuFhrsmk8itr3fsle1n2aeCzkzSPY72MbMaOQ9kyxJPsqoGFp3WB8wmIeToCU4vRzzXuZGXNL6lqamMnVZKinKzki4s5Tbz3tjxMtdrgcxfI3HzCt7IbTZUTx42jGxxLeRLHC45ZrRtWK7HNO9pSDsBRk1YI3Ov4Nu75W8VPUTqilLG7PrqEIXmmQIQhAAhCEAKK+pxPw/haf8Alx8Mx5qUXJKxL3nX4n3W2KYL1oRUUkjBjIWRdYRPbevWTX3rbkRxND3qmSYcVTM4m9kkr5pWG+Aubvw528BnZRKdGkMdjOqmFkgqJLyNHO6zu2wHDI+qxU9ZinaOvsVm3bOiGNxQ/a9SMmWqrDVAuVWB7UwXYRfM+KTxbDcw3a/DfUfhP+3S6cfFy1UJKlt7XQkEXJaFrOzkcjsUhBOWfDgn+z9nQxXOrtLnhyS0z236r2OqzVKkOSlJdm6psHXGh5oxrHJPcKcTrhSJI2fFzQXqlq9xIsKNDZAUs2qLtK0YrLDtCXu23KXsqMdl/ZqvBjs7PAS3yOXoQuugkuBZfMOzj3Cowj7rznytnfyyX0qDSycTHPGpGvVUyxqxhXrgtGtGFiLaMFwR18Oan2I2F8FpkdYvdcD+2+vjYdAFsqIdVfsWa14z/c3pvH1zXNn5KDo2jPVDVCELziwQhCABCEIA5SsbhleP9R8ibj0K8bIte34rSB25wHmMvaywEr1YO4pmRobIptkWYHgvQ9WBuD/rNevssjZFa12aQULNq7EgluXMGK33hk7zC5P/AKK6Coje15cwO7zXagEWyO9d1K7VI9qaJdG0JN6NcWipnyHNV0NQHNuOh6rS0XyQMR1cUxyDsI5C59Vlj2K/8T5LeAXTGHW2SqdSF33nG3LL2VJlRyUI3bEYdXPP++yrOxsJuyWZme+zk+Zs1hzD3X6qb6F40ffrZMv1UJmRTDIPxf3NA9QmFE83sdVtipHbyq5oO9luUszcrZdj81XiUMSrc4pDWyU0yW1suXVXyyJZVSpGiVE9h5VDD1HoV39K9fOtny4ZGO4OF/NfQaRyaOfMt2MowrLKmIq4EarZHKyuVmSwSAtIc3UZj68/NM3arPPEonEcWMYJQ9ocND9EKaSUVR8NxuO6TnyPFOg6+Y0XlZcbg/o6E7PUIQsxghCEAL9t0+OMkat73hazvT2XN3XaLlto03w3kbjmOi7fGnriyJKmZgVO/wA1CxXocusRMle4lBxUBIkOix7jqldYMit5esc7b6pMqOhFHUmF99Wk94D3HNPqaYOaHNII4hKa2DklLJpICSx2v4TmD1CRtVo7iN6y1Mm5J9k9pIpTZ3ceMs/uk8nfqm89iqM6p7KGyDemMMuQSsxHctELjldFjkrGDzbessjwqZZ1mc4lS5Aol0js9Fnkd/KHTWWeWVTZpFFc8vBL5TdXyvS+rq2MHeNjw1J8EtltlrnWXebJmxMY4bwD6L5c6oe85DCPX9l3nZCW8Iafwkjw1HurRjmWjrYitDHeaxQuWqN3VbRONouJUHhSC8c4JskxSxqNHWGM2Ny3h+i0nRZpI+CxlFPTNUx3FIHC4NwpJBT1JidfVp1HzHNPmPBAIzBzC8/LicH9GqdnqEIWIwWbaNJ8RtvxDNp5rShVGTi7QNWcgWWJBy4hVud7Lodq7Px99o7w1H5h+q50j64L0seRTVoz6Pb5KJK8JUJFZQOKqdZe4lGR2SQ6M9Q1INpx37rdXZdOJ8E+nlGFZNl0vxLy/myZ/aDr4nPySLWjnjs0NFgFbSV80OTTdv5XZjw3hdFU0iWVFIg0jJPslF2kiP8AmNcw7yO8PTP0W2n2rA8XbIPUe656ej5Kqkoy0kWyd9XSZTijqXVbD+Meapkq2D8TfMJDLsu+5eR9nwdw9FIUhhPtiFusjfA39AsEu3mnJjHv8MI83LXDsBvBbodkgaBNV8A2jny6okyyYD+XM+JP6Kyn2SAScyd5OZPiunbQgbla2k5Km2Q5IQR0Ft3XcnvZ4YC4cQD5a+6tdTBEIwvB5+hQkKT5I6OJy0xv6LBG7JXxuz15K0crGLHqZzWNhV8b1onZmDgqi1XEqvCpaGmUSNV2yaizsB0NyOu/zsforx/FYJ32IcNQQfJZZI8lRa+jp0KMbsQBG8A+aF5fFm1kkIQkAJftLZof3m5O/wDb90wQrhNwdoTVnGyxuBsd2qzuK6+voGyjPJ25368VzNdRvYbOHjuPRd8Mqn12Stdi9zrFUySKyf6yWSx3b9Ou75lM0RlqonSd0ZNvY233ywhdPT04DQALAADyWGlpRiaPy5nm4706Y0K4oibMUlPxWKak5J0W/XNRMKqiYyaOefRclEUIA0zT4wDgo/Z1NGnqCltGFayl5Jl8JSESXETmYmUqtFMtjY1YGhOibMH2dSEFrcltdEvC2ydC5GB0Sx1MabyNS+pYd6GUmX0klwPD91rYUt2W/K3A2/RMcWqETLs0RnNaGaWWSN6vbKNFaZmzSFAqLUB3FUSQeVhmWuV+5YKh1h9aLJs0iPdl1jPhNxOAIBHkSPkhcqJELF4YN2VxO5QhC840BCEIALKMsYcLOFwpITToBFtHYwsS1LYdmgEHh/C62QZJQ6OxXb483LsiToxNpbdVYAtBsqSLldRnZ61l1JrFMBWD5IFZQWckCJW3Xtk6Cyn4eSgWZrXI2yq6pD5FQCnG22akM1YU6FZWVW4q8KLk2gRimal9QEzl3rBUt9FLNImGkkwyWOh90za7NJaob/FMaafE0HTj13qUaTVqzaHqbXrHiU2v4p2Z0MRIo/FyWITL0yp2LiSklWGeb9FKonS97ypNIxLcf1b9l6rqfZkj2hwtY8+dkKvTZPJ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TEhUTEhMVFhUXGBUVFxcYGBcXGBYWGhUWFxUXGBcaHyggGBolHRUVITEhJSkrLi4uFx8zODMtNygtLisBCgoKDg0OGhAQGC0dHSUtLS0tKy0tLS0tLSstLS0tLS0tLS0tLS0rLS0tLS0tLS0tLS0tLS0tLS0tLSstLS0tLf/AABEIAM8A8wMBIgACEQEDEQH/xAAbAAACAwEBAQAAAAAAAAAAAAAABQIDBAYBB//EAD0QAAEDAgMFBgMHAgUFAAAAAAEAAgMEERIhMQVBUWFxBiKBkaGxE8HwFDJCUtHh8QdyIzNigqIVJJOy0v/EABoBAAMBAQEBAAAAAAAAAAAAAAABAgMEBQb/xAAlEQACAgICAQQCAwAAAAAAAAAAAQIRAyESMQQTIlFhQZEyQlL/2gAMAwEAAhEDEQA/APpiEIXzR6wIQhAAhCEACEIQAIQhAAhCEAC9XO9qe1kNGMP+ZMRcRg2tze78I9TuXzPafaatqC4uncxudmRn4YAtmO7mRzcT4LpxeNKavpEOfxs+u7V25T0wvPMxnAE3cejRcnyXGbT/AKpMbf7PTueB+KRwjB5hoDiehsvnf2Yk3NzvP781ohph94/wOm8rrj4uOPeyfe/ofVX9RNovN2CONu4Bl/V5N/RUP7dbT1+Mz/xx/olsNI55zy5JvSbNA+hn5ZrTjjX9V+hrG/yyo9v9qbnMtziatNL/AFKrmG8rYXjhgLP+Qd8lOTZoJ+uCqm2QDcBvmlxh/lfobxfDOq2P/Uykls2Zr4DkLu78ef8AraLjqQAuzp52vaHMcHNOYc0ggjkQvjcnZ+44ZXXmzm1VG8Pp5Tb8TNWO44o9D1FiNxWE/FhL+Oh+6Pez7ShJuzXaGOrjy7srf8yM6tP5hxYdx8DmnK4ZRcXTKTsEIQpAEIQgAQhCABCEIAEIQgAQhCABCEIAEIQgAQhePeACSbAC5J0AGpKAB7gASSABmScgBxK5HtJ2oeGubS66fE/+Afc+HFU7c2m+c4GXEQ04uP5jy4Dd10VU9Cb/AKruw+OluXZN2csKd0hcXXvqScySd54lXS0lsun8LpzQBt8lkrKI62yOq6myopIS/ZO7mOvNX/ZNBbTNOfsIwA81ojor38x+iWy0hbRUmg8CfdNvgWAt4rXFTAZEZK5tPrw9uKEiXMXsjz57z7KLos7j2TJ9PvGq8dFknQuQpkj14/JLJQRe/G/1knckRA56pbXRZHzSooVSvIdia4te03a5p7zTyK7zsp2rZM1sc7mtn0F7AS8C3di4t1yvovnVVMADb6zNlglfew9eHDmM0TxLKqf7MZ62j74hcx2F7QfaIvhyvvPHcG57z2C2F/PUAniL71068ucHCXFlxlasEIQoGCEIQAIQhAAhCEACEIQAIQhAAhCEAC5ztDWYz8IfdaRi5u4dB79E72hU/Djc/eBYf3HIeq5SJvPx9yuvxsd+5ky3o8jiFs1a1gCtawILV2hYOjUX09xZXNVzQmkKzNHTZeKvjgGeSsYFYqSJbZUIh59EYR/KtKpkcnoWyJKi5uSjiUmmyhsDLOzPlZKKiPM9E+kZfXRJ9p90E77epSNIs4is1d/dl9eawwnPPcfll7JzPFhYbj6+gk7rNOetr+OeXVVFhJGuiqHtfjY4tew4g4ag/wAXFuBPFfZuzu1RU07JrAE3Dmjc8GzvDeORC+MwQkN5nplyXef03rMLpIDo4fFb1Fmv9MJ8CsfKipQv8oiOmd4hCF5ZqCEIQAIQhAAhCEACEIQAIQhAAhCEAJO1EvdY3iS7yy+aVQ6LV2mf/iAcGj1JKXUs+l16mFVjRHdm5y8DkSZjJUufYhaCo03QJVnxbghrTvTHRsa/j81P4lljM1goGcp8hcTaZFG+eazsO9WpNgSIRi+Srxe6i+RIVEpHfX7JZVxFxz3Z+Ka7HeHSP4gC2m+6jtIkuN7ZpFLToR7K2S2aQNf9xuZGlydB03pd2y2NTROY6IYC6+JtyQbbxe9ju4Ltuz1EQHv0xG46AAD5rle1uznSVULLHvXBIv8AdxAu9L+aLoV3IT09BK5gk+GRGdHWy3+nNM9iS/CqY37g9rT0ddpHhe/guw2k4Rx4bWaBa3IDTyXzyqecLiDoDbrr8kd6F+D7EhRjfcA8QD55qS8jo1BCEIAEIQgAQhCABCEIAEIQgAQheoA4XtNtUNne0WJFh/xHzSr/AKnlfDay2VNM0zTSOFy6R5z4XNlTNBGdLL1kqSQQNdPWYhcFXg3zSiFuF3JM4nXCqxtI0iQDTVVPquKrkd6BY55R4oYoo1sr48759VfHtGPgufEBeVoj2SN5KSZbijoRUMO9XBg1CSNoSBk5XQTvYbO0O9MycfgYPiO5ZpRb5LeHD+FTKMkCRDs2B8SRx17gtnpZX7bcMOJozHAa7rLP2dZ35XcwPIX+YTCuAI0UPSFJ1Mv2aHMhaD94NF+thf1WCA4pw4j7oPqRf2TKB/8AhNJ3gFZNnEGR7rcPnuTd2ib7K+1E4MTwdbFfPamnkwF4Y4svmQLgDquz25B8VwZc2JFxyGduWYCNoVjYI3Yh3QwggDI5ZAeg8U4vdlV7aOg7NVBkpIHnUxsv1Awn1CZLnf6fH/sIuRkA5ASOsF0S8zKqnJfZcekCEIWYwQhCABCEIAEIXqAPEKEkrRqQPfyVDq9u4OPkPmrjjm+kJySNSFgftG34PM/sssu2XfkHmf0Wi8fJ8C5I5Ha0xDXO43Pmf3Xzur2hLiPede5sBla2vuF9WdTtc2zhlZIqjs1TuudONsvX60XpxpPYS3Gl2J+z9bPJFjeA6O2LEHAub3i27hqBcb+IXS0ctwAf54LJsvYkEILYgRfU3ub5jVM6Cgw2AvYZZ626pzp9CjaXuLLGywVmW5dHDSnfkqajZwvdRxGpnz7b+3XRAMYbaZgXcTwAPusWzNo1jwJG4nNOL8hPcNnZCyfbT7KMfLjLng3+7kfAaZK3Y/ZGnhcXAHEb945nPW2VvRaR4VsU+d3Hop2X2gxZOIuMjuseBacwnwkDwrIuy9K52NzSXWte+fmLJlFsaJmbS7xJKhxL9RFEBNlZK7LkrJG2yCxTuyKTFHbNnZyHJ7r6uPpkmFQwaLF2eafhi/MjzTVyVWjKb97MuPuhqysc1mLmtE4S6crN6KSspY44nO4Lme120MQbGNT3z0GTR4m58E8qJ8Ity87LiZKaWWpbEWua+V4GY0DjYEcQBwV49vYZNI+s9i48NDAOLL+bnH5p0q6WnbGxsbBZrGhrRwAFh7KxeZOXKTZcVSSBCEKBghCEACFGSQNBJNgFhdOX8m8P1W2HDLI9dEylRqkqgMhmfTzWaWRx325BDGqwNXoQ8eETB5GzPhC8czktBVcnRbMSMkp4pXUu+SY1JFt6SVkveHVZt7NoI1Qi69fStO5Qhcr3PyyQX0UCNrNwU6cFxyOWgWWomG/T9lTHV5XBy46pWPi2PpHYRmVlfX4fvJRL2mijsyV7QToD+17BSqqoPIa3fpn6+ybfwJYvkaysa/M6KMNC3mslNIdOC3xyoiD10aBEQMgq3TKRqLhUukCt0QkzwuuFhrsmk8itr3fsle1n2aeCzkzSPY72MbMaOQ9kyxJPsqoGFp3WB8wmIeToCU4vRzzXuZGXNL6lqamMnVZKinKzki4s5Tbz3tjxMtdrgcxfI3HzCt7IbTZUTx42jGxxLeRLHC45ZrRtWK7HNO9pSDsBRk1YI3Ov4Nu75W8VPUTqilLG7PrqEIXmmQIQhAAhCEAKK+pxPw/haf8Alx8Mx5qUXJKxL3nX4n3W2KYL1oRUUkjBjIWRdYRPbevWTX3rbkRxND3qmSYcVTM4m9kkr5pWG+Aubvw528BnZRKdGkMdjOqmFkgqJLyNHO6zu2wHDI+qxU9ZinaOvsVm3bOiGNxQ/a9SMmWqrDVAuVWB7UwXYRfM+KTxbDcw3a/DfUfhP+3S6cfFy1UJKlt7XQkEXJaFrOzkcjsUhBOWfDgn+z9nQxXOrtLnhyS0z236r2OqzVKkOSlJdm6psHXGh5oxrHJPcKcTrhSJI2fFzQXqlq9xIsKNDZAUs2qLtK0YrLDtCXu23KXsqMdl/ZqvBjs7PAS3yOXoQuugkuBZfMOzj3Cowj7rznytnfyyX0qDSycTHPGpGvVUyxqxhXrgtGtGFiLaMFwR18Oan2I2F8FpkdYvdcD+2+vjYdAFsqIdVfsWa14z/c3pvH1zXNn5KDo2jPVDVCELziwQhCABCEIA5SsbhleP9R8ibj0K8bIte34rSB25wHmMvaywEr1YO4pmRobIptkWYHgvQ9WBuD/rNevssjZFa12aQULNq7EgluXMGK33hk7zC5P/AKK6Coje15cwO7zXagEWyO9d1K7VI9qaJdG0JN6NcWipnyHNV0NQHNuOh6rS0XyQMR1cUxyDsI5C59Vlj2K/8T5LeAXTGHW2SqdSF33nG3LL2VJlRyUI3bEYdXPP++yrOxsJuyWZme+zk+Zs1hzD3X6qb6F40ffrZMv1UJmRTDIPxf3NA9QmFE83sdVtipHbyq5oO9luUszcrZdj81XiUMSrc4pDWyU0yW1suXVXyyJZVSpGiVE9h5VDD1HoV39K9fOtny4ZGO4OF/NfQaRyaOfMt2MowrLKmIq4EarZHKyuVmSwSAtIc3UZj68/NM3arPPEonEcWMYJQ9ocND9EKaSUVR8NxuO6TnyPFOg6+Y0XlZcbg/o6E7PUIQsxghCEAL9t0+OMkat73hazvT2XN3XaLlto03w3kbjmOi7fGnriyJKmZgVO/wA1CxXocusRMle4lBxUBIkOix7jqldYMit5esc7b6pMqOhFHUmF99Wk94D3HNPqaYOaHNII4hKa2DklLJpICSx2v4TmD1CRtVo7iN6y1Mm5J9k9pIpTZ3ceMs/uk8nfqm89iqM6p7KGyDemMMuQSsxHctELjldFjkrGDzbessjwqZZ1mc4lS5Aol0js9Fnkd/KHTWWeWVTZpFFc8vBL5TdXyvS+rq2MHeNjw1J8EtltlrnWXebJmxMY4bwD6L5c6oe85DCPX9l3nZCW8Iafwkjw1HurRjmWjrYitDHeaxQuWqN3VbRONouJUHhSC8c4JskxSxqNHWGM2Ny3h+i0nRZpI+CxlFPTNUx3FIHC4NwpJBT1JidfVp1HzHNPmPBAIzBzC8/LicH9GqdnqEIWIwWbaNJ8RtvxDNp5rShVGTi7QNWcgWWJBy4hVud7Lodq7Px99o7w1H5h+q50j64L0seRTVoz6Pb5KJK8JUJFZQOKqdZe4lGR2SQ6M9Q1INpx37rdXZdOJ8E+nlGFZNl0vxLy/myZ/aDr4nPySLWjnjs0NFgFbSV80OTTdv5XZjw3hdFU0iWVFIg0jJPslF2kiP8AmNcw7yO8PTP0W2n2rA8XbIPUe656ej5Kqkoy0kWyd9XSZTijqXVbD+Meapkq2D8TfMJDLsu+5eR9nwdw9FIUhhPtiFusjfA39AsEu3mnJjHv8MI83LXDsBvBbodkgaBNV8A2jny6okyyYD+XM+JP6Kyn2SAScyd5OZPiunbQgbla2k5Km2Q5IQR0Ft3XcnvZ4YC4cQD5a+6tdTBEIwvB5+hQkKT5I6OJy0xv6LBG7JXxuz15K0crGLHqZzWNhV8b1onZmDgqi1XEqvCpaGmUSNV2yaizsB0NyOu/zsforx/FYJ32IcNQQfJZZI8lRa+jp0KMbsQBG8A+aF5fFm1kkIQkAJftLZof3m5O/wDb90wQrhNwdoTVnGyxuBsd2qzuK6+voGyjPJ25368VzNdRvYbOHjuPRd8Mqn12Stdi9zrFUySKyf6yWSx3b9Ou75lM0RlqonSd0ZNvY233ywhdPT04DQALAADyWGlpRiaPy5nm4706Y0K4oibMUlPxWKak5J0W/XNRMKqiYyaOefRclEUIA0zT4wDgo/Z1NGnqCltGFayl5Jl8JSESXETmYmUqtFMtjY1YGhOibMH2dSEFrcltdEvC2ydC5GB0Sx1MabyNS+pYd6GUmX0klwPD91rYUt2W/K3A2/RMcWqETLs0RnNaGaWWSN6vbKNFaZmzSFAqLUB3FUSQeVhmWuV+5YKh1h9aLJs0iPdl1jPhNxOAIBHkSPkhcqJELF4YN2VxO5QhC840BCEIALKMsYcLOFwpITToBFtHYwsS1LYdmgEHh/C62QZJQ6OxXb483LsiToxNpbdVYAtBsqSLldRnZ61l1JrFMBWD5IFZQWckCJW3Xtk6Cyn4eSgWZrXI2yq6pD5FQCnG22akM1YU6FZWVW4q8KLk2gRimal9QEzl3rBUt9FLNImGkkwyWOh90za7NJaob/FMaafE0HTj13qUaTVqzaHqbXrHiU2v4p2Z0MRIo/FyWITL0yp2LiSklWGeb9FKonS97ypNIxLcf1b9l6rqfZkj2hwtY8+dkKvTZPJ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crying bab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70162" y="533400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But! The same argument </a:t>
            </a:r>
          </a:p>
          <a:p>
            <a:r>
              <a:rPr lang="en-US" sz="4000" dirty="0">
                <a:solidFill>
                  <a:srgbClr val="0033CC"/>
                </a:solidFill>
              </a:rPr>
              <a:t>a</a:t>
            </a:r>
            <a:r>
              <a:rPr lang="en-US" sz="4000" dirty="0" smtClean="0">
                <a:solidFill>
                  <a:srgbClr val="0033CC"/>
                </a:solidFill>
              </a:rPr>
              <a:t>lso shows they are </a:t>
            </a:r>
          </a:p>
          <a:p>
            <a:r>
              <a:rPr lang="en-US" sz="4000" dirty="0" smtClean="0">
                <a:solidFill>
                  <a:srgbClr val="0033CC"/>
                </a:solidFill>
              </a:rPr>
              <a:t>also true representations </a:t>
            </a:r>
          </a:p>
          <a:p>
            <a:r>
              <a:rPr lang="en-US" sz="4000" dirty="0" smtClean="0">
                <a:solidFill>
                  <a:srgbClr val="0033CC"/>
                </a:solidFill>
              </a:rPr>
              <a:t>of O(24) x O(1). 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3505199"/>
            <a:ext cx="3935897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58"/>
            <a:ext cx="8229600" cy="1143000"/>
          </a:xfrm>
        </p:spPr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Virtual </a:t>
            </a:r>
            <a:r>
              <a:rPr lang="en-US" sz="3600" dirty="0" err="1" smtClean="0">
                <a:solidFill>
                  <a:srgbClr val="7030A0"/>
                </a:solidFill>
              </a:rPr>
              <a:t>Fock</a:t>
            </a:r>
            <a:r>
              <a:rPr lang="en-US" sz="3600" dirty="0" smtClean="0">
                <a:solidFill>
                  <a:srgbClr val="7030A0"/>
                </a:solidFill>
              </a:rPr>
              <a:t> spaces are modular.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There </a:t>
            </a:r>
            <a:r>
              <a:rPr lang="en-US" sz="3600" u="sng" dirty="0" smtClean="0">
                <a:solidFill>
                  <a:srgbClr val="FF0000"/>
                </a:solidFill>
              </a:rPr>
              <a:t>can</a:t>
            </a:r>
            <a:r>
              <a:rPr lang="en-US" sz="3600" dirty="0" smtClean="0">
                <a:solidFill>
                  <a:srgbClr val="FF0000"/>
                </a:solidFill>
              </a:rPr>
              <a:t> be nontrivial cancellation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of the negative representations.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953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A ``mysterious’’ discrete symmetry can sometimes simply be a subgroup of a more easily understood continuous symmetry.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064" y="1356532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Modularity of characters is crucial.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About d=4 ?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3597593" cy="605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2743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Magical positivity fails: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38600"/>
            <a:ext cx="3889058" cy="4914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29000"/>
            <a:ext cx="2357438" cy="491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28834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So we ask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en-US" sz="3200" dirty="0" smtClean="0">
                <a:solidFill>
                  <a:srgbClr val="7030A0"/>
                </a:solidFill>
              </a:rPr>
              <a:t>Could it still be that, magically, </a:t>
            </a:r>
            <a:r>
              <a:rPr lang="en-US" sz="3200" u="sng" dirty="0" smtClean="0">
                <a:solidFill>
                  <a:srgbClr val="7030A0"/>
                </a:solidFill>
              </a:rPr>
              <a:t>some</a:t>
            </a:r>
            <a:r>
              <a:rPr lang="en-US" sz="3200" dirty="0" smtClean="0">
                <a:solidFill>
                  <a:srgbClr val="7030A0"/>
                </a:solidFill>
              </a:rPr>
              <a:t> positive combination of representations from the </a:t>
            </a:r>
            <a:r>
              <a:rPr lang="en-US" sz="3200" dirty="0" err="1" smtClean="0">
                <a:solidFill>
                  <a:srgbClr val="7030A0"/>
                </a:solidFill>
              </a:rPr>
              <a:t>SumDimension</a:t>
            </a:r>
            <a:r>
              <a:rPr lang="en-US" sz="3200" dirty="0" smtClean="0">
                <a:solidFill>
                  <a:srgbClr val="7030A0"/>
                </a:solidFill>
              </a:rPr>
              <a:t> game is nevertheless modular?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B050"/>
                </a:solidFill>
                <a:latin typeface="Colonna MT" panose="04020805060202030203" pitchFamily="82" charset="0"/>
              </a:rPr>
              <a:t>But we are desperately seeking Moonshine... </a:t>
            </a:r>
            <a:endParaRPr lang="en-US" sz="3600" i="1" dirty="0">
              <a:solidFill>
                <a:srgbClr val="00B050"/>
              </a:solidFill>
              <a:latin typeface="Colonna MT" panose="04020805060202030203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083969" cy="446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3457575" cy="3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1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245" y="6858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So we played the sum dimension game in all possible ways for lowest levels – the possibilities rapidly proliferate….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241" y="2895600"/>
            <a:ext cx="8796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For each such decomposition we calculated the graded character of involutions 2A and 2B  in M24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245" y="4648200"/>
            <a:ext cx="8796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resulting polynomial in q is supposed to be the leading term of SOME modular form of SOME weight with SOME multiplier system….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4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Characters Of An Involution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092"/>
            <a:ext cx="5366099" cy="6038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81600" y="1752600"/>
                <a:ext cx="3810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33CC"/>
                    </a:solidFill>
                  </a:rPr>
                  <a:t>Should be modular form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Γ</m:t>
                    </m:r>
                  </m:oMath>
                </a14:m>
                <a:r>
                  <a:rPr lang="en-US" sz="3600" baseline="-250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0</a:t>
                </a:r>
                <a:r>
                  <a:rPr lang="en-US" sz="36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(2) 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. 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752600"/>
                <a:ext cx="38100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4800" t="-8163" r="-4640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67400" y="3124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Weight?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334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Multiplier system?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962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(assumed 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half-integral) 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990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…..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1143000"/>
                <a:ext cx="69176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Γ</m:t>
                    </m:r>
                  </m:oMath>
                </a14:m>
                <a:r>
                  <a:rPr lang="en-US" sz="3600" baseline="-250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0</a:t>
                </a:r>
                <a:r>
                  <a:rPr lang="en-US" sz="36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(2) 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is generated by T and ST</a:t>
                </a:r>
                <a:r>
                  <a:rPr lang="en-US" sz="3600" baseline="30000" dirty="0" smtClean="0">
                    <a:solidFill>
                      <a:srgbClr val="0033CC"/>
                    </a:solidFill>
                  </a:rPr>
                  <a:t>2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S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143000"/>
                <a:ext cx="6917666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2209800"/>
                <a:ext cx="78701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33CC"/>
                    </a:solidFill>
                  </a:rPr>
                  <a:t> ST</a:t>
                </a:r>
                <a:r>
                  <a:rPr lang="en-US" sz="3600" baseline="30000" dirty="0" smtClean="0">
                    <a:solidFill>
                      <a:srgbClr val="0033CC"/>
                    </a:solidFill>
                  </a:rPr>
                  <a:t>2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S has an ``effective fixed point’’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09800"/>
                <a:ext cx="7870166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76600"/>
            <a:ext cx="3574857" cy="597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26" y="4348968"/>
            <a:ext cx="2094548" cy="460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26" y="4348968"/>
            <a:ext cx="3014663" cy="4114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9883" y="5347756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can deduce the multiplier system from the weight.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53" y="0"/>
            <a:ext cx="8229600" cy="1143000"/>
          </a:xfrm>
        </p:spPr>
        <p:txBody>
          <a:bodyPr/>
          <a:lstStyle/>
          <a:p>
            <a:r>
              <a:rPr lang="en-US" dirty="0" smtClean="0"/>
              <a:t>Part II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4114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Time permitting 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45339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G. Moore, ``Computation Of Some </a:t>
            </a:r>
            <a:r>
              <a:rPr lang="en-US" sz="2000" dirty="0" err="1" smtClean="0">
                <a:solidFill>
                  <a:srgbClr val="0033CC"/>
                </a:solidFill>
              </a:rPr>
              <a:t>Zamolodchikov</a:t>
            </a:r>
            <a:r>
              <a:rPr lang="en-US" sz="2000" dirty="0" smtClean="0">
                <a:solidFill>
                  <a:srgbClr val="0033CC"/>
                </a:solidFill>
              </a:rPr>
              <a:t> Volumes, With An Application,’’  arXiv:1508.05612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6687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Holography &amp; </a:t>
            </a:r>
            <a:r>
              <a:rPr lang="en-US" dirty="0" err="1" smtClean="0"/>
              <a:t>Zamolochikov</a:t>
            </a:r>
            <a:r>
              <a:rPr lang="en-US" dirty="0" smtClean="0"/>
              <a:t> Volumes Of Moduli Spaces of </a:t>
            </a:r>
            <a:r>
              <a:rPr lang="en-US" dirty="0" err="1" smtClean="0"/>
              <a:t>Calabi-Yau</a:t>
            </a:r>
            <a:r>
              <a:rPr lang="en-US" dirty="0" smtClean="0"/>
              <a:t> Manifolds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81"/>
            <a:ext cx="8229600" cy="1143000"/>
          </a:xfrm>
        </p:spPr>
        <p:txBody>
          <a:bodyPr/>
          <a:lstStyle/>
          <a:p>
            <a:r>
              <a:rPr lang="en-US" dirty="0" smtClean="0"/>
              <a:t>What Is Your Weight?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16" y="2835780"/>
            <a:ext cx="4383405" cy="928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92" y="4038990"/>
            <a:ext cx="4920615" cy="3914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4724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Convergence is good so can compute the weight numerically.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For Z</a:t>
            </a:r>
            <a:r>
              <a:rPr lang="en-US" sz="2400" baseline="-25000" dirty="0" smtClean="0">
                <a:solidFill>
                  <a:srgbClr val="7030A0"/>
                </a:solidFill>
              </a:rPr>
              <a:t>2A</a:t>
            </a:r>
            <a:r>
              <a:rPr lang="en-US" sz="2400" dirty="0" smtClean="0">
                <a:solidFill>
                  <a:srgbClr val="7030A0"/>
                </a:solidFill>
              </a:rPr>
              <a:t> it converges to -8.4……  Not pretty. Not half-integral !!  </a:t>
            </a:r>
            <a:endParaRPr lang="en-US" sz="2400" dirty="0">
              <a:solidFill>
                <a:srgbClr val="7030A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608" y="5715000"/>
            <a:ext cx="9144000" cy="1066800"/>
            <a:chOff x="152400" y="5638800"/>
            <a:chExt cx="9144000" cy="1066800"/>
          </a:xfrm>
        </p:grpSpPr>
        <p:sp>
          <p:nvSpPr>
            <p:cNvPr id="8" name="Rectangle 7"/>
            <p:cNvSpPr/>
            <p:nvPr/>
          </p:nvSpPr>
          <p:spPr>
            <a:xfrm>
              <a:off x="152400" y="5638800"/>
              <a:ext cx="8839200" cy="106680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" y="5943600"/>
              <a:ext cx="891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No positive combination of reps is modular. No M24 Moonshine. 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28123"/>
            <a:ext cx="5007238" cy="50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00" y="1247364"/>
            <a:ext cx="2511238" cy="4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199"/>
            <a:ext cx="6934200" cy="49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To Heterotic-Type II Duality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Existence of CSS points have some interesting          math predictions.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05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Perturbative heterotic string states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5105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Vertical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D4-D2-D0 </a:t>
            </a:r>
            <a:r>
              <a:rPr lang="en-US" sz="3200" dirty="0" err="1" smtClean="0">
                <a:solidFill>
                  <a:srgbClr val="7030A0"/>
                </a:solidFill>
              </a:rPr>
              <a:t>boundstates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91000"/>
            <a:ext cx="1360170" cy="510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0"/>
            <a:ext cx="350520" cy="361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2971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K3 and </a:t>
            </a:r>
            <a:r>
              <a:rPr lang="en-US" sz="2800" dirty="0" err="1" smtClean="0">
                <a:solidFill>
                  <a:srgbClr val="0033CC"/>
                </a:solidFill>
              </a:rPr>
              <a:t>ellipticaly</a:t>
            </a:r>
            <a:r>
              <a:rPr lang="en-US" sz="2800" dirty="0" smtClean="0">
                <a:solidFill>
                  <a:srgbClr val="0033CC"/>
                </a:solidFill>
              </a:rPr>
              <a:t> fibered CY3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3074670" cy="548640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3657600" y="5562600"/>
            <a:ext cx="16002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4191000" y="4191000"/>
            <a:ext cx="16002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7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8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Generalized </a:t>
            </a:r>
            <a:r>
              <a:rPr lang="en-US" dirty="0" err="1" smtClean="0"/>
              <a:t>Huybrechts</a:t>
            </a:r>
            <a:r>
              <a:rPr lang="en-US" dirty="0" smtClean="0"/>
              <a:t>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66" y="4614537"/>
            <a:ext cx="4191000" cy="556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736" y="5528937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i</a:t>
            </a:r>
            <a:r>
              <a:rPr lang="en-US" sz="3200" dirty="0" smtClean="0">
                <a:solidFill>
                  <a:srgbClr val="0033CC"/>
                </a:solidFill>
              </a:rPr>
              <a:t>s the subgroup of Co</a:t>
            </a:r>
            <a:r>
              <a:rPr lang="en-US" sz="3200" baseline="-25000" dirty="0" smtClean="0">
                <a:solidFill>
                  <a:srgbClr val="0033CC"/>
                </a:solidFill>
              </a:rPr>
              <a:t>0</a:t>
            </a:r>
            <a:r>
              <a:rPr lang="en-US" sz="3200" dirty="0" smtClean="0">
                <a:solidFill>
                  <a:srgbClr val="0033CC"/>
                </a:solidFill>
              </a:rPr>
              <a:t> fixing the rank two </a:t>
            </a:r>
            <a:r>
              <a:rPr lang="en-US" sz="3200" dirty="0" err="1" smtClean="0">
                <a:solidFill>
                  <a:srgbClr val="0033CC"/>
                </a:solidFill>
              </a:rPr>
              <a:t>sublattice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endParaRPr lang="en-US" sz="3200" dirty="0">
              <a:solidFill>
                <a:srgbClr val="0033CC"/>
              </a:solidFill>
            </a:endParaRPr>
          </a:p>
          <a:p>
            <a:r>
              <a:rPr lang="en-US" sz="3200" dirty="0">
                <a:solidFill>
                  <a:srgbClr val="0033CC"/>
                </a:solidFill>
              </a:rPr>
              <a:t>a</a:t>
            </a:r>
            <a:r>
              <a:rPr lang="en-US" sz="3200" dirty="0" smtClean="0">
                <a:solidFill>
                  <a:srgbClr val="0033CC"/>
                </a:solidFill>
              </a:rPr>
              <a:t>nd centralizing the </a:t>
            </a:r>
            <a:r>
              <a:rPr lang="en-US" sz="3200" dirty="0" err="1" smtClean="0">
                <a:solidFill>
                  <a:srgbClr val="0033CC"/>
                </a:solidFill>
              </a:rPr>
              <a:t>orbifold</a:t>
            </a:r>
            <a:r>
              <a:rPr lang="en-US" sz="3200" dirty="0" smtClean="0">
                <a:solidFill>
                  <a:srgbClr val="0033CC"/>
                </a:solidFill>
              </a:rPr>
              <a:t> action.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81812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So, if we can make a suitable </a:t>
            </a:r>
            <a:r>
              <a:rPr lang="en-US" sz="3200" dirty="0" err="1" smtClean="0">
                <a:solidFill>
                  <a:srgbClr val="FF0000"/>
                </a:solidFill>
              </a:rPr>
              <a:t>orbifold</a:t>
            </a:r>
            <a:r>
              <a:rPr lang="en-US" sz="3200" dirty="0" smtClean="0">
                <a:solidFill>
                  <a:srgbClr val="FF0000"/>
                </a:solidFill>
              </a:rPr>
              <a:t> of CSS compactifications of the heterotic string on T6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51397"/>
            <a:ext cx="3818666" cy="545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59896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And if there is a type II dual then we can conclude: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An Explicit Example -1/2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81200" y="1128532"/>
                <a:ext cx="5791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</a:rPr>
                  <a:t>For simplicity: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3600" baseline="-25000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B050"/>
                    </a:solidFill>
                  </a:rPr>
                  <a:t>orbifold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   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128532"/>
                <a:ext cx="5791200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315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55" y="2140026"/>
            <a:ext cx="2929890" cy="4076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36654"/>
            <a:ext cx="5417820" cy="510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402391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Gram matrix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of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320" y="3736804"/>
            <a:ext cx="216027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44" y="4121667"/>
            <a:ext cx="1892571" cy="429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533581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There exists </a:t>
            </a:r>
            <a:r>
              <a:rPr lang="en-US" sz="3200" dirty="0" err="1" smtClean="0">
                <a:solidFill>
                  <a:srgbClr val="0033CC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0033CC"/>
                </a:solidFill>
              </a:rPr>
              <a:t>R</a:t>
            </a:r>
            <a:r>
              <a:rPr lang="en-US" sz="3200" dirty="0" smtClean="0">
                <a:solidFill>
                  <a:srgbClr val="0033CC"/>
                </a:solidFill>
              </a:rPr>
              <a:t> in W(E8) fixing          with </a:t>
            </a:r>
            <a:r>
              <a:rPr lang="en-US" sz="3200" dirty="0" err="1" smtClean="0">
                <a:solidFill>
                  <a:srgbClr val="0033CC"/>
                </a:solidFill>
              </a:rPr>
              <a:t>ev’s</a:t>
            </a:r>
            <a:r>
              <a:rPr lang="en-US" sz="3200" dirty="0" smtClean="0">
                <a:solidFill>
                  <a:srgbClr val="0033CC"/>
                </a:solidFill>
              </a:rPr>
              <a:t> 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+1</a:t>
            </a:r>
            <a:r>
              <a:rPr lang="en-US" sz="3200" baseline="30000" dirty="0" smtClean="0">
                <a:solidFill>
                  <a:srgbClr val="0033CC"/>
                </a:solidFill>
              </a:rPr>
              <a:t>4</a:t>
            </a:r>
            <a:r>
              <a:rPr lang="en-US" sz="3200" dirty="0" smtClean="0">
                <a:solidFill>
                  <a:srgbClr val="0033CC"/>
                </a:solidFill>
              </a:rPr>
              <a:t> , -1</a:t>
            </a:r>
            <a:r>
              <a:rPr lang="en-US" sz="3200" baseline="30000" dirty="0" smtClean="0">
                <a:solidFill>
                  <a:srgbClr val="0033CC"/>
                </a:solidFill>
              </a:rPr>
              <a:t>4</a:t>
            </a:r>
            <a:r>
              <a:rPr lang="en-US" sz="3200" dirty="0" smtClean="0">
                <a:solidFill>
                  <a:srgbClr val="0033CC"/>
                </a:solidFill>
              </a:rPr>
              <a:t>.  Mod out by this on the right.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65" y="5443890"/>
            <a:ext cx="605790" cy="4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99"/>
            <a:ext cx="8229600" cy="1143000"/>
          </a:xfrm>
        </p:spPr>
        <p:txBody>
          <a:bodyPr/>
          <a:lstStyle/>
          <a:p>
            <a:r>
              <a:rPr lang="en-US" dirty="0" smtClean="0"/>
              <a:t>An Explicit Example – 2/2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1125528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Need to choose involution </a:t>
            </a:r>
            <a:r>
              <a:rPr lang="en-US" sz="3200" dirty="0" err="1" smtClean="0">
                <a:solidFill>
                  <a:srgbClr val="C00000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C00000"/>
                </a:solidFill>
              </a:rPr>
              <a:t>L</a:t>
            </a:r>
            <a:r>
              <a:rPr lang="en-US" sz="3200" dirty="0" err="1" smtClean="0">
                <a:solidFill>
                  <a:srgbClr val="C00000"/>
                </a:solidFill>
              </a:rPr>
              <a:t>.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33" y="28245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Flips sign of 12 coordinates x</a:t>
            </a:r>
            <a:r>
              <a:rPr lang="en-US" sz="2800" baseline="30000" dirty="0" smtClean="0">
                <a:solidFill>
                  <a:srgbClr val="7030A0"/>
                </a:solidFill>
              </a:rPr>
              <a:t>i</a:t>
            </a:r>
            <a:r>
              <a:rPr lang="en-US" sz="2800" dirty="0" smtClean="0">
                <a:solidFill>
                  <a:srgbClr val="7030A0"/>
                </a:solidFill>
              </a:rPr>
              <a:t>  in a </a:t>
            </a:r>
            <a:r>
              <a:rPr lang="en-US" sz="2800" dirty="0" err="1" smtClean="0">
                <a:solidFill>
                  <a:srgbClr val="7030A0"/>
                </a:solidFill>
              </a:rPr>
              <a:t>dodecad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of the </a:t>
            </a:r>
            <a:r>
              <a:rPr lang="en-US" sz="2800" dirty="0" err="1" smtClean="0">
                <a:solidFill>
                  <a:srgbClr val="7030A0"/>
                </a:solidFill>
              </a:rPr>
              <a:t>Golay</a:t>
            </a:r>
            <a:r>
              <a:rPr lang="en-US" sz="2800" dirty="0" smtClean="0">
                <a:solidFill>
                  <a:srgbClr val="7030A0"/>
                </a:solidFill>
              </a:rPr>
              <a:t> code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71669"/>
            <a:ext cx="5098666" cy="5455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7400"/>
            <a:ext cx="6019048" cy="5455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627" y="355506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Passes known, nontrivial, consistency checks. (Especially, a poorly understood criterion of </a:t>
            </a:r>
            <a:r>
              <a:rPr lang="en-US" sz="2800" dirty="0" err="1" smtClean="0">
                <a:solidFill>
                  <a:srgbClr val="FF0000"/>
                </a:solidFill>
              </a:rPr>
              <a:t>Narain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Sarmadi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&amp; </a:t>
            </a:r>
            <a:r>
              <a:rPr lang="en-US" sz="2800" dirty="0" err="1" smtClean="0">
                <a:solidFill>
                  <a:srgbClr val="FF0000"/>
                </a:solidFill>
              </a:rPr>
              <a:t>Vafa</a:t>
            </a:r>
            <a:r>
              <a:rPr lang="en-US" sz="2800" dirty="0" smtClean="0">
                <a:solidFill>
                  <a:srgbClr val="FF0000"/>
                </a:solidFill>
              </a:rPr>
              <a:t>.)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936859"/>
            <a:ext cx="3047619" cy="5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91" y="-121504"/>
            <a:ext cx="8229600" cy="1143000"/>
          </a:xfrm>
        </p:spPr>
        <p:txBody>
          <a:bodyPr/>
          <a:lstStyle/>
          <a:p>
            <a:r>
              <a:rPr lang="en-US" dirty="0" smtClean="0"/>
              <a:t>Three General 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853" y="200528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  Should every heterotic model on K3 x T</a:t>
            </a:r>
            <a:r>
              <a:rPr lang="en-US" sz="3200" baseline="30000" dirty="0" smtClean="0">
                <a:solidFill>
                  <a:srgbClr val="0033CC"/>
                </a:solidFill>
              </a:rPr>
              <a:t>2</a:t>
            </a:r>
            <a:r>
              <a:rPr lang="en-US" sz="3200" dirty="0" smtClean="0">
                <a:solidFill>
                  <a:srgbClr val="0033CC"/>
                </a:solidFill>
              </a:rPr>
              <a:t> have a       type II dual?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853" y="397230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In the type II interpretation CSS only arise for special values of the flat RR fields. For example – heterotic on T</a:t>
            </a:r>
            <a:r>
              <a:rPr lang="en-US" sz="3200" baseline="30000" dirty="0" smtClean="0">
                <a:solidFill>
                  <a:srgbClr val="7030A0"/>
                </a:solidFill>
              </a:rPr>
              <a:t>8</a:t>
            </a:r>
            <a:r>
              <a:rPr lang="en-US" sz="3200" dirty="0" smtClean="0">
                <a:solidFill>
                  <a:srgbClr val="7030A0"/>
                </a:solidFill>
              </a:rPr>
              <a:t> can give E</a:t>
            </a:r>
            <a:r>
              <a:rPr lang="en-US" sz="3200" baseline="-25000" dirty="0" smtClean="0">
                <a:solidFill>
                  <a:srgbClr val="7030A0"/>
                </a:solidFill>
              </a:rPr>
              <a:t>8</a:t>
            </a:r>
            <a:r>
              <a:rPr lang="en-US" sz="3200" baseline="30000" dirty="0" smtClean="0">
                <a:solidFill>
                  <a:srgbClr val="7030A0"/>
                </a:solidFill>
              </a:rPr>
              <a:t>3</a:t>
            </a:r>
            <a:r>
              <a:rPr lang="en-US" sz="3200" dirty="0" smtClean="0">
                <a:solidFill>
                  <a:srgbClr val="7030A0"/>
                </a:solidFill>
              </a:rPr>
              <a:t> gauge symmetry. Somehow IIA/K3 x T</a:t>
            </a:r>
            <a:r>
              <a:rPr lang="en-US" sz="3200" baseline="30000" dirty="0" smtClean="0">
                <a:solidFill>
                  <a:srgbClr val="7030A0"/>
                </a:solidFill>
              </a:rPr>
              <a:t>4</a:t>
            </a:r>
            <a:r>
              <a:rPr lang="en-US" sz="3200" dirty="0" smtClean="0">
                <a:solidFill>
                  <a:srgbClr val="7030A0"/>
                </a:solidFill>
              </a:rPr>
              <a:t> must have such gauge symmetry! An extension of the derived category viewpoint should account for this. 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9031" y="1159445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  <a:latin typeface="French Script MT" panose="03020402040607040605" pitchFamily="66" charset="0"/>
              </a:rPr>
              <a:t>Question One</a:t>
            </a:r>
            <a:endParaRPr lang="en-US" sz="4000" dirty="0">
              <a:solidFill>
                <a:srgbClr val="0033CC"/>
              </a:solidFill>
              <a:latin typeface="French Script MT" panose="03020402040607040605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9031" y="2971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French Script MT" panose="03020402040607040605" pitchFamily="66" charset="0"/>
              </a:rPr>
              <a:t>Question Two</a:t>
            </a:r>
            <a:endParaRPr lang="en-US" sz="4000" dirty="0">
              <a:solidFill>
                <a:srgbClr val="7030A0"/>
              </a:solidFill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191216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about D-brane categories on  </a:t>
            </a:r>
            <a:r>
              <a:rPr lang="en-US" sz="3200" dirty="0" smtClean="0">
                <a:solidFill>
                  <a:srgbClr val="FF0000"/>
                </a:solidFill>
                <a:latin typeface="Old English Text MT" panose="03040902040508030806" pitchFamily="66" charset="0"/>
              </a:rPr>
              <a:t>X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</a:t>
            </a:r>
            <a:r>
              <a:rPr lang="en-US" sz="3200" dirty="0" smtClean="0">
                <a:solidFill>
                  <a:srgbClr val="FF0000"/>
                </a:solidFill>
              </a:rPr>
              <a:t> S</a:t>
            </a:r>
            <a:r>
              <a:rPr lang="en-US" sz="3200" baseline="30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 ?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6584" y="3657834"/>
            <a:ext cx="308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 D(</a:t>
            </a:r>
            <a:r>
              <a:rPr lang="en-US" sz="3200" dirty="0" smtClean="0">
                <a:solidFill>
                  <a:srgbClr val="0033CC"/>
                </a:solidFill>
                <a:latin typeface="Old English Text MT" panose="03040902040508030806" pitchFamily="66" charset="0"/>
              </a:rPr>
              <a:t>X</a:t>
            </a:r>
            <a:r>
              <a:rPr lang="en-US" sz="3200" dirty="0" smtClean="0">
                <a:solidFill>
                  <a:srgbClr val="0033CC"/>
                </a:solidFill>
              </a:rPr>
              <a:t>)  + </a:t>
            </a:r>
            <a:r>
              <a:rPr lang="en-US" sz="3200" dirty="0" err="1" smtClean="0">
                <a:solidFill>
                  <a:srgbClr val="0033CC"/>
                </a:solidFill>
              </a:rPr>
              <a:t>Fuk</a:t>
            </a:r>
            <a:r>
              <a:rPr lang="en-US" sz="3200" dirty="0" smtClean="0">
                <a:solidFill>
                  <a:srgbClr val="0033CC"/>
                </a:solidFill>
              </a:rPr>
              <a:t>(</a:t>
            </a:r>
            <a:r>
              <a:rPr lang="en-US" sz="3200" dirty="0" smtClean="0">
                <a:solidFill>
                  <a:srgbClr val="0033CC"/>
                </a:solidFill>
                <a:latin typeface="Old English Text MT" panose="03040902040508030806" pitchFamily="66" charset="0"/>
              </a:rPr>
              <a:t>X).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254" y="5729172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So it should be possible to study this using topological sigma models.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-22086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French Script MT" panose="03020402040607040605" pitchFamily="66" charset="0"/>
              </a:rPr>
              <a:t>Question Three</a:t>
            </a:r>
            <a:endParaRPr lang="en-US" sz="4000" dirty="0">
              <a:solidFill>
                <a:srgbClr val="FF0000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3678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There is a well-developed theory of D-brane categories on  </a:t>
            </a:r>
            <a:r>
              <a:rPr lang="en-US" sz="3200" dirty="0" smtClean="0">
                <a:solidFill>
                  <a:srgbClr val="FF0000"/>
                </a:solidFill>
                <a:latin typeface="Old English Text MT" panose="03040902040508030806" pitchFamily="66" charset="0"/>
              </a:rPr>
              <a:t>X</a:t>
            </a:r>
            <a:r>
              <a:rPr lang="en-US" sz="3200" dirty="0" smtClean="0">
                <a:solidFill>
                  <a:srgbClr val="FF0000"/>
                </a:solidFill>
              </a:rPr>
              <a:t>:  Derived category and </a:t>
            </a:r>
            <a:r>
              <a:rPr lang="en-US" sz="3200" dirty="0" err="1" smtClean="0">
                <a:solidFill>
                  <a:srgbClr val="FF0000"/>
                </a:solidFill>
              </a:rPr>
              <a:t>Fukaya</a:t>
            </a:r>
            <a:r>
              <a:rPr lang="en-US" sz="3200" dirty="0" smtClean="0">
                <a:solidFill>
                  <a:srgbClr val="FF0000"/>
                </a:solidFill>
              </a:rPr>
              <a:t> category, related by homological mirror symmetry.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577" y="29977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D-branes sit at a point of S</a:t>
            </a:r>
            <a:r>
              <a:rPr lang="en-US" sz="3200" baseline="30000" dirty="0" smtClean="0">
                <a:solidFill>
                  <a:srgbClr val="0033CC"/>
                </a:solidFill>
              </a:rPr>
              <a:t>1</a:t>
            </a:r>
            <a:r>
              <a:rPr lang="en-US" sz="3200" dirty="0" smtClean="0">
                <a:solidFill>
                  <a:srgbClr val="0033CC"/>
                </a:solidFill>
              </a:rPr>
              <a:t> or wrap it.   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938" y="44068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But there can be </a:t>
            </a:r>
            <a:r>
              <a:rPr lang="en-US" sz="3200" dirty="0" err="1" smtClean="0">
                <a:solidFill>
                  <a:srgbClr val="0033CC"/>
                </a:solidFill>
              </a:rPr>
              <a:t>boundstates</a:t>
            </a:r>
            <a:r>
              <a:rPr lang="en-US" sz="3200" dirty="0" smtClean="0">
                <a:solidFill>
                  <a:srgbClr val="0033CC"/>
                </a:solidFill>
              </a:rPr>
              <a:t> between them!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286000" y="3736723"/>
            <a:ext cx="990600" cy="462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5977" y="5111388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At self-dual radius of S</a:t>
            </a:r>
            <a:r>
              <a:rPr lang="en-US" sz="3200" baseline="30000" dirty="0" smtClean="0">
                <a:solidFill>
                  <a:srgbClr val="7030A0"/>
                </a:solidFill>
              </a:rPr>
              <a:t>1</a:t>
            </a:r>
            <a:r>
              <a:rPr lang="en-US" sz="3200" dirty="0" smtClean="0">
                <a:solidFill>
                  <a:srgbClr val="7030A0"/>
                </a:solidFill>
              </a:rPr>
              <a:t> there is N=3 </a:t>
            </a:r>
            <a:r>
              <a:rPr lang="en-US" sz="3200" dirty="0" err="1" smtClean="0">
                <a:solidFill>
                  <a:srgbClr val="7030A0"/>
                </a:solidFill>
              </a:rPr>
              <a:t>susy</a:t>
            </a:r>
            <a:r>
              <a:rPr lang="en-US" sz="3200" dirty="0" smtClean="0">
                <a:solidFill>
                  <a:srgbClr val="7030A0"/>
                </a:solidFill>
              </a:rPr>
              <a:t>!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2" grpId="0" animBg="1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Part I 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" y="131165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So, wh</a:t>
            </a:r>
            <a:r>
              <a:rPr lang="en-US" sz="2800" dirty="0" smtClean="0">
                <a:solidFill>
                  <a:srgbClr val="FF0000"/>
                </a:solidFill>
              </a:rPr>
              <a:t>at </a:t>
            </a:r>
            <a:r>
              <a:rPr lang="en-US" sz="2800" dirty="0" smtClean="0">
                <a:solidFill>
                  <a:srgbClr val="FF0000"/>
                </a:solidFill>
              </a:rPr>
              <a:t>can we say about Mathieu Moonshine?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521" y="233853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GHV: Quantum Mukai theorem: </a:t>
            </a:r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It </a:t>
            </a:r>
            <a:r>
              <a:rPr lang="en-US" sz="2800" dirty="0" smtClean="0">
                <a:solidFill>
                  <a:srgbClr val="7030A0"/>
                </a:solidFill>
              </a:rPr>
              <a:t>is not symmetries of K3 sigma models. 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697021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This talk: 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It </a:t>
            </a:r>
            <a:r>
              <a:rPr lang="en-US" sz="2800" dirty="0" smtClean="0">
                <a:solidFill>
                  <a:srgbClr val="C00000"/>
                </a:solidFill>
              </a:rPr>
              <a:t>is not symmetries of </a:t>
            </a:r>
            <a:r>
              <a:rPr lang="en-US" sz="2800" dirty="0" err="1" smtClean="0">
                <a:solidFill>
                  <a:srgbClr val="C00000"/>
                </a:solidFill>
              </a:rPr>
              <a:t>nonperturbative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spacetime</a:t>
            </a:r>
            <a:r>
              <a:rPr lang="en-US" sz="2800" dirty="0" smtClean="0">
                <a:solidFill>
                  <a:srgbClr val="C00000"/>
                </a:solidFill>
              </a:rPr>
              <a:t> BPS states of type IIA K3 compactifications.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512277"/>
            <a:ext cx="929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Still leaves the possibility: Algebra of BPS states of the PERTURBATIVE  </a:t>
            </a:r>
            <a:r>
              <a:rPr lang="en-US" sz="2800" dirty="0" smtClean="0">
                <a:solidFill>
                  <a:srgbClr val="0033CC"/>
                </a:solidFill>
              </a:rPr>
              <a:t>BPS </a:t>
            </a:r>
            <a:r>
              <a:rPr lang="en-US" sz="2800" dirty="0" smtClean="0">
                <a:solidFill>
                  <a:srgbClr val="0033CC"/>
                </a:solidFill>
              </a:rPr>
              <a:t>states of IIA </a:t>
            </a:r>
            <a:r>
              <a:rPr lang="en-US" sz="2800" dirty="0" smtClean="0">
                <a:solidFill>
                  <a:srgbClr val="0033CC"/>
                </a:solidFill>
              </a:rPr>
              <a:t>on, say, K3 x S1. 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53" y="0"/>
            <a:ext cx="8229600" cy="1143000"/>
          </a:xfrm>
        </p:spPr>
        <p:txBody>
          <a:bodyPr/>
          <a:lstStyle/>
          <a:p>
            <a:r>
              <a:rPr lang="en-US" dirty="0" smtClean="0"/>
              <a:t>Part II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4114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Time permitting 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45339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G. Moore, ``Computation Of Some </a:t>
            </a:r>
            <a:r>
              <a:rPr lang="en-US" sz="2000" dirty="0" err="1" smtClean="0">
                <a:solidFill>
                  <a:srgbClr val="0033CC"/>
                </a:solidFill>
              </a:rPr>
              <a:t>Zamolodchikov</a:t>
            </a:r>
            <a:r>
              <a:rPr lang="en-US" sz="2000" dirty="0" smtClean="0">
                <a:solidFill>
                  <a:srgbClr val="0033CC"/>
                </a:solidFill>
              </a:rPr>
              <a:t> Volumes, With An Application,’’  arXiv:1508.05612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6687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Holography &amp; </a:t>
            </a:r>
            <a:r>
              <a:rPr lang="en-US" dirty="0" err="1" smtClean="0"/>
              <a:t>Zamolochikov</a:t>
            </a:r>
            <a:r>
              <a:rPr lang="en-US" dirty="0" smtClean="0"/>
              <a:t> Volumes Of Moduli Spaces of </a:t>
            </a:r>
            <a:r>
              <a:rPr lang="en-US" dirty="0" err="1" smtClean="0"/>
              <a:t>Calabi-Yau</a:t>
            </a:r>
            <a:r>
              <a:rPr lang="en-US" dirty="0" smtClean="0"/>
              <a:t> Manifolds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54864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    Search for a conceptual </a:t>
            </a:r>
            <a:r>
              <a:rPr lang="en-US" sz="4000" dirty="0">
                <a:solidFill>
                  <a:srgbClr val="FF0000"/>
                </a:solidFill>
              </a:rPr>
              <a:t>explanation of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     Mathieu </a:t>
            </a:r>
            <a:r>
              <a:rPr lang="en-US" sz="4000" dirty="0">
                <a:solidFill>
                  <a:srgbClr val="FF0000"/>
                </a:solidFill>
              </a:rPr>
              <a:t>Moonshine phenomena.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8956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Proposal: It </a:t>
            </a:r>
            <a:r>
              <a:rPr lang="en-US" sz="4000" dirty="0">
                <a:solidFill>
                  <a:srgbClr val="0033CC"/>
                </a:solidFill>
              </a:rPr>
              <a:t>is related </a:t>
            </a:r>
            <a:r>
              <a:rPr lang="en-US" sz="4000" dirty="0" smtClean="0">
                <a:solidFill>
                  <a:srgbClr val="0033CC"/>
                </a:solidFill>
              </a:rPr>
              <a:t>to </a:t>
            </a:r>
            <a:r>
              <a:rPr lang="en-US" sz="4000" dirty="0">
                <a:solidFill>
                  <a:srgbClr val="0033CC"/>
                </a:solidFill>
              </a:rPr>
              <a:t>the </a:t>
            </a:r>
            <a:endParaRPr lang="en-US" sz="4000" dirty="0" smtClean="0">
              <a:solidFill>
                <a:srgbClr val="0033CC"/>
              </a:solidFill>
            </a:endParaRPr>
          </a:p>
          <a:p>
            <a:r>
              <a:rPr lang="en-US" sz="4000" dirty="0">
                <a:solidFill>
                  <a:srgbClr val="0033CC"/>
                </a:solidFill>
              </a:rPr>
              <a:t> </a:t>
            </a:r>
            <a:r>
              <a:rPr lang="en-US" sz="4000" dirty="0" smtClean="0">
                <a:solidFill>
                  <a:srgbClr val="0033CC"/>
                </a:solidFill>
              </a:rPr>
              <a:t>    ``</a:t>
            </a:r>
            <a:r>
              <a:rPr lang="en-US" sz="4000" dirty="0">
                <a:solidFill>
                  <a:srgbClr val="0033CC"/>
                </a:solidFill>
              </a:rPr>
              <a:t>algebra of BPS states.''</a:t>
            </a:r>
          </a:p>
          <a:p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572000"/>
            <a:ext cx="967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Something like: M24 is a distinguished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group of </a:t>
            </a:r>
            <a:r>
              <a:rPr lang="en-US" sz="3600" dirty="0" err="1" smtClean="0">
                <a:solidFill>
                  <a:srgbClr val="C00000"/>
                </a:solidFill>
              </a:rPr>
              <a:t>automorphisms</a:t>
            </a:r>
            <a:r>
              <a:rPr lang="en-US" sz="3600" dirty="0" smtClean="0">
                <a:solidFill>
                  <a:srgbClr val="C00000"/>
                </a:solidFill>
              </a:rPr>
              <a:t> of the algebra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of </a:t>
            </a:r>
            <a:r>
              <a:rPr lang="en-US" sz="3600" dirty="0" err="1" smtClean="0">
                <a:solidFill>
                  <a:srgbClr val="C00000"/>
                </a:solidFill>
              </a:rPr>
              <a:t>spacetime</a:t>
            </a:r>
            <a:r>
              <a:rPr lang="en-US" sz="3600" dirty="0" smtClean="0">
                <a:solidFill>
                  <a:srgbClr val="C00000"/>
                </a:solidFill>
              </a:rPr>
              <a:t> BPS states in some string compactification using K3. </a:t>
            </a:r>
            <a:endParaRPr lang="en-US" sz="3600" dirty="0">
              <a:solidFill>
                <a:srgbClr val="C00000"/>
              </a:solidFill>
            </a:endParaRPr>
          </a:p>
          <a:p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Eguchi</a:t>
            </a:r>
            <a:r>
              <a:rPr lang="en-US" dirty="0" smtClean="0"/>
              <a:t>, </a:t>
            </a:r>
            <a:r>
              <a:rPr lang="en-US" dirty="0" err="1" smtClean="0"/>
              <a:t>Ooguri</a:t>
            </a:r>
            <a:r>
              <a:rPr lang="en-US" dirty="0" smtClean="0"/>
              <a:t>, </a:t>
            </a:r>
            <a:r>
              <a:rPr lang="en-US" dirty="0" err="1" smtClean="0"/>
              <a:t>Tachikawa</a:t>
            </a:r>
            <a:r>
              <a:rPr lang="en-US" dirty="0" smtClean="0"/>
              <a:t>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61522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</a:rPr>
              <a:t>olographically</a:t>
            </a:r>
            <a:r>
              <a:rPr lang="en-US" sz="3600" dirty="0" smtClean="0">
                <a:solidFill>
                  <a:srgbClr val="FF0000"/>
                </a:solidFill>
              </a:rPr>
              <a:t> dual to IIB strings on 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1148258"/>
            <a:ext cx="361188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16254"/>
            <a:ext cx="2674620" cy="445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4441240"/>
            <a:ext cx="3401142" cy="50285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219"/>
            <a:ext cx="8229600" cy="1143000"/>
          </a:xfrm>
        </p:spPr>
        <p:txBody>
          <a:bodyPr/>
          <a:lstStyle/>
          <a:p>
            <a:r>
              <a:rPr lang="en-US" dirty="0" smtClean="0"/>
              <a:t>AdS3/CFT2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792004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The large M limit of these CFT’s exist: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248287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</a:rPr>
              <a:t>Rademacher</a:t>
            </a:r>
            <a:r>
              <a:rPr lang="en-US" sz="3600" dirty="0" smtClean="0">
                <a:solidFill>
                  <a:srgbClr val="7030A0"/>
                </a:solidFill>
              </a:rPr>
              <a:t> series (and mock modular forms) are relevant to string theory.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324600" y="4460240"/>
            <a:ext cx="1219200" cy="355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6460339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[</a:t>
            </a:r>
            <a:r>
              <a:rPr lang="en-US" sz="2000" dirty="0" err="1" smtClean="0"/>
              <a:t>Dijkgraaf</a:t>
            </a:r>
            <a:r>
              <a:rPr lang="en-US" sz="2000" dirty="0" smtClean="0"/>
              <a:t>, </a:t>
            </a:r>
            <a:r>
              <a:rPr lang="en-US" sz="2000" dirty="0" err="1" smtClean="0"/>
              <a:t>Maldacena,Moore,Verlinde</a:t>
            </a:r>
            <a:r>
              <a:rPr lang="en-US" sz="2000" dirty="0" smtClean="0"/>
              <a:t> (2000)]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9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7" grpId="0" animBg="1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Some recent activity has centered on question: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87053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This talk: CFT’s are unitary and (4,4) supersymmetric: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83237"/>
            <a:ext cx="1657350" cy="36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" y="4250106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P</a:t>
            </a:r>
            <a:r>
              <a:rPr lang="en-US" sz="2800" dirty="0" smtClean="0">
                <a:solidFill>
                  <a:srgbClr val="7030A0"/>
                </a:solidFill>
              </a:rPr>
              <a:t>ut necessary conditions (e.g. existence of a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Hawking-Page phase transition) on partition functions Z(</a:t>
            </a:r>
            <a:r>
              <a:rPr lang="en-US" sz="2800" dirty="0" smtClean="0">
                <a:solidFill>
                  <a:srgbClr val="7030A0"/>
                </a:solidFill>
                <a:latin typeface="Brush Script MT" panose="03060802040406070304" pitchFamily="66" charset="0"/>
              </a:rPr>
              <a:t>C</a:t>
            </a:r>
            <a:r>
              <a:rPr lang="en-US" sz="2800" baseline="-25000" dirty="0" smtClean="0">
                <a:solidFill>
                  <a:srgbClr val="7030A0"/>
                </a:solidFill>
              </a:rPr>
              <a:t>M</a:t>
            </a:r>
            <a:r>
              <a:rPr lang="en-US" sz="2800" dirty="0" smtClean="0">
                <a:solidFill>
                  <a:srgbClr val="7030A0"/>
                </a:solidFill>
              </a:rPr>
              <a:t>) for a holographic dual of an appropriate type to exist.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698" y="6036171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Keller; Hartman, Keller, </a:t>
            </a:r>
            <a:r>
              <a:rPr lang="en-US" sz="2000" dirty="0" err="1" smtClean="0"/>
              <a:t>Stoica</a:t>
            </a:r>
            <a:r>
              <a:rPr lang="en-US" sz="2000" dirty="0" smtClean="0"/>
              <a:t>; </a:t>
            </a:r>
            <a:r>
              <a:rPr lang="en-US" sz="2000" dirty="0" err="1" smtClean="0"/>
              <a:t>Haehl</a:t>
            </a:r>
            <a:r>
              <a:rPr lang="en-US" sz="2000" dirty="0" smtClean="0"/>
              <a:t>, </a:t>
            </a:r>
            <a:r>
              <a:rPr lang="en-US" sz="2000" dirty="0" err="1" smtClean="0"/>
              <a:t>Rangamani</a:t>
            </a:r>
            <a:r>
              <a:rPr lang="en-US" sz="2000" dirty="0" smtClean="0"/>
              <a:t>; Belin, Keller, Maloney; ….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``Do more general sequences  {</a:t>
            </a:r>
            <a:r>
              <a:rPr lang="en-US" sz="3200" dirty="0">
                <a:solidFill>
                  <a:srgbClr val="FF0000"/>
                </a:solidFill>
                <a:latin typeface="Brush Script MT" panose="03060802040406070304" pitchFamily="66" charset="0"/>
              </a:rPr>
              <a:t>C</a:t>
            </a:r>
            <a:r>
              <a:rPr lang="en-US" sz="3200" baseline="-25000" dirty="0">
                <a:solidFill>
                  <a:srgbClr val="FF0000"/>
                </a:solidFill>
              </a:rPr>
              <a:t>M</a:t>
            </a:r>
            <a:r>
              <a:rPr lang="en-US" sz="3200" dirty="0">
                <a:solidFill>
                  <a:srgbClr val="FF0000"/>
                </a:solidFill>
              </a:rPr>
              <a:t>}  have holographic </a:t>
            </a:r>
            <a:r>
              <a:rPr lang="en-US" sz="3200" dirty="0" smtClean="0">
                <a:solidFill>
                  <a:srgbClr val="FF0000"/>
                </a:solidFill>
              </a:rPr>
              <a:t>duals with </a:t>
            </a:r>
            <a:r>
              <a:rPr lang="en-US" sz="3200" dirty="0">
                <a:solidFill>
                  <a:srgbClr val="FF0000"/>
                </a:solidFill>
              </a:rPr>
              <a:t>weakly coupled </a:t>
            </a:r>
            <a:r>
              <a:rPr lang="en-US" sz="3200" dirty="0" smtClean="0">
                <a:solidFill>
                  <a:srgbClr val="FF0000"/>
                </a:solidFill>
              </a:rPr>
              <a:t>gravity? </a:t>
            </a:r>
            <a:r>
              <a:rPr lang="en-US" sz="3200" dirty="0">
                <a:solidFill>
                  <a:srgbClr val="FF0000"/>
                </a:solidFill>
              </a:rPr>
              <a:t>‘’</a:t>
            </a:r>
          </a:p>
        </p:txBody>
      </p:sp>
    </p:spTree>
    <p:extLst>
      <p:ext uri="{BB962C8B-B14F-4D97-AF65-F5344CB8AC3E}">
        <p14:creationId xmlns:p14="http://schemas.microsoft.com/office/powerpoint/2010/main" val="345505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2" y="0"/>
            <a:ext cx="3299401" cy="2378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3147121" cy="1946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079" y="2209800"/>
            <a:ext cx="3400921" cy="1958880"/>
          </a:xfrm>
          <a:prstGeom prst="rect">
            <a:avLst/>
          </a:prstGeom>
        </p:spPr>
      </p:pic>
      <p:pic>
        <p:nvPicPr>
          <p:cNvPr id="2050" name="Picture 2" descr="http://www.kitp.ucsb.edu/kitpnews/images/shamit_kachr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1658755" cy="22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4196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Our paper: Apply criterion of existence of a Hawking-Page phase transition to the elliptic genus.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2743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Shamit</a:t>
            </a:r>
            <a:r>
              <a:rPr lang="en-US" sz="2000" b="1" dirty="0" smtClean="0"/>
              <a:t> </a:t>
            </a:r>
          </a:p>
          <a:p>
            <a:r>
              <a:rPr lang="en-US" sz="2000" b="1" dirty="0" err="1" smtClean="0"/>
              <a:t>Kachru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009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Reminder On Elliptic Genera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114800"/>
            <a:ext cx="5562600" cy="2611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124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Modular object:  Weak Jacobi form of weight zero and index M. 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248400" y="60960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7132320" cy="655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458200" cy="4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95"/>
            <a:ext cx="8229600" cy="1143000"/>
          </a:xfrm>
        </p:spPr>
        <p:txBody>
          <a:bodyPr/>
          <a:lstStyle/>
          <a:p>
            <a:r>
              <a:rPr lang="en-US" dirty="0" smtClean="0"/>
              <a:t>Extreme Polar Coefficient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394285" cy="548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981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Benjamin et. al. put constraints on coefficients of elliptic genera of a sequence {</a:t>
            </a:r>
            <a:r>
              <a:rPr lang="en-US" sz="32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C</a:t>
            </a:r>
            <a:r>
              <a:rPr lang="en-US" sz="3200" baseline="-25000" dirty="0" smtClean="0">
                <a:solidFill>
                  <a:srgbClr val="FF0000"/>
                </a:solidFill>
              </a:rPr>
              <a:t>M</a:t>
            </a:r>
            <a:r>
              <a:rPr lang="en-US" sz="3200" dirty="0" smtClean="0">
                <a:solidFill>
                  <a:srgbClr val="FF0000"/>
                </a:solidFill>
              </a:rPr>
              <a:t>}  so that it exhibits HP transition. A corollary: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257800"/>
            <a:ext cx="1469409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733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A </a:t>
            </a:r>
            <a:r>
              <a:rPr lang="en-US" sz="3200" b="1" i="1" u="sng" dirty="0" smtClean="0">
                <a:solidFill>
                  <a:srgbClr val="0033CC"/>
                </a:solidFill>
              </a:rPr>
              <a:t>necessary</a:t>
            </a:r>
            <a:r>
              <a:rPr lang="en-US" sz="3200" dirty="0" smtClean="0">
                <a:solidFill>
                  <a:srgbClr val="0033CC"/>
                </a:solidFill>
              </a:rPr>
              <a:t> condition for {</a:t>
            </a:r>
            <a:r>
              <a:rPr lang="en-US" sz="3200" dirty="0" smtClean="0">
                <a:solidFill>
                  <a:srgbClr val="0033CC"/>
                </a:solidFill>
                <a:latin typeface="Brush Script MT" panose="03060802040406070304" pitchFamily="66" charset="0"/>
              </a:rPr>
              <a:t>C</a:t>
            </a:r>
            <a:r>
              <a:rPr lang="en-US" sz="3200" baseline="-25000" dirty="0" smtClean="0">
                <a:solidFill>
                  <a:srgbClr val="0033CC"/>
                </a:solidFill>
              </a:rPr>
              <a:t>M</a:t>
            </a:r>
            <a:r>
              <a:rPr lang="en-US" sz="3200" dirty="0" smtClean="0">
                <a:solidFill>
                  <a:srgbClr val="0033CC"/>
                </a:solidFill>
              </a:rPr>
              <a:t>} to exhibit a HP transition is that 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6172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Just a necessary condition. </a:t>
            </a:r>
            <a:endParaRPr 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4800600"/>
                <a:ext cx="5105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33CC"/>
                    </a:solidFill>
                  </a:rPr>
                  <a:t>h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as at most polynomial growth in M for M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→∞</m:t>
                    </m:r>
                  </m:oMath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800600"/>
                <a:ext cx="5105400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3580" t="-8163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95"/>
            <a:ext cx="8229600" cy="1143000"/>
          </a:xfrm>
        </p:spPr>
        <p:txBody>
          <a:bodyPr/>
          <a:lstStyle/>
          <a:p>
            <a:r>
              <a:rPr lang="en-US" dirty="0" err="1" smtClean="0"/>
              <a:t>Shamit’s</a:t>
            </a:r>
            <a:r>
              <a:rPr lang="en-US" dirty="0" smtClean="0"/>
              <a:t>  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``How </a:t>
            </a:r>
            <a:r>
              <a:rPr lang="en-US" sz="4000" i="1" u="sng" dirty="0" smtClean="0">
                <a:solidFill>
                  <a:srgbClr val="0033CC"/>
                </a:solidFill>
              </a:rPr>
              <a:t>likely</a:t>
            </a:r>
            <a:r>
              <a:rPr lang="en-US" sz="4000" dirty="0" smtClean="0">
                <a:solidFill>
                  <a:srgbClr val="0033CC"/>
                </a:solidFill>
              </a:rPr>
              <a:t> is it for a sequence of CFT’s </a:t>
            </a:r>
          </a:p>
          <a:p>
            <a:r>
              <a:rPr lang="en-US" sz="4000" dirty="0" smtClean="0">
                <a:solidFill>
                  <a:srgbClr val="0033CC"/>
                </a:solidFill>
              </a:rPr>
              <a:t>{ </a:t>
            </a:r>
            <a:r>
              <a:rPr lang="en-US" sz="4000" dirty="0">
                <a:solidFill>
                  <a:srgbClr val="0033CC"/>
                </a:solidFill>
                <a:latin typeface="Brush Script MT" panose="03060802040406070304" pitchFamily="66" charset="0"/>
              </a:rPr>
              <a:t>C</a:t>
            </a:r>
            <a:r>
              <a:rPr lang="en-US" sz="4000" baseline="-25000" dirty="0">
                <a:solidFill>
                  <a:srgbClr val="0033CC"/>
                </a:solidFill>
              </a:rPr>
              <a:t>M</a:t>
            </a:r>
            <a:r>
              <a:rPr lang="en-US" sz="4000" dirty="0">
                <a:solidFill>
                  <a:srgbClr val="0033CC"/>
                </a:solidFill>
              </a:rPr>
              <a:t> </a:t>
            </a:r>
            <a:r>
              <a:rPr lang="en-US" sz="4000" dirty="0" smtClean="0">
                <a:solidFill>
                  <a:srgbClr val="0033CC"/>
                </a:solidFill>
              </a:rPr>
              <a:t>} to have this HP phase transition? ‘’  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8862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We’ll now make that more precise, and give an answer.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1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16"/>
            <a:ext cx="8229600" cy="1143000"/>
          </a:xfrm>
        </p:spPr>
        <p:txBody>
          <a:bodyPr/>
          <a:lstStyle/>
          <a:p>
            <a:r>
              <a:rPr lang="en-US" dirty="0" err="1" smtClean="0"/>
              <a:t>Zamolodchikov</a:t>
            </a:r>
            <a:r>
              <a:rPr lang="en-US" dirty="0" smtClean="0"/>
              <a:t> Metric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Space of CFT’s is thought to have a topology. So we can speak of continuous families and connected components.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At smooth points the space is thought to be a manifold and there is a canonical isomorphism: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038600"/>
            <a:ext cx="4351020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76800"/>
            <a:ext cx="2819400" cy="575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876800"/>
            <a:ext cx="4419600" cy="519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91200"/>
            <a:ext cx="702183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907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Suppose we have an ensemble </a:t>
            </a:r>
            <a:r>
              <a:rPr lang="en-US" sz="3600" dirty="0" smtClean="0">
                <a:solidFill>
                  <a:srgbClr val="0033CC"/>
                </a:solidFill>
                <a:latin typeface="Brush Script MT" panose="03060802040406070304" pitchFamily="66" charset="0"/>
              </a:rPr>
              <a:t>E</a:t>
            </a:r>
            <a:r>
              <a:rPr lang="en-US" sz="3600" dirty="0" smtClean="0">
                <a:solidFill>
                  <a:srgbClr val="0033CC"/>
                </a:solidFill>
              </a:rPr>
              <a:t>  of (4,4) CFTs: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14600"/>
            <a:ext cx="2476500" cy="434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14600"/>
            <a:ext cx="3082290" cy="502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62400"/>
            <a:ext cx="4480560" cy="541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4953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Then use the Z-measure to define a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probability density on </a:t>
            </a:r>
            <a:r>
              <a:rPr lang="en-US" sz="3600" dirty="0" smtClean="0">
                <a:solidFill>
                  <a:srgbClr val="C00000"/>
                </a:solidFill>
                <a:latin typeface="Brush Script MT" panose="03060802040406070304" pitchFamily="66" charset="0"/>
              </a:rPr>
              <a:t>E</a:t>
            </a:r>
            <a:r>
              <a:rPr lang="en-US" sz="3600" baseline="-25000" dirty="0" smtClean="0">
                <a:solidFill>
                  <a:srgbClr val="C00000"/>
                </a:solidFill>
              </a:rPr>
              <a:t>M</a:t>
            </a:r>
            <a:r>
              <a:rPr lang="en-US" sz="3600" dirty="0" smtClean="0">
                <a:solidFill>
                  <a:srgbClr val="C00000"/>
                </a:solidFill>
              </a:rPr>
              <a:t> for fixed M.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2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Strategy – 2/2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6416040" cy="781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0"/>
            <a:ext cx="5524500" cy="5105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2600" y="51816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probability that a sequence drawn from </a:t>
            </a:r>
            <a:r>
              <a:rPr lang="en-US" sz="32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 has extremal polar coefficient growing at most like a power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57800"/>
            <a:ext cx="842010" cy="51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248400"/>
            <a:ext cx="685800" cy="4343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6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Now suppose </a:t>
            </a:r>
            <a:r>
              <a:rPr lang="en-US" sz="3600" dirty="0">
                <a:solidFill>
                  <a:srgbClr val="C00000"/>
                </a:solidFill>
              </a:rPr>
              <a:t>{ </a:t>
            </a:r>
            <a:r>
              <a:rPr lang="en-US" sz="3600" dirty="0">
                <a:solidFill>
                  <a:srgbClr val="C00000"/>
                </a:solidFill>
                <a:latin typeface="Brush Script MT" panose="03060802040406070304" pitchFamily="66" charset="0"/>
              </a:rPr>
              <a:t>C</a:t>
            </a:r>
            <a:r>
              <a:rPr lang="en-US" sz="3600" baseline="-25000" dirty="0">
                <a:solidFill>
                  <a:srgbClr val="C00000"/>
                </a:solidFill>
              </a:rPr>
              <a:t>M</a:t>
            </a:r>
            <a:r>
              <a:rPr lang="en-US" sz="3600" dirty="0">
                <a:solidFill>
                  <a:srgbClr val="C00000"/>
                </a:solidFill>
              </a:rPr>
              <a:t> } </a:t>
            </a:r>
            <a:r>
              <a:rPr lang="en-US" sz="3600" dirty="0" smtClean="0">
                <a:solidFill>
                  <a:srgbClr val="C00000"/>
                </a:solidFill>
              </a:rPr>
              <a:t> is a sequence drawn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from </a:t>
            </a:r>
            <a:r>
              <a:rPr lang="en-US" sz="3600" dirty="0" smtClean="0">
                <a:solidFill>
                  <a:srgbClr val="C00000"/>
                </a:solidFill>
                <a:latin typeface="Brush Script MT" panose="03060802040406070304" pitchFamily="66" charset="0"/>
              </a:rPr>
              <a:t>E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181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Multiplicative Ensembles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11530" cy="510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1524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is constant  on each component: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00200"/>
            <a:ext cx="1943100" cy="502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14600"/>
            <a:ext cx="4975860" cy="51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95800"/>
            <a:ext cx="6336030" cy="510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5052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Definition: A </a:t>
            </a:r>
            <a:r>
              <a:rPr lang="en-US" sz="3600" b="1" i="1" u="sng" dirty="0" smtClean="0">
                <a:solidFill>
                  <a:srgbClr val="C00000"/>
                </a:solidFill>
              </a:rPr>
              <a:t>multiplicative ensemble </a:t>
            </a:r>
            <a:r>
              <a:rPr lang="en-US" sz="3600" dirty="0" smtClean="0">
                <a:solidFill>
                  <a:srgbClr val="C00000"/>
                </a:solidFill>
              </a:rPr>
              <a:t>satisfies: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10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Definition: A CFT  </a:t>
            </a:r>
            <a:r>
              <a:rPr lang="en-US" sz="2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C  </a:t>
            </a:r>
            <a:r>
              <a:rPr lang="en-US" sz="2800" dirty="0" smtClean="0">
                <a:solidFill>
                  <a:srgbClr val="FF0000"/>
                </a:solidFill>
              </a:rPr>
              <a:t>in a multiplicative ensemble is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prime</a:t>
            </a:r>
            <a:r>
              <a:rPr lang="en-US" sz="2800" dirty="0" smtClean="0">
                <a:solidFill>
                  <a:srgbClr val="FF0000"/>
                </a:solidFill>
              </a:rPr>
              <a:t> if it is not a product of CFT’s (even up to deformation) each of which has m&gt;0.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String-Math, 2014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" y="1447800"/>
            <a:ext cx="911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Today’s story begins in Edmonton, June 11, 2014.      Sheldon Katz was giving a 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alk on his work with Albrecht </a:t>
            </a:r>
            <a:r>
              <a:rPr lang="en-US" sz="3200" dirty="0" err="1" smtClean="0">
                <a:solidFill>
                  <a:srgbClr val="FF0000"/>
                </a:solidFill>
              </a:rPr>
              <a:t>Klemm</a:t>
            </a:r>
            <a:r>
              <a:rPr lang="en-US" sz="3200" dirty="0" smtClean="0">
                <a:solidFill>
                  <a:srgbClr val="FF0000"/>
                </a:solidFill>
              </a:rPr>
              <a:t> and Rahul </a:t>
            </a:r>
            <a:r>
              <a:rPr lang="en-US" sz="3200" dirty="0" err="1" smtClean="0">
                <a:solidFill>
                  <a:srgbClr val="FF0000"/>
                </a:solidFill>
              </a:rPr>
              <a:t>Pandharipande</a:t>
            </a:r>
            <a:r>
              <a:rPr lang="en-US" sz="3200" dirty="0" smtClean="0">
                <a:solidFill>
                  <a:srgbClr val="FF0000"/>
                </a:solidFill>
              </a:rPr>
              <a:t>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52800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He was describing how to count BPS states for type II strings on a K3 surface taking into account the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so(4) = </a:t>
            </a:r>
            <a:r>
              <a:rPr lang="en-US" sz="3200" dirty="0" err="1" smtClean="0">
                <a:solidFill>
                  <a:srgbClr val="0033CC"/>
                </a:solidFill>
              </a:rPr>
              <a:t>su</a:t>
            </a:r>
            <a:r>
              <a:rPr lang="en-US" sz="3200" dirty="0" smtClean="0">
                <a:solidFill>
                  <a:srgbClr val="0033CC"/>
                </a:solidFill>
              </a:rPr>
              <a:t>(2) + </a:t>
            </a:r>
            <a:r>
              <a:rPr lang="en-US" sz="3200" dirty="0" err="1" smtClean="0">
                <a:solidFill>
                  <a:srgbClr val="0033CC"/>
                </a:solidFill>
              </a:rPr>
              <a:t>su</a:t>
            </a:r>
            <a:r>
              <a:rPr lang="en-US" sz="3200" dirty="0" smtClean="0">
                <a:solidFill>
                  <a:srgbClr val="0033CC"/>
                </a:solidFill>
              </a:rPr>
              <a:t>(2) quantum numbers of a particle in six dimensions.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5943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Slide # 86 said ….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2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Generating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982980" cy="502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0"/>
            <a:ext cx="5322570" cy="51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57400"/>
            <a:ext cx="3817620" cy="5295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prime CFT’s with c= 6m,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19200"/>
            <a:ext cx="2952750" cy="461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8686800" cy="1089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410200"/>
            <a:ext cx="4362450" cy="11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Representative (?) Ensembles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066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do not know what the space of (4,4) CFT’s 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We do not even know how to classify compact </a:t>
            </a:r>
            <a:r>
              <a:rPr lang="en-US" sz="2400" dirty="0" err="1" smtClean="0">
                <a:solidFill>
                  <a:srgbClr val="7030A0"/>
                </a:solidFill>
              </a:rPr>
              <a:t>hyperk</a:t>
            </a:r>
            <a:r>
              <a:rPr lang="az-Cyrl-AZ" sz="2400" dirty="0" smtClean="0">
                <a:solidFill>
                  <a:srgbClr val="7030A0"/>
                </a:solidFill>
              </a:rPr>
              <a:t>ӓ</a:t>
            </a:r>
            <a:r>
              <a:rPr lang="en-US" sz="2400" dirty="0" err="1" smtClean="0">
                <a:solidFill>
                  <a:srgbClr val="7030A0"/>
                </a:solidFill>
              </a:rPr>
              <a:t>hler</a:t>
            </a:r>
            <a:r>
              <a:rPr lang="en-US" sz="2400" dirty="0" smtClean="0">
                <a:solidFill>
                  <a:srgbClr val="7030A0"/>
                </a:solidFill>
              </a:rPr>
              <a:t> manifolds !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94" y="2393312"/>
            <a:ext cx="462534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61298"/>
            <a:ext cx="5848350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42137"/>
            <a:ext cx="7460571" cy="542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10" y="4799387"/>
            <a:ext cx="1821180" cy="358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4" y="4809091"/>
            <a:ext cx="1729740" cy="350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477926"/>
            <a:ext cx="3097530" cy="506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83" y="6251242"/>
            <a:ext cx="5692952" cy="4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0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Moduli Spaces Of The Prime CFTs -1/2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0" y="3502566"/>
            <a:ext cx="3299460" cy="567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95800"/>
            <a:ext cx="8763000" cy="446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48516"/>
            <a:ext cx="6038850" cy="1520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04985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These ensembles are multiplicative.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48808"/>
            <a:ext cx="1131570" cy="3695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177592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Primes: 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1755662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Moduli space? 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2556529"/>
            <a:ext cx="5051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Moduli space for X</a:t>
            </a:r>
            <a:endParaRPr lang="en-US" sz="4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Moduli Spaces Of The Prime CFTs </a:t>
            </a:r>
            <a:r>
              <a:rPr lang="en-US" dirty="0" smtClean="0"/>
              <a:t>-2/2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87486"/>
            <a:ext cx="8382000" cy="4277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9718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Consider the subgroup fixing a primitive vector u </a:t>
            </a:r>
            <a:r>
              <a:rPr lang="en-US" sz="2800" dirty="0">
                <a:solidFill>
                  <a:srgbClr val="0033CC"/>
                </a:solidFill>
                <a:sym typeface="Symbol" panose="05050102010706020507" pitchFamily="18" charset="2"/>
              </a:rPr>
              <a:t></a:t>
            </a:r>
            <a:r>
              <a:rPr lang="en-US" sz="2800" dirty="0" smtClean="0">
                <a:solidFill>
                  <a:srgbClr val="0033CC"/>
                </a:solidFill>
              </a:rPr>
              <a:t> II</a:t>
            </a:r>
            <a:r>
              <a:rPr lang="en-US" sz="2800" baseline="30000" dirty="0" smtClean="0">
                <a:solidFill>
                  <a:srgbClr val="0033CC"/>
                </a:solidFill>
              </a:rPr>
              <a:t>r+8s,r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90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One can derive  </a:t>
            </a:r>
            <a:r>
              <a:rPr lang="en-US" sz="3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M</a:t>
            </a:r>
            <a:r>
              <a:rPr lang="en-US" sz="3600" dirty="0" smtClean="0">
                <a:solidFill>
                  <a:srgbClr val="FF0000"/>
                </a:solidFill>
              </a:rPr>
              <a:t>(S</a:t>
            </a:r>
            <a:r>
              <a:rPr lang="en-US" sz="3600" baseline="30000" dirty="0" smtClean="0">
                <a:solidFill>
                  <a:srgbClr val="FF0000"/>
                </a:solidFill>
              </a:rPr>
              <a:t>m</a:t>
            </a:r>
            <a:r>
              <a:rPr lang="en-US" sz="3600" dirty="0" smtClean="0">
                <a:solidFill>
                  <a:srgbClr val="FF0000"/>
                </a:solidFill>
              </a:rPr>
              <a:t>(X)) using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the attractor mechanism: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0" y="5545470"/>
            <a:ext cx="4427220" cy="12082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7000" y="1219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Dijkgraaf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Seiberg</a:t>
            </a:r>
            <a:r>
              <a:rPr lang="en-US" dirty="0" smtClean="0"/>
              <a:t> &amp; Witten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28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Begin with O(5,21) (or O(5,5))  moduli space of supergravity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505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581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The conjugacy class only depends on u</a:t>
            </a:r>
            <a:r>
              <a:rPr lang="en-US" sz="2800" baseline="30000" dirty="0" smtClean="0">
                <a:solidFill>
                  <a:srgbClr val="0033CC"/>
                </a:solidFill>
              </a:rPr>
              <a:t>2</a:t>
            </a:r>
            <a:r>
              <a:rPr lang="en-US" sz="2800" dirty="0" smtClean="0">
                <a:solidFill>
                  <a:srgbClr val="0033CC"/>
                </a:solidFill>
              </a:rPr>
              <a:t> = 2m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4177829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Then </a:t>
            </a:r>
            <a:r>
              <a:rPr lang="en-US" sz="32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M</a:t>
            </a:r>
            <a:r>
              <a:rPr lang="en-US" sz="3200" dirty="0" smtClean="0">
                <a:solidFill>
                  <a:srgbClr val="FF0000"/>
                </a:solidFill>
              </a:rPr>
              <a:t>(S</a:t>
            </a:r>
            <a:r>
              <a:rPr lang="en-US" sz="3200" baseline="30000" dirty="0" smtClean="0">
                <a:solidFill>
                  <a:srgbClr val="FF0000"/>
                </a:solidFill>
              </a:rPr>
              <a:t>m</a:t>
            </a:r>
            <a:r>
              <a:rPr lang="en-US" sz="3200" dirty="0" smtClean="0">
                <a:solidFill>
                  <a:srgbClr val="FF0000"/>
                </a:solidFill>
              </a:rPr>
              <a:t>(X)) is: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6" grpId="0"/>
      <p:bldP spid="12" grpId="0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Generating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982980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506277"/>
            <a:ext cx="3817620" cy="5295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1143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p</a:t>
            </a:r>
            <a:r>
              <a:rPr lang="en-US" sz="2400" dirty="0" smtClean="0">
                <a:solidFill>
                  <a:srgbClr val="0033CC"/>
                </a:solidFill>
              </a:rPr>
              <a:t>rime CFT’s with c= 6m,  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2952750" cy="4610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74293"/>
            <a:ext cx="8686800" cy="1089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3591946"/>
            <a:ext cx="4362450" cy="116651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16380" y="5105400"/>
            <a:ext cx="1480868" cy="1015663"/>
            <a:chOff x="957532" y="1981200"/>
            <a:chExt cx="1480868" cy="1015663"/>
          </a:xfrm>
        </p:grpSpPr>
        <p:sp>
          <p:nvSpPr>
            <p:cNvPr id="18" name="Cloud Callout 17"/>
            <p:cNvSpPr/>
            <p:nvPr/>
          </p:nvSpPr>
          <p:spPr>
            <a:xfrm>
              <a:off x="957532" y="1981200"/>
              <a:ext cx="1295400" cy="990600"/>
            </a:xfrm>
            <a:prstGeom prst="cloud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9200" y="1981200"/>
              <a:ext cx="121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</a:rPr>
                <a:t>?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2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Extreme Polar Coefficient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From the formula for the partition functions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of symmetric product </a:t>
            </a:r>
            <a:r>
              <a:rPr lang="en-US" sz="3200" dirty="0" err="1" smtClean="0">
                <a:solidFill>
                  <a:srgbClr val="0033CC"/>
                </a:solidFill>
              </a:rPr>
              <a:t>orbifolds</a:t>
            </a:r>
            <a:r>
              <a:rPr lang="en-US" sz="3200" dirty="0" smtClean="0">
                <a:solidFill>
                  <a:srgbClr val="0033CC"/>
                </a:solidFill>
              </a:rPr>
              <a:t> we easily find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24200"/>
            <a:ext cx="3958590" cy="510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30" y="3962400"/>
            <a:ext cx="385953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Generating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982980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1143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p</a:t>
            </a:r>
            <a:r>
              <a:rPr lang="en-US" sz="2400" dirty="0" smtClean="0">
                <a:solidFill>
                  <a:srgbClr val="0033CC"/>
                </a:solidFill>
              </a:rPr>
              <a:t>rime CFT’s with c= 6m,  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2952750" cy="4610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74293"/>
            <a:ext cx="8686800" cy="1089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60" y="3622138"/>
            <a:ext cx="4362450" cy="116651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81075" y="5105400"/>
            <a:ext cx="1524000" cy="1015663"/>
            <a:chOff x="914400" y="1981200"/>
            <a:chExt cx="1524000" cy="1015663"/>
          </a:xfrm>
        </p:grpSpPr>
        <p:sp>
          <p:nvSpPr>
            <p:cNvPr id="20" name="Cloud Callout 19"/>
            <p:cNvSpPr/>
            <p:nvPr/>
          </p:nvSpPr>
          <p:spPr>
            <a:xfrm>
              <a:off x="914400" y="1981200"/>
              <a:ext cx="1295400" cy="990600"/>
            </a:xfrm>
            <a:prstGeom prst="cloud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0" y="1981200"/>
              <a:ext cx="121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</a:rPr>
                <a:t>?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565332"/>
            <a:ext cx="532257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951"/>
            <a:ext cx="8229600" cy="1143000"/>
          </a:xfrm>
        </p:spPr>
        <p:txBody>
          <a:bodyPr/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Using results from number theory, especially the ``mass formulae’’ of Carl Ludwig Siegel, one can --   with some nontrivial work --  compute the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Z-volumes of these spaces.  For example: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05200"/>
            <a:ext cx="258699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8305800" cy="921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43602"/>
            <a:ext cx="321564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01" y="526754"/>
            <a:ext cx="4254476" cy="50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359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Much harder, but from C.L. Siegel we get: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05" y="6268683"/>
            <a:ext cx="2246095" cy="393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0" y="3770851"/>
            <a:ext cx="8539428" cy="413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24719"/>
            <a:ext cx="5662475" cy="1203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8" y="2397118"/>
            <a:ext cx="8828952" cy="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4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" y="1524000"/>
            <a:ext cx="8539428" cy="413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" y="2971800"/>
            <a:ext cx="8586667" cy="72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" y="5181600"/>
            <a:ext cx="9114668" cy="6426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6400" y="39395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For p an odd prime &amp;  t &gt; e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255722"/>
            <a:ext cx="9614529" cy="71137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81200" y="5562600"/>
            <a:ext cx="22098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399"/>
            <a:ext cx="6073904" cy="57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1"/>
            <a:ext cx="6668190" cy="150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8763000" cy="670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791200"/>
            <a:ext cx="348234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197090" cy="120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00400"/>
            <a:ext cx="6991350" cy="130525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 For Probabilities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257800"/>
            <a:ext cx="536829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73"/>
            <a:ext cx="8229600" cy="1143000"/>
          </a:xfrm>
        </p:spPr>
        <p:txBody>
          <a:bodyPr/>
          <a:lstStyle/>
          <a:p>
            <a:r>
              <a:rPr lang="en-US" dirty="0" smtClean="0"/>
              <a:t>Result For Probabilities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057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Claim: The limit exists for all nonnegative </a:t>
            </a:r>
            <a:r>
              <a:rPr lang="en-US" sz="32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l</a:t>
            </a:r>
            <a:r>
              <a:rPr lang="en-US" sz="3200" dirty="0" smtClean="0">
                <a:solidFill>
                  <a:srgbClr val="FF0000"/>
                </a:solidFill>
              </a:rPr>
              <a:t>  and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71800"/>
            <a:ext cx="4217670" cy="1520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562600"/>
            <a:ext cx="76962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Conclusion: Almost every sequence </a:t>
            </a:r>
            <a:r>
              <a:rPr lang="en-US" sz="3600" dirty="0">
                <a:solidFill>
                  <a:srgbClr val="FFFF00"/>
                </a:solidFill>
              </a:rPr>
              <a:t>{</a:t>
            </a:r>
            <a:r>
              <a:rPr lang="en-US" sz="3600" dirty="0">
                <a:solidFill>
                  <a:srgbClr val="FFFF00"/>
                </a:solidFill>
                <a:latin typeface="Brush Script MT" panose="03060802040406070304" pitchFamily="66" charset="0"/>
              </a:rPr>
              <a:t>C</a:t>
            </a:r>
            <a:r>
              <a:rPr lang="en-US" sz="3600" baseline="-25000" dirty="0">
                <a:solidFill>
                  <a:srgbClr val="FFFF00"/>
                </a:solidFill>
              </a:rPr>
              <a:t>M</a:t>
            </a:r>
            <a:r>
              <a:rPr lang="en-US" sz="3600" dirty="0" smtClean="0">
                <a:solidFill>
                  <a:srgbClr val="FFFF00"/>
                </a:solidFill>
              </a:rPr>
              <a:t>}  does not have a holographic dual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724400"/>
            <a:ext cx="2457450" cy="510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5410200" cy="9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51"/>
            <a:ext cx="8229600" cy="1143000"/>
          </a:xfrm>
        </p:spPr>
        <p:txBody>
          <a:bodyPr/>
          <a:lstStyle/>
          <a:p>
            <a:r>
              <a:rPr lang="en-US" dirty="0" smtClean="0"/>
              <a:t>Proof – 1/3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3276600"/>
                <a:ext cx="7315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𝜉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4000" dirty="0" err="1" smtClean="0">
                    <a:solidFill>
                      <a:srgbClr val="FF0000"/>
                    </a:solidFill>
                  </a:rPr>
                  <a:t>s:M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) is a sum over partitions: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76600"/>
                <a:ext cx="7315200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3000" t="-15517" r="-2750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86800" cy="108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562600"/>
            <a:ext cx="4133850" cy="434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0"/>
            <a:ext cx="4053840" cy="4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Statistics Of Partitions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For large M the distribution of partitions into k parts is sharply peaked: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133600"/>
            <a:ext cx="5638800" cy="329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410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Moreover the ``typical’’ partition has ``most’’ parts of order: 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096000"/>
            <a:ext cx="2129790" cy="598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907833"/>
            <a:ext cx="4987290" cy="693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22093"/>
            <a:ext cx="1943100" cy="361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391638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Erdös</a:t>
            </a:r>
            <a:r>
              <a:rPr lang="en-US" sz="2400" dirty="0" smtClean="0"/>
              <a:t> &amp; </a:t>
            </a:r>
            <a:r>
              <a:rPr lang="en-US" sz="2400" dirty="0" err="1" smtClean="0"/>
              <a:t>Lehner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23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Proof – </a:t>
            </a:r>
            <a:r>
              <a:rPr lang="en-US" dirty="0" smtClean="0"/>
              <a:t>3/3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1588770" cy="510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10668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i</a:t>
            </a:r>
            <a:r>
              <a:rPr lang="en-US" sz="4000" dirty="0" smtClean="0">
                <a:solidFill>
                  <a:srgbClr val="0033CC"/>
                </a:solidFill>
              </a:rPr>
              <a:t>s dominated by: 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7517130" cy="781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19600"/>
            <a:ext cx="7296150" cy="628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0"/>
            <a:ext cx="2823210" cy="1520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7543800" cy="5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73"/>
            <a:ext cx="8229600" cy="1143000"/>
          </a:xfrm>
        </p:spPr>
        <p:txBody>
          <a:bodyPr/>
          <a:lstStyle/>
          <a:p>
            <a:r>
              <a:rPr lang="en-US" dirty="0" smtClean="0"/>
              <a:t>Some Wild Speculation: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(Discussions with </a:t>
            </a:r>
            <a:r>
              <a:rPr lang="en-US" sz="2800" dirty="0" err="1" smtClean="0"/>
              <a:t>Shamit</a:t>
            </a:r>
            <a:r>
              <a:rPr lang="en-US" sz="2800" dirty="0" smtClean="0"/>
              <a:t> </a:t>
            </a:r>
            <a:r>
              <a:rPr lang="en-US" sz="2800" dirty="0" err="1" smtClean="0"/>
              <a:t>Kachru</a:t>
            </a:r>
            <a:r>
              <a:rPr lang="en-US" sz="2800" dirty="0" smtClean="0"/>
              <a:t> and Alex Maloney)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C00000"/>
                </a:solidFill>
              </a:rPr>
              <a:t>Siegel Mass Formula:  </a:t>
            </a:r>
            <a:endParaRPr lang="en-US" sz="3600" b="1" i="1" u="sng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5486400"/>
            <a:ext cx="5769665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2514600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33CC"/>
                    </a:solidFill>
                  </a:rPr>
                  <a:t>Two lattices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Γ</m:t>
                    </m:r>
                  </m:oMath>
                </a14:m>
                <a:r>
                  <a:rPr lang="en-US" sz="3600" baseline="-250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1</a:t>
                </a:r>
                <a:r>
                  <a:rPr lang="en-US" sz="36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Γ</m:t>
                    </m:r>
                  </m:oMath>
                </a14:m>
                <a:r>
                  <a:rPr lang="en-US" sz="3600" baseline="-250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2</a:t>
                </a:r>
                <a:r>
                  <a:rPr lang="en-US" sz="36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 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are in the same genus if 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14600"/>
                <a:ext cx="914400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067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29000"/>
            <a:ext cx="3653790" cy="4343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4191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Even </a:t>
            </a:r>
            <a:r>
              <a:rPr lang="en-US" sz="3200" dirty="0" err="1" smtClean="0">
                <a:solidFill>
                  <a:srgbClr val="FF0000"/>
                </a:solidFill>
              </a:rPr>
              <a:t>unimodular</a:t>
            </a:r>
            <a:r>
              <a:rPr lang="en-US" sz="3200" dirty="0" smtClean="0">
                <a:solidFill>
                  <a:srgbClr val="FF0000"/>
                </a:solidFill>
              </a:rPr>
              <a:t> lattices of rank 8n form a single genus, and: 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5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 Natural Ensemble &amp; Measure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3203" y="1219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Consider the ensemble of </a:t>
            </a:r>
            <a:r>
              <a:rPr lang="en-US" sz="3200" b="1" i="1" u="sng" dirty="0" smtClean="0">
                <a:solidFill>
                  <a:srgbClr val="7030A0"/>
                </a:solidFill>
              </a:rPr>
              <a:t>holomorphic</a:t>
            </a:r>
            <a:r>
              <a:rPr lang="en-US" sz="3200" dirty="0" smtClean="0">
                <a:solidFill>
                  <a:srgbClr val="7030A0"/>
                </a:solidFill>
              </a:rPr>
              <a:t> CFT’s.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981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(What would they be dual to? Presumably some version of chiral gravity in 3d! 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200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Holomorphic CFTs have c = 24N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3886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They are completely rigid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24400"/>
            <a:ext cx="5894733" cy="838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791200"/>
            <a:ext cx="53671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951"/>
            <a:ext cx="8229600" cy="1143000"/>
          </a:xfrm>
        </p:spPr>
        <p:txBody>
          <a:bodyPr/>
          <a:lstStyle/>
          <a:p>
            <a:r>
              <a:rPr lang="en-US" dirty="0" smtClean="0"/>
              <a:t>Some Wild Speculation – 3/4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91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27432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(Speculation: This set exhausts the set of c=24N holomorphic CFTs.)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267200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Speculation: Using results on the mass formula for lattices with nontrivial </a:t>
            </a:r>
            <a:r>
              <a:rPr lang="en-US" sz="3600" dirty="0" err="1" smtClean="0">
                <a:solidFill>
                  <a:srgbClr val="7030A0"/>
                </a:solidFill>
              </a:rPr>
              <a:t>automorphism</a:t>
            </a:r>
            <a:r>
              <a:rPr lang="en-US" sz="3600" dirty="0" smtClean="0">
                <a:solidFill>
                  <a:srgbClr val="7030A0"/>
                </a:solidFill>
              </a:rPr>
              <a:t> we can again prove that </a:t>
            </a:r>
            <a:r>
              <a:rPr lang="en-US" sz="3600" dirty="0">
                <a:solidFill>
                  <a:srgbClr val="7030A0"/>
                </a:solidFill>
              </a:rPr>
              <a:t>sequences {</a:t>
            </a:r>
            <a:r>
              <a:rPr lang="en-US" sz="3600" dirty="0" smtClean="0">
                <a:solidFill>
                  <a:srgbClr val="7030A0"/>
                </a:solidFill>
                <a:latin typeface="Brush Script MT" panose="03060802040406070304" pitchFamily="66" charset="0"/>
              </a:rPr>
              <a:t>C</a:t>
            </a:r>
            <a:r>
              <a:rPr lang="en-US" sz="3600" baseline="-25000" dirty="0" smtClean="0">
                <a:solidFill>
                  <a:srgbClr val="7030A0"/>
                </a:solidFill>
              </a:rPr>
              <a:t>N</a:t>
            </a:r>
            <a:r>
              <a:rPr lang="en-US" sz="3600" dirty="0" smtClean="0">
                <a:solidFill>
                  <a:srgbClr val="7030A0"/>
                </a:solidFill>
              </a:rPr>
              <a:t>} with a holographic dual are measure zero.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7325139" cy="83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7526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Define a ``genus’’ to be an equivalence class under </a:t>
            </a:r>
            <a:r>
              <a:rPr lang="en-US" sz="3200" dirty="0" err="1" smtClean="0">
                <a:solidFill>
                  <a:srgbClr val="FF0000"/>
                </a:solidFill>
              </a:rPr>
              <a:t>tensoring</a:t>
            </a:r>
            <a:r>
              <a:rPr lang="en-US" sz="3200" dirty="0" smtClean="0">
                <a:solidFill>
                  <a:srgbClr val="FF0000"/>
                </a:solidFill>
              </a:rPr>
              <a:t> with a lattice theory of chiral scalar fields.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Where the local densities are computed by counting </a:t>
            </a:r>
            <a:r>
              <a:rPr lang="en-US" sz="3200" dirty="0" err="1" smtClean="0">
                <a:solidFill>
                  <a:srgbClr val="7030A0"/>
                </a:solidFill>
              </a:rPr>
              <a:t>automorphisms</a:t>
            </a:r>
            <a:r>
              <a:rPr lang="en-US" sz="3200" dirty="0" smtClean="0">
                <a:solidFill>
                  <a:srgbClr val="7030A0"/>
                </a:solidFill>
              </a:rPr>
              <a:t> of the vertex operator algebra localized at a prime p.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Wilder Speculation – 4/4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3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Heterotic/Type II Duality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990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Het/T4 = IIA/K3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DH states: Perturbative heterotic BPS states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71" y="327660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Roughly: </a:t>
            </a:r>
            <a:r>
              <a:rPr lang="en-US" sz="2800" dirty="0" err="1" smtClean="0">
                <a:solidFill>
                  <a:srgbClr val="7030A0"/>
                </a:solidFill>
              </a:rPr>
              <a:t>Cohomology</a:t>
            </a:r>
            <a:r>
              <a:rPr lang="en-US" sz="2800" dirty="0" smtClean="0">
                <a:solidFill>
                  <a:srgbClr val="7030A0"/>
                </a:solidFill>
              </a:rPr>
              <a:t> groups of the moduli spaces of objects in D</a:t>
            </a:r>
            <a:r>
              <a:rPr lang="en-US" sz="2800" baseline="30000" dirty="0" smtClean="0">
                <a:solidFill>
                  <a:srgbClr val="7030A0"/>
                </a:solidFill>
              </a:rPr>
              <a:t>b</a:t>
            </a:r>
            <a:r>
              <a:rPr lang="en-US" sz="2800" dirty="0" smtClean="0">
                <a:solidFill>
                  <a:srgbClr val="7030A0"/>
                </a:solidFill>
              </a:rPr>
              <a:t>(K3) with fixed K-theory invariant and stable </a:t>
            </a:r>
            <a:r>
              <a:rPr lang="en-US" sz="2800" dirty="0" err="1" smtClean="0">
                <a:solidFill>
                  <a:srgbClr val="7030A0"/>
                </a:solidFill>
              </a:rPr>
              <a:t>wrt</a:t>
            </a:r>
            <a:r>
              <a:rPr lang="en-US" sz="2800" dirty="0" smtClean="0">
                <a:solidFill>
                  <a:srgbClr val="7030A0"/>
                </a:solidFill>
              </a:rPr>
              <a:t> a stability condition determined by the </a:t>
            </a:r>
            <a:r>
              <a:rPr lang="en-US" sz="2800" dirty="0" err="1" smtClean="0">
                <a:solidFill>
                  <a:srgbClr val="7030A0"/>
                </a:solidFill>
              </a:rPr>
              <a:t>complexified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Kahler</a:t>
            </a:r>
            <a:r>
              <a:rPr lang="en-US" sz="2800" dirty="0" smtClean="0">
                <a:solidFill>
                  <a:srgbClr val="7030A0"/>
                </a:solidFill>
              </a:rPr>
              <a:t> class.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105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Aspinwall</a:t>
            </a:r>
            <a:r>
              <a:rPr lang="en-US" sz="2800" dirty="0" smtClean="0">
                <a:solidFill>
                  <a:srgbClr val="FF0000"/>
                </a:solidFill>
              </a:rPr>
              <a:t>-Morrison Theorem: Moduli space of K3 sigma models: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1" y="6196974"/>
            <a:ext cx="8770620" cy="552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19050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D4-D2-D0 </a:t>
            </a:r>
            <a:r>
              <a:rPr lang="en-US" sz="3200" dirty="0" err="1" smtClean="0">
                <a:solidFill>
                  <a:srgbClr val="7030A0"/>
                </a:solidFill>
              </a:rPr>
              <a:t>boundstates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419600" y="2286000"/>
            <a:ext cx="11430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8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Heterotic Toroidal Compactifications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7074217" cy="396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648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</a:rPr>
              <a:t>Narain</a:t>
            </a:r>
            <a:r>
              <a:rPr lang="en-US" sz="3600" dirty="0" smtClean="0">
                <a:solidFill>
                  <a:srgbClr val="7030A0"/>
                </a:solidFill>
              </a:rPr>
              <a:t> moduli space of CFT’s: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8382000" cy="349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3249930" cy="430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657600"/>
            <a:ext cx="565785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6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Crystal Symmetries Of Toroidal Compactifications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Construct some heterotic string compactifications with large interesting crystallographic group symmetries.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3823811" cy="4867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9200" y="4724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Then G is a crystal symmetry of the CFT: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52800"/>
            <a:ext cx="2683669" cy="386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4800"/>
            <a:ext cx="2819400" cy="383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14800"/>
            <a:ext cx="2667000" cy="3855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41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Example: Weyl group symmetries of enhanced YM gauge theories.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These are NOT the kinds of crystal symmetries we want</a:t>
            </a:r>
          </a:p>
        </p:txBody>
      </p:sp>
    </p:spTree>
    <p:extLst>
      <p:ext uri="{BB962C8B-B14F-4D97-AF65-F5344CB8AC3E}">
        <p14:creationId xmlns:p14="http://schemas.microsoft.com/office/powerpoint/2010/main" val="2259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O_{\IZ}(II^{20;4}) \backslash &#10;O_{\IR}(20;4)/\left( O_{\IR}(20) \times O_{\IR}(4)\right) $&#10;&#10;&#10;&#10;\end{document}"/>
  <p:tag name="IGUANATEXSIZE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Gamma^{24,8} = (\Lambda;0) \oplus (0;\Gamma_8) $&#10;&#10;&#10;&#10;\end{document}"/>
  <p:tag name="IGUANATEXSIZE" val="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C\in \CE_{M,\alpha}  $&#10;&#10;&#10;&#10;\end{document}"/>
  <p:tag name="IGUANATEXSIZE" val="4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fe( \CC_1\times \CC_2  ) =\fe( \CC_1  ) \fe(\CC_2  )    $&#10;&#10;&#10;&#10;\end{document}"/>
  <p:tag name="IGUANATEXSIZE" val="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\vol( \CC_1\times \CC_2  ) =\vol( \CC_1  ) \vol(\CC_2  )    $&#10;&#10;&#10;&#10;\end{document}"/>
  <p:tag name="IGUANATEXSIZE" val="4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C_{m,\alpha}  $&#10;&#10;&#10;&#10;\end{document}"/>
  <p:tag name="IGUANATEXSIZE" val="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v(m,\alpha) = \vol_Z(\CC(m,\alpha)) $&#10;&#10;&#10;&#10;\end{document}"/>
  <p:tag name="IGUANATEXSIZE" val="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\fe(m,\alpha)= \fe(\CC_{m,\alpha})  $&#10;&#10;&#10;&#10;\end{document}"/>
  <p:tag name="IGUANATEXSIZE" val="4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alpha = 1, \dots, f_m  $&#10;&#10;&#10;&#10;\end{document}"/>
  <p:tag name="IGUANATEXSIZE" val="4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&#10;\prod_{m=1}^\infty \prod_{\alpha=1}^{f_m} \frac{1}{1-v(m,\alpha)&#10;\fe(m,\alpha)^{-s} q^m} = 1 + \sum_{M=1}^\infty \xi(s;M) q^M $$&#10;&#10;&#10;&#10;\end{document}"/>
  <p:tag name="IGUANATEXSIZE" val="4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Sepia}&#10; \xi(s;M)= \sum_{\fe=1}^\infty \frac{{\rm vol}(\fe;M)}{\fe^s} $$&#10;&#10;&#10;&#10;\end{document}"/>
  <p:tag name="IGUANATEXSIZE" val="4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S^mK3 := {\rm Hilb}^m(K3)  $&#10;&#10;&#10;&#10;\end{document}"/>
  <p:tag name="IGUANATEXSIZE" val="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{\rm Co}_0 \times W(E_8) $&#10;&#10;&#10;&#10;\end{document}"/>
  <p:tag name="IGUANATEXSIZE" val="4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S^m T4 := {\rm Hilb}^{m+1}(T4)/T4  $&#10;&#10;&#10;&#10;\end{document}"/>
  <p:tag name="IGUANATEXSIZE" val="4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1835.7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\CE_M = \{  (S^1 X)^{n_1} \times \cdots \times (S^r X)^{n_r} \} $&#10;&#10;&#10;&#10;\end{document}"/>
  <p:tag name="IGUANATEXSIZE" val="40"/>
  <p:tag name="IGUANATEXCURSOR" val="2521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X = K3 $&#10;&#10;&#10;&#10;\end{document}"/>
  <p:tag name="IGUANATEXSIZE" val="4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X = T4 $&#10;&#10;&#10;&#10;\end{document}"/>
  <p:tag name="IGUANATEXSIZE" val="4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X \in \{ K3 , T4 \} $&#10;&#10;&#10;&#10;\end{document}"/>
  <p:tag name="IGUANATEXSIZE" val="4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37"/>
  <p:tag name="ORIGINALWIDTH" val="1400.82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 M = n_1 + 2 n_2 + \cdots + r n_r $&#10;&#10;&#10;&#10;\end{document}"/>
  <p:tag name="IGUANATEXSIZE" val="40"/>
  <p:tag name="IGUANATEXCURSOR" val="2513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Q_{r,s} = II^{r+8s,r} $&#10;&#10;&#10;&#10;\end{document}"/>
  <p:tag name="IGUANATEXSIZE" val="4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\CN_{r+8s,r} = O_{\IZ}(Q_{r,s})\backslash O_{\IR}(Q_{r,s}) / &#10;O(r+8s)\times  O(r) $&#10;&#10;&#10;&#10;\end{document}"/>
  <p:tag name="IGUANATEXSIZE" val="4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\CM(X) = \begin{cases} \CN_{4,4} &amp; X = T4 \\ &#10;\CN_{20,4} &amp; X = K3 \\   \end{cases}&#10;$&#10;&#10;&#10;&#10;\end{document}"/>
  <p:tag name="IGUANATEXSIZE" val="4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S^m  X  $&#10;&#10;&#10;&#10;\end{document}"/>
  <p:tag name="IGUANATEXSIZE" val="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\IM^{1,1} \times T^{8} $&#10;&#10;&#10;&#10;\end{document}"/>
  <p:tag name="IGUANATEXSIZE" val="4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O_{\IZ}(Q_{r,s},m)\backslash O_{\IR}(Q_{r,s},m) / &#10;O(r+8s)\times  O(r-1) $&#10;&#10;&#10;&#10;\end{document}"/>
  <p:tag name="IGUANATEXSIZE" val="4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(r,s) = \begin{cases} (5,0) &amp; X = T4 \\ &#10;(5,2)  &amp; X = K3 \\   \end{cases}&#10;$&#10;&#10;&#10;&#10;\end{document}"/>
  <p:tag name="IGUANATEXSIZE" val="4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C_{m,\alpha}  $&#10;&#10;&#10;&#10;\end{document}"/>
  <p:tag name="IGUANATEXSIZE" val="4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\fe(m,\alpha)= \fe(\CC_{m,\alpha})  $&#10;&#10;&#10;&#10;\end{document}"/>
  <p:tag name="IGUANATEXSIZE" val="4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alpha = 1, \dots, f_m  $&#10;&#10;&#10;&#10;\end{document}"/>
  <p:tag name="IGUANATEXSIZE" val="4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&#10;\prod_{m=1}^\infty \prod_{\alpha=1}^{f_m} \frac{1}{1-v(m,\alpha)&#10;\fe(m,\alpha)^{-s} q^m} = 1 + \sum_{M=1}^\infty \xi(s;M) q^M $$&#10;&#10;&#10;&#10;\end{document}"/>
  <p:tag name="IGUANATEXSIZE" val="4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Sepia}&#10; \xi(s;M)= \sum_{\fe=1}^\infty \frac{{\rm vol}(\fe;M)}{\fe^s} $$&#10;&#10;&#10;&#10;\end{document}"/>
  <p:tag name="IGUANATEXSIZE" val="4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fe(S^m K3) = m+1  $&#10;&#10;&#10;&#10;\end{document}"/>
  <p:tag name="IGUANATEXSIZE" val="4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fe(S^m T4) = m+1  $&#10;&#10;&#10;&#10;\end{document}"/>
  <p:tag name="IGUANATEXSIZE" val="4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C_{m,\alpha}  $&#10;&#10;&#10;&#10;\end{document}"/>
  <p:tag name="IGUANATEXSIZE" val="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fF_L \subset \Lambda $&#10;&#10;&#10;&#10;\end{document}"/>
  <p:tag name="IGUANATEXSIZE" val="4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alpha = 1, \dots, f_m  $&#10;&#10;&#10;&#10;\end{document}"/>
  <p:tag name="IGUANATEXSIZE" val="4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&#10;\prod_{m=1}^\infty \prod_{\alpha=1}^{f_m} \frac{1}{1-v(m,\alpha)&#10;\fe(m,\alpha)^{-s} q^m} = 1 + \sum_{M=1}^\infty \xi(s;M) q^M $$&#10;&#10;&#10;&#10;\end{document}"/>
  <p:tag name="IGUANATEXSIZE" val="4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Sepia}&#10; \xi(s;M)= \sum_{\fe=1}^\infty \frac{{\rm vol}(\fe;M)}{\fe^s} $$&#10;&#10;&#10;&#10;\end{document}"/>
  <p:tag name="IGUANATEXSIZE" val="4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v(m,\alpha) = \vol_Z(\CC(m,\alpha)) $&#10;&#10;&#10;&#10;\end{document}"/>
  <p:tag name="IGUANATEXSIZE" val="4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vol_Z(K3) = $$&#10;&#10;&#10;&#10;\end{document}"/>
  <p:tag name="IGUANATEXSIZE" val="4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pi^{-40} \frac{(131)(283)(593)(617)(691)^2(3617)(43867)}{2^{40}\cdot&#10;3^{34} \cdot 5^{15} \cdot 7^{9}\cdot 11^{5}\cdot 13^{4}\cdot 17^{3}\cdot 19^{3}\cdot 23 }&#10;$$&#10;&#10;&#10;&#10;\end{document}"/>
  <p:tag name="IGUANATEXSIZE" val="4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cong    1.66 \times 10^{-61}$$&#10;&#10;&#10;&#10;\end{document}"/>
  <p:tag name="IGUANATEXSIZE" val="4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46.86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vol_Z(S^m K3)= ???? $$&#10;&#10;&#10;&#10;\end{document}"/>
  <p:tag name="IGUANATEXSIZE" val="40"/>
  <p:tag name="IGUANATEXCURSOR" val="2526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3788"/>
  <p:tag name="ORIGINALWIDTH" val="552.68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d= r + 4s $$&#10;&#10;&#10;&#10;\end{document}"/>
  <p:tag name="IGUANATEXSIZE" val="40"/>
  <p:tag name="IGUANATEXCURSOR" val="2526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331"/>
  <p:tag name="ORIGINALWIDTH" val="2801.6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A(d,m,p^t):= &#10;\# \{ v \mod~p^t \vert Q_{r,s}(v)=2m\mod p^t \}  $&#10;&#10;&#10;&#10;\end{document}"/>
  <p:tag name="IGUANATEXSIZE" val="30"/>
  <p:tag name="IGUANATEXCURSOR" val="2597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G_L := {\rm Fix}(\fF_L) \subset {\rm Aut}(\Lambda)&#10;= {\rm Co}_0 $&#10;&#10;&#10;&#10;\end{document}"/>
  <p:tag name="IGUANATEXSIZE" val="4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6.213"/>
  <p:tag name="ORIGINALWIDTH" val="1393.32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alpha_p(m):= \lim_{t\to \infty} &#10;\frac{A(d,m,p^t)}{p^{t(2d-1)} } $$&#10;&#10;&#10;&#10;\end{document}"/>
  <p:tag name="IGUANATEXSIZE" val="40"/>
  <p:tag name="IGUANATEXCURSOR" val="2582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6.4754"/>
  <p:tag name="ORIGINALWIDTH" val="2172.4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rac{ {\rm vol}(O_{\IZ}(Q_{r,s},m) &#10;\backslash O_{\IR}(Q_{r,s},m) )}{&#10; {\rm vol}(O_{\IZ}(Q_{r,s})&#10;\backslash O_{\IR}(Q_{r,s}) )}= \prod_{p&lt;\infty} &#10;\alpha_p(m) $&#10; &#10;&#10;&#10;&#10;\end{document}"/>
  <p:tag name="IGUANATEXSIZE" val="40"/>
  <p:tag name="IGUANATEXCURSOR" val="2696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331"/>
  <p:tag name="ORIGINALWIDTH" val="2801.6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A(d,m,p^t):= &#10;\# \{ v \mod~p^t \vert Q_{r,s}(v)=2m\mod p^t \}  $&#10;&#10;&#10;&#10;\end{document}"/>
  <p:tag name="IGUANATEXSIZE" val="30"/>
  <p:tag name="IGUANATEXCURSOR" val="2597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4.7244"/>
  <p:tag name="ORIGINALWIDTH" val="2414.69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A(d,p^e,p^t):= p^{t(2d-1)} (1-p^{-d})&#10;\frac{ 1- p^{-(e+1)(d-1)} }{1-p^{-(d-1)} }  $&#10;&#10;&#10;&#10;\end{document}"/>
  <p:tag name="IGUANATEXSIZE" val="35"/>
  <p:tag name="IGUANATEXCURSOR" val="2616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0.7274"/>
  <p:tag name="ORIGINALWIDTH" val="2563.1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A(d,2^e,2^t):=2\cdot 2^{t(2d-1)} (1-2^{-d})&#10;\frac{ 1- 2^{-(e+1)(d-1)} }{1-2^{-(d-1)} }  $&#10;&#10;&#10;&#10;\end{document}"/>
  <p:tag name="IGUANATEXSIZE" val="35"/>
  <p:tag name="IGUANATEXCURSOR" val="2610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323"/>
  <p:tag name="ORIGINALWIDTH" val="1494.56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vol_Z(S^m K3)=\rho m^{42} f_{13}(m) $$&#10;&#10;&#10;&#10;\end{document}"/>
  <p:tag name="IGUANATEXSIZE" val="40"/>
  <p:tag name="IGUANATEXCURSOR" val="2537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1.2036"/>
  <p:tag name="ORIGINALWIDTH" val="1640.7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 f_{13}(m) = \prod_{p\vert m} \frac{ &#10;1- p^{-12- 12 e_p(m) }}{1-p^{-12}}   $$&#10;&#10;&#10;&#10;\end{document}"/>
  <p:tag name="IGUANATEXSIZE" val="40"/>
  <p:tag name="IGUANATEXCURSOR" val="2573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 \rho = \pi^{-42}&#10;\frac{(103)( 131)(283)( 593)( 617)(691)(3617)(43867)( 2294797)}{&#10;2^{51}\cdot 3^{35}\cdot 5^{15}\cdot  7^{ 10}\cdot &#10; 11^{ 5}\cdot  13^{ 4}\cdot 17^{ 3}\cdot 19^{3} \cdot  23^{2} } $$&#10;&#10;&#10;&#10;\end{document}"/>
  <p:tag name="IGUANATEXSIZE" val="4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cong 5.815 \times 10^{-63}   $$&#10;&#10;&#10;&#10;\end{document}"/>
  <p:tag name="IGUANATEXSIZE" val="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&#10;H_\ell(s) :=\lim_{M\to \infty}  (M+1)^{\ell s} \frac{\xi(s;M)}{\xi(0;M)} &#10;$$&#10;&#10;&#10;&#10;\end{document}"/>
  <p:tag name="IGUANATEXSIZE" val="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fF_R \subset \Gamma_8 $&#10;&#10;&#10;&#10;\end{document}"/>
  <p:tag name="IGUANATEXSIZE" val="4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 = \lim_{M\to \infty} &#10; \sum_{\fe=M+1}^{2^M}  \frac{\vol(\fe;M)}{\vol(M)}\left( \frac{(M+1)^\ell}{\fe} \right)^s&#10;$$&#10;&#10;&#10;&#10;\end{document}"/>
  <p:tag name="IGUANATEXSIZE" val="4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 \geq \lim_{M\to \infty }&#10; \kappa^{-s} p_{M}(\kappa,\ell) \geq 0 &#10;$$&#10;&#10;&#10;&#10;\end{document}"/>
  <p:tag name="IGUANATEXSIZE" val="4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H_{\ell}(s)  = \begin{cases} 1  &amp; s=0  \\ &#10;0 &amp;  s &gt; 0 \\   \end{cases}&#10;$&#10;&#10;&#10;&#10;\end{document}"/>
  <p:tag name="IGUANATEXSIZE" val="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\Rightarrow \wp(\ell)= 0 &#10;$&#10;&#10;&#10;&#10;\end{document}"/>
  <p:tag name="IGUANATEXSIZE" val="4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&#10;H_\ell(s) :=\lim_{M\to \infty}  (M+1)^{\ell s} \frac{\xi(s;M)}{\xi(0;M)} &#10;$$&#10;&#10;&#10;&#10;\end{document}"/>
  <p:tag name="IGUANATEXSIZE" val="4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&#10;\prod_{m=1}^\infty \prod_{\alpha=1}^{f_m} \frac{1}{1-v(m,\alpha)&#10;\fe(m,\alpha)^{-s} q^m} = 1 + \sum_{M=1}^\infty \xi(s;M) q^M $$&#10;&#10;&#10;&#10;\end{document}"/>
  <p:tag name="IGUANATEXSIZE" val="4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\lambda_1 \geq \lambda_2 \geq \cdots \geq \lambda_k $&#10;&#10;&#10;&#10;\end{document}"/>
  <p:tag name="IGUANATEXSIZE" val="4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M = \lambda_1 +  \cdots  + \lambda_k $&#10;&#10;&#10;&#10;\end{document}"/>
  <p:tag name="IGUANATEXSIZE" val="4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\lambda_j \cong \sqrt{M}  &#10;$&#10;&#10;&#10;&#10;\end{document}"/>
  <p:tag name="IGUANATEXSIZE" val="4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\bar k(M) := \frac{\sqrt{6}}{2\pi} \sqrt{M} \log M &#10;$&#10;&#10;&#10;&#10;\end{document}"/>
  <p:tag name="IGUANATEXSIZE" val="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\Gamma^{24-d;8-d} \hookrightarrow \IR^{24-d;8-d}$&#10;&#10;&#10;&#10;\end{document}"/>
  <p:tag name="IGUANATEXSIZE" val="4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M=400&#10;$&#10;&#10;&#10;&#10;\end{document}"/>
  <p:tag name="IGUANATEXSIZE" val="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\xi(s;M)  &#10;$&#10;&#10;&#10;&#10;\end{document}"/>
  <p:tag name="IGUANATEXSIZE" val="4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H_{\ell}(s)   := \lim_{M\to\infty} (M+1)^{\ell s} &#10;\frac{\xi(s;M)}{\xi(0;M)}&#10;$&#10;&#10;&#10;&#10;\end{document}"/>
  <p:tag name="IGUANATEXSIZE" val="4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  = \lim_{M\to\infty} (M+1)^{\ell s} (\sqrt{M})^{-s\sqrt{M}}&#10;$&#10;&#10;&#10;&#10;\end{document}"/>
  <p:tag name="IGUANATEXSIZE" val="4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 = \begin{cases} 1  &amp; s=0  \\ &#10;0 &amp;  s &gt; 0 \\   \end{cases}&#10;$&#10;&#10;&#10;&#10;\end{document}"/>
  <p:tag name="IGUANATEXSIZE" val="4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\xi(s;M)  \cong &#10;V(\sqrt{M})^{\sqrt{M}} &#10;(\sqrt{M})^{-s \sqrt{M} }e^{2\pi \sqrt{\frac{M}{6}}  }&#10;$&#10;&#10;&#10;&#10;\end{document}"/>
  <p:tag name="IGUANATEXSIZE" val="4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 &#10;\sum_{\alpha} \frac{1}{\vert {\rm Aut}\Gamma_\alpha \vert} = &#10;\prod_{p} \alpha_p &#10;$&#10;&#10;&#10;&#10;\end{document}"/>
  <p:tag name="IGUANATEXSIZE" val="4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\Gamma_1 \oplus S \cong \Gamma_2 \oplus S&#10;$&#10;&#10;&#10;&#10;\end{document}"/>
  <p:tag name="IGUANATEXSIZE" val="4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 &#10;Z = \sum_{\alpha} \frac{1}{\vert {\rm Aut}(\CC_\alpha)&#10; \vert}  &lt; \infty&#10;$&#10;&#10;&#10;&#10;\end{document}"/>
  <p:tag name="IGUANATEXSIZE" val="4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 &#10;\mu(\CC_{\alpha} ) = \frac{1}{Z} &#10;\frac{1}{\vert {\rm Aut}(\CC_{\alpha} )\vert }&#10;$&#10;&#10;&#10;&#10;\end{document}"/>
  <p:tag name="IGUANATEXSIZE" val="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G_R := {\rm Fix}(\fF_R) \subset {\rm Aut}(\Gamma_8)&#10;= W(E_8) $&#10;&#10;&#10;&#10;\end{document}"/>
  <p:tag name="IGUANATEXSIZE" val="4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\CE_N = \{ \CC(\Gamma,G)\vert G\subset {\rm Aut}(\Gamma)\quad\&amp;&#10;\quad \Gamma \in II^{24N}  \} &#10;$&#10;&#10;&#10;&#10;\end{document}"/>
  <p:tag name="IGUANATEXSIZE" val="4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\sum_{\alpha} \frac{1}{\vert {\rm Aut}\CC(\Gamma,G)_{\alpha} \vert} = &#10;\prod_{p} \alpha_p^{CFT}&#10;$&#10;&#10;&#10;&#10;\end{document}"/>
  <p:tag name="IGUANATEXSIZE" val="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814.77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 { \color{Green}  G_L}  \times &#10;{\color{Purple} G_R } \subset&#10;{\color{Green} O(24-d)}  \times {\color{Purple} O(8-d)} $&#10;&#10;&#10;&#10;\end{document}"/>
  <p:tag name="IGUANATEXSIZE" val="40"/>
  <p:tag name="IGUANATEXCURSOR" val="2598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509.9362"/>
  <p:tag name="OUTPUTDPI" val="1200"/>
  <p:tag name="LATEXADDIN" val="\documentclass{article}&#10;\usepackage{amsmath}&#10;\usepackage{amssymb}&#10;\usepackage{amsfonts}&#10;\usepackage{amsbsy}&#10;\usepackage[usenames,dvipsnames]{color}&#10; 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&#10;\Gamma^{24-d,8-d}$&#10;&#10;&#10;&#10;\end{document}"/>
  <p:tag name="IGUANATEXSIZE" val="40"/>
  <p:tag name="IGUANATEXCURSOR" val="2509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II^{24-d,8-d} \hookrightarrow \Gamma^{24-d;8-d}&#10;\subset \IR^{24-d;8-d} $&#10;&#10;&#10;&#10;\end{document}"/>
  <p:tag name="IGUANATEXSIZE" val="3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D_+(\fF_L^\perp) \cong \CD_-(\fF_L)  $&#10;&#10;&#10;&#10;\end{document}"/>
  <p:tag name="IGUANATEXSIZE" val="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ong  $&#10;&#10;&#10;&#10;\end{document}"/>
  <p:tag name="IGUANATEXSIZE" val="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Gamma \subset ( \fF_L^\perp)^\vee \oplus &#10;(\fF_R^\perp)^\vee \subset \IR^{24-d;8-d}$&#10;&#10;&#10;&#10;\end{document}"/>
  <p:tag name="IGUANATEXSIZE" val="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Gamma = \{ (x,y) \vert \bar x \cong \bar y \} $&#10;&#10;&#10;&#10;\end{document}"/>
  <p:tag name="IGUANATEXSIZE" val="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g: (x;y) \mapsto (g_L x; g_R y) $&#10;&#10;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overline{g_L x} = \overline{x} $&#10;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overline{g_R y} = \overline{y} $&#10;&#10;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D_-(\fF_R) \cong \CD_+(\fF_R^\perp)   $&#10;&#10;&#10;&#10;\end{document}"/>
  <p:tag name="IGUANATEXSIZE" val="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G \cong {\rm Aut}_{H^{2,0}\oplus H^{0,2} }(D^b(K3)) \cap  &#10;{\rm Aut}_{B + \I J  }(D^b(K3))  $&#10;&#10;&#10;&#10;\end{document}"/>
  <p:tag name="IGUANATEXSIZE" val="3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2^{12}:A_5 \cong 2^8:M_{20}$&#10;&#10;&#10;&#10;\end{document}"/>
  <p:tag name="IGUANATEXSIZE" val="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urple} O_{\IZ}(II^{24-d;8-d}) \backslash &#10;O_{\IR}(24-d;8-d)/\left( O_{\IR}(24-d) \times O_{\IR}(8-d)\right) $&#10;&#10;&#10;&#10;\end{document}"/>
  <p:tag name="IGUANATEXSIZE" val="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prod_{n=1}^\infty&#10;\Biggl( \frac{1}{(1-q^n)^{20}(1 - y z q^n)(1-y z^{-1} q^n)&#10;(1-y^{-1} z q^n)(1-y^{-1}z^{-1} q^n )} \Biggr) $&#10;&#10;&#10;&#10;\end{document}"/>
  <p:tag name="IGUANATEXSIZE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CF_q(V):= {\rm Sym}_q^*(V)\otimes &#10;{\rm Sym}_{q^2}^*(V)\otimes \cdots $&#10;&#10;&#10;&#10;\end{document}"/>
  <p:tag name="IGUANATEXSIZE" val="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CF_q(\textbf{20}\otimes \textbf{1} &#10;\oplus \textbf{1}\otimes \textbf{4} )  $&#10;&#10;&#10;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iota: O(20) \times O(4) \hookrightarrow O(24)  $&#10;&#10;&#10;&#10;\end{document}"/>
  <p:tag name="IGUANATEXSIZE" val="3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iota^*(V) = \textbf{20}\otimes \textbf{1} &#10;\oplus \textbf{1}\otimes \textbf{4}   $&#10;&#10;&#10;&#10;\end{document}"/>
  <p:tag name="IGUANATEXSIZE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Sepia} \textbf{300} \cong S^2 V_{23} \oplus V_{23}\oplus &#10;\textbf{1}   $&#10;&#10;&#10;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F_q( V_{23}\otimes \textbf{T} \oplus &#10;\textbf{1}\otimes \textbf{S}) = $&#10;&#10;&#10;&#10;\end{document}"/>
  <p:tag name="IGUANATEXSIZE" val="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\textbf{1} \otimes \textbf{T} ~ \oplus ~&#10;q\left[ V_{23} \otimes \textbf{T} \oplus \textbf{1}\otimes \textbf{S}&#10;\right]  $&#10;&#10;&#10;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oplus ~ q^2 \left[ \textbf{300}\otimes \textbf{T}&#10;\oplus \textbf{24}\otimes \textbf{S} \right] ~&#10;\oplus  $&#10;&#10;&#10;&#10;\end{document}"/>
  <p:tag name="IGUANATEXSIZE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q^3 \left[ \textbf{2876} \otimes \textbf{T} &#10;\oplus \textbf{324}\otimes \textbf{S} \right]  $&#10;&#10;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IM^{1,1+d} \times T^{8-d} $&#10;&#10;&#10;&#10;\end{document}"/>
  <p:tag name="IGUANATEXSIZE" val="4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&#10;\oplus \cdots  $&#10;&#10;&#10;&#10;\end{document}"/>
  <p:tag name="IGUANATEXSIZE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\textbf{1} \otimes \textbf{T} ~ \oplus ~&#10;q\left[ V \otimes \textbf{T} \oplus \textbf{1}\otimes \textbf{S}&#10;\right]  $&#10;&#10;&#10;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q^3 \left[ \textbf{2876} \otimes \textbf{T} &#10;\oplus \textbf{324}\otimes \textbf{S} \right]  $&#10;&#10;&#10;&#10;\end{document}"/>
  <p:tag name="IGUANATEXSIZE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&#10;\oplus \cdots  $&#10;&#10;&#10;&#10;\end{document}"/>
  <p:tag name="IGUANATEXSIZE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oplus ~ q^2 \left[ \textbf{300}\otimes \textbf{T}&#10;\oplus \textbf{24}\otimes \textbf{S} \right] ~&#10;\oplus  $&#10;&#10;&#10;&#10;\end{document}"/>
  <p:tag name="IGUANATEXSIZE" val="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{\rm Irrep}({\rm Co}_0) = &#10;\{ \textbf{1}, \textbf{24},\textbf{276},\textbf{299},&#10;\textbf{1771},\textbf{2024},\textbf{2576},\textbf{4576},\dots \} $&#10;&#10;&#10;&#10;\end{document}"/>
  <p:tag name="IGUANATEXSIZE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 \textbf{300} &#10;= \textbf{299} +  \textbf{1} $&#10;&#10;&#10;&#10;\end{document}"/>
  <p:tag name="IGUANATEXSIZE" val="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   \textbf{2876} &#10;= \textbf{2576} + \textbf{276} +  \textbf{24} $&#10;&#10;&#10;&#10;\end{document}"/>
  <p:tag name="IGUANATEXSIZE" val="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 \textbf{2876} &#10;= \textbf{2576} +\textbf{299}+ \textbf{1} $&#10;&#10;&#10;&#10;\end{document}"/>
  <p:tag name="IGUANATEXSIZE" val="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   \textbf{300} &#10;=  \textbf{276} +  \textbf{24} $&#10;&#10;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P = (P_L;P_R) \in \Gamma^{24-d;8-d} $&#10;&#10;&#10;&#10;\end{document}"/>
  <p:tag name="IGUANATEXSIZE" val="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 \textbf{324} &#10;= \textbf{299} + \textbf{24}+ \textbf{1} $&#10;&#10;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   \textbf{324} &#10;=  \textbf{276} +  \textbf{24} + \textbf{24} $&#10;&#10;&#10;&#10;\end{document}"/>
  <p:tag name="IGUANATEXSIZE" val="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{\rm Tr}_{\CF_q(V)} g q^{L_0-1} $&#10;&#10;&#10;&#10;\end{document}"/>
  <p:tag name="IGUANATEXSIZE" val="4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V_{23} \rightarrow V_{24} - \textbf{1} $&#10;&#10;&#10;&#10;\end{document}"/>
  <p:tag name="IGUANATEXSIZE" val="3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F_q( V_{23}\otimes \textbf{T} \oplus &#10;\textbf{1}\otimes \textbf{S}) \rightarrow &#10;\CF_q(V_{24}) \otimes \frac{ \CF_q(\textbf{1}\otimes&#10;\textbf{S} )}&#10;{\CF_q(\textbf{1}\otimes \textbf{T} )}$&#10;&#10;&#10;&#10;\end{document}"/>
  <p:tag name="IGUANATEXSIZE" val="3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rightarrow &#10;\CF_q(V_{23}) \otimes \frac{ \CF_q(\textbf{1}\otimes&#10;V_4 )}&#10;{\CF_q(\textbf{1}\otimes \textbf{1} )^3}$&#10;&#10;&#10;&#10;\end{document}"/>
  <p:tag name="IGUANATEXSIZE" val="3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\text{R}^2_{0,0} = V_{252} - V_{23} + 2 V_1 $&#10;&#10;&#10;&#10;\end{document}"/>
  <p:tag name="IGUANATEXSIZE" val="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\dim\text{R}^2_{0,0} = 231 $&#10;&#10;&#10;&#10;\end{document}"/>
  <p:tag name="IGUANATEXSIZE" val="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Sepia} {\rm Co}_0 \times O(1) \rightarrow M_{24} \times O(4) $&#10;&#10;&#10;&#10;\end{document}"/>
  <p:tag name="IGUANATEXSIZE" val="3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F_q( V_{20}\otimes \textbf{1} \oplus &#10;\textbf{1}\otimes V_{4}) $&#10;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G\subset {\rm Aut}(\Gamma^{24-d;8-d}) $&#10;&#10;&#10;&#10;\end{document}"/>
  <p:tag name="IGUANATEXSIZE" val="3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.9817"/>
  <p:tag name="ORIGINALWIDTH" val="879.6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ST^2S\cdot \tau = \frac{\tau}{1-2\tau} $&#10;&#10;&#10;&#10;\end{document}"/>
  <p:tag name="IGUANATEXSIZE" val="40"/>
  <p:tag name="IGUANATEXCURSOR" val="2572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tau_0 = \half(1 + \I)  $&#10;&#10;&#10;&#10;\end{document}"/>
  <p:tag name="IGUANATEXSIZE" val="3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(ST^2S)\tau_0 = \tau_0 - 1 $&#10;&#10;&#10;&#10;\end{document}"/>
  <p:tag name="IGUANATEXSIZE" val="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w = \lim_{\epsilon\to 0} \frac{1}{2\epsilon}&#10;\log \biggl\vert \frac{ Z(\tau_0 - \I \epsilon)}{&#10;Z(\tau_0 + \I \epsilon)} \biggr\vert $&#10;&#10;&#10;&#10;\end{document}"/>
  <p:tag name="IGUANATEXSIZE" val="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q_0 = e^{2\pi \I \tau_0} = - e^{-\pi} =- 0.04...&#10; $&#10;&#10;&#10;&#10;\end{document}"/>
  <p:tag name="IGUANATEXSIZE" val="3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32.09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ST^2S\cdot \tau = \tau_0 - 1 - \delta \tau $&#10;&#10;&#10;&#10;\end{document}"/>
  <p:tag name="IGUANATEXSIZE" val="40"/>
  <p:tag name="IGUANATEXCURSOR" val="2577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364"/>
  <p:tag name="ORIGINALWIDTH" val="617.922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tau = \tau_0 +\delta\tau $&#10;&#10;&#10;&#10;\end{document}"/>
  <p:tag name="IGUANATEXSIZE" val="40"/>
  <p:tag name="IGUANATEXCURSOR" val="2561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\pagestyle{empty}&#10;\begin{document}&#10; &#10;$\color{Blue} {\rm IIA}/\fX  $&#10;&#10;&#10;&#10;\end{document}"/>
  <p:tag name="IGUANATEXSIZE" val="4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\pagestyle{empty}&#10;\begin{document}&#10; &#10;$\color{Blue} \fX  $&#10;&#10;&#10;&#10;\end{document}"/>
  <p:tag name="IGUANATEXSIZE" val="4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\pagestyle{empty}&#10;\begin{document}&#10; &#10;$\color{Blue} {\rm Het}/T^2\times K3'  $&#10;&#10;&#10;&#10;\end{document}"/>
  <p:tag name="IGUANATEXSIZE" val="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G = G_L \times G_R  $&#10;&#10;&#10;&#10;\end{document}"/>
  <p:tag name="IGUANATEXSIZE" val="3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\pagestyle{empty}&#10;\begin{document}&#10; &#10;$\color{Blue}  {\rm Aut}_{\sigma}(D^b(\fX)_{\rm vertical })$&#10;&#10;&#10;&#10;\end{document}"/>
  <p:tag name="IGUANATEXSIZE" val="4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939.632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\pagestyle{empty}&#10;\begin{document}&#10; &#10;$\color{Blue}  T^6/G  \cong T^2 \times K3 $&#10;&#10;&#10;&#10;\end{document}"/>
  <p:tag name="IGUANATEXSIZE" val="40"/>
  <p:tag name="IGUANATEXCURSOR" val="2571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X \to R X + \delta  $&#10;&#10;&#10;&#10;\end{document}"/>
  <p:tag name="IGUANATEXSIZE" val="4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R = (g_L;g_R) \in G_L \times G_R $&#10;&#10;&#10;&#10;\end{document}"/>
  <p:tag name="IGUANATEXSIZE" val="4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= \begin{pmatrix} 4 &amp; 0 \\ 0 &amp; 4 \\ \end{pmatrix} $&#10;&#10;&#10;&#10;\end{document}"/>
  <p:tag name="IGUANATEXSIZE" val="4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368"/>
  <p:tag name="ORIGINALWIDTH" val="465.691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F{\mathfrak{F}}&#10;\def\fL{\mathfrak{L}}&#10;\def\fM{\mathfrak{M}}&#10;\def\fS{\mathfrak{S}}&#10;\def\fP{\mathfrak{P}}&#10;\def\fV{\mathfrak{V}}&#10;\def\I{{\rm i}}&#10;&#10;&#10;\pagestyle{empty}&#10;\begin{document}&#10; &#10;$\color{Blue} \fF_L \cong \fF_R $&#10;&#10;&#10;&#10;\end{document}"/>
  <p:tag name="IGUANATEXSIZE" val="40"/>
  <p:tag name="IGUANATEXCURSOR" val="2489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F{\mathfrak{F}}&#10;\def\fL{\mathfrak{L}}&#10;\def\fM{\mathfrak{M}}&#10;\def\fS{\mathfrak{S}}&#10;\def\fP{\mathfrak{P}}&#10;\def\fV{\mathfrak{V}}&#10;\def\I{{\rm i}}&#10;&#10;&#10;\pagestyle{empty}&#10;\begin{document}&#10; &#10;$\color{Blue} \fF_R $&#10;&#10;&#10;&#10;\end{document}"/>
  <p:tag name="IGUANATEXSIZE" val="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254.59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g_L \sim {\rm Diag}\{ -1^{12}, +1^{12} \}  $&#10;&#10;&#10;&#10;\end{document}"/>
  <p:tag name="IGUANATEXSIZE" val="40"/>
  <p:tag name="IGUANATEXCURSOR" val="2513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481.06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&#10;\pagestyle{empty}&#10;\begin{document}&#10; &#10;$\color{Blue} (h^{1,1}(\fX), h^{2,1}(\fX) ) = (11,11)  $&#10;&#10;&#10;&#10;\end{document}"/>
  <p:tag name="IGUANATEXSIZE" val="40"/>
  <p:tag name="IGUANATEXCURSOR" val="2504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49.906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&#10;\pagestyle{empty}&#10;\begin{document}&#10; &#10;$\color{Blue} G_L = 2^{10}.M_{10} $&#10;&#10;&#10;&#10;\end{document}"/>
  <p:tag name="IGUANATEXSIZE" val="40"/>
  <p:tag name="IGUANATEXCURSOR" val="2577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G_L \subset&#10;O_{\IR}(24-d) $&#10;&#10;&#10;&#10;\end{document}"/>
  <p:tag name="IGUANATEXSIZE" val="4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CC_M = {\rm Sym}^M(X) $&#10;&#10;&#10;&#10;\end{document}"/>
  <p:tag name="IGUANATEXSIZE" val="4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X = K3, T4 $&#10;&#10;&#10;&#10;\end{document}"/>
  <p:tag name="IGUANATEXSIZE" val="4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36.895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AdS_3 \times S^3 \times X $&#10;&#10;&#10;&#10;\end{document}"/>
  <p:tag name="IGUANATEXSIZE" val="40"/>
  <p:tag name="IGUANATEXCURSOR" val="2511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c = 6 M $&#10;&#10;&#10;&#10;\end{document}"/>
  <p:tag name="IGUANATEXSIZE" val="4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\CE(\tau,z;\CC) = \sum_{n,\ell\in \IZ} c(n,\ell;\CC) q^n y^\ell  $&#10;&#10;&#10;&#10;\end{document}"/>
  <p:tag name="IGUANATEXSIZE" val="4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E(\tau,z;\CC) = {\rm Tr}_{\CH_{RR}} q^{L_0-c/24 } &#10;e^{2\pi \I z J_0} \bar q^{\bar L_0-c/24} &#10;e^{\I \pi (J_0 - \bar J_0)} $&#10;&#10;&#10;&#10;\end{document}"/>
  <p:tag name="IGUANATEXSIZE" val="4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9832"/>
  <p:tag name="ORIGINALWIDTH" val="1327.33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E(\tau,z;\CC) = \fe(\CC) y^M + \cdots  $&#10;&#10;&#10;&#10;\end{document}"/>
  <p:tag name="IGUANATEXSIZE" val="40"/>
  <p:tag name="IGUANATEXCURSOR" val="2545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fe( \CC_M ) $&#10;&#10;&#10;&#10;\end{document}"/>
  <p:tag name="IGUANATEXSIZE" val="4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\Psi: V^{1,1}(\CC) \rightarrow T_{\CC}\CM  $&#10;&#10;&#10;&#10;\end{document}"/>
  <p:tag name="IGUANATEXSIZE" val="4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frac{\p}{\p t}\vert_0 S[t] = \int \CO $&#10;&#10;&#10;&#10;\end{document}"/>
  <p:tag name="IGUANATEXSIZE" val="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G_R \subset&#10;O_{\IR}(8-d) $&#10;&#10;&#10;&#10;\end{document}"/>
  <p:tag name="IGUANATEXSIZE" val="4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Psi(\CO) = \frac{\p}{\p t} \vert_0 = v\in T_{\CC}\CM $&#10;&#10;&#10;&#10;\end{document}"/>
  <p:tag name="IGUANATEXSIZE" val="4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\langle \CO(z_1) \CO(z_2) \rangle &#10;:= g_{\rm Z}(v,v) &#10;\frac{d^2z_1 d^2 z_2}{  \vert z_1 - z_2 \vert^4 }$&#10;&#10;&#10;&#10;\end{document}"/>
  <p:tag name="IGUANATEXSIZE" val="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E = \amalg_{M} \CE_M  $&#10;&#10;&#10;&#10;\end{document}"/>
  <p:tag name="IGUANATEXSIZE" val="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E_M = \amalg_{\alpha} \CE_{M,\alpha}  $&#10;&#10;&#10;&#10;\end{document}"/>
  <p:tag name="IGUANATEXSIZE" val="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sum_{\alpha} \vol_Z( \CE_{M,\alpha}) &lt; \infty  $&#10;&#10;&#10;&#10;\end{document}"/>
  <p:tag name="IGUANATEXSIZE" val="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p_M(\kappa, \ell) : = \sum_{\fe\leq \kappa M^\ell} &#10;\frac{\vol(\fe;\CE_M)}{\vol(\CE_M)}   $&#10;&#10;&#10;&#10;\end{document}"/>
  <p:tag name="IGUANATEXSIZE" val="4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wp(\ell) := \lim_{M\to \infty} p_M(\kappa, \ell ) $&#10;&#10;&#10;&#10;\end{document}"/>
  <p:tag name="IGUANATEXSIZE" val="4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\wp(\ell) $&#10;&#10;&#10;&#10;\end{document}"/>
  <p:tag name="IGUANATEXSIZE" val="4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M^\ell $&#10;&#10;&#10;&#10;\end{document}"/>
  <p:tag name="IGUANATEXSIZE" val="4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fe( \CC )   $&#10;&#10;&#10;&#10;\end{document}"/>
  <p:tag name="IGUANATEXSIZE" val="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10213</TotalTime>
  <Words>2818</Words>
  <Application>Microsoft Office PowerPoint</Application>
  <PresentationFormat>On-screen Show (4:3)</PresentationFormat>
  <Paragraphs>298</Paragraphs>
  <Slides>69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Arial</vt:lpstr>
      <vt:lpstr>Brush Script MT</vt:lpstr>
      <vt:lpstr>Calibri</vt:lpstr>
      <vt:lpstr>Cambria Math</vt:lpstr>
      <vt:lpstr>Colonna MT</vt:lpstr>
      <vt:lpstr>Freestyle Script</vt:lpstr>
      <vt:lpstr>French Script MT</vt:lpstr>
      <vt:lpstr>Mathematica1</vt:lpstr>
      <vt:lpstr>Mathematica7Mono</vt:lpstr>
      <vt:lpstr>Old English Text MT</vt:lpstr>
      <vt:lpstr>Script MT Bold</vt:lpstr>
      <vt:lpstr>Symbol</vt:lpstr>
      <vt:lpstr>Office Theme</vt:lpstr>
      <vt:lpstr>Two Projects Using  Lattices, Modular Forms,  String Theory  &amp; K3 Surfaces</vt:lpstr>
      <vt:lpstr>Desperately Seeking Moonshine</vt:lpstr>
      <vt:lpstr>Part II </vt:lpstr>
      <vt:lpstr>Motivation</vt:lpstr>
      <vt:lpstr>String-Math, 2014</vt:lpstr>
      <vt:lpstr>PowerPoint Presentation</vt:lpstr>
      <vt:lpstr>Heterotic/Type II Duality</vt:lpstr>
      <vt:lpstr>Heterotic Toroidal Compactifications</vt:lpstr>
      <vt:lpstr>Crystal Symmetries Of Toroidal Compactifications</vt:lpstr>
      <vt:lpstr>Conway Subgroup Symmetries </vt:lpstr>
      <vt:lpstr>A Lattice Lemmino</vt:lpstr>
      <vt:lpstr>Easy Proof</vt:lpstr>
      <vt:lpstr>CSS Compactifications</vt:lpstr>
      <vt:lpstr>Fixed Sublattices Of The Leech Lattice</vt:lpstr>
      <vt:lpstr>Symmetries Of D4-D2-D0 Boundstates</vt:lpstr>
      <vt:lpstr>Symmetries Of Derived Category</vt:lpstr>
      <vt:lpstr>But Is There Moonshine In KKP Invariants? </vt:lpstr>
      <vt:lpstr>Silly Moonshine </vt:lpstr>
      <vt:lpstr>Baby Case: T7 &amp; d=1</vt:lpstr>
      <vt:lpstr>The SumDimension Game</vt:lpstr>
      <vt:lpstr>Defining Moonshine</vt:lpstr>
      <vt:lpstr>Virtual Representations</vt:lpstr>
      <vt:lpstr>But, There Can Be Magic …</vt:lpstr>
      <vt:lpstr>PowerPoint Presentation</vt:lpstr>
      <vt:lpstr>Lessons</vt:lpstr>
      <vt:lpstr>What About d=4 ? </vt:lpstr>
      <vt:lpstr>PowerPoint Presentation</vt:lpstr>
      <vt:lpstr>Characters Of An Involution</vt:lpstr>
      <vt:lpstr>A Trick</vt:lpstr>
      <vt:lpstr>What Is Your Weight? </vt:lpstr>
      <vt:lpstr>PowerPoint Presentation</vt:lpstr>
      <vt:lpstr>Application To Heterotic-Type II Duality</vt:lpstr>
      <vt:lpstr>Generalized Huybrechts Theorem</vt:lpstr>
      <vt:lpstr>An Explicit Example -1/2  </vt:lpstr>
      <vt:lpstr>An Explicit Example – 2/2</vt:lpstr>
      <vt:lpstr>Three General Questions</vt:lpstr>
      <vt:lpstr>PowerPoint Presentation</vt:lpstr>
      <vt:lpstr>Part I Conclusions</vt:lpstr>
      <vt:lpstr>Part II </vt:lpstr>
      <vt:lpstr>AdS3/CFT2 </vt:lpstr>
      <vt:lpstr>PowerPoint Presentation</vt:lpstr>
      <vt:lpstr>PowerPoint Presentation</vt:lpstr>
      <vt:lpstr>Reminder On Elliptic Genera</vt:lpstr>
      <vt:lpstr>Extreme Polar Coefficient</vt:lpstr>
      <vt:lpstr>Shamit’s  Question</vt:lpstr>
      <vt:lpstr>Zamolodchikov Metric</vt:lpstr>
      <vt:lpstr>Strategy</vt:lpstr>
      <vt:lpstr>Strategy – 2/2</vt:lpstr>
      <vt:lpstr>Multiplicative Ensembles</vt:lpstr>
      <vt:lpstr>A Generating Function</vt:lpstr>
      <vt:lpstr>Some Representative (?) Ensembles</vt:lpstr>
      <vt:lpstr>Moduli Spaces Of The Prime CFTs -1/2</vt:lpstr>
      <vt:lpstr>Moduli Spaces Of The Prime CFTs -2/2</vt:lpstr>
      <vt:lpstr>A Generating Function</vt:lpstr>
      <vt:lpstr>Extreme Polar Coefficient</vt:lpstr>
      <vt:lpstr>A Generating Function</vt:lpstr>
      <vt:lpstr>Volumes</vt:lpstr>
      <vt:lpstr>PowerPoint Presentation</vt:lpstr>
      <vt:lpstr>PowerPoint Presentation</vt:lpstr>
      <vt:lpstr>PowerPoint Presentation</vt:lpstr>
      <vt:lpstr>Result For Probabilities</vt:lpstr>
      <vt:lpstr>Result For Probabilities</vt:lpstr>
      <vt:lpstr>Proof – 1/3</vt:lpstr>
      <vt:lpstr>Statistics Of Partitions </vt:lpstr>
      <vt:lpstr>Proof – 3/3</vt:lpstr>
      <vt:lpstr>Some Wild Speculation:</vt:lpstr>
      <vt:lpstr>A Natural Ensemble &amp; Measure</vt:lpstr>
      <vt:lpstr>Some Wild Speculation – 3/4</vt:lpstr>
      <vt:lpstr>Even Wilder Speculation – 4/4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gmoore</cp:lastModifiedBy>
  <cp:revision>575</cp:revision>
  <cp:lastPrinted>2016-02-24T23:46:06Z</cp:lastPrinted>
  <dcterms:created xsi:type="dcterms:W3CDTF">2012-12-09T22:45:15Z</dcterms:created>
  <dcterms:modified xsi:type="dcterms:W3CDTF">2016-06-19T19:06:42Z</dcterms:modified>
</cp:coreProperties>
</file>