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96" r:id="rId2"/>
    <p:sldId id="335" r:id="rId3"/>
    <p:sldId id="314" r:id="rId4"/>
    <p:sldId id="341" r:id="rId5"/>
    <p:sldId id="373" r:id="rId6"/>
    <p:sldId id="315" r:id="rId7"/>
    <p:sldId id="324" r:id="rId8"/>
    <p:sldId id="336" r:id="rId9"/>
    <p:sldId id="326" r:id="rId10"/>
    <p:sldId id="384" r:id="rId11"/>
    <p:sldId id="325" r:id="rId12"/>
    <p:sldId id="337" r:id="rId13"/>
    <p:sldId id="338" r:id="rId14"/>
    <p:sldId id="397" r:id="rId15"/>
    <p:sldId id="385" r:id="rId16"/>
    <p:sldId id="392" r:id="rId17"/>
    <p:sldId id="393" r:id="rId18"/>
    <p:sldId id="316" r:id="rId19"/>
    <p:sldId id="340" r:id="rId20"/>
    <p:sldId id="342" r:id="rId21"/>
    <p:sldId id="328" r:id="rId22"/>
    <p:sldId id="343" r:id="rId23"/>
    <p:sldId id="386" r:id="rId24"/>
    <p:sldId id="318" r:id="rId25"/>
    <p:sldId id="376" r:id="rId26"/>
    <p:sldId id="356" r:id="rId27"/>
    <p:sldId id="346" r:id="rId28"/>
    <p:sldId id="394" r:id="rId29"/>
    <p:sldId id="351" r:id="rId30"/>
    <p:sldId id="344" r:id="rId31"/>
    <p:sldId id="350" r:id="rId32"/>
    <p:sldId id="387" r:id="rId33"/>
    <p:sldId id="372" r:id="rId34"/>
    <p:sldId id="319" r:id="rId35"/>
    <p:sldId id="382" r:id="rId36"/>
    <p:sldId id="358" r:id="rId37"/>
    <p:sldId id="353" r:id="rId38"/>
    <p:sldId id="357" r:id="rId39"/>
    <p:sldId id="383" r:id="rId40"/>
    <p:sldId id="367" r:id="rId41"/>
    <p:sldId id="330" r:id="rId42"/>
    <p:sldId id="360" r:id="rId43"/>
    <p:sldId id="371" r:id="rId44"/>
    <p:sldId id="388" r:id="rId45"/>
    <p:sldId id="331" r:id="rId46"/>
    <p:sldId id="352" r:id="rId47"/>
    <p:sldId id="381" r:id="rId48"/>
    <p:sldId id="347" r:id="rId49"/>
    <p:sldId id="348" r:id="rId50"/>
    <p:sldId id="389" r:id="rId51"/>
    <p:sldId id="320" r:id="rId52"/>
    <p:sldId id="321" r:id="rId53"/>
    <p:sldId id="361" r:id="rId54"/>
    <p:sldId id="363" r:id="rId55"/>
    <p:sldId id="364" r:id="rId56"/>
    <p:sldId id="333" r:id="rId57"/>
    <p:sldId id="368" r:id="rId58"/>
    <p:sldId id="369" r:id="rId59"/>
    <p:sldId id="365" r:id="rId60"/>
    <p:sldId id="334" r:id="rId61"/>
    <p:sldId id="366" r:id="rId62"/>
    <p:sldId id="391" r:id="rId63"/>
    <p:sldId id="398" r:id="rId64"/>
    <p:sldId id="349" r:id="rId6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3851" autoAdjust="0"/>
  </p:normalViewPr>
  <p:slideViewPr>
    <p:cSldViewPr>
      <p:cViewPr varScale="1">
        <p:scale>
          <a:sx n="62" d="100"/>
          <a:sy n="62" d="100"/>
        </p:scale>
        <p:origin x="81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5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7" tIns="44064" rIns="88127" bIns="44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9"/>
            <a:ext cx="5607712" cy="3659842"/>
          </a:xfrm>
          <a:prstGeom prst="rect">
            <a:avLst/>
          </a:prstGeom>
        </p:spPr>
        <p:txBody>
          <a:bodyPr vert="horz" lIns="88127" tIns="44064" rIns="88127" bIns="440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Now, all of this fits very nicely with </a:t>
            </a:r>
            <a:r>
              <a:rPr lang="en-US" dirty="0" err="1" smtClean="0"/>
              <a:t>brane</a:t>
            </a:r>
            <a:r>
              <a:rPr lang="en-US" dirty="0" smtClean="0"/>
              <a:t> configurations such as this one with D1’s ending on D3’s;</a:t>
            </a:r>
            <a:r>
              <a:rPr lang="en-US" baseline="0" dirty="0" smtClean="0"/>
              <a:t> and that in turn ties in nicely with </a:t>
            </a:r>
            <a:r>
              <a:rPr lang="en-US" baseline="0" dirty="0" err="1" smtClean="0"/>
              <a:t>Seiberg’s</a:t>
            </a:r>
            <a:r>
              <a:rPr lang="en-US" baseline="0" dirty="0" smtClean="0"/>
              <a:t> talk because in order to match to our results and factor out the U(1) COM degree of freedom you need to be careful </a:t>
            </a:r>
          </a:p>
          <a:p>
            <a:r>
              <a:rPr lang="en-US" baseline="0" dirty="0" smtClean="0"/>
              <a:t>only to allow consistent sets of semi-infinite strings to end on the D3’s.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.jpeg"/><Relationship Id="rId26" Type="http://schemas.openxmlformats.org/officeDocument/2006/relationships/image" Target="../media/image9.png"/><Relationship Id="rId3" Type="http://schemas.openxmlformats.org/officeDocument/2006/relationships/tags" Target="../tags/tag3.xml"/><Relationship Id="rId21" Type="http://schemas.openxmlformats.org/officeDocument/2006/relationships/image" Target="../media/image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48.png"/><Relationship Id="rId5" Type="http://schemas.openxmlformats.org/officeDocument/2006/relationships/tags" Target="../tags/tag52.xml"/><Relationship Id="rId10" Type="http://schemas.openxmlformats.org/officeDocument/2006/relationships/image" Target="../media/image47.png"/><Relationship Id="rId4" Type="http://schemas.openxmlformats.org/officeDocument/2006/relationships/tags" Target="../tags/tag51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53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55.xml"/><Relationship Id="rId16" Type="http://schemas.openxmlformats.org/officeDocument/2006/relationships/image" Target="../media/image56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51.png"/><Relationship Id="rId5" Type="http://schemas.openxmlformats.org/officeDocument/2006/relationships/tags" Target="../tags/tag58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6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5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6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3.png"/><Relationship Id="rId5" Type="http://schemas.openxmlformats.org/officeDocument/2006/relationships/tags" Target="../tags/tag69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68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70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5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74.png"/><Relationship Id="rId5" Type="http://schemas.openxmlformats.org/officeDocument/2006/relationships/tags" Target="../tags/tag79.xml"/><Relationship Id="rId10" Type="http://schemas.openxmlformats.org/officeDocument/2006/relationships/image" Target="../media/image73.png"/><Relationship Id="rId4" Type="http://schemas.openxmlformats.org/officeDocument/2006/relationships/tags" Target="../tags/tag78.xml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83.xml"/><Relationship Id="rId7" Type="http://schemas.openxmlformats.org/officeDocument/2006/relationships/image" Target="../media/image7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0.png"/><Relationship Id="rId4" Type="http://schemas.openxmlformats.org/officeDocument/2006/relationships/tags" Target="../tags/tag84.xml"/><Relationship Id="rId9" Type="http://schemas.openxmlformats.org/officeDocument/2006/relationships/image" Target="../media/image7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image" Target="../media/image87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6.png"/><Relationship Id="rId2" Type="http://schemas.openxmlformats.org/officeDocument/2006/relationships/tags" Target="../tags/tag86.xml"/><Relationship Id="rId16" Type="http://schemas.openxmlformats.org/officeDocument/2006/relationships/image" Target="../media/image90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85.emf"/><Relationship Id="rId5" Type="http://schemas.openxmlformats.org/officeDocument/2006/relationships/tags" Target="../tags/tag89.xml"/><Relationship Id="rId15" Type="http://schemas.openxmlformats.org/officeDocument/2006/relationships/image" Target="../media/image89.png"/><Relationship Id="rId10" Type="http://schemas.openxmlformats.org/officeDocument/2006/relationships/image" Target="../media/image84.emf"/><Relationship Id="rId4" Type="http://schemas.openxmlformats.org/officeDocument/2006/relationships/tags" Target="../tags/tag88.xml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93.xml"/><Relationship Id="rId7" Type="http://schemas.openxmlformats.org/officeDocument/2006/relationships/image" Target="../media/image92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4.xml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5.xml"/><Relationship Id="rId4" Type="http://schemas.openxmlformats.org/officeDocument/2006/relationships/image" Target="../media/image9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98.xml"/><Relationship Id="rId7" Type="http://schemas.openxmlformats.org/officeDocument/2006/relationships/image" Target="../media/image97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1.png"/><Relationship Id="rId5" Type="http://schemas.openxmlformats.org/officeDocument/2006/relationships/tags" Target="../tags/tag100.xml"/><Relationship Id="rId10" Type="http://schemas.openxmlformats.org/officeDocument/2006/relationships/image" Target="../media/image100.png"/><Relationship Id="rId4" Type="http://schemas.openxmlformats.org/officeDocument/2006/relationships/tags" Target="../tags/tag99.xml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03.xml"/><Relationship Id="rId7" Type="http://schemas.openxmlformats.org/officeDocument/2006/relationships/image" Target="../media/image103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0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4.xml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107.xml"/><Relationship Id="rId7" Type="http://schemas.openxmlformats.org/officeDocument/2006/relationships/image" Target="../media/image107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0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8.xml"/><Relationship Id="rId9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tags" Target="../tags/tag111.xml"/><Relationship Id="rId7" Type="http://schemas.openxmlformats.org/officeDocument/2006/relationships/image" Target="../media/image110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4.png"/><Relationship Id="rId5" Type="http://schemas.openxmlformats.org/officeDocument/2006/relationships/tags" Target="../tags/tag113.xml"/><Relationship Id="rId10" Type="http://schemas.openxmlformats.org/officeDocument/2006/relationships/image" Target="../media/image113.png"/><Relationship Id="rId4" Type="http://schemas.openxmlformats.org/officeDocument/2006/relationships/tags" Target="../tags/tag112.xml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19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121.xml"/><Relationship Id="rId7" Type="http://schemas.openxmlformats.org/officeDocument/2006/relationships/image" Target="../media/image121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2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2.xml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125.xml"/><Relationship Id="rId7" Type="http://schemas.openxmlformats.org/officeDocument/2006/relationships/image" Target="../media/image126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25.png"/><Relationship Id="rId5" Type="http://schemas.openxmlformats.org/officeDocument/2006/relationships/image" Target="../media/image124.emf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30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5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134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133.png"/><Relationship Id="rId5" Type="http://schemas.openxmlformats.org/officeDocument/2006/relationships/tags" Target="../tags/tag133.xml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tags" Target="../tags/tag132.xml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138.xml"/><Relationship Id="rId7" Type="http://schemas.openxmlformats.org/officeDocument/2006/relationships/image" Target="../media/image138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2.png"/><Relationship Id="rId5" Type="http://schemas.openxmlformats.org/officeDocument/2006/relationships/tags" Target="../tags/tag140.xml"/><Relationship Id="rId10" Type="http://schemas.openxmlformats.org/officeDocument/2006/relationships/image" Target="../media/image141.png"/><Relationship Id="rId4" Type="http://schemas.openxmlformats.org/officeDocument/2006/relationships/tags" Target="../tags/tag139.xml"/><Relationship Id="rId9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43.png"/><Relationship Id="rId4" Type="http://schemas.openxmlformats.org/officeDocument/2006/relationships/image" Target="../media/image1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145.xml"/><Relationship Id="rId7" Type="http://schemas.openxmlformats.org/officeDocument/2006/relationships/image" Target="../media/image144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8.png"/><Relationship Id="rId5" Type="http://schemas.openxmlformats.org/officeDocument/2006/relationships/tags" Target="../tags/tag147.xml"/><Relationship Id="rId10" Type="http://schemas.openxmlformats.org/officeDocument/2006/relationships/image" Target="../media/image147.png"/><Relationship Id="rId4" Type="http://schemas.openxmlformats.org/officeDocument/2006/relationships/tags" Target="../tags/tag146.xml"/><Relationship Id="rId9" Type="http://schemas.openxmlformats.org/officeDocument/2006/relationships/image" Target="../media/image1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152.xml"/><Relationship Id="rId7" Type="http://schemas.openxmlformats.org/officeDocument/2006/relationships/image" Target="../media/image15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5.png"/><Relationship Id="rId5" Type="http://schemas.openxmlformats.org/officeDocument/2006/relationships/tags" Target="../tags/tag154.xml"/><Relationship Id="rId10" Type="http://schemas.openxmlformats.org/officeDocument/2006/relationships/image" Target="../media/image154.png"/><Relationship Id="rId4" Type="http://schemas.openxmlformats.org/officeDocument/2006/relationships/tags" Target="../tags/tag153.xml"/><Relationship Id="rId9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158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160.xml"/><Relationship Id="rId7" Type="http://schemas.openxmlformats.org/officeDocument/2006/relationships/image" Target="../media/image159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0.png"/><Relationship Id="rId5" Type="http://schemas.openxmlformats.org/officeDocument/2006/relationships/tags" Target="../tags/tag162.xml"/><Relationship Id="rId10" Type="http://schemas.openxmlformats.org/officeDocument/2006/relationships/image" Target="../media/image107.png"/><Relationship Id="rId4" Type="http://schemas.openxmlformats.org/officeDocument/2006/relationships/tags" Target="../tags/tag161.xml"/><Relationship Id="rId9" Type="http://schemas.openxmlformats.org/officeDocument/2006/relationships/image" Target="../media/image1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167.xml"/><Relationship Id="rId7" Type="http://schemas.openxmlformats.org/officeDocument/2006/relationships/image" Target="../media/image163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7.png"/><Relationship Id="rId5" Type="http://schemas.openxmlformats.org/officeDocument/2006/relationships/tags" Target="../tags/tag169.xml"/><Relationship Id="rId10" Type="http://schemas.openxmlformats.org/officeDocument/2006/relationships/image" Target="../media/image166.png"/><Relationship Id="rId4" Type="http://schemas.openxmlformats.org/officeDocument/2006/relationships/tags" Target="../tags/tag168.xml"/><Relationship Id="rId9" Type="http://schemas.openxmlformats.org/officeDocument/2006/relationships/image" Target="../media/image1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1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70.png"/><Relationship Id="rId5" Type="http://schemas.openxmlformats.org/officeDocument/2006/relationships/tags" Target="../tags/tag175.xml"/><Relationship Id="rId10" Type="http://schemas.openxmlformats.org/officeDocument/2006/relationships/image" Target="../media/image165.png"/><Relationship Id="rId4" Type="http://schemas.openxmlformats.org/officeDocument/2006/relationships/tags" Target="../tags/tag174.xml"/><Relationship Id="rId9" Type="http://schemas.openxmlformats.org/officeDocument/2006/relationships/image" Target="../media/image1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174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79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178.png"/><Relationship Id="rId5" Type="http://schemas.openxmlformats.org/officeDocument/2006/relationships/tags" Target="../tags/tag184.xml"/><Relationship Id="rId10" Type="http://schemas.openxmlformats.org/officeDocument/2006/relationships/image" Target="../media/image177.png"/><Relationship Id="rId4" Type="http://schemas.openxmlformats.org/officeDocument/2006/relationships/tags" Target="../tags/tag183.xml"/><Relationship Id="rId9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tags" Target="../tags/tag188.xml"/><Relationship Id="rId7" Type="http://schemas.openxmlformats.org/officeDocument/2006/relationships/image" Target="../media/image181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85.png"/><Relationship Id="rId5" Type="http://schemas.openxmlformats.org/officeDocument/2006/relationships/tags" Target="../tags/tag190.xml"/><Relationship Id="rId10" Type="http://schemas.openxmlformats.org/officeDocument/2006/relationships/image" Target="../media/image184.png"/><Relationship Id="rId4" Type="http://schemas.openxmlformats.org/officeDocument/2006/relationships/tags" Target="../tags/tag189.xml"/><Relationship Id="rId9" Type="http://schemas.openxmlformats.org/officeDocument/2006/relationships/image" Target="../media/image18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1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189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188.png"/><Relationship Id="rId5" Type="http://schemas.openxmlformats.org/officeDocument/2006/relationships/tags" Target="../tags/tag195.xml"/><Relationship Id="rId15" Type="http://schemas.openxmlformats.org/officeDocument/2006/relationships/image" Target="../media/image191.png"/><Relationship Id="rId10" Type="http://schemas.openxmlformats.org/officeDocument/2006/relationships/image" Target="../media/image187.png"/><Relationship Id="rId4" Type="http://schemas.openxmlformats.org/officeDocument/2006/relationships/tags" Target="../tags/tag194.xml"/><Relationship Id="rId9" Type="http://schemas.openxmlformats.org/officeDocument/2006/relationships/image" Target="../media/image186.png"/><Relationship Id="rId14" Type="http://schemas.openxmlformats.org/officeDocument/2006/relationships/image" Target="../media/image1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tags" Target="../tags/tag200.xml"/><Relationship Id="rId7" Type="http://schemas.openxmlformats.org/officeDocument/2006/relationships/image" Target="../media/image193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19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1.xml"/><Relationship Id="rId9" Type="http://schemas.openxmlformats.org/officeDocument/2006/relationships/image" Target="../media/image19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image" Target="../media/image199.png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image" Target="../media/image198.png"/><Relationship Id="rId17" Type="http://schemas.openxmlformats.org/officeDocument/2006/relationships/image" Target="../media/image202.png"/><Relationship Id="rId2" Type="http://schemas.openxmlformats.org/officeDocument/2006/relationships/tags" Target="../tags/tag203.xml"/><Relationship Id="rId16" Type="http://schemas.openxmlformats.org/officeDocument/2006/relationships/image" Target="../media/image183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97.png"/><Relationship Id="rId5" Type="http://schemas.openxmlformats.org/officeDocument/2006/relationships/tags" Target="../tags/tag206.xml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tags" Target="../tags/tag20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0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07.pn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206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205.png"/><Relationship Id="rId5" Type="http://schemas.openxmlformats.org/officeDocument/2006/relationships/tags" Target="../tags/tag214.xml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tags" Target="../tags/tag213.xml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image" Target="../media/image213.png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tags" Target="../tags/tag218.xml"/><Relationship Id="rId16" Type="http://schemas.openxmlformats.org/officeDocument/2006/relationships/image" Target="../media/image216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211.png"/><Relationship Id="rId5" Type="http://schemas.openxmlformats.org/officeDocument/2006/relationships/tags" Target="../tags/tag221.xml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tags" Target="../tags/tag22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tags" Target="../tags/tag227.xml"/><Relationship Id="rId7" Type="http://schemas.openxmlformats.org/officeDocument/2006/relationships/image" Target="../media/image220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219.png"/><Relationship Id="rId5" Type="http://schemas.openxmlformats.org/officeDocument/2006/relationships/image" Target="../media/image218.emf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2.png"/><Relationship Id="rId3" Type="http://schemas.openxmlformats.org/officeDocument/2006/relationships/tags" Target="../tags/tag22.xml"/><Relationship Id="rId21" Type="http://schemas.openxmlformats.org/officeDocument/2006/relationships/image" Target="../media/image25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2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8.png"/><Relationship Id="rId5" Type="http://schemas.openxmlformats.org/officeDocument/2006/relationships/tags" Target="../tags/tag24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tags" Target="../tags/tag29.xml"/><Relationship Id="rId19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tags" Target="../tags/tag229.xml"/><Relationship Id="rId16" Type="http://schemas.openxmlformats.org/officeDocument/2006/relationships/image" Target="../media/image227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../media/image222.png"/><Relationship Id="rId5" Type="http://schemas.openxmlformats.org/officeDocument/2006/relationships/tags" Target="../tags/tag232.xml"/><Relationship Id="rId15" Type="http://schemas.openxmlformats.org/officeDocument/2006/relationships/image" Target="../media/image226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30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22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tags" Target="../tags/tag239.xml"/><Relationship Id="rId7" Type="http://schemas.openxmlformats.org/officeDocument/2006/relationships/image" Target="../media/image231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35.png"/><Relationship Id="rId5" Type="http://schemas.openxmlformats.org/officeDocument/2006/relationships/tags" Target="../tags/tag241.xml"/><Relationship Id="rId10" Type="http://schemas.openxmlformats.org/officeDocument/2006/relationships/image" Target="../media/image234.png"/><Relationship Id="rId4" Type="http://schemas.openxmlformats.org/officeDocument/2006/relationships/tags" Target="../tags/tag240.xml"/><Relationship Id="rId9" Type="http://schemas.openxmlformats.org/officeDocument/2006/relationships/image" Target="../media/image23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4.xml"/><Relationship Id="rId7" Type="http://schemas.openxmlformats.org/officeDocument/2006/relationships/image" Target="../media/image3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5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37.xml"/><Relationship Id="rId16" Type="http://schemas.openxmlformats.org/officeDocument/2006/relationships/image" Target="../media/image3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34.png"/><Relationship Id="rId5" Type="http://schemas.openxmlformats.org/officeDocument/2006/relationships/tags" Target="../tags/tag40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2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brechtdurerblog.com/wp-content/uploads/2013/10/melencolia_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5718"/>
            <a:ext cx="541020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572000"/>
            <a:ext cx="685800" cy="914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5105400"/>
            <a:ext cx="990600" cy="533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5867400"/>
            <a:ext cx="9906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6096000"/>
            <a:ext cx="838200" cy="6096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143000" y="4419600"/>
            <a:ext cx="533400" cy="9906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4343400"/>
            <a:ext cx="76200" cy="1066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5800" y="4876800"/>
            <a:ext cx="762000" cy="685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3400" y="5334000"/>
            <a:ext cx="838200" cy="381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1000" y="5867400"/>
            <a:ext cx="9906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33400" y="6096000"/>
            <a:ext cx="914400" cy="533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19200" y="6324600"/>
            <a:ext cx="381000" cy="685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5000" y="6400800"/>
            <a:ext cx="762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33600" y="6324600"/>
            <a:ext cx="5334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file.scirp.org/Html/19-7500654%5Cd94584b4-5a8e-4a5a-a32f-f211242d980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1066800" cy="2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90600" y="152400"/>
            <a:ext cx="3030125" cy="1235922"/>
            <a:chOff x="1752465" y="2051909"/>
            <a:chExt cx="3030125" cy="1235922"/>
          </a:xfrm>
        </p:grpSpPr>
        <p:sp>
          <p:nvSpPr>
            <p:cNvPr id="22" name="Block Arc 21"/>
            <p:cNvSpPr/>
            <p:nvPr/>
          </p:nvSpPr>
          <p:spPr>
            <a:xfrm rot="10345950">
              <a:off x="1752465" y="2274768"/>
              <a:ext cx="2210880" cy="1013063"/>
            </a:xfrm>
            <a:prstGeom prst="blockArc">
              <a:avLst>
                <a:gd name="adj1" fmla="val 10985263"/>
                <a:gd name="adj2" fmla="val 0"/>
                <a:gd name="adj3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418782">
              <a:off x="1920376" y="2051909"/>
              <a:ext cx="2862214" cy="104029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844518"/>
                </a:avLst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    MONOPOLIA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0200" y="914400"/>
            <a:ext cx="990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9144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10200" y="914400"/>
            <a:ext cx="914400" cy="914400"/>
            <a:chOff x="2514600" y="2438400"/>
            <a:chExt cx="3352800" cy="2286000"/>
          </a:xfrm>
        </p:grpSpPr>
        <p:pic>
          <p:nvPicPr>
            <p:cNvPr id="27" name="Picture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667000"/>
              <a:ext cx="392430" cy="3162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667000"/>
              <a:ext cx="403860" cy="31623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667000"/>
              <a:ext cx="346710" cy="3200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590800"/>
              <a:ext cx="342900" cy="46482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200400"/>
              <a:ext cx="403860" cy="31623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276600"/>
              <a:ext cx="1062318" cy="2286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276600"/>
              <a:ext cx="403860" cy="32385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276600"/>
              <a:ext cx="350520" cy="32004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733800"/>
              <a:ext cx="430530" cy="39243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810000"/>
              <a:ext cx="361950" cy="3200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343400"/>
              <a:ext cx="350520" cy="3200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343400"/>
              <a:ext cx="361950" cy="32004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733800"/>
              <a:ext cx="403860" cy="3238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733800"/>
              <a:ext cx="346710" cy="32004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191000"/>
              <a:ext cx="342900" cy="46482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4343400"/>
              <a:ext cx="350520" cy="320040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2514600" y="25146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14600" y="30480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90800" y="36576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590800" y="41148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90800" y="47244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67400" y="2438400"/>
              <a:ext cx="0" cy="228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181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4958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276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514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0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18288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Singular Monopoles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 Moduli: Dimension &amp; Existence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Singular Monopoles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29201"/>
            <a:ext cx="1140142" cy="326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036047" cy="497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3693795" cy="480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14800"/>
            <a:ext cx="4137184" cy="550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863340" cy="47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Construction of ‘t </a:t>
            </a:r>
            <a:r>
              <a:rPr lang="en-US" sz="2800" dirty="0" err="1" smtClean="0">
                <a:solidFill>
                  <a:srgbClr val="7030A0"/>
                </a:solidFill>
              </a:rPr>
              <a:t>Hooft</a:t>
            </a:r>
            <a:r>
              <a:rPr lang="en-US" sz="2800" dirty="0" smtClean="0">
                <a:solidFill>
                  <a:srgbClr val="7030A0"/>
                </a:solidFill>
              </a:rPr>
              <a:t> line defects (``line operators’’)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895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AND</a:t>
            </a:r>
            <a:endParaRPr lang="en-US" sz="4400" b="1" u="sng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1546860" cy="3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Does The ‘t </a:t>
            </a:r>
            <a:r>
              <a:rPr lang="en-US" dirty="0" err="1" smtClean="0"/>
              <a:t>Hooft</a:t>
            </a:r>
            <a:r>
              <a:rPr lang="en-US" dirty="0" smtClean="0"/>
              <a:t> Charge P Live?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4503420" cy="544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453390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57400"/>
            <a:ext cx="2895600" cy="510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4678680" cy="449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4678680" cy="5448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1645920" cy="4495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301752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1173480" cy="369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791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This talk: G = </a:t>
            </a:r>
            <a:r>
              <a:rPr lang="en-US" sz="4400" dirty="0" err="1" smtClean="0">
                <a:solidFill>
                  <a:srgbClr val="7030A0"/>
                </a:solidFill>
              </a:rPr>
              <a:t>G</a:t>
            </a:r>
            <a:r>
              <a:rPr lang="en-US" sz="4400" baseline="30000" dirty="0" err="1" smtClean="0">
                <a:solidFill>
                  <a:srgbClr val="7030A0"/>
                </a:solidFill>
              </a:rPr>
              <a:t>adj</a:t>
            </a:r>
            <a:endParaRPr lang="en-US" sz="4400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008"/>
            <a:ext cx="8229600" cy="1143000"/>
          </a:xfrm>
        </p:spPr>
        <p:txBody>
          <a:bodyPr/>
          <a:lstStyle/>
          <a:p>
            <a:r>
              <a:rPr lang="en-US" dirty="0" smtClean="0"/>
              <a:t>Example: Rank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276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SU(2) Gauge Theory: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505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Minimal P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57600"/>
            <a:ext cx="2030730" cy="422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53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SO(3) Gauge Theory: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257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Minimal P 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81600"/>
            <a:ext cx="3947160" cy="613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39700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Singular `t </a:t>
            </a:r>
            <a:r>
              <a:rPr lang="en-US" dirty="0" err="1" smtClean="0"/>
              <a:t>Hooft-Polyakov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&gt; 0 is the singular monopole: Physical interpretation?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Bogomolnyi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(‘t </a:t>
            </a:r>
            <a:r>
              <a:rPr lang="en-US" sz="2800" dirty="0" err="1" smtClean="0"/>
              <a:t>Hooft</a:t>
            </a:r>
            <a:r>
              <a:rPr lang="en-US" sz="2800" dirty="0" smtClean="0"/>
              <a:t>; </a:t>
            </a:r>
            <a:r>
              <a:rPr lang="en-US" sz="2800" dirty="0" err="1" smtClean="0"/>
              <a:t>Polyakov</a:t>
            </a:r>
            <a:r>
              <a:rPr lang="en-US" sz="2800" dirty="0" smtClean="0"/>
              <a:t>; Prasad &amp; </a:t>
            </a:r>
            <a:r>
              <a:rPr lang="en-US" sz="2800" dirty="0" err="1" smtClean="0"/>
              <a:t>Sommerfield</a:t>
            </a:r>
            <a:r>
              <a:rPr lang="en-US" sz="2800" dirty="0" smtClean="0"/>
              <a:t> took c = 0 )  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4747260" cy="432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2893695" cy="453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5200"/>
            <a:ext cx="3115056" cy="357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3568446" cy="384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2117408" cy="46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786188" cy="460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6517958" cy="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2667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Singular Monopole Moduli: Dimension &amp; Existence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9"/>
            <a:ext cx="8229600" cy="1143000"/>
          </a:xfrm>
        </p:spPr>
        <p:txBody>
          <a:bodyPr/>
          <a:lstStyle/>
          <a:p>
            <a:r>
              <a:rPr lang="en-US" dirty="0" smtClean="0"/>
              <a:t>Singular Monopole Moduli Space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707606" cy="625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8816" y="1143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SOLUTIONS/GAUGE TRANSFORMATIONS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09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Now g(x) must commute with </a:t>
            </a:r>
            <a:r>
              <a:rPr lang="en-US" sz="2800" dirty="0">
                <a:solidFill>
                  <a:srgbClr val="FF0000"/>
                </a:solidFill>
                <a:ea typeface="Mathematica6" panose="00000400000000000000" pitchFamily="2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 for x </a:t>
            </a:r>
            <a:r>
              <a:rPr lang="en-US" sz="2800" dirty="0">
                <a:solidFill>
                  <a:srgbClr val="FF0000"/>
                </a:solidFill>
                <a:sym typeface="Mathematica1" panose="05000502060100000001" pitchFamily="2" charset="2"/>
              </a:rPr>
              <a:t></a:t>
            </a:r>
            <a:r>
              <a:rPr lang="en-US" sz="2800" dirty="0" smtClean="0">
                <a:solidFill>
                  <a:srgbClr val="FF0000"/>
                </a:solidFill>
              </a:rPr>
              <a:t> 0 .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819400"/>
            <a:ext cx="877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9966"/>
                </a:solidFill>
              </a:rPr>
              <a:t>Assuming the moduli space is nonempty repeat computation of </a:t>
            </a:r>
            <a:r>
              <a:rPr lang="en-US" sz="3200" dirty="0" err="1" smtClean="0">
                <a:solidFill>
                  <a:srgbClr val="339966"/>
                </a:solidFill>
              </a:rPr>
              <a:t>Callias</a:t>
            </a:r>
            <a:r>
              <a:rPr lang="en-US" sz="3200" dirty="0" smtClean="0">
                <a:solidFill>
                  <a:srgbClr val="339966"/>
                </a:solidFill>
              </a:rPr>
              <a:t>; E. Weinberg to find:</a:t>
            </a:r>
            <a:endParaRPr lang="en-US" sz="3200" dirty="0">
              <a:solidFill>
                <a:srgbClr val="33996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8458200" cy="716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19800"/>
            <a:ext cx="3070860" cy="6934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5400" y="518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For a general 3-manifold we find:  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Formula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2343150" cy="57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674870" cy="6934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0"/>
            <a:ext cx="193167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1800"/>
            <a:ext cx="2674620" cy="579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960120" cy="346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2769870" cy="510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1600" y="4038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Weyl</a:t>
            </a:r>
            <a:r>
              <a:rPr lang="en-US" sz="3200" dirty="0" smtClean="0">
                <a:solidFill>
                  <a:srgbClr val="0033CC"/>
                </a:solidFill>
              </a:rPr>
              <a:t> group image such that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5257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 from r   and – P</a:t>
            </a:r>
            <a:r>
              <a:rPr lang="en-US" sz="3200" baseline="30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-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 from r  0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Existence</a:t>
            </a:r>
            <a:endParaRPr lang="en-US" dirty="0"/>
          </a:p>
        </p:txBody>
      </p:sp>
      <p:sp>
        <p:nvSpPr>
          <p:cNvPr id="64" name="Left-Right Arrow 63"/>
          <p:cNvSpPr/>
          <p:nvPr/>
        </p:nvSpPr>
        <p:spPr>
          <a:xfrm>
            <a:off x="5105400" y="2133600"/>
            <a:ext cx="762000" cy="3048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066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Conjecture: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248150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1200"/>
            <a:ext cx="2369820" cy="556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95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Intuition for relative charges comes from D-branes. Example:  Singular SU(2) monopoles from D1-D3 system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4343400"/>
            <a:ext cx="2743200" cy="2363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67200"/>
            <a:ext cx="5029200" cy="1095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791200"/>
            <a:ext cx="5132070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52400"/>
            <a:ext cx="3420866" cy="2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1611630" cy="52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258519"/>
            <a:ext cx="3137449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3886200"/>
            <a:ext cx="2184558" cy="26198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86200" y="5105400"/>
            <a:ext cx="1524000" cy="685800"/>
          </a:xfrm>
          <a:prstGeom prst="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"/>
            <a:ext cx="198882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2346960" cy="5105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90800" y="381000"/>
            <a:ext cx="9906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1611630" cy="521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62200"/>
            <a:ext cx="2381250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4293870" cy="55626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438400" y="23622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295400" y="31242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676400" y="1295400"/>
            <a:ext cx="9906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22027"/>
            <a:ext cx="4602399" cy="62359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Robbert</a:t>
            </a:r>
            <a:r>
              <a:rPr lang="en-US" dirty="0" smtClean="0"/>
              <a:t> </a:t>
            </a:r>
            <a:r>
              <a:rPr lang="en-US" dirty="0" err="1" smtClean="0"/>
              <a:t>Dijkgraaf’s</a:t>
            </a:r>
            <a:r>
              <a:rPr lang="en-US" dirty="0" smtClean="0"/>
              <a:t> Thesis Frontispiece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Application: Meaning Of The Singular ‘t </a:t>
            </a:r>
            <a:r>
              <a:rPr lang="en-US" dirty="0" err="1" smtClean="0"/>
              <a:t>Hooft-Polyakov</a:t>
            </a:r>
            <a:r>
              <a:rPr lang="en-US" dirty="0" smtClean="0"/>
              <a:t> Ansatz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51420" cy="61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522732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smooth monopoles in the presence of minimal SU(2) singular monopole.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297942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800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They sit on top of the singular monopole but have a relative phase: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57800"/>
            <a:ext cx="3230880" cy="510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436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Two D6-branes on an O6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 plane;   Moduli space of d=3 N=4 SYM with two massless HM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smtClean="0">
                <a:latin typeface="Script MT Bold" panose="03040602040607080904" pitchFamily="66" charset="0"/>
              </a:rPr>
              <a:t>M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4400" y="990600"/>
            <a:ext cx="8330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C00000"/>
                </a:solidFill>
              </a:rPr>
              <a:t>Hyperkähler</a:t>
            </a:r>
            <a:r>
              <a:rPr lang="en-US" sz="3000" dirty="0" smtClean="0">
                <a:solidFill>
                  <a:srgbClr val="C00000"/>
                </a:solidFill>
              </a:rPr>
              <a:t> (with singular loci - monopole bubbling) </a:t>
            </a:r>
            <a:endParaRPr lang="en-US" sz="30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1200" y="3048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8382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" y="990600"/>
            <a:ext cx="615019" cy="515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524000"/>
            <a:ext cx="5161752" cy="5216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600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[Kapustin-Witten]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1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Isometries </a:t>
            </a:r>
            <a:r>
              <a:rPr lang="en-US" dirty="0"/>
              <a:t>of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676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has an action of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10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600" dirty="0" smtClean="0">
                <a:solidFill>
                  <a:srgbClr val="FF0000"/>
                </a:solidFill>
              </a:rPr>
              <a:t>-action: global gauge transformations commuting with X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/>
              </a:rPr>
              <a:t>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743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9966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so</a:t>
            </a:r>
            <a:r>
              <a:rPr lang="en-US" sz="4000" dirty="0" smtClean="0">
                <a:solidFill>
                  <a:srgbClr val="339966"/>
                </a:solidFill>
              </a:rPr>
              <a:t>(3): spatial rotations</a:t>
            </a:r>
            <a:endParaRPr lang="en-US" sz="4000" dirty="0">
              <a:solidFill>
                <a:srgbClr val="339966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19400" y="56388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670924" cy="561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193167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62600"/>
            <a:ext cx="1787867" cy="589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562600"/>
            <a:ext cx="4061460" cy="556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685800" cy="5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3429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Semiclassical</a:t>
            </a:r>
            <a:r>
              <a:rPr lang="en-US" sz="2800" dirty="0" smtClean="0">
                <a:solidFill>
                  <a:srgbClr val="FFFF00"/>
                </a:solidFill>
              </a:rPr>
              <a:t> N=2 d=4 SYM: Collective Coordinates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76" y="249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cript MT Bold" panose="03040602040607080904" pitchFamily="66" charset="0"/>
              </a:rPr>
              <a:t>N</a:t>
            </a:r>
            <a:r>
              <a:rPr lang="en-US" dirty="0" smtClean="0"/>
              <a:t>=2 Super-Yang-Mills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556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econd real </a:t>
            </a:r>
            <a:r>
              <a:rPr lang="en-US" sz="3600" dirty="0" err="1" smtClean="0">
                <a:solidFill>
                  <a:srgbClr val="FF0000"/>
                </a:solidFill>
              </a:rPr>
              <a:t>adjoint</a:t>
            </a:r>
            <a:r>
              <a:rPr lang="en-US" sz="3600" dirty="0" smtClean="0">
                <a:solidFill>
                  <a:srgbClr val="FF0000"/>
                </a:solidFill>
              </a:rPr>
              <a:t> scalar 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2362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Vacuum requires  [X</a:t>
            </a:r>
            <a:r>
              <a:rPr lang="en-US" sz="40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4000" dirty="0" smtClean="0">
                <a:solidFill>
                  <a:srgbClr val="C00000"/>
                </a:solidFill>
                <a:sym typeface="Mathematica1"/>
              </a:rPr>
              <a:t>, Y</a:t>
            </a:r>
            <a:r>
              <a:rPr lang="en-US" sz="40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4000" dirty="0" smtClean="0">
                <a:solidFill>
                  <a:srgbClr val="C00000"/>
                </a:solidFill>
                <a:sym typeface="Mathematica1"/>
              </a:rPr>
              <a:t>]=0.   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383280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26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Meaning of 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:   BPS equations on </a:t>
            </a:r>
            <a:r>
              <a:rPr lang="en-US" sz="32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3200" baseline="30000" dirty="0" smtClean="0">
                <a:solidFill>
                  <a:srgbClr val="7030A0"/>
                </a:solidFill>
                <a:sym typeface="Symbol" panose="05050102010706020507" pitchFamily="18" charset="2"/>
              </a:rPr>
              <a:t>3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 for preserving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05400"/>
            <a:ext cx="217551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2200"/>
            <a:ext cx="3253740" cy="350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172200"/>
            <a:ext cx="1882140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 And BPS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Framed case: Phase </a:t>
            </a:r>
            <a:r>
              <a:rPr lang="en-US" sz="3200" dirty="0" smtClean="0">
                <a:solidFill>
                  <a:srgbClr val="0033CC"/>
                </a:solidFill>
                <a:sym typeface="Symbol" panose="05050102010706020507" pitchFamily="18" charset="2"/>
              </a:rPr>
              <a:t> </a:t>
            </a:r>
            <a:r>
              <a:rPr lang="en-US" sz="3200" dirty="0" smtClean="0">
                <a:solidFill>
                  <a:srgbClr val="0033CC"/>
                </a:solidFill>
              </a:rPr>
              <a:t>is part of the data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describing 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‘t </a:t>
            </a:r>
            <a:r>
              <a:rPr lang="en-US" sz="3200" dirty="0" err="1" smtClean="0">
                <a:solidFill>
                  <a:srgbClr val="0033CC"/>
                </a:solidFill>
              </a:rPr>
              <a:t>Hooft</a:t>
            </a:r>
            <a:r>
              <a:rPr lang="en-US" sz="3200" dirty="0" smtClean="0">
                <a:solidFill>
                  <a:srgbClr val="0033CC"/>
                </a:solidFill>
              </a:rPr>
              <a:t> line defect L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Smooth case: Phase 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 </a:t>
            </a:r>
            <a:r>
              <a:rPr lang="en-US" sz="3200" dirty="0" smtClean="0">
                <a:solidFill>
                  <a:srgbClr val="7030A0"/>
                </a:solidFill>
              </a:rPr>
              <a:t>will be related to central charge of BPS state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2956560" cy="697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38800"/>
            <a:ext cx="4362450" cy="537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2381250" cy="56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06705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008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Regim</a:t>
            </a:r>
            <a:r>
              <a:rPr lang="en-US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519" y="106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Definition:  Series expansions for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3600" dirty="0" smtClean="0">
                <a:solidFill>
                  <a:srgbClr val="FF0000"/>
                </a:solidFill>
              </a:rPr>
              <a:t>(a;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</a:t>
            </a:r>
            <a:r>
              <a:rPr lang="en-US" sz="3600" dirty="0" smtClean="0">
                <a:solidFill>
                  <a:srgbClr val="FF0000"/>
                </a:solidFill>
              </a:rPr>
              <a:t>) converges: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3810000" cy="61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00600"/>
            <a:ext cx="4632960" cy="560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514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Local system of charges has natural duality frame: 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13" y="5638800"/>
            <a:ext cx="8921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 this regime there is a well-known </a:t>
            </a:r>
            <a:r>
              <a:rPr lang="en-US" sz="3200" dirty="0" err="1" smtClean="0">
                <a:solidFill>
                  <a:srgbClr val="C00000"/>
                </a:solidFill>
              </a:rPr>
              <a:t>semiclassical</a:t>
            </a:r>
            <a:r>
              <a:rPr lang="en-US" sz="3200" dirty="0" smtClean="0">
                <a:solidFill>
                  <a:srgbClr val="C00000"/>
                </a:solidFill>
              </a:rPr>
              <a:t> approach to describing BPS states.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3310890" cy="445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2689860" cy="449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2907030" cy="510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33800" y="32766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(Trivialized after choices of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cuts in logs for </a:t>
            </a:r>
            <a:r>
              <a:rPr lang="en-US" sz="3200" dirty="0" err="1" smtClean="0">
                <a:solidFill>
                  <a:srgbClr val="0033CC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33CC"/>
                </a:solidFill>
              </a:rPr>
              <a:t>D</a:t>
            </a:r>
            <a:r>
              <a:rPr lang="en-US" sz="3200" dirty="0" err="1" smtClean="0">
                <a:solidFill>
                  <a:srgbClr val="0033CC"/>
                </a:solidFill>
              </a:rPr>
              <a:t>.</a:t>
            </a:r>
            <a:r>
              <a:rPr lang="en-US" sz="3200" dirty="0" smtClean="0">
                <a:solidFill>
                  <a:srgbClr val="0033CC"/>
                </a:solidFill>
              </a:rPr>
              <a:t> )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Collective Coordinate Quantization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At weak coupling BPS monopoles with magnetic charge </a:t>
            </a:r>
            <a:r>
              <a:rPr lang="en-US" sz="3200" baseline="-25000" dirty="0" smtClean="0">
                <a:solidFill>
                  <a:srgbClr val="7030A0"/>
                </a:solidFill>
              </a:rPr>
              <a:t>m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are heavy: Study quantum fluctuations using quantum mechanics on monopole moduli space </a:t>
            </a:r>
            <a:r>
              <a:rPr lang="en-US" sz="32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  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97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semiclassical</a:t>
            </a:r>
            <a:r>
              <a:rPr lang="en-US" sz="3200" dirty="0" smtClean="0">
                <a:solidFill>
                  <a:srgbClr val="FF0000"/>
                </a:solidFill>
              </a:rPr>
              <a:t> states at (u,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FF0000"/>
                </a:solidFill>
              </a:rPr>
              <a:t>) with electromagnetic charge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30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 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  are described in terms of supersymmetric quantum mechanics on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00600"/>
            <a:ext cx="2663190" cy="510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24400"/>
            <a:ext cx="2674620" cy="5562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4724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What sort of SQM?  How is (u,</a:t>
            </a:r>
            <a:r>
              <a:rPr lang="en-US" sz="3200" dirty="0" smtClean="0">
                <a:solidFill>
                  <a:srgbClr val="0033CC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0033CC"/>
                </a:solidFill>
              </a:rPr>
              <a:t>) related to X</a:t>
            </a:r>
            <a:r>
              <a:rPr lang="en-US" sz="32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33CC"/>
                </a:solidFill>
              </a:rPr>
              <a:t>? How does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30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e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have anything to do with it? 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N=4 SQM on 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M</a:t>
            </a:r>
            <a:r>
              <a:rPr lang="en-US" sz="3600" dirty="0" smtClean="0">
                <a:solidFill>
                  <a:srgbClr val="0033CC"/>
                </a:solidFill>
              </a:rPr>
              <a:t>(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err="1" smtClean="0">
                <a:solidFill>
                  <a:srgbClr val="0033CC"/>
                </a:solidFill>
              </a:rPr>
              <a:t>m</a:t>
            </a:r>
            <a:r>
              <a:rPr lang="en-US" sz="3600" dirty="0" err="1" smtClean="0">
                <a:solidFill>
                  <a:srgbClr val="0033CC"/>
                </a:solidFill>
              </a:rPr>
              <a:t>,X</a:t>
            </a:r>
            <a:r>
              <a:rPr lang="en-US" sz="3600" baseline="-25000" dirty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0033CC"/>
                </a:solidFill>
              </a:rPr>
              <a:t>)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with a potential: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    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Sethi</a:t>
            </a:r>
            <a:r>
              <a:rPr lang="en-US" dirty="0" smtClean="0"/>
              <a:t>, Stern, </a:t>
            </a:r>
            <a:r>
              <a:rPr lang="en-US" dirty="0" err="1" smtClean="0"/>
              <a:t>Zaslow</a:t>
            </a:r>
            <a:r>
              <a:rPr lang="en-US" dirty="0" smtClean="0"/>
              <a:t>;  </a:t>
            </a:r>
            <a:r>
              <a:rPr lang="en-US" dirty="0" err="1" smtClean="0"/>
              <a:t>Gauntlett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dirty="0"/>
              <a:t> </a:t>
            </a:r>
            <a:r>
              <a:rPr lang="en-US" dirty="0" smtClean="0"/>
              <a:t>Harvey ; Tong; </a:t>
            </a:r>
            <a:r>
              <a:rPr lang="en-US" dirty="0" err="1" smtClean="0"/>
              <a:t>Gauntlett</a:t>
            </a:r>
            <a:r>
              <a:rPr lang="en-US" dirty="0" smtClean="0"/>
              <a:t>,  Kim,  Park, Yi;  </a:t>
            </a:r>
          </a:p>
          <a:p>
            <a:r>
              <a:rPr lang="en-US" dirty="0" err="1" smtClean="0"/>
              <a:t>Gauntlett</a:t>
            </a:r>
            <a:r>
              <a:rPr lang="en-US" dirty="0" smtClean="0"/>
              <a:t>,  Kim,  Lee,  Yi; </a:t>
            </a:r>
            <a:r>
              <a:rPr lang="en-US" dirty="0" err="1" smtClean="0"/>
              <a:t>Bak</a:t>
            </a:r>
            <a:r>
              <a:rPr lang="en-US" dirty="0" smtClean="0"/>
              <a:t>, Lee, Yi; </a:t>
            </a:r>
            <a:r>
              <a:rPr lang="en-US" dirty="0" err="1" smtClean="0"/>
              <a:t>Bak</a:t>
            </a:r>
            <a:r>
              <a:rPr lang="en-US" dirty="0" smtClean="0"/>
              <a:t>, Lee, Lee, Yi; Stern &amp; Yi)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4800"/>
            <a:ext cx="5109210" cy="537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761619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14800"/>
            <a:ext cx="1047750" cy="3467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 Of SQM?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4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How is (u,</a:t>
            </a:r>
            <a:r>
              <a:rPr lang="en-US" dirty="0">
                <a:solidFill>
                  <a:srgbClr val="0033CC"/>
                </a:solidFill>
                <a:sym typeface="Symbol" panose="05050102010706020507" pitchFamily="18" charset="2"/>
              </a:rPr>
              <a:t></a:t>
            </a:r>
            <a:r>
              <a:rPr lang="en-US" dirty="0">
                <a:solidFill>
                  <a:srgbClr val="0033CC"/>
                </a:solidFill>
              </a:rPr>
              <a:t>) related to </a:t>
            </a:r>
            <a:r>
              <a:rPr lang="en-US" dirty="0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dirty="0" smtClean="0">
                <a:solidFill>
                  <a:srgbClr val="0033CC"/>
                </a:solidFill>
              </a:rPr>
              <a:t>?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And What Is </a:t>
            </a:r>
            <a:r>
              <a:rPr lang="en-US" dirty="0" smtClean="0">
                <a:solidFill>
                  <a:srgbClr val="0033CC"/>
                </a:solidFill>
                <a:latin typeface="Script MT Bold" panose="03040602040607080904" pitchFamily="66" charset="0"/>
                <a:cs typeface="Sakkal Majalla" panose="02000000000000000000" pitchFamily="2" charset="-78"/>
              </a:rPr>
              <a:t>Y</a:t>
            </a:r>
            <a:r>
              <a:rPr lang="en-US" dirty="0" smtClean="0">
                <a:solidFill>
                  <a:srgbClr val="0033CC"/>
                </a:solidFill>
                <a:latin typeface="Script MT Bold" panose="03040602040607080904" pitchFamily="66" charset="0"/>
                <a:cs typeface="Sakkal Majalla" panose="02000000000000000000" pitchFamily="2" charset="-78"/>
                <a:sym typeface="Mathematica1" panose="05000502060100000001" pitchFamily="2" charset="2"/>
              </a:rPr>
              <a:t></a:t>
            </a:r>
            <a:r>
              <a:rPr lang="en-US" dirty="0" smtClean="0">
                <a:solidFill>
                  <a:srgbClr val="0033CC"/>
                </a:solidFill>
              </a:rPr>
              <a:t>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912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Need to write X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600" baseline="-25000" dirty="0" smtClean="0">
                <a:solidFill>
                  <a:srgbClr val="FF0000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</a:rPr>
              <a:t> as functions on the Coulomb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 smtClean="0">
                <a:solidFill>
                  <a:srgbClr val="FF0000"/>
                </a:solidFill>
              </a:rPr>
              <a:t>ranch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2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Framed case: Phase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:  </a:t>
            </a:r>
            <a:r>
              <a:rPr lang="en-US" sz="3200" dirty="0" smtClean="0">
                <a:solidFill>
                  <a:srgbClr val="C00000"/>
                </a:solidFill>
              </a:rPr>
              <a:t>data describing ‘t </a:t>
            </a:r>
            <a:r>
              <a:rPr lang="en-US" sz="3200" dirty="0" err="1" smtClean="0">
                <a:solidFill>
                  <a:srgbClr val="C00000"/>
                </a:solidFill>
              </a:rPr>
              <a:t>Hooft</a:t>
            </a:r>
            <a:r>
              <a:rPr lang="en-US" sz="3200" dirty="0" smtClean="0">
                <a:solidFill>
                  <a:srgbClr val="C00000"/>
                </a:solidFill>
              </a:rPr>
              <a:t> line defect 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535" y="58157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Smooth: Phase </a:t>
            </a:r>
            <a:r>
              <a:rPr lang="en-US" sz="3200" dirty="0" smtClean="0">
                <a:solidFill>
                  <a:srgbClr val="00B0F0"/>
                </a:solidFill>
                <a:sym typeface="Symbol" panose="05050102010706020507" pitchFamily="18" charset="2"/>
              </a:rPr>
              <a:t> </a:t>
            </a:r>
            <a:r>
              <a:rPr lang="en-US" sz="3200" dirty="0" smtClean="0">
                <a:solidFill>
                  <a:srgbClr val="00B0F0"/>
                </a:solidFill>
              </a:rPr>
              <a:t>will be related to central charge of BPS state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4358640" cy="54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521589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998220" cy="415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4200"/>
            <a:ext cx="1062990" cy="3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familiar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-381000" y="4114800"/>
            <a:ext cx="2763794" cy="23388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What’s New Here?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Include singular monopoles: Extra boundary terms in the original action to regularize divergences:  Requires a long and careful treatment.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Include effect of theta-term: Leads to nontrivial terms in the collective coordinate action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352800"/>
            <a:ext cx="9144000" cy="1371600"/>
            <a:chOff x="0" y="3352800"/>
            <a:chExt cx="9144000" cy="1371600"/>
          </a:xfrm>
        </p:grpSpPr>
        <p:sp>
          <p:nvSpPr>
            <p:cNvPr id="8" name="Rectangle 7"/>
            <p:cNvSpPr/>
            <p:nvPr/>
          </p:nvSpPr>
          <p:spPr>
            <a:xfrm>
              <a:off x="0" y="3352800"/>
              <a:ext cx="9144000" cy="1371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373380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Consistency requires we properly include one-loop effects: 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589135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incorporate one-loop effects, (up to some reasonable conjectures).  Essentially: Use the above map to X,</a:t>
            </a:r>
            <a:r>
              <a:rPr lang="en-US" sz="28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Essential if one is going to see </a:t>
            </a:r>
            <a:r>
              <a:rPr lang="en-US" sz="2400" dirty="0" err="1" smtClean="0">
                <a:solidFill>
                  <a:srgbClr val="00B050"/>
                </a:solidFill>
              </a:rPr>
              <a:t>semiclassical</a:t>
            </a:r>
            <a:r>
              <a:rPr lang="en-US" sz="2400" dirty="0" smtClean="0">
                <a:solidFill>
                  <a:srgbClr val="00B050"/>
                </a:solidFill>
              </a:rPr>
              <a:t> wall-crossing.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334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(failure to do so lead to past mistakes…)   </a:t>
            </a:r>
          </a:p>
        </p:txBody>
      </p:sp>
    </p:spTree>
    <p:extLst>
      <p:ext uri="{BB962C8B-B14F-4D97-AF65-F5344CB8AC3E}">
        <p14:creationId xmlns:p14="http://schemas.microsoft.com/office/powerpoint/2010/main" val="31953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24200"/>
            <a:ext cx="8458200" cy="13930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24200" y="4948177"/>
            <a:ext cx="2362200" cy="1905000"/>
            <a:chOff x="533400" y="2819400"/>
            <a:chExt cx="2362200" cy="1905000"/>
          </a:xfrm>
        </p:grpSpPr>
        <p:sp>
          <p:nvSpPr>
            <p:cNvPr id="4" name="Explosion 2 3"/>
            <p:cNvSpPr/>
            <p:nvPr/>
          </p:nvSpPr>
          <p:spPr>
            <a:xfrm>
              <a:off x="533400" y="2819400"/>
              <a:ext cx="2362200" cy="1905000"/>
            </a:xfrm>
            <a:prstGeom prst="irregularSeal2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3505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NEW!</a:t>
              </a:r>
            </a:p>
          </p:txBody>
        </p:sp>
      </p:grpSp>
      <p:sp>
        <p:nvSpPr>
          <p:cNvPr id="6" name="Right Brace 5"/>
          <p:cNvSpPr/>
          <p:nvPr/>
        </p:nvSpPr>
        <p:spPr>
          <a:xfrm rot="5400000">
            <a:off x="3962400" y="2286000"/>
            <a:ext cx="381000" cy="49530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3749040" cy="575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3108960" cy="762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53200" y="304800"/>
            <a:ext cx="2362200" cy="1905000"/>
            <a:chOff x="533400" y="2819400"/>
            <a:chExt cx="2362200" cy="1905000"/>
          </a:xfrm>
        </p:grpSpPr>
        <p:sp>
          <p:nvSpPr>
            <p:cNvPr id="13" name="Explosion 2 12"/>
            <p:cNvSpPr/>
            <p:nvPr/>
          </p:nvSpPr>
          <p:spPr>
            <a:xfrm>
              <a:off x="533400" y="2819400"/>
              <a:ext cx="2362200" cy="1905000"/>
            </a:xfrm>
            <a:prstGeom prst="irregularSeal2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6800" y="3505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NEW!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5654040" cy="6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4191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Semiclassical</a:t>
            </a:r>
            <a:r>
              <a:rPr lang="en-US" sz="2800" dirty="0" smtClean="0">
                <a:solidFill>
                  <a:srgbClr val="FFFF00"/>
                </a:solidFill>
              </a:rPr>
              <a:t> (Framed) BPS States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BPS States: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989320" cy="537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133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Semiclassical</a:t>
            </a:r>
            <a:r>
              <a:rPr lang="en-US" sz="3600" dirty="0" smtClean="0">
                <a:solidFill>
                  <a:srgbClr val="FF0000"/>
                </a:solidFill>
              </a:rPr>
              <a:t> framed or smooth  BPS states with magnetic charge 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will be: 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166497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505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Dirac spinor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 on </a:t>
            </a:r>
            <a:r>
              <a:rPr lang="en-US" sz="3200" dirty="0">
                <a:solidFill>
                  <a:srgbClr val="0033CC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 or </a:t>
            </a:r>
            <a:r>
              <a:rPr lang="en-US" sz="3200" dirty="0">
                <a:solidFill>
                  <a:srgbClr val="0033CC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 </a:t>
            </a:r>
            <a:endParaRPr lang="en-US" sz="3200" baseline="-250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1400"/>
            <a:ext cx="1733550" cy="3619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029200" y="4038600"/>
            <a:ext cx="4572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3581400"/>
            <a:ext cx="4572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4495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Must be suitably </a:t>
            </a:r>
            <a:r>
              <a:rPr lang="en-US" sz="3200" dirty="0" err="1" smtClean="0">
                <a:solidFill>
                  <a:srgbClr val="C00000"/>
                </a:solidFill>
                <a:sym typeface="Mathematica1" panose="05000502060100000001" pitchFamily="2" charset="2"/>
              </a:rPr>
              <a:t>normalizable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:   </a:t>
            </a:r>
            <a:endParaRPr lang="en-US" sz="3200" baseline="-25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6019800"/>
            <a:ext cx="478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Devil is in the details….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533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Must be suitably </a:t>
            </a:r>
            <a:r>
              <a:rPr lang="en-US" sz="3200" dirty="0" err="1" smtClean="0">
                <a:solidFill>
                  <a:srgbClr val="7030A0"/>
                </a:solidFill>
                <a:sym typeface="Mathematica1" panose="05000502060100000001" pitchFamily="2" charset="2"/>
              </a:rPr>
              <a:t>equivariant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….    </a:t>
            </a:r>
            <a:endParaRPr lang="en-US" sz="3200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1" y="1213"/>
            <a:ext cx="8229600" cy="1143000"/>
          </a:xfrm>
        </p:spPr>
        <p:txBody>
          <a:bodyPr/>
          <a:lstStyle/>
          <a:p>
            <a:r>
              <a:rPr lang="en-US" dirty="0" smtClean="0"/>
              <a:t>States Of Definite Electric Charge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228600" y="51816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Organize L</a:t>
            </a:r>
            <a:r>
              <a:rPr lang="en-US" sz="3200" baseline="30000" dirty="0" smtClean="0">
                <a:solidFill>
                  <a:srgbClr val="00B0F0"/>
                </a:solidFill>
              </a:rPr>
              <a:t>2</a:t>
            </a:r>
            <a:r>
              <a:rPr lang="en-US" sz="3200" dirty="0" smtClean="0">
                <a:solidFill>
                  <a:srgbClr val="00B0F0"/>
                </a:solidFill>
              </a:rPr>
              <a:t>-harmonic spinors by T</a:t>
            </a:r>
            <a:r>
              <a:rPr lang="en-US" sz="3200" dirty="0" smtClean="0">
                <a:solidFill>
                  <a:srgbClr val="00B0F0"/>
                </a:solidFill>
                <a:latin typeface="eufb10" pitchFamily="34" charset="0"/>
              </a:rPr>
              <a:t>-</a:t>
            </a:r>
            <a:r>
              <a:rPr lang="en-US" sz="3200" dirty="0" smtClean="0">
                <a:solidFill>
                  <a:srgbClr val="00B0F0"/>
                </a:solidFill>
                <a:latin typeface="+mj-lt"/>
              </a:rPr>
              <a:t>representation: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0"/>
            <a:ext cx="4732020" cy="678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1727359" cy="57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09600" cy="510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7481" y="1143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as a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-action: G(H) commutes with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9" y="34290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Cartan</a:t>
            </a:r>
            <a:r>
              <a:rPr lang="en-US" sz="3200" dirty="0" smtClean="0">
                <a:solidFill>
                  <a:srgbClr val="FF0000"/>
                </a:solidFill>
              </a:rPr>
              <a:t> torus T of </a:t>
            </a:r>
            <a:r>
              <a:rPr lang="en-US" sz="3200" dirty="0" err="1" smtClean="0">
                <a:solidFill>
                  <a:srgbClr val="FF0000"/>
                </a:solidFill>
              </a:rPr>
              <a:t>adjoint</a:t>
            </a:r>
            <a:r>
              <a:rPr lang="en-US" sz="3200" dirty="0" smtClean="0">
                <a:solidFill>
                  <a:srgbClr val="FF0000"/>
                </a:solidFill>
              </a:rPr>
              <a:t> group acts on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05200"/>
            <a:ext cx="60960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00481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267200"/>
            <a:ext cx="3304699" cy="570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2438400" cy="5105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276600" y="4419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4" grpId="0"/>
      <p:bldP spid="16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Geometric Framed BPS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621030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5627370" cy="67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7433310" cy="697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00600"/>
            <a:ext cx="3829050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38800"/>
            <a:ext cx="4686300" cy="5486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3581400"/>
            <a:ext cx="8686800" cy="3124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BPS States From Smooth Monopoles</a:t>
            </a:r>
            <a:br>
              <a:rPr lang="en-US" dirty="0" smtClean="0"/>
            </a:br>
            <a:r>
              <a:rPr lang="en-US" dirty="0" smtClean="0"/>
              <a:t>- The Electric Charge -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590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 acts on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dirty="0" smtClean="0">
                <a:solidFill>
                  <a:srgbClr val="7030A0"/>
                </a:solidFill>
              </a:rPr>
              <a:t>, so </a:t>
            </a:r>
            <a:r>
              <a:rPr lang="en-US" sz="36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600" dirty="0" smtClean="0">
                <a:solidFill>
                  <a:srgbClr val="7030A0"/>
                </a:solidFill>
              </a:rPr>
              <a:t> acts on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baseline="300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~</a:t>
            </a:r>
            <a:endParaRPr lang="en-US" sz="3600" baseline="300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343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States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</a:t>
            </a:r>
            <a:r>
              <a:rPr lang="en-US" sz="3200" dirty="0" smtClean="0">
                <a:solidFill>
                  <a:srgbClr val="0033CC"/>
                </a:solidFill>
              </a:rPr>
              <a:t> of definite electric charge transform in a definite character of </a:t>
            </a:r>
            <a:r>
              <a:rPr lang="en-US" sz="3200" dirty="0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dirty="0" smtClean="0">
                <a:solidFill>
                  <a:srgbClr val="0033CC"/>
                </a:solidFill>
              </a:rPr>
              <a:t>: (``momentum’’)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 order to have a T-action the character must act trivially on 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</a:t>
            </a:r>
            <a:r>
              <a:rPr lang="en-US" sz="32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mw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2438400" cy="510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72200"/>
            <a:ext cx="3520440" cy="525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676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Spinors and </a:t>
            </a:r>
            <a:r>
              <a:rPr lang="en-US" sz="3600" b="1" dirty="0" smtClean="0">
                <a:solidFill>
                  <a:srgbClr val="7030A0"/>
                </a:solidFill>
              </a:rPr>
              <a:t>D</a:t>
            </a:r>
            <a:r>
              <a:rPr lang="en-US" sz="3600" dirty="0" smtClean="0">
                <a:solidFill>
                  <a:srgbClr val="7030A0"/>
                </a:solidFill>
              </a:rPr>
              <a:t> live on universal cover: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baseline="300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~</a:t>
            </a:r>
            <a:endParaRPr lang="en-US" sz="3600" baseline="300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 Monopoles – Separating The 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No L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 harmonic spinors on </a:t>
            </a:r>
            <a:r>
              <a:rPr lang="en-US" sz="36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600" baseline="30000" dirty="0" smtClean="0">
                <a:solidFill>
                  <a:srgbClr val="7030A0"/>
                </a:solidFill>
              </a:rPr>
              <a:t>4</a:t>
            </a:r>
            <a:r>
              <a:rPr lang="en-US" sz="3600" dirty="0" smtClean="0">
                <a:solidFill>
                  <a:srgbClr val="7030A0"/>
                </a:solidFill>
              </a:rPr>
              <a:t>. Only ``plane-wave-</a:t>
            </a:r>
            <a:r>
              <a:rPr lang="en-US" sz="3600" dirty="0" err="1" smtClean="0">
                <a:solidFill>
                  <a:srgbClr val="7030A0"/>
                </a:solidFill>
              </a:rPr>
              <a:t>normalizable</a:t>
            </a:r>
            <a:r>
              <a:rPr lang="en-US" sz="3600" dirty="0" smtClean="0">
                <a:solidFill>
                  <a:srgbClr val="7030A0"/>
                </a:solidFill>
              </a:rPr>
              <a:t>’’ in </a:t>
            </a:r>
            <a:r>
              <a:rPr lang="en-US" sz="3600" dirty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600" baseline="30000" dirty="0">
                <a:solidFill>
                  <a:srgbClr val="7030A0"/>
                </a:solidFill>
              </a:rPr>
              <a:t>4</a:t>
            </a:r>
            <a:endParaRPr lang="en-US" sz="3600" dirty="0" smtClean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3535680" cy="43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953000"/>
            <a:ext cx="3371850" cy="434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3600"/>
            <a:ext cx="3211830" cy="430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943600"/>
            <a:ext cx="2186940" cy="43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374130" cy="6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 Monopoles – Separating The 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8202930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2" y="441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remarkable formula! </a:t>
            </a:r>
            <a:endParaRPr lang="en-US" sz="28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5738" y="4800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</a:t>
            </a:r>
            <a:r>
              <a:rPr lang="en-US" sz="2800" baseline="-250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m</a:t>
            </a:r>
            <a:r>
              <a:rPr lang="en-US" sz="28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  is a rational direction in </a:t>
            </a:r>
            <a:r>
              <a:rPr lang="en-US" sz="2800" dirty="0" smtClean="0">
                <a:solidFill>
                  <a:srgbClr val="00B0F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 panose="05000502060100000001" pitchFamily="2" charset="2"/>
              </a:rPr>
              <a:t>t</a:t>
            </a:r>
            <a:endParaRPr lang="en-US" sz="2800" dirty="0">
              <a:solidFill>
                <a:srgbClr val="00B0F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Flow along 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in  T= t</a:t>
            </a:r>
            <a:r>
              <a:rPr lang="en-US" sz="3200" dirty="0" smtClean="0">
                <a:solidFill>
                  <a:srgbClr val="FF0000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/</a:t>
            </a:r>
            <a:r>
              <a:rPr lang="en-US" sz="3200" baseline="-25000" dirty="0" smtClean="0">
                <a:solidFill>
                  <a:srgbClr val="FF0000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mw </a:t>
            </a:r>
            <a:r>
              <a:rPr lang="en-US" sz="3200" dirty="0" smtClean="0">
                <a:solidFill>
                  <a:srgbClr val="FF0000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   will close.  </a:t>
            </a:r>
            <a:endParaRPr lang="en-US" sz="32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688580" cy="537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1682" y="403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: generic</a:t>
            </a:r>
            <a:r>
              <a:rPr lang="en-US" sz="2800" dirty="0">
                <a:solidFill>
                  <a:srgbClr val="00B050"/>
                </a:solidFill>
                <a:sym typeface="Mathematica1" panose="05000502060100000001" pitchFamily="2" charset="2"/>
              </a:rPr>
              <a:t>, irrational direction in </a:t>
            </a:r>
            <a:r>
              <a:rPr lang="en-US" sz="2800" dirty="0">
                <a:solidFill>
                  <a:srgbClr val="00B05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 panose="05000502060100000001" pitchFamily="2" charset="2"/>
              </a:rPr>
              <a:t>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172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Not so for flow along X</a:t>
            </a:r>
            <a:r>
              <a:rPr lang="en-US" sz="3200" baseline="-25000" dirty="0">
                <a:solidFill>
                  <a:srgbClr val="0033CC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</a:t>
            </a:r>
            <a:endParaRPr lang="en-US" sz="3200" baseline="-250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 orthogonal projection along G(X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).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4" grpId="0"/>
      <p:bldP spid="10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 Monopoles – Separating The COM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3722370" cy="5867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44627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" y="1447800"/>
            <a:ext cx="89916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0"/>
            <a:ext cx="4781550" cy="514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9" y="4343400"/>
            <a:ext cx="3742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But for states of definite electric charge: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9600" y="5715000"/>
            <a:ext cx="21336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76600" y="5638800"/>
            <a:ext cx="5105400" cy="914400"/>
            <a:chOff x="3276600" y="5638800"/>
            <a:chExt cx="5105400" cy="914400"/>
          </a:xfrm>
        </p:grpSpPr>
        <p:sp>
          <p:nvSpPr>
            <p:cNvPr id="23" name="Rectangle 22"/>
            <p:cNvSpPr/>
            <p:nvPr/>
          </p:nvSpPr>
          <p:spPr>
            <a:xfrm>
              <a:off x="3276600" y="5638800"/>
              <a:ext cx="5105400" cy="914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5791200"/>
              <a:ext cx="4709160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7200"/>
            <a:ext cx="9155340" cy="4935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Papers 3 &amp; 4  ``almost done’’ 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990600"/>
            <a:ext cx="152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1800" y="990600"/>
            <a:ext cx="19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3429000"/>
            <a:ext cx="152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81800" y="3429000"/>
            <a:ext cx="19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Dirac </a:t>
            </a:r>
            <a:r>
              <a:rPr lang="en-US" dirty="0" err="1" smtClean="0"/>
              <a:t>Zeromode</a:t>
            </a:r>
            <a:r>
              <a:rPr lang="en-US" dirty="0" smtClean="0"/>
              <a:t> </a:t>
            </a:r>
            <a:r>
              <a:rPr lang="en-US" dirty="0" smtClean="0">
                <a:sym typeface="Mathematica1" panose="05000502060100000001" pitchFamily="2" charset="2"/>
              </a:rPr>
              <a:t></a:t>
            </a:r>
            <a:r>
              <a:rPr lang="en-US" baseline="-25000" dirty="0" smtClean="0">
                <a:sym typeface="Mathematica1" panose="05000502060100000001" pitchFamily="2" charset="2"/>
              </a:rPr>
              <a:t>0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</a:t>
            </a:r>
            <a:r>
              <a:rPr lang="en-US" sz="36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0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</a:t>
            </a:r>
            <a:r>
              <a:rPr lang="en-US" sz="3600" dirty="0">
                <a:solidFill>
                  <a:srgbClr val="0033CC"/>
                </a:solidFill>
                <a:sym typeface="Mathematica1" panose="05000502060100000001" pitchFamily="2" charset="2"/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with magnetic charge 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m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 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327910" cy="445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209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 is Dirac operator on simply connected, strongly-centered </a:t>
            </a:r>
            <a:r>
              <a:rPr lang="en-US" sz="32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6576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Organize L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-harmonic spinors by </a:t>
            </a:r>
            <a:r>
              <a:rPr lang="en-US" sz="32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baseline="300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 panose="05000502060100000001" pitchFamily="2" charset="2"/>
              </a:rPr>
              <a:t></a:t>
            </a:r>
            <a:r>
              <a:rPr lang="en-US" sz="3200" dirty="0" smtClean="0">
                <a:solidFill>
                  <a:srgbClr val="7030A0"/>
                </a:solidFill>
                <a:latin typeface="eufb10" pitchFamily="34" charset="0"/>
              </a:rPr>
              <a:t>-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representation: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0"/>
            <a:ext cx="520827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867400"/>
            <a:ext cx="5273040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1" y="1213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Vanilla BPS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065770" cy="77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382905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57600"/>
            <a:ext cx="468630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48200"/>
            <a:ext cx="4362450" cy="537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15000"/>
            <a:ext cx="4709160" cy="514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90800" y="1295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????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Tricky Subtlety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638800"/>
            <a:ext cx="6355080" cy="107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               Subtlety</a:t>
            </a:r>
            <a:r>
              <a:rPr lang="en-US" sz="3600" dirty="0" smtClean="0">
                <a:solidFill>
                  <a:srgbClr val="7030A0"/>
                </a:solidFill>
              </a:rPr>
              <a:t>: Isometries generated by 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</a:rPr>
              <a:t>exp</a:t>
            </a:r>
            <a:r>
              <a:rPr lang="en-US" sz="3600" dirty="0" smtClean="0">
                <a:solidFill>
                  <a:srgbClr val="7030A0"/>
                </a:solidFill>
              </a:rPr>
              <a:t>[2 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 </a:t>
            </a:r>
            <a:r>
              <a:rPr lang="en-US" sz="3600" dirty="0" smtClean="0">
                <a:solidFill>
                  <a:srgbClr val="7030A0"/>
                </a:solidFill>
              </a:rPr>
              <a:t>G</a:t>
            </a:r>
            <a:r>
              <a:rPr lang="en-US" sz="3600" dirty="0" smtClean="0">
                <a:solidFill>
                  <a:srgbClr val="7030A0"/>
                </a:solidFill>
              </a:rPr>
              <a:t>(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</a:t>
            </a:r>
            <a:r>
              <a:rPr lang="en-US" sz="36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mw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) 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]  </a:t>
            </a:r>
            <a:r>
              <a:rPr lang="en-US" sz="3600" dirty="0" smtClean="0">
                <a:solidFill>
                  <a:srgbClr val="7030A0"/>
                </a:solidFill>
              </a:rPr>
              <a:t>do </a:t>
            </a:r>
            <a:r>
              <a:rPr lang="en-US" sz="3600" u="sng" dirty="0" smtClean="0">
                <a:solidFill>
                  <a:srgbClr val="7030A0"/>
                </a:solidFill>
              </a:rPr>
              <a:t>not</a:t>
            </a:r>
            <a:r>
              <a:rPr lang="en-US" sz="3600" dirty="0" smtClean="0">
                <a:solidFill>
                  <a:srgbClr val="7030A0"/>
                </a:solidFill>
              </a:rPr>
              <a:t> generate the full group </a:t>
            </a:r>
            <a:r>
              <a:rPr lang="en-US" sz="3600" dirty="0" smtClean="0">
                <a:solidFill>
                  <a:srgbClr val="7030A0"/>
                </a:solidFill>
              </a:rPr>
              <a:t>                               of Deck </a:t>
            </a:r>
            <a:r>
              <a:rPr lang="en-US" sz="3600" dirty="0" smtClean="0">
                <a:solidFill>
                  <a:srgbClr val="7030A0"/>
                </a:solidFill>
              </a:rPr>
              <a:t>transformations.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Only generate a subgroup  </a:t>
            </a:r>
            <a:r>
              <a:rPr lang="en-US" sz="3200" dirty="0" err="1" smtClean="0">
                <a:solidFill>
                  <a:srgbClr val="0033CC"/>
                </a:solidFill>
              </a:rPr>
              <a:t>r</a:t>
            </a:r>
            <a:r>
              <a:rPr lang="en-US" sz="3200" dirty="0" err="1" smtClean="0">
                <a:solidFill>
                  <a:srgbClr val="0033CC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33CC"/>
                </a:solidFill>
              </a:rPr>
              <a:t>,  where r is, </a:t>
            </a:r>
          </a:p>
          <a:p>
            <a:r>
              <a:rPr lang="en-US" sz="3200" dirty="0">
                <a:solidFill>
                  <a:srgbClr val="0033CC"/>
                </a:solidFill>
              </a:rPr>
              <a:t>r</a:t>
            </a:r>
            <a:r>
              <a:rPr lang="en-US" sz="3200" dirty="0" smtClean="0">
                <a:solidFill>
                  <a:srgbClr val="0033CC"/>
                </a:solidFill>
              </a:rPr>
              <a:t>oughly speaking, the </a:t>
            </a:r>
            <a:r>
              <a:rPr lang="en-US" sz="3200" dirty="0" err="1" smtClean="0">
                <a:solidFill>
                  <a:srgbClr val="0033CC"/>
                </a:solidFill>
              </a:rPr>
              <a:t>gcd</a:t>
            </a:r>
            <a:r>
              <a:rPr lang="en-US" sz="3200" dirty="0" smtClean="0">
                <a:solidFill>
                  <a:srgbClr val="0033CC"/>
                </a:solidFill>
              </a:rPr>
              <a:t>(magnetic charges)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Need to restrict to </a:t>
            </a:r>
            <a:r>
              <a:rPr lang="en-US" sz="3200" dirty="0" smtClean="0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B050"/>
                </a:solidFill>
                <a:ea typeface="Mathematica7Mono" panose="00000400000000000000" pitchFamily="2" charset="0"/>
              </a:rPr>
              <a:t>/</a:t>
            </a:r>
            <a:r>
              <a:rPr lang="en-US" sz="3200" dirty="0" err="1" smtClean="0">
                <a:solidFill>
                  <a:srgbClr val="00B050"/>
                </a:solidFill>
                <a:ea typeface="Mathematica7Mono" panose="00000400000000000000" pitchFamily="2" charset="0"/>
              </a:rPr>
              <a:t>r</a:t>
            </a:r>
            <a:r>
              <a:rPr lang="en-US" sz="3200" dirty="0" err="1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B050"/>
                </a:solidFill>
                <a:ea typeface="Mathematica7Mono" panose="000004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invariant subspace: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Spinors must descend to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2453640" cy="6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09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Apply results on N=2,d=4:  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743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No Exotics Theorem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267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 Wall-Crossing 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90600" y="4953000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Exotic (Framed) BPS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800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Conjecture: </a:t>
            </a:r>
            <a:r>
              <a:rPr lang="en-US" sz="3600" dirty="0" err="1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600" dirty="0" smtClean="0">
                <a:solidFill>
                  <a:srgbClr val="C00000"/>
                </a:solidFill>
              </a:rPr>
              <a:t>(2)</a:t>
            </a:r>
            <a:r>
              <a:rPr lang="en-US" sz="3600" baseline="-25000" dirty="0" smtClean="0">
                <a:solidFill>
                  <a:srgbClr val="C00000"/>
                </a:solidFill>
              </a:rPr>
              <a:t>R</a:t>
            </a:r>
            <a:r>
              <a:rPr lang="en-US" sz="3600" dirty="0" smtClean="0">
                <a:solidFill>
                  <a:srgbClr val="C00000"/>
                </a:solidFill>
              </a:rPr>
              <a:t>  acts trivially on </a:t>
            </a:r>
            <a:r>
              <a:rPr lang="en-US" sz="36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h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Theorem: It’s true!   (</a:t>
            </a:r>
            <a:r>
              <a:rPr lang="en-US" sz="3600" dirty="0" err="1" smtClean="0">
                <a:solidFill>
                  <a:srgbClr val="0033CC"/>
                </a:solidFill>
              </a:rPr>
              <a:t>Diaconescu</a:t>
            </a:r>
            <a:r>
              <a:rPr lang="en-US" sz="3600" dirty="0" smtClean="0">
                <a:solidFill>
                  <a:srgbClr val="0033CC"/>
                </a:solidFill>
              </a:rPr>
              <a:t> et. al.; 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Sen &amp; del </a:t>
            </a:r>
            <a:r>
              <a:rPr lang="en-US" sz="3600" dirty="0" err="1" smtClean="0">
                <a:solidFill>
                  <a:srgbClr val="0033CC"/>
                </a:solidFill>
              </a:rPr>
              <a:t>Zotto</a:t>
            </a:r>
            <a:r>
              <a:rPr lang="en-US" sz="3600" dirty="0" smtClean="0">
                <a:solidFill>
                  <a:srgbClr val="0033CC"/>
                </a:solidFill>
              </a:rPr>
              <a:t>; Cordova &amp; </a:t>
            </a:r>
            <a:r>
              <a:rPr lang="en-US" sz="3600" dirty="0" err="1" smtClean="0">
                <a:solidFill>
                  <a:srgbClr val="0033CC"/>
                </a:solidFill>
              </a:rPr>
              <a:t>Dumitrescu</a:t>
            </a:r>
            <a:r>
              <a:rPr lang="en-US" sz="3600" dirty="0" smtClean="0">
                <a:solidFill>
                  <a:srgbClr val="0033CC"/>
                </a:solidFill>
              </a:rPr>
              <a:t>)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86000"/>
            <a:ext cx="4183380" cy="636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90" y="3352800"/>
            <a:ext cx="4385310" cy="613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352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Half-Hyper from COM: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373380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1181100" cy="636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5838" y="1143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-reps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133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Smooth monopoles: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14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Singular monopoles: No HH factor.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[GMN]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118872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7" grpId="0"/>
      <p:bldP spid="18" grpId="0"/>
      <p:bldP spid="19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Geometry Of The R-Symmetry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Geometrically, SU(2)</a:t>
            </a:r>
            <a:r>
              <a:rPr lang="en-US" sz="3600" baseline="-25000" dirty="0" smtClean="0">
                <a:solidFill>
                  <a:srgbClr val="006699"/>
                </a:solidFill>
              </a:rPr>
              <a:t>R</a:t>
            </a:r>
            <a:r>
              <a:rPr lang="en-US" sz="3600" dirty="0" smtClean="0">
                <a:solidFill>
                  <a:srgbClr val="006699"/>
                </a:solidFill>
              </a:rPr>
              <a:t>  is the </a:t>
            </a:r>
            <a:r>
              <a:rPr lang="en-US" sz="3600" dirty="0" err="1" smtClean="0">
                <a:solidFill>
                  <a:srgbClr val="006699"/>
                </a:solidFill>
              </a:rPr>
              <a:t>commutant</a:t>
            </a:r>
            <a:r>
              <a:rPr lang="en-US" sz="3600" dirty="0" smtClean="0">
                <a:solidFill>
                  <a:srgbClr val="006699"/>
                </a:solidFill>
              </a:rPr>
              <a:t> of the </a:t>
            </a:r>
            <a:r>
              <a:rPr lang="en-US" sz="3600" dirty="0" err="1" smtClean="0">
                <a:solidFill>
                  <a:srgbClr val="006699"/>
                </a:solidFill>
              </a:rPr>
              <a:t>USp</a:t>
            </a:r>
            <a:r>
              <a:rPr lang="en-US" sz="3600" dirty="0" smtClean="0">
                <a:solidFill>
                  <a:srgbClr val="006699"/>
                </a:solidFill>
              </a:rPr>
              <a:t>(2N) </a:t>
            </a:r>
            <a:r>
              <a:rPr lang="en-US" sz="3600" dirty="0" err="1" smtClean="0">
                <a:solidFill>
                  <a:srgbClr val="006699"/>
                </a:solidFill>
              </a:rPr>
              <a:t>holonomy</a:t>
            </a:r>
            <a:r>
              <a:rPr lang="en-US" sz="3600" dirty="0" smtClean="0">
                <a:solidFill>
                  <a:srgbClr val="006699"/>
                </a:solidFill>
              </a:rPr>
              <a:t> in SO(4N). It acts on sections of T</a:t>
            </a:r>
            <a:r>
              <a:rPr lang="en-US" sz="3600" dirty="0" smtClean="0">
                <a:solidFill>
                  <a:srgbClr val="006699"/>
                </a:solidFill>
                <a:latin typeface="Script MT Bold" panose="03040602040607080904" pitchFamily="66" charset="0"/>
                <a:cs typeface="Traditional Arabic" panose="02020603050405020304" pitchFamily="18" charset="-78"/>
              </a:rPr>
              <a:t>M</a:t>
            </a:r>
            <a:r>
              <a:rPr lang="en-US" sz="3600" dirty="0" smtClean="0">
                <a:solidFill>
                  <a:srgbClr val="006699"/>
                </a:solidFill>
              </a:rPr>
              <a:t> rotating the 3  complex structures;  </a:t>
            </a:r>
            <a:endParaRPr lang="en-US" sz="3600" dirty="0">
              <a:solidFill>
                <a:srgbClr val="0066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6200"/>
            <a:ext cx="3074670" cy="548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290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Collective coordinate expression for generators of </a:t>
            </a:r>
            <a:r>
              <a:rPr lang="en-US" sz="3200" dirty="0" err="1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</a:t>
            </a:r>
            <a:r>
              <a:rPr lang="en-US" sz="3200" baseline="-25000" dirty="0" smtClean="0">
                <a:solidFill>
                  <a:srgbClr val="0033CC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87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This defines a lift to the spin bundle.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65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Generators do not commute with Dirac,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but do preserve kernel. </a:t>
            </a:r>
          </a:p>
        </p:txBody>
      </p:sp>
    </p:spTree>
    <p:extLst>
      <p:ext uri="{BB962C8B-B14F-4D97-AF65-F5344CB8AC3E}">
        <p14:creationId xmlns:p14="http://schemas.microsoft.com/office/powerpoint/2010/main" val="11141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625221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" cy="51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38600"/>
            <a:ext cx="3733800" cy="5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765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have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(3) action of rotations. Suitably defined, it commutes with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(2)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76800"/>
            <a:ext cx="5715000" cy="1101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943600"/>
            <a:ext cx="3733800" cy="510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556260" cy="38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1447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Again, the generators do not commute with </a:t>
            </a:r>
            <a:r>
              <a:rPr lang="en-US" sz="3200" b="1" dirty="0" smtClean="0">
                <a:solidFill>
                  <a:srgbClr val="00B050"/>
                </a:solidFill>
              </a:rPr>
              <a:t>D</a:t>
            </a:r>
            <a:r>
              <a:rPr lang="en-US" sz="3200" baseline="-25000" dirty="0" smtClean="0">
                <a:solidFill>
                  <a:srgbClr val="00B050"/>
                </a:solidFill>
              </a:rPr>
              <a:t>0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b="1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>
                <a:solidFill>
                  <a:srgbClr val="00B050"/>
                </a:solidFill>
              </a:rPr>
              <a:t>, but do preserve the kernel.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Geometrical Interpretation Of The </a:t>
            </a:r>
            <a:br>
              <a:rPr lang="en-US" dirty="0" smtClean="0"/>
            </a:br>
            <a:r>
              <a:rPr lang="en-US" dirty="0" smtClean="0"/>
              <a:t>No-Exotics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94766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0"/>
            <a:ext cx="361188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4038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All spinors in the kernel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have chirality +1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91200"/>
            <a:ext cx="4511040" cy="58293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" y="44196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4800" y="57912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Generalization Of Sen Conjecture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5029200"/>
            <a:ext cx="9144000" cy="1828800"/>
            <a:chOff x="304800" y="5029200"/>
            <a:chExt cx="9144000" cy="1828800"/>
          </a:xfrm>
        </p:grpSpPr>
        <p:sp>
          <p:nvSpPr>
            <p:cNvPr id="11" name="Rectangle 10"/>
            <p:cNvSpPr/>
            <p:nvPr/>
          </p:nvSpPr>
          <p:spPr>
            <a:xfrm>
              <a:off x="304800" y="5029200"/>
              <a:ext cx="8686800" cy="1828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5105400"/>
              <a:ext cx="4316730" cy="6553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" y="5656706"/>
              <a:ext cx="868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v</a:t>
              </a:r>
              <a:r>
                <a:rPr lang="en-US" sz="3600" dirty="0" smtClean="0">
                  <a:solidFill>
                    <a:srgbClr val="FFFF00"/>
                  </a:solidFill>
                </a:rPr>
                <a:t>anishes except in the middle degree q =N,  and is primitive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wrt</a:t>
              </a:r>
              <a:r>
                <a:rPr lang="en-US" sz="3600" dirty="0" smtClean="0">
                  <a:solidFill>
                    <a:srgbClr val="FFFF00"/>
                  </a:solidFill>
                </a:rPr>
                <a:t> ``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Lefshetz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Mathematica6" panose="00000400000000000000" pitchFamily="2" charset="0"/>
                  <a:ea typeface="Mathematica6" panose="00000400000000000000" pitchFamily="2" charset="0"/>
                </a:rPr>
                <a:t>sl</a:t>
              </a:r>
              <a:r>
                <a:rPr lang="en-US" sz="3600" dirty="0">
                  <a:solidFill>
                    <a:srgbClr val="FFFF00"/>
                  </a:solidFill>
                  <a:ea typeface="Mathematica6" panose="00000400000000000000" pitchFamily="2" charset="0"/>
                </a:rPr>
                <a:t>(</a:t>
              </a:r>
              <a:r>
                <a:rPr lang="en-US" sz="3600" dirty="0">
                  <a:solidFill>
                    <a:srgbClr val="FFFF00"/>
                  </a:solidFill>
                </a:rPr>
                <a:t>2)’’.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2971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600" dirty="0" smtClean="0">
                <a:solidFill>
                  <a:srgbClr val="7030A0"/>
                </a:solidFill>
              </a:rPr>
              <a:t>(2)</a:t>
            </a:r>
            <a:r>
              <a:rPr lang="en-US" sz="3600" baseline="-25000" dirty="0" smtClean="0">
                <a:solidFill>
                  <a:srgbClr val="7030A0"/>
                </a:solidFill>
              </a:rPr>
              <a:t>R</a:t>
            </a:r>
            <a:r>
              <a:rPr lang="en-US" sz="3600" dirty="0" smtClean="0">
                <a:solidFill>
                  <a:srgbClr val="7030A0"/>
                </a:solidFill>
              </a:rPr>
              <a:t>  becomes ``</a:t>
            </a:r>
            <a:r>
              <a:rPr lang="en-US" sz="3600" dirty="0" err="1" smtClean="0">
                <a:solidFill>
                  <a:srgbClr val="7030A0"/>
                </a:solidFill>
              </a:rPr>
              <a:t>Lefshetz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sl</a:t>
            </a:r>
            <a:r>
              <a:rPr lang="en-US" sz="3600" dirty="0" smtClean="0">
                <a:solidFill>
                  <a:srgbClr val="7030A0"/>
                </a:solidFill>
                <a:ea typeface="Mathematica6" panose="00000400000000000000" pitchFamily="2" charset="0"/>
              </a:rPr>
              <a:t>(</a:t>
            </a:r>
            <a:r>
              <a:rPr lang="en-US" sz="3600" dirty="0" smtClean="0">
                <a:solidFill>
                  <a:srgbClr val="7030A0"/>
                </a:solidFill>
              </a:rPr>
              <a:t>2)’’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273040" cy="57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91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Choose any complex structure on </a:t>
            </a:r>
            <a:r>
              <a:rPr lang="en-US" sz="3200" dirty="0">
                <a:solidFill>
                  <a:srgbClr val="0033CC"/>
                </a:solidFill>
                <a:latin typeface="Monotype Corsiva" panose="03010101010201010101" pitchFamily="66" charset="0"/>
              </a:rPr>
              <a:t>M</a:t>
            </a:r>
            <a:r>
              <a:rPr lang="en-US" sz="3200" dirty="0" smtClean="0">
                <a:solidFill>
                  <a:srgbClr val="0033CC"/>
                </a:solidFill>
              </a:rPr>
              <a:t>. 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5615940" cy="563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57600"/>
            <a:ext cx="4389120" cy="613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43400"/>
            <a:ext cx="2453640" cy="434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3400"/>
            <a:ext cx="267081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9906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FF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 Moduli: Dimension &amp; Existence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5638800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Application 2: Wall-crossing &amp; </a:t>
            </a:r>
            <a:r>
              <a:rPr lang="en-US" sz="2800" dirty="0" err="1" smtClean="0">
                <a:solidFill>
                  <a:srgbClr val="FFFF00"/>
                </a:solidFill>
              </a:rPr>
              <a:t>Fredholm</a:t>
            </a:r>
            <a:r>
              <a:rPr lang="en-US" sz="2800" dirty="0" smtClean="0">
                <a:solidFill>
                  <a:srgbClr val="FFFF00"/>
                </a:solidFill>
              </a:rPr>
              <a:t> Property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Wall-Crossing: Overview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-8021" y="112295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Easy fact: There are no L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harmonic </a:t>
            </a:r>
            <a:r>
              <a:rPr lang="en-US" sz="2800" dirty="0" err="1" smtClean="0">
                <a:solidFill>
                  <a:srgbClr val="FF0000"/>
                </a:solidFill>
              </a:rPr>
              <a:t>spinors</a:t>
            </a:r>
            <a:r>
              <a:rPr lang="en-US" sz="2800" dirty="0" smtClean="0">
                <a:solidFill>
                  <a:srgbClr val="FF0000"/>
                </a:solidFill>
              </a:rPr>
              <a:t> for ordinary Dirac operator on a </a:t>
            </a:r>
            <a:r>
              <a:rPr lang="en-US" sz="2800" dirty="0" err="1" smtClean="0">
                <a:solidFill>
                  <a:srgbClr val="FF0000"/>
                </a:solidFill>
              </a:rPr>
              <a:t>noncompact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hyperkähler</a:t>
            </a:r>
            <a:r>
              <a:rPr lang="en-US" sz="2800" dirty="0" smtClean="0">
                <a:solidFill>
                  <a:srgbClr val="FF0000"/>
                </a:solidFill>
              </a:rPr>
              <a:t> manifold.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5711" y="2543454"/>
            <a:ext cx="6858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245" y="2304468"/>
            <a:ext cx="8221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  </a:t>
            </a:r>
            <a:r>
              <a:rPr lang="en-US" sz="2800" dirty="0" err="1" smtClean="0">
                <a:solidFill>
                  <a:srgbClr val="7030A0"/>
                </a:solidFill>
              </a:rPr>
              <a:t>Semiclassical</a:t>
            </a:r>
            <a:r>
              <a:rPr lang="en-US" sz="2800" dirty="0" smtClean="0">
                <a:solidFill>
                  <a:srgbClr val="7030A0"/>
                </a:solidFill>
              </a:rPr>
              <a:t> chamber (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Y</a:t>
            </a:r>
            <a:r>
              <a:rPr lang="en-US" sz="2800" baseline="-25000" dirty="0" smtClean="0">
                <a:solidFill>
                  <a:srgbClr val="7030A0"/>
                </a:solidFill>
                <a:sym typeface="Symbol" panose="05050102010706020507" pitchFamily="18" charset="2"/>
              </a:rPr>
              <a:t></a:t>
            </a:r>
            <a:r>
              <a:rPr lang="en-US" sz="2800" dirty="0" smtClean="0">
                <a:solidFill>
                  <a:srgbClr val="7030A0"/>
                </a:solidFill>
              </a:rPr>
              <a:t>=0) where all populated magnetic charges are just simple roots (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= </a:t>
            </a:r>
            <a:r>
              <a:rPr lang="en-US" sz="2800" dirty="0" err="1" smtClean="0">
                <a:solidFill>
                  <a:srgbClr val="7030A0"/>
                </a:solidFill>
              </a:rPr>
              <a:t>pt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8042" y="4279597"/>
            <a:ext cx="685800" cy="3810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3392" y="418666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 Nontrivial semi-classical wall-crossing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9" y="3342454"/>
            <a:ext cx="897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Other </a:t>
            </a:r>
            <a:r>
              <a:rPr lang="en-US" sz="2400" dirty="0" err="1" smtClean="0">
                <a:solidFill>
                  <a:srgbClr val="C00000"/>
                </a:solidFill>
              </a:rPr>
              <a:t>semiclassical</a:t>
            </a:r>
            <a:r>
              <a:rPr lang="en-US" sz="2400" dirty="0" smtClean="0">
                <a:solidFill>
                  <a:srgbClr val="C00000"/>
                </a:solidFill>
              </a:rPr>
              <a:t> chambers have </a:t>
            </a:r>
            <a:r>
              <a:rPr lang="en-US" sz="2400" dirty="0" err="1" smtClean="0">
                <a:solidFill>
                  <a:srgbClr val="C00000"/>
                </a:solidFill>
              </a:rPr>
              <a:t>nonsimple</a:t>
            </a:r>
            <a:r>
              <a:rPr lang="en-US" sz="2400" dirty="0" smtClean="0">
                <a:solidFill>
                  <a:srgbClr val="C00000"/>
                </a:solidFill>
              </a:rPr>
              <a:t> magnetic charges filled.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17" y="4787144"/>
            <a:ext cx="781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06CA"/>
                </a:solidFill>
              </a:rPr>
              <a:t>(Higher rank is different.) </a:t>
            </a:r>
            <a:endParaRPr lang="en-US" sz="2800" dirty="0">
              <a:solidFill>
                <a:srgbClr val="7F06CA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81000" y="5624653"/>
            <a:ext cx="685800" cy="381000"/>
          </a:xfrm>
          <a:prstGeom prst="right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7522" y="555354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9966"/>
                </a:solidFill>
              </a:rPr>
              <a:t> Interesting math predictions </a:t>
            </a:r>
            <a:endParaRPr lang="en-US" sz="28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" grpId="0" animBg="1"/>
      <p:bldP spid="10" grpId="0"/>
      <p:bldP spid="14" grpId="0" animBg="1"/>
      <p:bldP spid="15" grpId="0"/>
      <p:bldP spid="5" grpId="0"/>
      <p:bldP spid="4" grpId="0"/>
      <p:bldP spid="37" grpId="0" animBg="1"/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" y="2072698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No exotics theorem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6101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   Harmonic </a:t>
            </a:r>
            <a:r>
              <a:rPr lang="en-US" sz="3600" dirty="0" err="1" smtClean="0">
                <a:solidFill>
                  <a:srgbClr val="00B050"/>
                </a:solidFill>
              </a:rPr>
              <a:t>spinors</a:t>
            </a:r>
            <a:r>
              <a:rPr lang="en-US" sz="3600" dirty="0" smtClean="0">
                <a:solidFill>
                  <a:srgbClr val="00B050"/>
                </a:solidFill>
              </a:rPr>
              <a:t> have definite </a:t>
            </a:r>
            <a:r>
              <a:rPr lang="en-US" sz="3600" dirty="0" err="1" smtClean="0">
                <a:solidFill>
                  <a:srgbClr val="00B050"/>
                </a:solidFill>
              </a:rPr>
              <a:t>chirality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76700" y="224715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74792" y="3995568"/>
            <a:ext cx="685800" cy="381000"/>
          </a:xfrm>
          <a:prstGeom prst="rightArrow">
            <a:avLst/>
          </a:prstGeom>
          <a:solidFill>
            <a:srgbClr val="0DD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862903"/>
            <a:ext cx="336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</a:t>
            </a:r>
            <a:r>
              <a:rPr lang="en-US" sz="3600" baseline="30000" dirty="0" smtClean="0">
                <a:solidFill>
                  <a:srgbClr val="00B0F0"/>
                </a:solidFill>
              </a:rPr>
              <a:t>2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i="1" u="sng" dirty="0" smtClean="0">
                <a:solidFill>
                  <a:srgbClr val="00B0F0"/>
                </a:solidFill>
              </a:rPr>
              <a:t>index</a:t>
            </a:r>
            <a:r>
              <a:rPr lang="en-US" sz="3600" dirty="0" smtClean="0">
                <a:solidFill>
                  <a:srgbClr val="00B0F0"/>
                </a:solidFill>
              </a:rPr>
              <a:t> jumps!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1428" y="3924458"/>
            <a:ext cx="256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How?!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4156"/>
            <a:ext cx="8229600" cy="1143000"/>
          </a:xfrm>
        </p:spPr>
        <p:txBody>
          <a:bodyPr/>
          <a:lstStyle/>
          <a:p>
            <a:r>
              <a:rPr lang="en-US" dirty="0" smtClean="0"/>
              <a:t>Jumping Index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9700" y="621704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DEE3"/>
                </a:solidFill>
              </a:rPr>
              <a:t>(Similar picture proposed by M. Stern &amp; P. Yi. ) </a:t>
            </a:r>
            <a:endParaRPr lang="en-US" sz="2400" dirty="0">
              <a:solidFill>
                <a:srgbClr val="0DDEE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066800"/>
            <a:ext cx="6553200" cy="833418"/>
            <a:chOff x="2286000" y="1066800"/>
            <a:chExt cx="6553200" cy="8334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1253887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</a:rPr>
                <a:t>The L</a:t>
              </a:r>
              <a:r>
                <a:rPr lang="en-US" sz="3600" baseline="30000" dirty="0" smtClean="0">
                  <a:solidFill>
                    <a:srgbClr val="C00000"/>
                  </a:solidFill>
                </a:rPr>
                <a:t>2</a:t>
              </a:r>
              <a:r>
                <a:rPr lang="en-US" sz="3600" dirty="0" smtClean="0">
                  <a:solidFill>
                    <a:srgbClr val="C00000"/>
                  </a:solidFill>
                </a:rPr>
                <a:t>-kernel of D jumps.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106680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" y="4800600"/>
            <a:ext cx="9029700" cy="1077218"/>
            <a:chOff x="38100" y="4824532"/>
            <a:chExt cx="90297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38100" y="4824532"/>
              <a:ext cx="9029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Along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hyperplanes</a:t>
              </a:r>
              <a:r>
                <a:rPr lang="en-US" sz="3200" dirty="0" smtClean="0">
                  <a:solidFill>
                    <a:srgbClr val="FF0000"/>
                  </a:solidFill>
                </a:rPr>
                <a:t> in </a:t>
              </a:r>
              <a:r>
                <a:rPr lang="en-US" sz="3200" dirty="0" smtClean="0">
                  <a:solidFill>
                    <a:srgbClr val="FF0000"/>
                  </a:solidFill>
                  <a:latin typeface="Script MT Bold" panose="03040602040607080904" pitchFamily="66" charset="0"/>
                </a:rPr>
                <a:t>Y</a:t>
              </a:r>
              <a:r>
                <a:rPr lang="en-US" sz="3200" dirty="0" smtClean="0">
                  <a:solidFill>
                    <a:srgbClr val="FF0000"/>
                  </a:solidFill>
                </a:rPr>
                <a:t>-space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zeromodes</a:t>
              </a:r>
              <a:r>
                <a:rPr lang="en-US" sz="3200" dirty="0" smtClean="0">
                  <a:solidFill>
                    <a:srgbClr val="FF0000"/>
                  </a:solidFill>
                </a:rPr>
                <a:t> mix with continuum and D</a:t>
              </a:r>
              <a:r>
                <a:rPr lang="en-US" sz="32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3200" dirty="0" smtClean="0">
                  <a:solidFill>
                    <a:srgbClr val="FF0000"/>
                  </a:solidFill>
                </a:rPr>
                <a:t> fails to be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Fredholm</a:t>
              </a:r>
              <a:r>
                <a:rPr lang="en-US" sz="3200" dirty="0" smtClean="0">
                  <a:solidFill>
                    <a:srgbClr val="FF0000"/>
                  </a:solidFill>
                </a:rPr>
                <a:t>.  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5205532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9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1"/>
            <a:ext cx="8229600" cy="1143000"/>
          </a:xfrm>
        </p:spPr>
        <p:txBody>
          <a:bodyPr/>
          <a:lstStyle/>
          <a:p>
            <a:r>
              <a:rPr lang="en-US" dirty="0" smtClean="0"/>
              <a:t>When Is D</a:t>
            </a:r>
            <a:r>
              <a:rPr lang="en-US" baseline="-25000" dirty="0" smtClean="0"/>
              <a:t>0</a:t>
            </a:r>
            <a:r>
              <a:rPr lang="en-US" dirty="0" smtClean="0"/>
              <a:t> Not </a:t>
            </a:r>
            <a:r>
              <a:rPr lang="en-US" dirty="0" err="1" smtClean="0"/>
              <a:t>Fredholm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708660" cy="59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i</a:t>
            </a:r>
            <a:r>
              <a:rPr lang="en-US" sz="3600" dirty="0" smtClean="0">
                <a:solidFill>
                  <a:srgbClr val="0033CC"/>
                </a:solidFill>
              </a:rPr>
              <a:t>s a function of 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Y</a:t>
            </a:r>
            <a:r>
              <a:rPr lang="en-US" sz="3600" dirty="0" smtClean="0">
                <a:solidFill>
                  <a:srgbClr val="0033CC"/>
                </a:solidFill>
              </a:rPr>
              <a:t> 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1409700" cy="464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71800"/>
            <a:ext cx="3421380" cy="510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0"/>
            <a:ext cx="5212080" cy="529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33800"/>
            <a:ext cx="3829050" cy="4457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5410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</a:t>
            </a:r>
            <a:r>
              <a:rPr lang="en-US" sz="3600" baseline="30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600" baseline="-25000" dirty="0" smtClean="0">
                <a:solidFill>
                  <a:srgbClr val="FF0000"/>
                </a:solidFill>
              </a:rPr>
              <a:t>0</a:t>
            </a:r>
            <a:r>
              <a:rPr lang="en-US" sz="3600" dirty="0" smtClean="0">
                <a:solidFill>
                  <a:srgbClr val="FF0000"/>
                </a:solidFill>
              </a:rPr>
              <a:t> only depends on </a:t>
            </a:r>
            <a:r>
              <a:rPr lang="en-US" sz="36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600" dirty="0" smtClean="0">
                <a:solidFill>
                  <a:srgbClr val="FF0000"/>
                </a:solidFill>
              </a:rPr>
              <a:t> orthogonal to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>
                <a:solidFill>
                  <a:srgbClr val="FF0000"/>
                </a:solidFill>
                <a:sym typeface="Mathematica1" panose="05000502060100000001" pitchFamily="2" charset="2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so this is real </a:t>
            </a:r>
            <a:r>
              <a:rPr lang="en-US" sz="36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codimension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one wall.)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67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Translating physical criteria for wall-crossing implies : </a:t>
            </a:r>
            <a:r>
              <a:rPr lang="en-US" sz="3200" dirty="0" err="1">
                <a:solidFill>
                  <a:srgbClr val="00B050"/>
                </a:solidFill>
              </a:rPr>
              <a:t>k</a:t>
            </a:r>
            <a:r>
              <a:rPr lang="en-US" sz="3200" dirty="0" err="1" smtClean="0">
                <a:solidFill>
                  <a:srgbClr val="00B050"/>
                </a:solidFill>
              </a:rPr>
              <a:t>er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</a:t>
            </a:r>
            <a:r>
              <a:rPr lang="en-US" sz="3200" baseline="30000" dirty="0">
                <a:solidFill>
                  <a:srgbClr val="00B050"/>
                </a:solidFill>
                <a:latin typeface="Script MT Bold" panose="03040602040607080904" pitchFamily="66" charset="0"/>
              </a:rPr>
              <a:t>Y</a:t>
            </a:r>
            <a:r>
              <a:rPr lang="en-US" sz="3200" baseline="-25000" dirty="0">
                <a:solidFill>
                  <a:srgbClr val="00B050"/>
                </a:solidFill>
              </a:rPr>
              <a:t>0</a:t>
            </a:r>
            <a:r>
              <a:rPr lang="en-US" sz="3200" dirty="0" smtClean="0">
                <a:solidFill>
                  <a:srgbClr val="00B050"/>
                </a:solidFill>
              </a:rPr>
              <a:t>  only changes when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1"/>
            <a:ext cx="8229600" cy="1143000"/>
          </a:xfrm>
        </p:spPr>
        <p:txBody>
          <a:bodyPr/>
          <a:lstStyle/>
          <a:p>
            <a:r>
              <a:rPr lang="en-US" dirty="0" smtClean="0"/>
              <a:t>When Is </a:t>
            </a:r>
            <a:r>
              <a:rPr lang="en-US" b="1" dirty="0" smtClean="0"/>
              <a:t>D</a:t>
            </a:r>
            <a:r>
              <a:rPr lang="en-US" dirty="0" smtClean="0"/>
              <a:t> on         Not </a:t>
            </a:r>
            <a:r>
              <a:rPr lang="en-US" dirty="0" err="1" smtClean="0"/>
              <a:t>Fredholm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08660" cy="46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447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as a function of 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Y </a:t>
            </a:r>
            <a:r>
              <a:rPr lang="en-US" sz="3600" dirty="0" smtClean="0">
                <a:solidFill>
                  <a:srgbClr val="0033CC"/>
                </a:solidFill>
              </a:rPr>
              <a:t> is not </a:t>
            </a:r>
            <a:r>
              <a:rPr lang="en-US" sz="3600" dirty="0" err="1" smtClean="0">
                <a:solidFill>
                  <a:srgbClr val="0033CC"/>
                </a:solidFill>
              </a:rPr>
              <a:t>Fredholm</a:t>
            </a:r>
            <a:r>
              <a:rPr lang="en-US" sz="3600" dirty="0" smtClean="0">
                <a:solidFill>
                  <a:srgbClr val="0033CC"/>
                </a:solidFill>
              </a:rPr>
              <a:t> if: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739140" cy="464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3516630" cy="510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5398770" cy="5295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"/>
            <a:ext cx="60960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53000"/>
            <a:ext cx="2331720" cy="5562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38800" y="4800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j</a:t>
            </a:r>
            <a:r>
              <a:rPr lang="en-US" sz="4400" dirty="0" smtClean="0">
                <a:solidFill>
                  <a:srgbClr val="FF0000"/>
                </a:solidFill>
              </a:rPr>
              <a:t>umps across: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3400" y="4953000"/>
            <a:ext cx="1828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0"/>
            <a:ext cx="693420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Framed Wall-Crossing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6587490" cy="659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295900" cy="65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5055870" cy="601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777490" cy="430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:  A product of quantum </a:t>
            </a:r>
            <a:r>
              <a:rPr lang="en-US" sz="32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dilogs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362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``Protected spin characters’’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 Smooth SU(3) Wall-Crossing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2007870" cy="51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6419850" cy="491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600450" cy="525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6225540" cy="4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400"/>
            <a:ext cx="3909060" cy="5295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6309702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``Constituent BPS states exist’’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Gauntlett</a:t>
            </a:r>
            <a:r>
              <a:rPr lang="en-US" dirty="0"/>
              <a:t>,  Kim,  Lee,  </a:t>
            </a:r>
            <a:r>
              <a:rPr lang="en-US" dirty="0" smtClean="0"/>
              <a:t>Yi (2000) ]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1379220" cy="438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62600"/>
            <a:ext cx="342138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2792730" cy="5524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267200" y="35814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2499360" cy="51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066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= </a:t>
            </a:r>
            <a:r>
              <a:rPr lang="en-US" sz="4000" dirty="0" err="1" smtClean="0">
                <a:solidFill>
                  <a:srgbClr val="0033CC"/>
                </a:solidFill>
              </a:rPr>
              <a:t>Taub</a:t>
            </a:r>
            <a:r>
              <a:rPr lang="en-US" sz="4000" dirty="0" smtClean="0">
                <a:solidFill>
                  <a:srgbClr val="0033CC"/>
                </a:solidFill>
              </a:rPr>
              <a:t>-NUT: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237363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3276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= orbits of standard HH  U(1) isometry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562600"/>
            <a:ext cx="1501140" cy="65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562600"/>
            <a:ext cx="329946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24600"/>
            <a:ext cx="1527810" cy="4610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8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Zeromodes</a:t>
            </a:r>
            <a:r>
              <a:rPr lang="en-US" sz="3600" dirty="0" smtClean="0">
                <a:solidFill>
                  <a:srgbClr val="FF0000"/>
                </a:solidFill>
              </a:rPr>
              <a:t> of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600" baseline="-25000" dirty="0" smtClean="0">
                <a:solidFill>
                  <a:srgbClr val="FF0000"/>
                </a:solidFill>
              </a:rPr>
              <a:t>0</a:t>
            </a:r>
            <a:r>
              <a:rPr lang="en-US" sz="3600" dirty="0" smtClean="0">
                <a:solidFill>
                  <a:srgbClr val="FF0000"/>
                </a:solidFill>
              </a:rPr>
              <a:t> can be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explicitly</a:t>
            </a:r>
            <a:r>
              <a:rPr lang="en-US" sz="3600" dirty="0" smtClean="0">
                <a:solidFill>
                  <a:srgbClr val="FF0000"/>
                </a:solidFill>
              </a:rPr>
              <a:t> computed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[C. Pope, 1978]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3181350" cy="457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4038600"/>
            <a:ext cx="3200400" cy="1219200"/>
            <a:chOff x="1524000" y="2209800"/>
            <a:chExt cx="3200400" cy="1219200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0" y="2209800"/>
              <a:ext cx="3200400" cy="1219200"/>
              <a:chOff x="1524000" y="2209800"/>
              <a:chExt cx="3200400" cy="1219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524000" y="2209800"/>
                <a:ext cx="3124200" cy="1219200"/>
              </a:xfrm>
              <a:prstGeom prst="ellipse">
                <a:avLst/>
              </a:prstGeom>
              <a:noFill/>
              <a:ln w="76200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0400" y="2209800"/>
                <a:ext cx="15240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971800" y="2209800"/>
              <a:ext cx="685800" cy="121920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19600"/>
            <a:ext cx="3920490" cy="70104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029200" y="457200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886200" y="228600"/>
            <a:ext cx="0" cy="6248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" y="3886200"/>
            <a:ext cx="822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381000"/>
            <a:ext cx="6248400" cy="563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91000"/>
            <a:ext cx="403860" cy="327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15290" cy="32766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505200" y="1600200"/>
            <a:ext cx="4419600" cy="5029200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1341120" cy="468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2625090" cy="560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38800"/>
            <a:ext cx="2849880" cy="560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2103120" cy="49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815402" cy="3876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638800" y="838200"/>
            <a:ext cx="76200" cy="25146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10400" y="1371600"/>
            <a:ext cx="0" cy="8382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248400"/>
            <a:ext cx="2293620" cy="45339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600200" y="762000"/>
            <a:ext cx="3810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600200"/>
            <a:ext cx="5374965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5280660" cy="54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38800"/>
            <a:ext cx="3201829" cy="72437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048000" y="4724400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791200"/>
            <a:ext cx="198453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Nonabelian</a:t>
            </a:r>
            <a:r>
              <a:rPr lang="en-US" dirty="0" smtClean="0"/>
              <a:t> Monopoles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7067"/>
            <a:ext cx="851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Yang-Mills-Higgs system for compact simple G </a:t>
            </a:r>
            <a:endParaRPr lang="en-US" sz="3200" dirty="0">
              <a:solidFill>
                <a:srgbClr val="7030A0"/>
              </a:solidFill>
            </a:endParaRPr>
          </a:p>
        </p:txBody>
      </p:sp>
      <p:grpSp>
        <p:nvGrpSpPr>
          <p:cNvPr id="1175" name="Group 1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37809" y="1852376"/>
            <a:ext cx="1279109" cy="490642"/>
            <a:chOff x="680" y="1394"/>
            <a:chExt cx="4239" cy="1626"/>
          </a:xfrm>
          <a:solidFill>
            <a:srgbClr val="FF0000"/>
          </a:solidFill>
        </p:grpSpPr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680" y="1394"/>
              <a:ext cx="367" cy="1626"/>
            </a:xfrm>
            <a:custGeom>
              <a:avLst/>
              <a:gdLst/>
              <a:ahLst/>
              <a:cxnLst>
                <a:cxn ang="0">
                  <a:pos x="354" y="1"/>
                </a:cxn>
                <a:cxn ang="0">
                  <a:pos x="362" y="4"/>
                </a:cxn>
                <a:cxn ang="0">
                  <a:pos x="366" y="13"/>
                </a:cxn>
                <a:cxn ang="0">
                  <a:pos x="367" y="19"/>
                </a:cxn>
                <a:cxn ang="0">
                  <a:pos x="362" y="28"/>
                </a:cxn>
                <a:cxn ang="0">
                  <a:pos x="344" y="43"/>
                </a:cxn>
                <a:cxn ang="0">
                  <a:pos x="251" y="163"/>
                </a:cxn>
                <a:cxn ang="0">
                  <a:pos x="183" y="294"/>
                </a:cxn>
                <a:cxn ang="0">
                  <a:pos x="136" y="435"/>
                </a:cxn>
                <a:cxn ang="0">
                  <a:pos x="106" y="583"/>
                </a:cxn>
                <a:cxn ang="0">
                  <a:pos x="94" y="736"/>
                </a:cxn>
                <a:cxn ang="0">
                  <a:pos x="92" y="876"/>
                </a:cxn>
                <a:cxn ang="0">
                  <a:pos x="102" y="1008"/>
                </a:cxn>
                <a:cxn ang="0">
                  <a:pos x="125" y="1143"/>
                </a:cxn>
                <a:cxn ang="0">
                  <a:pos x="162" y="1276"/>
                </a:cxn>
                <a:cxn ang="0">
                  <a:pos x="218" y="1404"/>
                </a:cxn>
                <a:cxn ang="0">
                  <a:pos x="293" y="1522"/>
                </a:cxn>
                <a:cxn ang="0">
                  <a:pos x="351" y="1588"/>
                </a:cxn>
                <a:cxn ang="0">
                  <a:pos x="363" y="1601"/>
                </a:cxn>
                <a:cxn ang="0">
                  <a:pos x="367" y="1608"/>
                </a:cxn>
                <a:cxn ang="0">
                  <a:pos x="367" y="1611"/>
                </a:cxn>
                <a:cxn ang="0">
                  <a:pos x="364" y="1619"/>
                </a:cxn>
                <a:cxn ang="0">
                  <a:pos x="359" y="1625"/>
                </a:cxn>
                <a:cxn ang="0">
                  <a:pos x="350" y="1626"/>
                </a:cxn>
                <a:cxn ang="0">
                  <a:pos x="332" y="1618"/>
                </a:cxn>
                <a:cxn ang="0">
                  <a:pos x="300" y="1592"/>
                </a:cxn>
                <a:cxn ang="0">
                  <a:pos x="257" y="1549"/>
                </a:cxn>
                <a:cxn ang="0">
                  <a:pos x="206" y="1489"/>
                </a:cxn>
                <a:cxn ang="0">
                  <a:pos x="154" y="1413"/>
                </a:cxn>
                <a:cxn ang="0">
                  <a:pos x="105" y="1319"/>
                </a:cxn>
                <a:cxn ang="0">
                  <a:pos x="45" y="1163"/>
                </a:cxn>
                <a:cxn ang="0">
                  <a:pos x="13" y="1010"/>
                </a:cxn>
                <a:cxn ang="0">
                  <a:pos x="1" y="872"/>
                </a:cxn>
                <a:cxn ang="0">
                  <a:pos x="2" y="742"/>
                </a:cxn>
                <a:cxn ang="0">
                  <a:pos x="20" y="582"/>
                </a:cxn>
                <a:cxn ang="0">
                  <a:pos x="64" y="407"/>
                </a:cxn>
                <a:cxn ang="0">
                  <a:pos x="123" y="268"/>
                </a:cxn>
                <a:cxn ang="0">
                  <a:pos x="176" y="181"/>
                </a:cxn>
                <a:cxn ang="0">
                  <a:pos x="228" y="110"/>
                </a:cxn>
                <a:cxn ang="0">
                  <a:pos x="277" y="57"/>
                </a:cxn>
                <a:cxn ang="0">
                  <a:pos x="317" y="21"/>
                </a:cxn>
                <a:cxn ang="0">
                  <a:pos x="343" y="3"/>
                </a:cxn>
              </a:cxnLst>
              <a:rect l="0" t="0" r="r" b="b"/>
              <a:pathLst>
                <a:path w="367" h="1626">
                  <a:moveTo>
                    <a:pt x="350" y="0"/>
                  </a:moveTo>
                  <a:lnTo>
                    <a:pt x="354" y="1"/>
                  </a:lnTo>
                  <a:lnTo>
                    <a:pt x="359" y="1"/>
                  </a:lnTo>
                  <a:lnTo>
                    <a:pt x="362" y="4"/>
                  </a:lnTo>
                  <a:lnTo>
                    <a:pt x="364" y="8"/>
                  </a:lnTo>
                  <a:lnTo>
                    <a:pt x="366" y="13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24"/>
                  </a:lnTo>
                  <a:lnTo>
                    <a:pt x="362" y="28"/>
                  </a:lnTo>
                  <a:lnTo>
                    <a:pt x="355" y="35"/>
                  </a:lnTo>
                  <a:lnTo>
                    <a:pt x="344" y="43"/>
                  </a:lnTo>
                  <a:lnTo>
                    <a:pt x="294" y="101"/>
                  </a:lnTo>
                  <a:lnTo>
                    <a:pt x="251" y="163"/>
                  </a:lnTo>
                  <a:lnTo>
                    <a:pt x="215" y="226"/>
                  </a:lnTo>
                  <a:lnTo>
                    <a:pt x="183" y="294"/>
                  </a:lnTo>
                  <a:lnTo>
                    <a:pt x="157" y="364"/>
                  </a:lnTo>
                  <a:lnTo>
                    <a:pt x="136" y="435"/>
                  </a:lnTo>
                  <a:lnTo>
                    <a:pt x="119" y="508"/>
                  </a:lnTo>
                  <a:lnTo>
                    <a:pt x="106" y="583"/>
                  </a:lnTo>
                  <a:lnTo>
                    <a:pt x="98" y="660"/>
                  </a:lnTo>
                  <a:lnTo>
                    <a:pt x="94" y="736"/>
                  </a:lnTo>
                  <a:lnTo>
                    <a:pt x="91" y="814"/>
                  </a:lnTo>
                  <a:lnTo>
                    <a:pt x="92" y="876"/>
                  </a:lnTo>
                  <a:lnTo>
                    <a:pt x="97" y="942"/>
                  </a:lnTo>
                  <a:lnTo>
                    <a:pt x="102" y="1008"/>
                  </a:lnTo>
                  <a:lnTo>
                    <a:pt x="111" y="1075"/>
                  </a:lnTo>
                  <a:lnTo>
                    <a:pt x="125" y="1143"/>
                  </a:lnTo>
                  <a:lnTo>
                    <a:pt x="141" y="1210"/>
                  </a:lnTo>
                  <a:lnTo>
                    <a:pt x="162" y="1276"/>
                  </a:lnTo>
                  <a:lnTo>
                    <a:pt x="187" y="1342"/>
                  </a:lnTo>
                  <a:lnTo>
                    <a:pt x="218" y="1404"/>
                  </a:lnTo>
                  <a:lnTo>
                    <a:pt x="253" y="1465"/>
                  </a:lnTo>
                  <a:lnTo>
                    <a:pt x="293" y="1522"/>
                  </a:lnTo>
                  <a:lnTo>
                    <a:pt x="340" y="1576"/>
                  </a:lnTo>
                  <a:lnTo>
                    <a:pt x="351" y="1588"/>
                  </a:lnTo>
                  <a:lnTo>
                    <a:pt x="359" y="1596"/>
                  </a:lnTo>
                  <a:lnTo>
                    <a:pt x="363" y="1601"/>
                  </a:lnTo>
                  <a:lnTo>
                    <a:pt x="366" y="1606"/>
                  </a:lnTo>
                  <a:lnTo>
                    <a:pt x="367" y="1608"/>
                  </a:lnTo>
                  <a:lnTo>
                    <a:pt x="367" y="1611"/>
                  </a:lnTo>
                  <a:lnTo>
                    <a:pt x="367" y="1611"/>
                  </a:lnTo>
                  <a:lnTo>
                    <a:pt x="366" y="1617"/>
                  </a:lnTo>
                  <a:lnTo>
                    <a:pt x="364" y="1619"/>
                  </a:lnTo>
                  <a:lnTo>
                    <a:pt x="362" y="1624"/>
                  </a:lnTo>
                  <a:lnTo>
                    <a:pt x="359" y="1625"/>
                  </a:lnTo>
                  <a:lnTo>
                    <a:pt x="354" y="1626"/>
                  </a:lnTo>
                  <a:lnTo>
                    <a:pt x="350" y="1626"/>
                  </a:lnTo>
                  <a:lnTo>
                    <a:pt x="343" y="1625"/>
                  </a:lnTo>
                  <a:lnTo>
                    <a:pt x="332" y="1618"/>
                  </a:lnTo>
                  <a:lnTo>
                    <a:pt x="319" y="1607"/>
                  </a:lnTo>
                  <a:lnTo>
                    <a:pt x="300" y="1592"/>
                  </a:lnTo>
                  <a:lnTo>
                    <a:pt x="280" y="1572"/>
                  </a:lnTo>
                  <a:lnTo>
                    <a:pt x="257" y="1549"/>
                  </a:lnTo>
                  <a:lnTo>
                    <a:pt x="232" y="1521"/>
                  </a:lnTo>
                  <a:lnTo>
                    <a:pt x="206" y="1489"/>
                  </a:lnTo>
                  <a:lnTo>
                    <a:pt x="180" y="1453"/>
                  </a:lnTo>
                  <a:lnTo>
                    <a:pt x="154" y="1413"/>
                  </a:lnTo>
                  <a:lnTo>
                    <a:pt x="129" y="1368"/>
                  </a:lnTo>
                  <a:lnTo>
                    <a:pt x="105" y="1319"/>
                  </a:lnTo>
                  <a:lnTo>
                    <a:pt x="71" y="1242"/>
                  </a:lnTo>
                  <a:lnTo>
                    <a:pt x="45" y="1163"/>
                  </a:lnTo>
                  <a:lnTo>
                    <a:pt x="27" y="1085"/>
                  </a:lnTo>
                  <a:lnTo>
                    <a:pt x="13" y="1010"/>
                  </a:lnTo>
                  <a:lnTo>
                    <a:pt x="5" y="938"/>
                  </a:lnTo>
                  <a:lnTo>
                    <a:pt x="1" y="872"/>
                  </a:lnTo>
                  <a:lnTo>
                    <a:pt x="0" y="814"/>
                  </a:lnTo>
                  <a:lnTo>
                    <a:pt x="2" y="742"/>
                  </a:lnTo>
                  <a:lnTo>
                    <a:pt x="8" y="664"/>
                  </a:lnTo>
                  <a:lnTo>
                    <a:pt x="20" y="582"/>
                  </a:lnTo>
                  <a:lnTo>
                    <a:pt x="39" y="496"/>
                  </a:lnTo>
                  <a:lnTo>
                    <a:pt x="64" y="407"/>
                  </a:lnTo>
                  <a:lnTo>
                    <a:pt x="99" y="317"/>
                  </a:lnTo>
                  <a:lnTo>
                    <a:pt x="123" y="268"/>
                  </a:lnTo>
                  <a:lnTo>
                    <a:pt x="149" y="222"/>
                  </a:lnTo>
                  <a:lnTo>
                    <a:pt x="176" y="181"/>
                  </a:lnTo>
                  <a:lnTo>
                    <a:pt x="203" y="143"/>
                  </a:lnTo>
                  <a:lnTo>
                    <a:pt x="228" y="110"/>
                  </a:lnTo>
                  <a:lnTo>
                    <a:pt x="254" y="81"/>
                  </a:lnTo>
                  <a:lnTo>
                    <a:pt x="277" y="57"/>
                  </a:lnTo>
                  <a:lnTo>
                    <a:pt x="298" y="36"/>
                  </a:lnTo>
                  <a:lnTo>
                    <a:pt x="317" y="21"/>
                  </a:lnTo>
                  <a:lnTo>
                    <a:pt x="332" y="10"/>
                  </a:lnTo>
                  <a:lnTo>
                    <a:pt x="343" y="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1187" y="1451"/>
              <a:ext cx="1083" cy="1164"/>
            </a:xfrm>
            <a:custGeom>
              <a:avLst/>
              <a:gdLst/>
              <a:ahLst/>
              <a:cxnLst>
                <a:cxn ang="0">
                  <a:pos x="417" y="736"/>
                </a:cxn>
                <a:cxn ang="0">
                  <a:pos x="729" y="201"/>
                </a:cxn>
                <a:cxn ang="0">
                  <a:pos x="832" y="0"/>
                </a:cxn>
                <a:cxn ang="0">
                  <a:pos x="844" y="10"/>
                </a:cxn>
                <a:cxn ang="0">
                  <a:pos x="848" y="37"/>
                </a:cxn>
                <a:cxn ang="0">
                  <a:pos x="946" y="1069"/>
                </a:cxn>
                <a:cxn ang="0">
                  <a:pos x="954" y="1093"/>
                </a:cxn>
                <a:cxn ang="0">
                  <a:pos x="973" y="1107"/>
                </a:cxn>
                <a:cxn ang="0">
                  <a:pos x="1015" y="1111"/>
                </a:cxn>
                <a:cxn ang="0">
                  <a:pos x="1059" y="1112"/>
                </a:cxn>
                <a:cxn ang="0">
                  <a:pos x="1077" y="1115"/>
                </a:cxn>
                <a:cxn ang="0">
                  <a:pos x="1083" y="1131"/>
                </a:cxn>
                <a:cxn ang="0">
                  <a:pos x="1078" y="1153"/>
                </a:cxn>
                <a:cxn ang="0">
                  <a:pos x="1066" y="1162"/>
                </a:cxn>
                <a:cxn ang="0">
                  <a:pos x="1057" y="1164"/>
                </a:cxn>
                <a:cxn ang="0">
                  <a:pos x="1001" y="1162"/>
                </a:cxn>
                <a:cxn ang="0">
                  <a:pos x="902" y="1158"/>
                </a:cxn>
                <a:cxn ang="0">
                  <a:pos x="812" y="1160"/>
                </a:cxn>
                <a:cxn ang="0">
                  <a:pos x="680" y="1164"/>
                </a:cxn>
                <a:cxn ang="0">
                  <a:pos x="670" y="1162"/>
                </a:cxn>
                <a:cxn ang="0">
                  <a:pos x="659" y="1154"/>
                </a:cxn>
                <a:cxn ang="0">
                  <a:pos x="658" y="1132"/>
                </a:cxn>
                <a:cxn ang="0">
                  <a:pos x="669" y="1117"/>
                </a:cxn>
                <a:cxn ang="0">
                  <a:pos x="685" y="1112"/>
                </a:cxn>
                <a:cxn ang="0">
                  <a:pos x="707" y="1112"/>
                </a:cxn>
                <a:cxn ang="0">
                  <a:pos x="739" y="1108"/>
                </a:cxn>
                <a:cxn ang="0">
                  <a:pos x="771" y="1101"/>
                </a:cxn>
                <a:cxn ang="0">
                  <a:pos x="798" y="1085"/>
                </a:cxn>
                <a:cxn ang="0">
                  <a:pos x="809" y="1058"/>
                </a:cxn>
                <a:cxn ang="0">
                  <a:pos x="806" y="1035"/>
                </a:cxn>
                <a:cxn ang="0">
                  <a:pos x="802" y="989"/>
                </a:cxn>
                <a:cxn ang="0">
                  <a:pos x="797" y="929"/>
                </a:cxn>
                <a:cxn ang="0">
                  <a:pos x="791" y="869"/>
                </a:cxn>
                <a:cxn ang="0">
                  <a:pos x="786" y="818"/>
                </a:cxn>
                <a:cxn ang="0">
                  <a:pos x="783" y="787"/>
                </a:cxn>
                <a:cxn ang="0">
                  <a:pos x="268" y="997"/>
                </a:cxn>
                <a:cxn ang="0">
                  <a:pos x="249" y="1036"/>
                </a:cxn>
                <a:cxn ang="0">
                  <a:pos x="249" y="1074"/>
                </a:cxn>
                <a:cxn ang="0">
                  <a:pos x="269" y="1099"/>
                </a:cxn>
                <a:cxn ang="0">
                  <a:pos x="301" y="1110"/>
                </a:cxn>
                <a:cxn ang="0">
                  <a:pos x="327" y="1112"/>
                </a:cxn>
                <a:cxn ang="0">
                  <a:pos x="339" y="1118"/>
                </a:cxn>
                <a:cxn ang="0">
                  <a:pos x="345" y="1132"/>
                </a:cxn>
                <a:cxn ang="0">
                  <a:pos x="339" y="1154"/>
                </a:cxn>
                <a:cxn ang="0">
                  <a:pos x="327" y="1162"/>
                </a:cxn>
                <a:cxn ang="0">
                  <a:pos x="315" y="1164"/>
                </a:cxn>
                <a:cxn ang="0">
                  <a:pos x="210" y="1160"/>
                </a:cxn>
                <a:cxn ang="0">
                  <a:pos x="112" y="1160"/>
                </a:cxn>
                <a:cxn ang="0">
                  <a:pos x="23" y="1164"/>
                </a:cxn>
                <a:cxn ang="0">
                  <a:pos x="3" y="1154"/>
                </a:cxn>
                <a:cxn ang="0">
                  <a:pos x="3" y="1131"/>
                </a:cxn>
                <a:cxn ang="0">
                  <a:pos x="15" y="1117"/>
                </a:cxn>
                <a:cxn ang="0">
                  <a:pos x="35" y="1112"/>
                </a:cxn>
                <a:cxn ang="0">
                  <a:pos x="93" y="1101"/>
                </a:cxn>
                <a:cxn ang="0">
                  <a:pos x="148" y="1074"/>
                </a:cxn>
                <a:cxn ang="0">
                  <a:pos x="202" y="1018"/>
                </a:cxn>
                <a:cxn ang="0">
                  <a:pos x="229" y="976"/>
                </a:cxn>
                <a:cxn ang="0">
                  <a:pos x="785" y="15"/>
                </a:cxn>
                <a:cxn ang="0">
                  <a:pos x="802" y="1"/>
                </a:cxn>
              </a:cxnLst>
              <a:rect l="0" t="0" r="r" b="b"/>
              <a:pathLst>
                <a:path w="1083" h="1164">
                  <a:moveTo>
                    <a:pt x="729" y="201"/>
                  </a:moveTo>
                  <a:lnTo>
                    <a:pt x="417" y="736"/>
                  </a:lnTo>
                  <a:lnTo>
                    <a:pt x="779" y="736"/>
                  </a:lnTo>
                  <a:lnTo>
                    <a:pt x="729" y="201"/>
                  </a:lnTo>
                  <a:close/>
                  <a:moveTo>
                    <a:pt x="818" y="0"/>
                  </a:moveTo>
                  <a:lnTo>
                    <a:pt x="832" y="0"/>
                  </a:lnTo>
                  <a:lnTo>
                    <a:pt x="840" y="3"/>
                  </a:lnTo>
                  <a:lnTo>
                    <a:pt x="844" y="10"/>
                  </a:lnTo>
                  <a:lnTo>
                    <a:pt x="847" y="21"/>
                  </a:lnTo>
                  <a:lnTo>
                    <a:pt x="848" y="37"/>
                  </a:lnTo>
                  <a:lnTo>
                    <a:pt x="945" y="1053"/>
                  </a:lnTo>
                  <a:lnTo>
                    <a:pt x="946" y="1069"/>
                  </a:lnTo>
                  <a:lnTo>
                    <a:pt x="949" y="1083"/>
                  </a:lnTo>
                  <a:lnTo>
                    <a:pt x="954" y="1093"/>
                  </a:lnTo>
                  <a:lnTo>
                    <a:pt x="961" y="1101"/>
                  </a:lnTo>
                  <a:lnTo>
                    <a:pt x="973" y="1107"/>
                  </a:lnTo>
                  <a:lnTo>
                    <a:pt x="991" y="1110"/>
                  </a:lnTo>
                  <a:lnTo>
                    <a:pt x="1015" y="1111"/>
                  </a:lnTo>
                  <a:lnTo>
                    <a:pt x="1046" y="1112"/>
                  </a:lnTo>
                  <a:lnTo>
                    <a:pt x="1059" y="1112"/>
                  </a:lnTo>
                  <a:lnTo>
                    <a:pt x="1069" y="1114"/>
                  </a:lnTo>
                  <a:lnTo>
                    <a:pt x="1077" y="1115"/>
                  </a:lnTo>
                  <a:lnTo>
                    <a:pt x="1082" y="1121"/>
                  </a:lnTo>
                  <a:lnTo>
                    <a:pt x="1083" y="1131"/>
                  </a:lnTo>
                  <a:lnTo>
                    <a:pt x="1082" y="1144"/>
                  </a:lnTo>
                  <a:lnTo>
                    <a:pt x="1078" y="1153"/>
                  </a:lnTo>
                  <a:lnTo>
                    <a:pt x="1073" y="1160"/>
                  </a:lnTo>
                  <a:lnTo>
                    <a:pt x="1066" y="1162"/>
                  </a:lnTo>
                  <a:lnTo>
                    <a:pt x="1061" y="1162"/>
                  </a:lnTo>
                  <a:lnTo>
                    <a:pt x="1057" y="1164"/>
                  </a:lnTo>
                  <a:lnTo>
                    <a:pt x="1032" y="1162"/>
                  </a:lnTo>
                  <a:lnTo>
                    <a:pt x="1001" y="1162"/>
                  </a:lnTo>
                  <a:lnTo>
                    <a:pt x="933" y="1160"/>
                  </a:lnTo>
                  <a:lnTo>
                    <a:pt x="902" y="1158"/>
                  </a:lnTo>
                  <a:lnTo>
                    <a:pt x="878" y="1158"/>
                  </a:lnTo>
                  <a:lnTo>
                    <a:pt x="812" y="1160"/>
                  </a:lnTo>
                  <a:lnTo>
                    <a:pt x="746" y="1162"/>
                  </a:lnTo>
                  <a:lnTo>
                    <a:pt x="680" y="1164"/>
                  </a:lnTo>
                  <a:lnTo>
                    <a:pt x="676" y="1162"/>
                  </a:lnTo>
                  <a:lnTo>
                    <a:pt x="670" y="1162"/>
                  </a:lnTo>
                  <a:lnTo>
                    <a:pt x="665" y="1160"/>
                  </a:lnTo>
                  <a:lnTo>
                    <a:pt x="659" y="1154"/>
                  </a:lnTo>
                  <a:lnTo>
                    <a:pt x="657" y="1146"/>
                  </a:lnTo>
                  <a:lnTo>
                    <a:pt x="658" y="1132"/>
                  </a:lnTo>
                  <a:lnTo>
                    <a:pt x="662" y="1122"/>
                  </a:lnTo>
                  <a:lnTo>
                    <a:pt x="669" y="1117"/>
                  </a:lnTo>
                  <a:lnTo>
                    <a:pt x="676" y="1114"/>
                  </a:lnTo>
                  <a:lnTo>
                    <a:pt x="685" y="1112"/>
                  </a:lnTo>
                  <a:lnTo>
                    <a:pt x="694" y="1112"/>
                  </a:lnTo>
                  <a:lnTo>
                    <a:pt x="707" y="1112"/>
                  </a:lnTo>
                  <a:lnTo>
                    <a:pt x="721" y="1111"/>
                  </a:lnTo>
                  <a:lnTo>
                    <a:pt x="739" y="1108"/>
                  </a:lnTo>
                  <a:lnTo>
                    <a:pt x="755" y="1106"/>
                  </a:lnTo>
                  <a:lnTo>
                    <a:pt x="771" y="1101"/>
                  </a:lnTo>
                  <a:lnTo>
                    <a:pt x="786" y="1094"/>
                  </a:lnTo>
                  <a:lnTo>
                    <a:pt x="798" y="1085"/>
                  </a:lnTo>
                  <a:lnTo>
                    <a:pt x="806" y="1074"/>
                  </a:lnTo>
                  <a:lnTo>
                    <a:pt x="809" y="1058"/>
                  </a:lnTo>
                  <a:lnTo>
                    <a:pt x="808" y="1050"/>
                  </a:lnTo>
                  <a:lnTo>
                    <a:pt x="806" y="1035"/>
                  </a:lnTo>
                  <a:lnTo>
                    <a:pt x="805" y="1014"/>
                  </a:lnTo>
                  <a:lnTo>
                    <a:pt x="802" y="989"/>
                  </a:lnTo>
                  <a:lnTo>
                    <a:pt x="799" y="960"/>
                  </a:lnTo>
                  <a:lnTo>
                    <a:pt x="797" y="929"/>
                  </a:lnTo>
                  <a:lnTo>
                    <a:pt x="794" y="899"/>
                  </a:lnTo>
                  <a:lnTo>
                    <a:pt x="791" y="869"/>
                  </a:lnTo>
                  <a:lnTo>
                    <a:pt x="789" y="842"/>
                  </a:lnTo>
                  <a:lnTo>
                    <a:pt x="786" y="818"/>
                  </a:lnTo>
                  <a:lnTo>
                    <a:pt x="785" y="800"/>
                  </a:lnTo>
                  <a:lnTo>
                    <a:pt x="783" y="787"/>
                  </a:lnTo>
                  <a:lnTo>
                    <a:pt x="388" y="787"/>
                  </a:lnTo>
                  <a:lnTo>
                    <a:pt x="268" y="997"/>
                  </a:lnTo>
                  <a:lnTo>
                    <a:pt x="257" y="1017"/>
                  </a:lnTo>
                  <a:lnTo>
                    <a:pt x="249" y="1036"/>
                  </a:lnTo>
                  <a:lnTo>
                    <a:pt x="246" y="1056"/>
                  </a:lnTo>
                  <a:lnTo>
                    <a:pt x="249" y="1074"/>
                  </a:lnTo>
                  <a:lnTo>
                    <a:pt x="257" y="1087"/>
                  </a:lnTo>
                  <a:lnTo>
                    <a:pt x="269" y="1099"/>
                  </a:lnTo>
                  <a:lnTo>
                    <a:pt x="284" y="1106"/>
                  </a:lnTo>
                  <a:lnTo>
                    <a:pt x="301" y="1110"/>
                  </a:lnTo>
                  <a:lnTo>
                    <a:pt x="320" y="1112"/>
                  </a:lnTo>
                  <a:lnTo>
                    <a:pt x="327" y="1112"/>
                  </a:lnTo>
                  <a:lnTo>
                    <a:pt x="334" y="1114"/>
                  </a:lnTo>
                  <a:lnTo>
                    <a:pt x="339" y="1118"/>
                  </a:lnTo>
                  <a:lnTo>
                    <a:pt x="343" y="1124"/>
                  </a:lnTo>
                  <a:lnTo>
                    <a:pt x="345" y="1132"/>
                  </a:lnTo>
                  <a:lnTo>
                    <a:pt x="343" y="1146"/>
                  </a:lnTo>
                  <a:lnTo>
                    <a:pt x="339" y="1154"/>
                  </a:lnTo>
                  <a:lnTo>
                    <a:pt x="334" y="1160"/>
                  </a:lnTo>
                  <a:lnTo>
                    <a:pt x="327" y="1162"/>
                  </a:lnTo>
                  <a:lnTo>
                    <a:pt x="320" y="1162"/>
                  </a:lnTo>
                  <a:lnTo>
                    <a:pt x="315" y="1164"/>
                  </a:lnTo>
                  <a:lnTo>
                    <a:pt x="264" y="1162"/>
                  </a:lnTo>
                  <a:lnTo>
                    <a:pt x="210" y="1160"/>
                  </a:lnTo>
                  <a:lnTo>
                    <a:pt x="156" y="1158"/>
                  </a:lnTo>
                  <a:lnTo>
                    <a:pt x="112" y="1160"/>
                  </a:lnTo>
                  <a:lnTo>
                    <a:pt x="66" y="1162"/>
                  </a:lnTo>
                  <a:lnTo>
                    <a:pt x="23" y="1164"/>
                  </a:lnTo>
                  <a:lnTo>
                    <a:pt x="11" y="1161"/>
                  </a:lnTo>
                  <a:lnTo>
                    <a:pt x="3" y="1154"/>
                  </a:lnTo>
                  <a:lnTo>
                    <a:pt x="0" y="1146"/>
                  </a:lnTo>
                  <a:lnTo>
                    <a:pt x="3" y="1131"/>
                  </a:lnTo>
                  <a:lnTo>
                    <a:pt x="7" y="1121"/>
                  </a:lnTo>
                  <a:lnTo>
                    <a:pt x="15" y="1117"/>
                  </a:lnTo>
                  <a:lnTo>
                    <a:pt x="24" y="1114"/>
                  </a:lnTo>
                  <a:lnTo>
                    <a:pt x="35" y="1112"/>
                  </a:lnTo>
                  <a:lnTo>
                    <a:pt x="65" y="1108"/>
                  </a:lnTo>
                  <a:lnTo>
                    <a:pt x="93" y="1101"/>
                  </a:lnTo>
                  <a:lnTo>
                    <a:pt x="121" y="1090"/>
                  </a:lnTo>
                  <a:lnTo>
                    <a:pt x="148" y="1074"/>
                  </a:lnTo>
                  <a:lnTo>
                    <a:pt x="175" y="1050"/>
                  </a:lnTo>
                  <a:lnTo>
                    <a:pt x="202" y="1018"/>
                  </a:lnTo>
                  <a:lnTo>
                    <a:pt x="229" y="976"/>
                  </a:lnTo>
                  <a:lnTo>
                    <a:pt x="229" y="976"/>
                  </a:lnTo>
                  <a:lnTo>
                    <a:pt x="779" y="28"/>
                  </a:lnTo>
                  <a:lnTo>
                    <a:pt x="785" y="15"/>
                  </a:lnTo>
                  <a:lnTo>
                    <a:pt x="791" y="7"/>
                  </a:lnTo>
                  <a:lnTo>
                    <a:pt x="802" y="1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449" y="2443"/>
              <a:ext cx="183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8" y="4"/>
                </a:cxn>
                <a:cxn ang="0">
                  <a:pos x="130" y="15"/>
                </a:cxn>
                <a:cxn ang="0">
                  <a:pos x="148" y="33"/>
                </a:cxn>
                <a:cxn ang="0">
                  <a:pos x="163" y="57"/>
                </a:cxn>
                <a:cxn ang="0">
                  <a:pos x="174" y="89"/>
                </a:cxn>
                <a:cxn ang="0">
                  <a:pos x="181" y="126"/>
                </a:cxn>
                <a:cxn ang="0">
                  <a:pos x="183" y="169"/>
                </a:cxn>
                <a:cxn ang="0">
                  <a:pos x="183" y="169"/>
                </a:cxn>
                <a:cxn ang="0">
                  <a:pos x="181" y="215"/>
                </a:cxn>
                <a:cxn ang="0">
                  <a:pos x="174" y="259"/>
                </a:cxn>
                <a:cxn ang="0">
                  <a:pos x="163" y="300"/>
                </a:cxn>
                <a:cxn ang="0">
                  <a:pos x="150" y="336"/>
                </a:cxn>
                <a:cxn ang="0">
                  <a:pos x="135" y="369"/>
                </a:cxn>
                <a:cxn ang="0">
                  <a:pos x="118" y="400"/>
                </a:cxn>
                <a:cxn ang="0">
                  <a:pos x="101" y="425"/>
                </a:cxn>
                <a:cxn ang="0">
                  <a:pos x="85" y="447"/>
                </a:cxn>
                <a:cxn ang="0">
                  <a:pos x="69" y="464"/>
                </a:cxn>
                <a:cxn ang="0">
                  <a:pos x="56" y="476"/>
                </a:cxn>
                <a:cxn ang="0">
                  <a:pos x="46" y="483"/>
                </a:cxn>
                <a:cxn ang="0">
                  <a:pos x="39" y="486"/>
                </a:cxn>
                <a:cxn ang="0">
                  <a:pos x="35" y="484"/>
                </a:cxn>
                <a:cxn ang="0">
                  <a:pos x="31" y="483"/>
                </a:cxn>
                <a:cxn ang="0">
                  <a:pos x="27" y="479"/>
                </a:cxn>
                <a:cxn ang="0">
                  <a:pos x="26" y="473"/>
                </a:cxn>
                <a:cxn ang="0">
                  <a:pos x="25" y="468"/>
                </a:cxn>
                <a:cxn ang="0">
                  <a:pos x="25" y="465"/>
                </a:cxn>
                <a:cxn ang="0">
                  <a:pos x="26" y="462"/>
                </a:cxn>
                <a:cxn ang="0">
                  <a:pos x="29" y="458"/>
                </a:cxn>
                <a:cxn ang="0">
                  <a:pos x="34" y="451"/>
                </a:cxn>
                <a:cxn ang="0">
                  <a:pos x="42" y="443"/>
                </a:cxn>
                <a:cxn ang="0">
                  <a:pos x="65" y="416"/>
                </a:cxn>
                <a:cxn ang="0">
                  <a:pos x="87" y="386"/>
                </a:cxn>
                <a:cxn ang="0">
                  <a:pos x="105" y="350"/>
                </a:cxn>
                <a:cxn ang="0">
                  <a:pos x="123" y="309"/>
                </a:cxn>
                <a:cxn ang="0">
                  <a:pos x="136" y="266"/>
                </a:cxn>
                <a:cxn ang="0">
                  <a:pos x="146" y="219"/>
                </a:cxn>
                <a:cxn ang="0">
                  <a:pos x="148" y="169"/>
                </a:cxn>
                <a:cxn ang="0">
                  <a:pos x="148" y="155"/>
                </a:cxn>
                <a:cxn ang="0">
                  <a:pos x="148" y="148"/>
                </a:cxn>
                <a:cxn ang="0">
                  <a:pos x="147" y="145"/>
                </a:cxn>
                <a:cxn ang="0">
                  <a:pos x="146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3" y="147"/>
                </a:cxn>
                <a:cxn ang="0">
                  <a:pos x="142" y="148"/>
                </a:cxn>
                <a:cxn ang="0">
                  <a:pos x="139" y="151"/>
                </a:cxn>
                <a:cxn ang="0">
                  <a:pos x="120" y="162"/>
                </a:cxn>
                <a:cxn ang="0">
                  <a:pos x="103" y="169"/>
                </a:cxn>
                <a:cxn ang="0">
                  <a:pos x="84" y="172"/>
                </a:cxn>
                <a:cxn ang="0">
                  <a:pos x="62" y="169"/>
                </a:cxn>
                <a:cxn ang="0">
                  <a:pos x="44" y="162"/>
                </a:cxn>
                <a:cxn ang="0">
                  <a:pos x="29" y="151"/>
                </a:cxn>
                <a:cxn ang="0">
                  <a:pos x="17" y="137"/>
                </a:cxn>
                <a:cxn ang="0">
                  <a:pos x="7" y="120"/>
                </a:cxn>
                <a:cxn ang="0">
                  <a:pos x="2" y="102"/>
                </a:cxn>
                <a:cxn ang="0">
                  <a:pos x="0" y="84"/>
                </a:cxn>
                <a:cxn ang="0">
                  <a:pos x="2" y="64"/>
                </a:cxn>
                <a:cxn ang="0">
                  <a:pos x="10" y="43"/>
                </a:cxn>
                <a:cxn ang="0">
                  <a:pos x="22" y="26"/>
                </a:cxn>
                <a:cxn ang="0">
                  <a:pos x="38" y="12"/>
                </a:cxn>
                <a:cxn ang="0">
                  <a:pos x="60" y="4"/>
                </a:cxn>
                <a:cxn ang="0">
                  <a:pos x="84" y="0"/>
                </a:cxn>
              </a:cxnLst>
              <a:rect l="0" t="0" r="r" b="b"/>
              <a:pathLst>
                <a:path w="183" h="486">
                  <a:moveTo>
                    <a:pt x="84" y="0"/>
                  </a:moveTo>
                  <a:lnTo>
                    <a:pt x="108" y="4"/>
                  </a:lnTo>
                  <a:lnTo>
                    <a:pt x="130" y="15"/>
                  </a:lnTo>
                  <a:lnTo>
                    <a:pt x="148" y="33"/>
                  </a:lnTo>
                  <a:lnTo>
                    <a:pt x="163" y="57"/>
                  </a:lnTo>
                  <a:lnTo>
                    <a:pt x="174" y="89"/>
                  </a:lnTo>
                  <a:lnTo>
                    <a:pt x="181" y="126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1" y="215"/>
                  </a:lnTo>
                  <a:lnTo>
                    <a:pt x="174" y="259"/>
                  </a:lnTo>
                  <a:lnTo>
                    <a:pt x="163" y="300"/>
                  </a:lnTo>
                  <a:lnTo>
                    <a:pt x="150" y="336"/>
                  </a:lnTo>
                  <a:lnTo>
                    <a:pt x="135" y="369"/>
                  </a:lnTo>
                  <a:lnTo>
                    <a:pt x="118" y="400"/>
                  </a:lnTo>
                  <a:lnTo>
                    <a:pt x="101" y="425"/>
                  </a:lnTo>
                  <a:lnTo>
                    <a:pt x="85" y="447"/>
                  </a:lnTo>
                  <a:lnTo>
                    <a:pt x="69" y="464"/>
                  </a:lnTo>
                  <a:lnTo>
                    <a:pt x="56" y="476"/>
                  </a:lnTo>
                  <a:lnTo>
                    <a:pt x="46" y="483"/>
                  </a:lnTo>
                  <a:lnTo>
                    <a:pt x="39" y="486"/>
                  </a:lnTo>
                  <a:lnTo>
                    <a:pt x="35" y="484"/>
                  </a:lnTo>
                  <a:lnTo>
                    <a:pt x="31" y="483"/>
                  </a:lnTo>
                  <a:lnTo>
                    <a:pt x="27" y="479"/>
                  </a:lnTo>
                  <a:lnTo>
                    <a:pt x="26" y="473"/>
                  </a:lnTo>
                  <a:lnTo>
                    <a:pt x="25" y="468"/>
                  </a:lnTo>
                  <a:lnTo>
                    <a:pt x="25" y="465"/>
                  </a:lnTo>
                  <a:lnTo>
                    <a:pt x="26" y="462"/>
                  </a:lnTo>
                  <a:lnTo>
                    <a:pt x="29" y="458"/>
                  </a:lnTo>
                  <a:lnTo>
                    <a:pt x="34" y="451"/>
                  </a:lnTo>
                  <a:lnTo>
                    <a:pt x="42" y="443"/>
                  </a:lnTo>
                  <a:lnTo>
                    <a:pt x="65" y="416"/>
                  </a:lnTo>
                  <a:lnTo>
                    <a:pt x="87" y="386"/>
                  </a:lnTo>
                  <a:lnTo>
                    <a:pt x="105" y="350"/>
                  </a:lnTo>
                  <a:lnTo>
                    <a:pt x="123" y="309"/>
                  </a:lnTo>
                  <a:lnTo>
                    <a:pt x="136" y="266"/>
                  </a:lnTo>
                  <a:lnTo>
                    <a:pt x="146" y="219"/>
                  </a:lnTo>
                  <a:lnTo>
                    <a:pt x="148" y="169"/>
                  </a:lnTo>
                  <a:lnTo>
                    <a:pt x="148" y="155"/>
                  </a:lnTo>
                  <a:lnTo>
                    <a:pt x="148" y="148"/>
                  </a:lnTo>
                  <a:lnTo>
                    <a:pt x="147" y="145"/>
                  </a:lnTo>
                  <a:lnTo>
                    <a:pt x="146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3" y="147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20" y="162"/>
                  </a:lnTo>
                  <a:lnTo>
                    <a:pt x="103" y="169"/>
                  </a:lnTo>
                  <a:lnTo>
                    <a:pt x="84" y="172"/>
                  </a:lnTo>
                  <a:lnTo>
                    <a:pt x="62" y="169"/>
                  </a:lnTo>
                  <a:lnTo>
                    <a:pt x="44" y="162"/>
                  </a:lnTo>
                  <a:lnTo>
                    <a:pt x="29" y="151"/>
                  </a:lnTo>
                  <a:lnTo>
                    <a:pt x="17" y="137"/>
                  </a:lnTo>
                  <a:lnTo>
                    <a:pt x="7" y="120"/>
                  </a:lnTo>
                  <a:lnTo>
                    <a:pt x="2" y="102"/>
                  </a:lnTo>
                  <a:lnTo>
                    <a:pt x="0" y="84"/>
                  </a:lnTo>
                  <a:lnTo>
                    <a:pt x="2" y="64"/>
                  </a:lnTo>
                  <a:lnTo>
                    <a:pt x="10" y="43"/>
                  </a:lnTo>
                  <a:lnTo>
                    <a:pt x="22" y="26"/>
                  </a:lnTo>
                  <a:lnTo>
                    <a:pt x="38" y="12"/>
                  </a:lnTo>
                  <a:lnTo>
                    <a:pt x="60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3059" y="1504"/>
              <a:ext cx="1300" cy="1111"/>
            </a:xfrm>
            <a:custGeom>
              <a:avLst/>
              <a:gdLst/>
              <a:ahLst/>
              <a:cxnLst>
                <a:cxn ang="0">
                  <a:pos x="1132" y="5"/>
                </a:cxn>
                <a:cxn ang="0">
                  <a:pos x="1287" y="1"/>
                </a:cxn>
                <a:cxn ang="0">
                  <a:pos x="1299" y="9"/>
                </a:cxn>
                <a:cxn ang="0">
                  <a:pos x="1300" y="18"/>
                </a:cxn>
                <a:cxn ang="0">
                  <a:pos x="1277" y="48"/>
                </a:cxn>
                <a:cxn ang="0">
                  <a:pos x="1162" y="72"/>
                </a:cxn>
                <a:cxn ang="0">
                  <a:pos x="1066" y="133"/>
                </a:cxn>
                <a:cxn ang="0">
                  <a:pos x="984" y="219"/>
                </a:cxn>
                <a:cxn ang="0">
                  <a:pos x="863" y="354"/>
                </a:cxn>
                <a:cxn ang="0">
                  <a:pos x="740" y="486"/>
                </a:cxn>
                <a:cxn ang="0">
                  <a:pos x="797" y="626"/>
                </a:cxn>
                <a:cxn ang="0">
                  <a:pos x="874" y="812"/>
                </a:cxn>
                <a:cxn ang="0">
                  <a:pos x="946" y="987"/>
                </a:cxn>
                <a:cxn ang="0">
                  <a:pos x="984" y="1048"/>
                </a:cxn>
                <a:cxn ang="0">
                  <a:pos x="1081" y="1059"/>
                </a:cxn>
                <a:cxn ang="0">
                  <a:pos x="1108" y="1069"/>
                </a:cxn>
                <a:cxn ang="0">
                  <a:pos x="1098" y="1107"/>
                </a:cxn>
                <a:cxn ang="0">
                  <a:pos x="1057" y="1109"/>
                </a:cxn>
                <a:cxn ang="0">
                  <a:pos x="929" y="1105"/>
                </a:cxn>
                <a:cxn ang="0">
                  <a:pos x="821" y="1107"/>
                </a:cxn>
                <a:cxn ang="0">
                  <a:pos x="705" y="1111"/>
                </a:cxn>
                <a:cxn ang="0">
                  <a:pos x="682" y="1100"/>
                </a:cxn>
                <a:cxn ang="0">
                  <a:pos x="695" y="1064"/>
                </a:cxn>
                <a:cxn ang="0">
                  <a:pos x="765" y="1048"/>
                </a:cxn>
                <a:cxn ang="0">
                  <a:pos x="805" y="1014"/>
                </a:cxn>
                <a:cxn ang="0">
                  <a:pos x="798" y="990"/>
                </a:cxn>
                <a:cxn ang="0">
                  <a:pos x="320" y="953"/>
                </a:cxn>
                <a:cxn ang="0">
                  <a:pos x="295" y="1026"/>
                </a:cxn>
                <a:cxn ang="0">
                  <a:pos x="337" y="1057"/>
                </a:cxn>
                <a:cxn ang="0">
                  <a:pos x="359" y="1059"/>
                </a:cxn>
                <a:cxn ang="0">
                  <a:pos x="372" y="1068"/>
                </a:cxn>
                <a:cxn ang="0">
                  <a:pos x="369" y="1100"/>
                </a:cxn>
                <a:cxn ang="0">
                  <a:pos x="347" y="1111"/>
                </a:cxn>
                <a:cxn ang="0">
                  <a:pos x="120" y="1107"/>
                </a:cxn>
                <a:cxn ang="0">
                  <a:pos x="10" y="1108"/>
                </a:cxn>
                <a:cxn ang="0">
                  <a:pos x="0" y="1098"/>
                </a:cxn>
                <a:cxn ang="0">
                  <a:pos x="1" y="1078"/>
                </a:cxn>
                <a:cxn ang="0">
                  <a:pos x="34" y="1059"/>
                </a:cxn>
                <a:cxn ang="0">
                  <a:pos x="191" y="1011"/>
                </a:cxn>
                <a:cxn ang="0">
                  <a:pos x="619" y="555"/>
                </a:cxn>
                <a:cxn ang="0">
                  <a:pos x="416" y="69"/>
                </a:cxn>
                <a:cxn ang="0">
                  <a:pos x="349" y="50"/>
                </a:cxn>
                <a:cxn ang="0">
                  <a:pos x="287" y="44"/>
                </a:cxn>
                <a:cxn ang="0">
                  <a:pos x="285" y="9"/>
                </a:cxn>
                <a:cxn ang="0">
                  <a:pos x="307" y="0"/>
                </a:cxn>
                <a:cxn ang="0">
                  <a:pos x="431" y="4"/>
                </a:cxn>
                <a:cxn ang="0">
                  <a:pos x="618" y="1"/>
                </a:cxn>
                <a:cxn ang="0">
                  <a:pos x="700" y="4"/>
                </a:cxn>
                <a:cxn ang="0">
                  <a:pos x="700" y="41"/>
                </a:cxn>
                <a:cxn ang="0">
                  <a:pos x="646" y="54"/>
                </a:cxn>
                <a:cxn ang="0">
                  <a:pos x="584" y="91"/>
                </a:cxn>
                <a:cxn ang="0">
                  <a:pos x="584" y="105"/>
                </a:cxn>
                <a:cxn ang="0">
                  <a:pos x="723" y="443"/>
                </a:cxn>
                <a:cxn ang="0">
                  <a:pos x="1005" y="116"/>
                </a:cxn>
                <a:cxn ang="0">
                  <a:pos x="992" y="64"/>
                </a:cxn>
                <a:cxn ang="0">
                  <a:pos x="953" y="50"/>
                </a:cxn>
                <a:cxn ang="0">
                  <a:pos x="931" y="44"/>
                </a:cxn>
                <a:cxn ang="0">
                  <a:pos x="929" y="18"/>
                </a:cxn>
                <a:cxn ang="0">
                  <a:pos x="950" y="0"/>
                </a:cxn>
              </a:cxnLst>
              <a:rect l="0" t="0" r="r" b="b"/>
              <a:pathLst>
                <a:path w="1300" h="1111">
                  <a:moveTo>
                    <a:pt x="956" y="0"/>
                  </a:moveTo>
                  <a:lnTo>
                    <a:pt x="1014" y="1"/>
                  </a:lnTo>
                  <a:lnTo>
                    <a:pt x="1073" y="4"/>
                  </a:lnTo>
                  <a:lnTo>
                    <a:pt x="1132" y="5"/>
                  </a:lnTo>
                  <a:lnTo>
                    <a:pt x="1180" y="4"/>
                  </a:lnTo>
                  <a:lnTo>
                    <a:pt x="1232" y="1"/>
                  </a:lnTo>
                  <a:lnTo>
                    <a:pt x="1281" y="0"/>
                  </a:lnTo>
                  <a:lnTo>
                    <a:pt x="1287" y="1"/>
                  </a:lnTo>
                  <a:lnTo>
                    <a:pt x="1291" y="3"/>
                  </a:lnTo>
                  <a:lnTo>
                    <a:pt x="1295" y="4"/>
                  </a:lnTo>
                  <a:lnTo>
                    <a:pt x="1298" y="7"/>
                  </a:lnTo>
                  <a:lnTo>
                    <a:pt x="1299" y="9"/>
                  </a:lnTo>
                  <a:lnTo>
                    <a:pt x="1300" y="12"/>
                  </a:lnTo>
                  <a:lnTo>
                    <a:pt x="1300" y="15"/>
                  </a:lnTo>
                  <a:lnTo>
                    <a:pt x="1300" y="16"/>
                  </a:lnTo>
                  <a:lnTo>
                    <a:pt x="1300" y="18"/>
                  </a:lnTo>
                  <a:lnTo>
                    <a:pt x="1299" y="33"/>
                  </a:lnTo>
                  <a:lnTo>
                    <a:pt x="1295" y="43"/>
                  </a:lnTo>
                  <a:lnTo>
                    <a:pt x="1287" y="47"/>
                  </a:lnTo>
                  <a:lnTo>
                    <a:pt x="1277" y="48"/>
                  </a:lnTo>
                  <a:lnTo>
                    <a:pt x="1267" y="48"/>
                  </a:lnTo>
                  <a:lnTo>
                    <a:pt x="1228" y="53"/>
                  </a:lnTo>
                  <a:lnTo>
                    <a:pt x="1193" y="61"/>
                  </a:lnTo>
                  <a:lnTo>
                    <a:pt x="1162" y="72"/>
                  </a:lnTo>
                  <a:lnTo>
                    <a:pt x="1133" y="86"/>
                  </a:lnTo>
                  <a:lnTo>
                    <a:pt x="1108" y="101"/>
                  </a:lnTo>
                  <a:lnTo>
                    <a:pt x="1086" y="116"/>
                  </a:lnTo>
                  <a:lnTo>
                    <a:pt x="1066" y="133"/>
                  </a:lnTo>
                  <a:lnTo>
                    <a:pt x="1051" y="147"/>
                  </a:lnTo>
                  <a:lnTo>
                    <a:pt x="1031" y="168"/>
                  </a:lnTo>
                  <a:lnTo>
                    <a:pt x="1010" y="191"/>
                  </a:lnTo>
                  <a:lnTo>
                    <a:pt x="984" y="219"/>
                  </a:lnTo>
                  <a:lnTo>
                    <a:pt x="956" y="251"/>
                  </a:lnTo>
                  <a:lnTo>
                    <a:pt x="925" y="283"/>
                  </a:lnTo>
                  <a:lnTo>
                    <a:pt x="894" y="318"/>
                  </a:lnTo>
                  <a:lnTo>
                    <a:pt x="863" y="354"/>
                  </a:lnTo>
                  <a:lnTo>
                    <a:pt x="831" y="389"/>
                  </a:lnTo>
                  <a:lnTo>
                    <a:pt x="800" y="423"/>
                  </a:lnTo>
                  <a:lnTo>
                    <a:pt x="769" y="455"/>
                  </a:lnTo>
                  <a:lnTo>
                    <a:pt x="740" y="486"/>
                  </a:lnTo>
                  <a:lnTo>
                    <a:pt x="751" y="514"/>
                  </a:lnTo>
                  <a:lnTo>
                    <a:pt x="765" y="547"/>
                  </a:lnTo>
                  <a:lnTo>
                    <a:pt x="779" y="584"/>
                  </a:lnTo>
                  <a:lnTo>
                    <a:pt x="797" y="626"/>
                  </a:lnTo>
                  <a:lnTo>
                    <a:pt x="816" y="671"/>
                  </a:lnTo>
                  <a:lnTo>
                    <a:pt x="835" y="716"/>
                  </a:lnTo>
                  <a:lnTo>
                    <a:pt x="853" y="764"/>
                  </a:lnTo>
                  <a:lnTo>
                    <a:pt x="874" y="812"/>
                  </a:lnTo>
                  <a:lnTo>
                    <a:pt x="894" y="859"/>
                  </a:lnTo>
                  <a:lnTo>
                    <a:pt x="913" y="905"/>
                  </a:lnTo>
                  <a:lnTo>
                    <a:pt x="930" y="948"/>
                  </a:lnTo>
                  <a:lnTo>
                    <a:pt x="946" y="987"/>
                  </a:lnTo>
                  <a:lnTo>
                    <a:pt x="956" y="1009"/>
                  </a:lnTo>
                  <a:lnTo>
                    <a:pt x="964" y="1026"/>
                  </a:lnTo>
                  <a:lnTo>
                    <a:pt x="972" y="1040"/>
                  </a:lnTo>
                  <a:lnTo>
                    <a:pt x="984" y="1048"/>
                  </a:lnTo>
                  <a:lnTo>
                    <a:pt x="999" y="1054"/>
                  </a:lnTo>
                  <a:lnTo>
                    <a:pt x="1019" y="1057"/>
                  </a:lnTo>
                  <a:lnTo>
                    <a:pt x="1046" y="1058"/>
                  </a:lnTo>
                  <a:lnTo>
                    <a:pt x="1081" y="1059"/>
                  </a:lnTo>
                  <a:lnTo>
                    <a:pt x="1088" y="1059"/>
                  </a:lnTo>
                  <a:lnTo>
                    <a:pt x="1096" y="1061"/>
                  </a:lnTo>
                  <a:lnTo>
                    <a:pt x="1104" y="1064"/>
                  </a:lnTo>
                  <a:lnTo>
                    <a:pt x="1108" y="1069"/>
                  </a:lnTo>
                  <a:lnTo>
                    <a:pt x="1110" y="1079"/>
                  </a:lnTo>
                  <a:lnTo>
                    <a:pt x="1109" y="1093"/>
                  </a:lnTo>
                  <a:lnTo>
                    <a:pt x="1105" y="1101"/>
                  </a:lnTo>
                  <a:lnTo>
                    <a:pt x="1098" y="1107"/>
                  </a:lnTo>
                  <a:lnTo>
                    <a:pt x="1093" y="1109"/>
                  </a:lnTo>
                  <a:lnTo>
                    <a:pt x="1086" y="1109"/>
                  </a:lnTo>
                  <a:lnTo>
                    <a:pt x="1081" y="1111"/>
                  </a:lnTo>
                  <a:lnTo>
                    <a:pt x="1057" y="1109"/>
                  </a:lnTo>
                  <a:lnTo>
                    <a:pt x="1026" y="1109"/>
                  </a:lnTo>
                  <a:lnTo>
                    <a:pt x="992" y="1108"/>
                  </a:lnTo>
                  <a:lnTo>
                    <a:pt x="958" y="1107"/>
                  </a:lnTo>
                  <a:lnTo>
                    <a:pt x="929" y="1105"/>
                  </a:lnTo>
                  <a:lnTo>
                    <a:pt x="905" y="1105"/>
                  </a:lnTo>
                  <a:lnTo>
                    <a:pt x="882" y="1105"/>
                  </a:lnTo>
                  <a:lnTo>
                    <a:pt x="853" y="1107"/>
                  </a:lnTo>
                  <a:lnTo>
                    <a:pt x="821" y="1107"/>
                  </a:lnTo>
                  <a:lnTo>
                    <a:pt x="789" y="1108"/>
                  </a:lnTo>
                  <a:lnTo>
                    <a:pt x="756" y="1109"/>
                  </a:lnTo>
                  <a:lnTo>
                    <a:pt x="728" y="1109"/>
                  </a:lnTo>
                  <a:lnTo>
                    <a:pt x="705" y="1111"/>
                  </a:lnTo>
                  <a:lnTo>
                    <a:pt x="700" y="1109"/>
                  </a:lnTo>
                  <a:lnTo>
                    <a:pt x="695" y="1109"/>
                  </a:lnTo>
                  <a:lnTo>
                    <a:pt x="688" y="1105"/>
                  </a:lnTo>
                  <a:lnTo>
                    <a:pt x="682" y="1100"/>
                  </a:lnTo>
                  <a:lnTo>
                    <a:pt x="681" y="1090"/>
                  </a:lnTo>
                  <a:lnTo>
                    <a:pt x="682" y="1078"/>
                  </a:lnTo>
                  <a:lnTo>
                    <a:pt x="688" y="1069"/>
                  </a:lnTo>
                  <a:lnTo>
                    <a:pt x="695" y="1064"/>
                  </a:lnTo>
                  <a:lnTo>
                    <a:pt x="704" y="1061"/>
                  </a:lnTo>
                  <a:lnTo>
                    <a:pt x="713" y="1059"/>
                  </a:lnTo>
                  <a:lnTo>
                    <a:pt x="742" y="1055"/>
                  </a:lnTo>
                  <a:lnTo>
                    <a:pt x="765" y="1048"/>
                  </a:lnTo>
                  <a:lnTo>
                    <a:pt x="782" y="1039"/>
                  </a:lnTo>
                  <a:lnTo>
                    <a:pt x="796" y="1029"/>
                  </a:lnTo>
                  <a:lnTo>
                    <a:pt x="802" y="1021"/>
                  </a:lnTo>
                  <a:lnTo>
                    <a:pt x="805" y="1014"/>
                  </a:lnTo>
                  <a:lnTo>
                    <a:pt x="805" y="1011"/>
                  </a:lnTo>
                  <a:lnTo>
                    <a:pt x="804" y="1007"/>
                  </a:lnTo>
                  <a:lnTo>
                    <a:pt x="801" y="1001"/>
                  </a:lnTo>
                  <a:lnTo>
                    <a:pt x="798" y="990"/>
                  </a:lnTo>
                  <a:lnTo>
                    <a:pt x="637" y="601"/>
                  </a:lnTo>
                  <a:lnTo>
                    <a:pt x="495" y="759"/>
                  </a:lnTo>
                  <a:lnTo>
                    <a:pt x="334" y="936"/>
                  </a:lnTo>
                  <a:lnTo>
                    <a:pt x="320" y="953"/>
                  </a:lnTo>
                  <a:lnTo>
                    <a:pt x="307" y="971"/>
                  </a:lnTo>
                  <a:lnTo>
                    <a:pt x="296" y="990"/>
                  </a:lnTo>
                  <a:lnTo>
                    <a:pt x="292" y="1011"/>
                  </a:lnTo>
                  <a:lnTo>
                    <a:pt x="295" y="1026"/>
                  </a:lnTo>
                  <a:lnTo>
                    <a:pt x="302" y="1039"/>
                  </a:lnTo>
                  <a:lnTo>
                    <a:pt x="312" y="1048"/>
                  </a:lnTo>
                  <a:lnTo>
                    <a:pt x="324" y="1054"/>
                  </a:lnTo>
                  <a:lnTo>
                    <a:pt x="337" y="1057"/>
                  </a:lnTo>
                  <a:lnTo>
                    <a:pt x="347" y="1058"/>
                  </a:lnTo>
                  <a:lnTo>
                    <a:pt x="354" y="1059"/>
                  </a:lnTo>
                  <a:lnTo>
                    <a:pt x="357" y="1059"/>
                  </a:lnTo>
                  <a:lnTo>
                    <a:pt x="359" y="1059"/>
                  </a:lnTo>
                  <a:lnTo>
                    <a:pt x="362" y="1061"/>
                  </a:lnTo>
                  <a:lnTo>
                    <a:pt x="366" y="1062"/>
                  </a:lnTo>
                  <a:lnTo>
                    <a:pt x="369" y="1065"/>
                  </a:lnTo>
                  <a:lnTo>
                    <a:pt x="372" y="1068"/>
                  </a:lnTo>
                  <a:lnTo>
                    <a:pt x="373" y="1072"/>
                  </a:lnTo>
                  <a:lnTo>
                    <a:pt x="374" y="1078"/>
                  </a:lnTo>
                  <a:lnTo>
                    <a:pt x="373" y="1091"/>
                  </a:lnTo>
                  <a:lnTo>
                    <a:pt x="369" y="1100"/>
                  </a:lnTo>
                  <a:lnTo>
                    <a:pt x="363" y="1107"/>
                  </a:lnTo>
                  <a:lnTo>
                    <a:pt x="357" y="1109"/>
                  </a:lnTo>
                  <a:lnTo>
                    <a:pt x="351" y="1109"/>
                  </a:lnTo>
                  <a:lnTo>
                    <a:pt x="347" y="1111"/>
                  </a:lnTo>
                  <a:lnTo>
                    <a:pt x="288" y="1109"/>
                  </a:lnTo>
                  <a:lnTo>
                    <a:pt x="229" y="1107"/>
                  </a:lnTo>
                  <a:lnTo>
                    <a:pt x="168" y="1105"/>
                  </a:lnTo>
                  <a:lnTo>
                    <a:pt x="120" y="1107"/>
                  </a:lnTo>
                  <a:lnTo>
                    <a:pt x="70" y="1109"/>
                  </a:lnTo>
                  <a:lnTo>
                    <a:pt x="19" y="1111"/>
                  </a:lnTo>
                  <a:lnTo>
                    <a:pt x="14" y="1109"/>
                  </a:lnTo>
                  <a:lnTo>
                    <a:pt x="10" y="1108"/>
                  </a:lnTo>
                  <a:lnTo>
                    <a:pt x="5" y="1107"/>
                  </a:lnTo>
                  <a:lnTo>
                    <a:pt x="3" y="1104"/>
                  </a:lnTo>
                  <a:lnTo>
                    <a:pt x="1" y="1101"/>
                  </a:lnTo>
                  <a:lnTo>
                    <a:pt x="0" y="1098"/>
                  </a:lnTo>
                  <a:lnTo>
                    <a:pt x="0" y="1096"/>
                  </a:lnTo>
                  <a:lnTo>
                    <a:pt x="0" y="1094"/>
                  </a:lnTo>
                  <a:lnTo>
                    <a:pt x="0" y="1093"/>
                  </a:lnTo>
                  <a:lnTo>
                    <a:pt x="1" y="1078"/>
                  </a:lnTo>
                  <a:lnTo>
                    <a:pt x="5" y="1068"/>
                  </a:lnTo>
                  <a:lnTo>
                    <a:pt x="14" y="1064"/>
                  </a:lnTo>
                  <a:lnTo>
                    <a:pt x="23" y="1061"/>
                  </a:lnTo>
                  <a:lnTo>
                    <a:pt x="34" y="1059"/>
                  </a:lnTo>
                  <a:lnTo>
                    <a:pt x="74" y="1055"/>
                  </a:lnTo>
                  <a:lnTo>
                    <a:pt x="115" y="1046"/>
                  </a:lnTo>
                  <a:lnTo>
                    <a:pt x="152" y="1032"/>
                  </a:lnTo>
                  <a:lnTo>
                    <a:pt x="191" y="1011"/>
                  </a:lnTo>
                  <a:lnTo>
                    <a:pt x="229" y="982"/>
                  </a:lnTo>
                  <a:lnTo>
                    <a:pt x="268" y="944"/>
                  </a:lnTo>
                  <a:lnTo>
                    <a:pt x="287" y="926"/>
                  </a:lnTo>
                  <a:lnTo>
                    <a:pt x="619" y="555"/>
                  </a:lnTo>
                  <a:lnTo>
                    <a:pt x="433" y="103"/>
                  </a:lnTo>
                  <a:lnTo>
                    <a:pt x="428" y="90"/>
                  </a:lnTo>
                  <a:lnTo>
                    <a:pt x="423" y="79"/>
                  </a:lnTo>
                  <a:lnTo>
                    <a:pt x="416" y="69"/>
                  </a:lnTo>
                  <a:lnTo>
                    <a:pt x="405" y="62"/>
                  </a:lnTo>
                  <a:lnTo>
                    <a:pt x="392" y="57"/>
                  </a:lnTo>
                  <a:lnTo>
                    <a:pt x="373" y="53"/>
                  </a:lnTo>
                  <a:lnTo>
                    <a:pt x="349" y="50"/>
                  </a:lnTo>
                  <a:lnTo>
                    <a:pt x="316" y="48"/>
                  </a:lnTo>
                  <a:lnTo>
                    <a:pt x="304" y="48"/>
                  </a:lnTo>
                  <a:lnTo>
                    <a:pt x="295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80" y="30"/>
                  </a:lnTo>
                  <a:lnTo>
                    <a:pt x="281" y="18"/>
                  </a:lnTo>
                  <a:lnTo>
                    <a:pt x="285" y="9"/>
                  </a:lnTo>
                  <a:lnTo>
                    <a:pt x="291" y="4"/>
                  </a:lnTo>
                  <a:lnTo>
                    <a:pt x="296" y="1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31" y="1"/>
                  </a:lnTo>
                  <a:lnTo>
                    <a:pt x="362" y="1"/>
                  </a:lnTo>
                  <a:lnTo>
                    <a:pt x="396" y="3"/>
                  </a:lnTo>
                  <a:lnTo>
                    <a:pt x="431" y="4"/>
                  </a:lnTo>
                  <a:lnTo>
                    <a:pt x="462" y="5"/>
                  </a:lnTo>
                  <a:lnTo>
                    <a:pt x="486" y="5"/>
                  </a:lnTo>
                  <a:lnTo>
                    <a:pt x="551" y="4"/>
                  </a:lnTo>
                  <a:lnTo>
                    <a:pt x="618" y="1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3" y="1"/>
                  </a:lnTo>
                  <a:lnTo>
                    <a:pt x="700" y="4"/>
                  </a:lnTo>
                  <a:lnTo>
                    <a:pt x="704" y="9"/>
                  </a:lnTo>
                  <a:lnTo>
                    <a:pt x="705" y="18"/>
                  </a:lnTo>
                  <a:lnTo>
                    <a:pt x="704" y="32"/>
                  </a:lnTo>
                  <a:lnTo>
                    <a:pt x="700" y="41"/>
                  </a:lnTo>
                  <a:lnTo>
                    <a:pt x="693" y="46"/>
                  </a:lnTo>
                  <a:lnTo>
                    <a:pt x="685" y="48"/>
                  </a:lnTo>
                  <a:lnTo>
                    <a:pt x="676" y="48"/>
                  </a:lnTo>
                  <a:lnTo>
                    <a:pt x="646" y="54"/>
                  </a:lnTo>
                  <a:lnTo>
                    <a:pt x="622" y="62"/>
                  </a:lnTo>
                  <a:lnTo>
                    <a:pt x="604" y="72"/>
                  </a:lnTo>
                  <a:lnTo>
                    <a:pt x="592" y="82"/>
                  </a:lnTo>
                  <a:lnTo>
                    <a:pt x="584" y="91"/>
                  </a:lnTo>
                  <a:lnTo>
                    <a:pt x="582" y="97"/>
                  </a:lnTo>
                  <a:lnTo>
                    <a:pt x="583" y="100"/>
                  </a:lnTo>
                  <a:lnTo>
                    <a:pt x="583" y="103"/>
                  </a:lnTo>
                  <a:lnTo>
                    <a:pt x="584" y="105"/>
                  </a:lnTo>
                  <a:lnTo>
                    <a:pt x="587" y="111"/>
                  </a:lnTo>
                  <a:lnTo>
                    <a:pt x="590" y="118"/>
                  </a:lnTo>
                  <a:lnTo>
                    <a:pt x="723" y="443"/>
                  </a:lnTo>
                  <a:lnTo>
                    <a:pt x="723" y="443"/>
                  </a:lnTo>
                  <a:lnTo>
                    <a:pt x="979" y="158"/>
                  </a:lnTo>
                  <a:lnTo>
                    <a:pt x="988" y="147"/>
                  </a:lnTo>
                  <a:lnTo>
                    <a:pt x="999" y="132"/>
                  </a:lnTo>
                  <a:lnTo>
                    <a:pt x="1005" y="116"/>
                  </a:lnTo>
                  <a:lnTo>
                    <a:pt x="1008" y="100"/>
                  </a:lnTo>
                  <a:lnTo>
                    <a:pt x="1007" y="84"/>
                  </a:lnTo>
                  <a:lnTo>
                    <a:pt x="1000" y="73"/>
                  </a:lnTo>
                  <a:lnTo>
                    <a:pt x="992" y="64"/>
                  </a:lnTo>
                  <a:lnTo>
                    <a:pt x="983" y="58"/>
                  </a:lnTo>
                  <a:lnTo>
                    <a:pt x="972" y="54"/>
                  </a:lnTo>
                  <a:lnTo>
                    <a:pt x="961" y="51"/>
                  </a:lnTo>
                  <a:lnTo>
                    <a:pt x="953" y="50"/>
                  </a:lnTo>
                  <a:lnTo>
                    <a:pt x="946" y="48"/>
                  </a:lnTo>
                  <a:lnTo>
                    <a:pt x="941" y="48"/>
                  </a:lnTo>
                  <a:lnTo>
                    <a:pt x="935" y="47"/>
                  </a:lnTo>
                  <a:lnTo>
                    <a:pt x="931" y="44"/>
                  </a:lnTo>
                  <a:lnTo>
                    <a:pt x="929" y="41"/>
                  </a:lnTo>
                  <a:lnTo>
                    <a:pt x="927" y="37"/>
                  </a:lnTo>
                  <a:lnTo>
                    <a:pt x="926" y="30"/>
                  </a:lnTo>
                  <a:lnTo>
                    <a:pt x="929" y="18"/>
                  </a:lnTo>
                  <a:lnTo>
                    <a:pt x="931" y="9"/>
                  </a:lnTo>
                  <a:lnTo>
                    <a:pt x="938" y="4"/>
                  </a:lnTo>
                  <a:lnTo>
                    <a:pt x="944" y="1"/>
                  </a:lnTo>
                  <a:lnTo>
                    <a:pt x="950" y="0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4552" y="1394"/>
              <a:ext cx="367" cy="1626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48" y="21"/>
                </a:cxn>
                <a:cxn ang="0">
                  <a:pos x="87" y="56"/>
                </a:cxn>
                <a:cxn ang="0">
                  <a:pos x="134" y="107"/>
                </a:cxn>
                <a:cxn ang="0">
                  <a:pos x="187" y="175"/>
                </a:cxn>
                <a:cxn ang="0">
                  <a:pos x="238" y="260"/>
                </a:cxn>
                <a:cxn ang="0">
                  <a:pos x="296" y="386"/>
                </a:cxn>
                <a:cxn ang="0">
                  <a:pos x="340" y="543"/>
                </a:cxn>
                <a:cxn ang="0">
                  <a:pos x="362" y="689"/>
                </a:cxn>
                <a:cxn ang="0">
                  <a:pos x="367" y="814"/>
                </a:cxn>
                <a:cxn ang="0">
                  <a:pos x="364" y="885"/>
                </a:cxn>
                <a:cxn ang="0">
                  <a:pos x="347" y="1046"/>
                </a:cxn>
                <a:cxn ang="0">
                  <a:pos x="302" y="1221"/>
                </a:cxn>
                <a:cxn ang="0">
                  <a:pos x="243" y="1360"/>
                </a:cxn>
                <a:cxn ang="0">
                  <a:pos x="191" y="1447"/>
                </a:cxn>
                <a:cxn ang="0">
                  <a:pos x="138" y="1517"/>
                </a:cxn>
                <a:cxn ang="0">
                  <a:pos x="89" y="1571"/>
                </a:cxn>
                <a:cxn ang="0">
                  <a:pos x="49" y="1607"/>
                </a:cxn>
                <a:cxn ang="0">
                  <a:pos x="24" y="1625"/>
                </a:cxn>
                <a:cxn ang="0">
                  <a:pos x="12" y="1626"/>
                </a:cxn>
                <a:cxn ang="0">
                  <a:pos x="4" y="1621"/>
                </a:cxn>
                <a:cxn ang="0">
                  <a:pos x="0" y="1611"/>
                </a:cxn>
                <a:cxn ang="0">
                  <a:pos x="1" y="1604"/>
                </a:cxn>
                <a:cxn ang="0">
                  <a:pos x="12" y="1593"/>
                </a:cxn>
                <a:cxn ang="0">
                  <a:pos x="68" y="1531"/>
                </a:cxn>
                <a:cxn ang="0">
                  <a:pos x="144" y="1415"/>
                </a:cxn>
                <a:cxn ang="0">
                  <a:pos x="200" y="1292"/>
                </a:cxn>
                <a:cxn ang="0">
                  <a:pos x="239" y="1160"/>
                </a:cxn>
                <a:cxn ang="0">
                  <a:pos x="263" y="1022"/>
                </a:cxn>
                <a:cxn ang="0">
                  <a:pos x="274" y="883"/>
                </a:cxn>
                <a:cxn ang="0">
                  <a:pos x="273" y="714"/>
                </a:cxn>
                <a:cxn ang="0">
                  <a:pos x="251" y="531"/>
                </a:cxn>
                <a:cxn ang="0">
                  <a:pos x="211" y="367"/>
                </a:cxn>
                <a:cxn ang="0">
                  <a:pos x="152" y="225"/>
                </a:cxn>
                <a:cxn ang="0">
                  <a:pos x="75" y="106"/>
                </a:cxn>
                <a:cxn ang="0">
                  <a:pos x="17" y="42"/>
                </a:cxn>
                <a:cxn ang="0">
                  <a:pos x="4" y="26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6" y="4"/>
                </a:cxn>
                <a:cxn ang="0">
                  <a:pos x="17" y="0"/>
                </a:cxn>
              </a:cxnLst>
              <a:rect l="0" t="0" r="r" b="b"/>
              <a:pathLst>
                <a:path w="367" h="1626">
                  <a:moveTo>
                    <a:pt x="17" y="0"/>
                  </a:moveTo>
                  <a:lnTo>
                    <a:pt x="24" y="3"/>
                  </a:lnTo>
                  <a:lnTo>
                    <a:pt x="35" y="10"/>
                  </a:lnTo>
                  <a:lnTo>
                    <a:pt x="48" y="21"/>
                  </a:lnTo>
                  <a:lnTo>
                    <a:pt x="67" y="36"/>
                  </a:lnTo>
                  <a:lnTo>
                    <a:pt x="87" y="56"/>
                  </a:lnTo>
                  <a:lnTo>
                    <a:pt x="110" y="79"/>
                  </a:lnTo>
                  <a:lnTo>
                    <a:pt x="134" y="107"/>
                  </a:lnTo>
                  <a:lnTo>
                    <a:pt x="160" y="139"/>
                  </a:lnTo>
                  <a:lnTo>
                    <a:pt x="187" y="175"/>
                  </a:lnTo>
                  <a:lnTo>
                    <a:pt x="212" y="215"/>
                  </a:lnTo>
                  <a:lnTo>
                    <a:pt x="238" y="260"/>
                  </a:lnTo>
                  <a:lnTo>
                    <a:pt x="262" y="307"/>
                  </a:lnTo>
                  <a:lnTo>
                    <a:pt x="296" y="386"/>
                  </a:lnTo>
                  <a:lnTo>
                    <a:pt x="321" y="465"/>
                  </a:lnTo>
                  <a:lnTo>
                    <a:pt x="340" y="543"/>
                  </a:lnTo>
                  <a:lnTo>
                    <a:pt x="354" y="618"/>
                  </a:lnTo>
                  <a:lnTo>
                    <a:pt x="362" y="689"/>
                  </a:lnTo>
                  <a:lnTo>
                    <a:pt x="366" y="754"/>
                  </a:lnTo>
                  <a:lnTo>
                    <a:pt x="367" y="814"/>
                  </a:lnTo>
                  <a:lnTo>
                    <a:pt x="367" y="814"/>
                  </a:lnTo>
                  <a:lnTo>
                    <a:pt x="364" y="885"/>
                  </a:lnTo>
                  <a:lnTo>
                    <a:pt x="359" y="963"/>
                  </a:lnTo>
                  <a:lnTo>
                    <a:pt x="347" y="1046"/>
                  </a:lnTo>
                  <a:lnTo>
                    <a:pt x="328" y="1132"/>
                  </a:lnTo>
                  <a:lnTo>
                    <a:pt x="302" y="1221"/>
                  </a:lnTo>
                  <a:lnTo>
                    <a:pt x="268" y="1310"/>
                  </a:lnTo>
                  <a:lnTo>
                    <a:pt x="243" y="1360"/>
                  </a:lnTo>
                  <a:lnTo>
                    <a:pt x="218" y="1406"/>
                  </a:lnTo>
                  <a:lnTo>
                    <a:pt x="191" y="1447"/>
                  </a:lnTo>
                  <a:lnTo>
                    <a:pt x="164" y="1483"/>
                  </a:lnTo>
                  <a:lnTo>
                    <a:pt x="138" y="1517"/>
                  </a:lnTo>
                  <a:lnTo>
                    <a:pt x="113" y="1546"/>
                  </a:lnTo>
                  <a:lnTo>
                    <a:pt x="89" y="1571"/>
                  </a:lnTo>
                  <a:lnTo>
                    <a:pt x="68" y="1590"/>
                  </a:lnTo>
                  <a:lnTo>
                    <a:pt x="49" y="1607"/>
                  </a:lnTo>
                  <a:lnTo>
                    <a:pt x="35" y="1618"/>
                  </a:lnTo>
                  <a:lnTo>
                    <a:pt x="24" y="1625"/>
                  </a:lnTo>
                  <a:lnTo>
                    <a:pt x="17" y="1626"/>
                  </a:lnTo>
                  <a:lnTo>
                    <a:pt x="12" y="1626"/>
                  </a:lnTo>
                  <a:lnTo>
                    <a:pt x="6" y="1624"/>
                  </a:lnTo>
                  <a:lnTo>
                    <a:pt x="4" y="1621"/>
                  </a:lnTo>
                  <a:lnTo>
                    <a:pt x="1" y="1617"/>
                  </a:lnTo>
                  <a:lnTo>
                    <a:pt x="0" y="1611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5" y="1600"/>
                  </a:lnTo>
                  <a:lnTo>
                    <a:pt x="12" y="1593"/>
                  </a:lnTo>
                  <a:lnTo>
                    <a:pt x="23" y="1583"/>
                  </a:lnTo>
                  <a:lnTo>
                    <a:pt x="68" y="1531"/>
                  </a:lnTo>
                  <a:lnTo>
                    <a:pt x="109" y="1475"/>
                  </a:lnTo>
                  <a:lnTo>
                    <a:pt x="144" y="1415"/>
                  </a:lnTo>
                  <a:lnTo>
                    <a:pt x="175" y="1354"/>
                  </a:lnTo>
                  <a:lnTo>
                    <a:pt x="200" y="1292"/>
                  </a:lnTo>
                  <a:lnTo>
                    <a:pt x="222" y="1226"/>
                  </a:lnTo>
                  <a:lnTo>
                    <a:pt x="239" y="1160"/>
                  </a:lnTo>
                  <a:lnTo>
                    <a:pt x="253" y="1092"/>
                  </a:lnTo>
                  <a:lnTo>
                    <a:pt x="263" y="1022"/>
                  </a:lnTo>
                  <a:lnTo>
                    <a:pt x="270" y="953"/>
                  </a:lnTo>
                  <a:lnTo>
                    <a:pt x="274" y="883"/>
                  </a:lnTo>
                  <a:lnTo>
                    <a:pt x="276" y="814"/>
                  </a:lnTo>
                  <a:lnTo>
                    <a:pt x="273" y="714"/>
                  </a:lnTo>
                  <a:lnTo>
                    <a:pt x="265" y="619"/>
                  </a:lnTo>
                  <a:lnTo>
                    <a:pt x="251" y="531"/>
                  </a:lnTo>
                  <a:lnTo>
                    <a:pt x="234" y="446"/>
                  </a:lnTo>
                  <a:lnTo>
                    <a:pt x="211" y="367"/>
                  </a:lnTo>
                  <a:lnTo>
                    <a:pt x="184" y="293"/>
                  </a:lnTo>
                  <a:lnTo>
                    <a:pt x="152" y="225"/>
                  </a:lnTo>
                  <a:lnTo>
                    <a:pt x="115" y="163"/>
                  </a:lnTo>
                  <a:lnTo>
                    <a:pt x="75" y="106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7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0" name="Picture 1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0" y="1821069"/>
            <a:ext cx="5121834" cy="521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1900613" cy="3073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4036047" cy="49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3863340" cy="47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1687830" cy="4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167640" cy="339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181600"/>
            <a:ext cx="3768090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3977640" cy="57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96000"/>
            <a:ext cx="1619250" cy="5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2514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419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regular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43400" y="4343400"/>
            <a:ext cx="762000" cy="3048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43400"/>
            <a:ext cx="590550" cy="422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4953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1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Singular SU(2) Wall-Crossing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2007870" cy="51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1828800" cy="556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8400"/>
            <a:ext cx="289941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1066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Well-known spectrum of smooth BPS states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[</a:t>
            </a:r>
            <a:r>
              <a:rPr lang="en-US" sz="2400" dirty="0" err="1" smtClean="0">
                <a:solidFill>
                  <a:srgbClr val="FF0000"/>
                </a:solidFill>
              </a:rPr>
              <a:t>Seiberg</a:t>
            </a:r>
            <a:r>
              <a:rPr lang="en-US" sz="2400" dirty="0" smtClean="0">
                <a:solidFill>
                  <a:srgbClr val="FF0000"/>
                </a:solidFill>
              </a:rPr>
              <a:t> &amp; Witten]: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1192530" cy="3619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" y="2057400"/>
            <a:ext cx="5116830" cy="1424940"/>
            <a:chOff x="3733800" y="2895600"/>
            <a:chExt cx="5116830" cy="14249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733800" y="3429000"/>
              <a:ext cx="441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876800" y="3276600"/>
              <a:ext cx="304800" cy="3048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162800" y="3276600"/>
              <a:ext cx="304800" cy="3048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810000"/>
              <a:ext cx="1405890" cy="5105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3810000"/>
              <a:ext cx="1916430" cy="5105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95600"/>
              <a:ext cx="499110" cy="43815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867400"/>
            <a:ext cx="6587490" cy="6591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Line defect L: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8709660" cy="5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Explicit Generator Of PSC’s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7928610" cy="643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200400"/>
            <a:ext cx="8661689" cy="533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7740575" cy="53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62400"/>
            <a:ext cx="4290518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2948940" cy="4533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" y="6019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5867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Predictions for </a:t>
            </a:r>
            <a:r>
              <a:rPr lang="en-US" sz="2800" dirty="0" err="1" smtClean="0"/>
              <a:t>ker</a:t>
            </a:r>
            <a:r>
              <a:rPr lang="en-US" sz="2800" dirty="0" smtClean="0"/>
              <a:t> </a:t>
            </a:r>
            <a:r>
              <a:rPr lang="en-US" sz="2800" b="1" dirty="0" smtClean="0"/>
              <a:t>D</a:t>
            </a:r>
            <a:r>
              <a:rPr lang="en-US" sz="2800" dirty="0" smtClean="0"/>
              <a:t>  for infinitely many moduli spaces of arbitrarily high magnetic charge.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8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6340567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Future Directions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2: Wall-crossing &amp; </a:t>
            </a:r>
            <a:r>
              <a:rPr lang="en-US" sz="2800" dirty="0" err="1" smtClean="0">
                <a:solidFill>
                  <a:srgbClr val="FF0000"/>
                </a:solidFill>
              </a:rPr>
              <a:t>Fredholm</a:t>
            </a:r>
            <a:r>
              <a:rPr lang="en-US" sz="2800" dirty="0" smtClean="0">
                <a:solidFill>
                  <a:srgbClr val="FF0000"/>
                </a:solidFill>
              </a:rPr>
              <a:t> Property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Did He Say?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rgbClr val="0033CC"/>
                </a:solidFill>
              </a:rPr>
              <a:t>Recent</a:t>
            </a:r>
            <a:r>
              <a:rPr lang="en-US" sz="5400" dirty="0" smtClean="0"/>
              <a:t> results on N=2 supersymmetric field theory imply </a:t>
            </a:r>
            <a:r>
              <a:rPr lang="en-US" sz="5400" u="sng" dirty="0" smtClean="0">
                <a:solidFill>
                  <a:srgbClr val="FF0000"/>
                </a:solidFill>
              </a:rPr>
              <a:t>new</a:t>
            </a:r>
            <a:r>
              <a:rPr lang="en-US" sz="5400" dirty="0" smtClean="0"/>
              <a:t> results about the differential geometry of </a:t>
            </a:r>
            <a:r>
              <a:rPr lang="en-US" sz="5400" u="sng" dirty="0" smtClean="0">
                <a:solidFill>
                  <a:srgbClr val="7030A0"/>
                </a:solidFill>
              </a:rPr>
              <a:t>old</a:t>
            </a:r>
            <a:r>
              <a:rPr lang="en-US" sz="5400" dirty="0" smtClean="0"/>
              <a:t> </a:t>
            </a:r>
          </a:p>
          <a:p>
            <a:r>
              <a:rPr lang="en-US" sz="5400" dirty="0"/>
              <a:t>m</a:t>
            </a:r>
            <a:r>
              <a:rPr lang="en-US" sz="5400" dirty="0" smtClean="0"/>
              <a:t>onopole moduli spaces.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8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Add matter and arbitrary Wilson-’t </a:t>
            </a:r>
            <a:r>
              <a:rPr lang="en-US" sz="3200" dirty="0" err="1" smtClean="0">
                <a:solidFill>
                  <a:srgbClr val="0033CC"/>
                </a:solidFill>
              </a:rPr>
              <a:t>Hooft</a:t>
            </a:r>
            <a:r>
              <a:rPr lang="en-US" sz="3200" dirty="0" smtClean="0">
                <a:solidFill>
                  <a:srgbClr val="0033CC"/>
                </a:solidFill>
              </a:rPr>
              <a:t> lines. (In progress with Daniel Brennan)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1148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Combine with result of Okuda et. al. and </a:t>
            </a:r>
            <a:r>
              <a:rPr lang="en-US" sz="3200" dirty="0" err="1" smtClean="0">
                <a:solidFill>
                  <a:srgbClr val="FF0000"/>
                </a:solidFill>
              </a:rPr>
              <a:t>Bullimore-Dimofte-Gaiotto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 get an interesting 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-index theorem on (</a:t>
            </a:r>
            <a:r>
              <a:rPr lang="en-US" sz="3200" dirty="0" err="1" smtClean="0">
                <a:solidFill>
                  <a:srgbClr val="FF0000"/>
                </a:solidFill>
              </a:rPr>
              <a:t>noncompact</a:t>
            </a:r>
            <a:r>
              <a:rPr lang="en-US" sz="3200" dirty="0" smtClean="0">
                <a:solidFill>
                  <a:srgbClr val="FF0000"/>
                </a:solidFill>
              </a:rPr>
              <a:t>!) monopole moduli spaces 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/>
          <a:lstStyle/>
          <a:p>
            <a:r>
              <a:rPr lang="en-US" dirty="0" smtClean="0"/>
              <a:t>Monopole Moduli Space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66319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219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SOLUTIONS/GAUGE TRANSFORMATIONS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Gauge transformations:  g(x) </a:t>
            </a:r>
            <a:r>
              <a:rPr lang="en-US" sz="2800" dirty="0">
                <a:solidFill>
                  <a:srgbClr val="FF0000"/>
                </a:solidFill>
                <a:sym typeface="Mathematica1" panose="05000502060100000001" pitchFamily="2" charset="2"/>
              </a:rPr>
              <a:t></a:t>
            </a:r>
            <a:r>
              <a:rPr lang="en-US" sz="2800" dirty="0" smtClean="0">
                <a:solidFill>
                  <a:srgbClr val="FF0000"/>
                </a:solidFill>
              </a:rPr>
              <a:t> 1 for  r  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 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6061710" cy="579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27" y="4953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 has a </a:t>
            </a:r>
            <a:r>
              <a:rPr lang="en-US" sz="2800" dirty="0" err="1">
                <a:solidFill>
                  <a:srgbClr val="FF0000"/>
                </a:solidFill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</a:rPr>
              <a:t>yperkahler</a:t>
            </a:r>
            <a:r>
              <a:rPr lang="en-US" sz="2800" dirty="0" smtClean="0">
                <a:solidFill>
                  <a:srgbClr val="FF0000"/>
                </a:solidFill>
              </a:rPr>
              <a:t> metric.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953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</a:t>
            </a:r>
            <a:r>
              <a:rPr lang="en-US" sz="2400" dirty="0" smtClean="0">
                <a:solidFill>
                  <a:srgbClr val="00B050"/>
                </a:solidFill>
              </a:rPr>
              <a:t>roup of isometries with Lie algebra: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715000"/>
            <a:ext cx="3120390" cy="548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Translations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32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6248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Global gauge transformations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438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If 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 </a:t>
            </a:r>
            <a:r>
              <a:rPr lang="en-US" sz="2800" dirty="0" smtClean="0">
                <a:solidFill>
                  <a:srgbClr val="7030A0"/>
                </a:solidFill>
              </a:rPr>
              <a:t> is nonempty </a:t>
            </a:r>
            <a:r>
              <a:rPr lang="en-US" sz="2800" dirty="0">
                <a:solidFill>
                  <a:srgbClr val="7030A0"/>
                </a:solidFill>
              </a:rPr>
              <a:t>then [</a:t>
            </a:r>
            <a:r>
              <a:rPr lang="en-US" sz="2800" dirty="0" err="1">
                <a:solidFill>
                  <a:srgbClr val="7030A0"/>
                </a:solidFill>
              </a:rPr>
              <a:t>Callias;E</a:t>
            </a:r>
            <a:r>
              <a:rPr lang="en-US" sz="2800" dirty="0">
                <a:solidFill>
                  <a:srgbClr val="7030A0"/>
                </a:solidFill>
              </a:rPr>
              <a:t>. Weinberg</a:t>
            </a:r>
            <a:r>
              <a:rPr lang="en-US" sz="2800" dirty="0" smtClean="0">
                <a:solidFill>
                  <a:srgbClr val="7030A0"/>
                </a:solidFill>
              </a:rPr>
              <a:t>]: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96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Known:  </a:t>
            </a:r>
            <a:r>
              <a:rPr lang="en-US" sz="28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M</a:t>
            </a:r>
            <a:r>
              <a:rPr lang="en-US" sz="2800" dirty="0" smtClean="0">
                <a:solidFill>
                  <a:srgbClr val="00B0F0"/>
                </a:solidFill>
              </a:rPr>
              <a:t>  is nonempty </a:t>
            </a:r>
            <a:r>
              <a:rPr lang="en-US" sz="2800" dirty="0" err="1" smtClean="0">
                <a:solidFill>
                  <a:srgbClr val="00B0F0"/>
                </a:solidFill>
              </a:rPr>
              <a:t>iff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all </a:t>
            </a:r>
            <a:r>
              <a:rPr lang="en-US" sz="2800" dirty="0" smtClean="0">
                <a:solidFill>
                  <a:srgbClr val="00B0F0"/>
                </a:solidFill>
              </a:rPr>
              <a:t>magnetic charges nonnegative and </a:t>
            </a:r>
            <a:r>
              <a:rPr lang="en-US" sz="2800" i="1" u="sng" dirty="0" smtClean="0">
                <a:solidFill>
                  <a:srgbClr val="00B0F0"/>
                </a:solidFill>
              </a:rPr>
              <a:t>at least one</a:t>
            </a:r>
            <a:r>
              <a:rPr lang="en-US" sz="2800" dirty="0" smtClean="0">
                <a:solidFill>
                  <a:srgbClr val="00B0F0"/>
                </a:solidFill>
              </a:rPr>
              <a:t> is </a:t>
            </a:r>
            <a:r>
              <a:rPr lang="en-US" sz="2800" dirty="0" smtClean="0">
                <a:solidFill>
                  <a:srgbClr val="00B0F0"/>
                </a:solidFill>
              </a:rPr>
              <a:t>positive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(so  4 </a:t>
            </a:r>
            <a:r>
              <a:rPr lang="en-US" sz="28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 </a:t>
            </a:r>
            <a:r>
              <a:rPr lang="en-US" sz="2800" dirty="0">
                <a:solidFill>
                  <a:srgbClr val="00B0F0"/>
                </a:solidFill>
              </a:rPr>
              <a:t>dim </a:t>
            </a:r>
            <a:r>
              <a:rPr lang="en-US" sz="28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M )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23266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39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Of Global Gauge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4130040" cy="56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105400"/>
            <a:ext cx="2217420" cy="529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2270760" cy="720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943600"/>
            <a:ext cx="1760220" cy="491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242060" cy="369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19800"/>
            <a:ext cx="3844290" cy="510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1184910" cy="510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0" y="137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Killing vector field on </a:t>
            </a:r>
            <a:r>
              <a:rPr lang="en-US" sz="32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M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81200" y="15240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657600"/>
            <a:ext cx="342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Directional derivative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along G(H) at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86200"/>
            <a:ext cx="1790700" cy="605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600"/>
            <a:ext cx="168402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err="1" smtClean="0"/>
              <a:t>Srongly</a:t>
            </a:r>
            <a:r>
              <a:rPr lang="en-US" dirty="0" smtClean="0"/>
              <a:t> Centered Moduli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374130" cy="63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7600"/>
            <a:ext cx="5905500" cy="628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05000" y="4572000"/>
            <a:ext cx="6172200" cy="914400"/>
            <a:chOff x="1905000" y="4572000"/>
            <a:chExt cx="6172200" cy="914400"/>
          </a:xfrm>
        </p:grpSpPr>
        <p:sp>
          <p:nvSpPr>
            <p:cNvPr id="3" name="Rectangle 2"/>
            <p:cNvSpPr/>
            <p:nvPr/>
          </p:nvSpPr>
          <p:spPr>
            <a:xfrm>
              <a:off x="1905000" y="4572000"/>
              <a:ext cx="5029200" cy="914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648200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Higher rank is different!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7400"/>
            <a:ext cx="611505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590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Orbits of translations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590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Orbits of G(X</a:t>
            </a:r>
            <a:r>
              <a:rPr lang="en-US" sz="28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0033CC"/>
                </a:solidFill>
              </a:rPr>
              <a:t>  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14800" y="1981200"/>
            <a:ext cx="533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19800" y="1981200"/>
            <a:ext cx="533400" cy="609600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1 $&#10;&#10;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7 $&#10;&#10;&#10;&#10;\end{document}"/>
  <p:tag name="IGUANATEXSIZE" val="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&#10; \underline{\overline{\CM}}  $&#10;&#10;&#10;&#10;\end{document}"/>
  <p:tag name="IGUANATEXSIZE" val="4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Red}  \zeta^{-1} \varphi = Y + \I X $&#10;&#10;&#10;&#10;\end{document}"/>
  <p:tag name="IGUANATEXSIZE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Purple}  Q + \zeta^{-1} \bar Q $&#10;&#10;&#10;&#10;\end{document}"/>
  <p:tag name="IGUANATEXSIZE" val="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F =B =  * DX $&#10;&#10;&#10;&#10;\end{document}"/>
  <p:tag name="IGUANATEXSIZE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E = DY 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\underline{\CH}}^{\rm BPS}(L,\gamma;u) $&#10;&#10;&#10;&#10;\end{document}"/>
  <p:tag name="IGUANATEXSIZE" val="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zeta = - Z_{\gamma}(u)/\vert Z_{\gamma}(u)\vert $&#10;&#10;&#10;&#10;\end{document}"/>
  <p:tag name="IGUANATEXSIZE" val="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CH^{\rm BPS}(\gamma;u) $&#10;&#10;&#10;&#10;\end{document}"/>
  <p:tag name="IGUANATEXSIZE" val="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u \in \CM_{\rm Coulomb} $&#10;&#10;&#10;&#10;\end{document}"/>
  <p:tag name="IGUANATEXSIZE" val="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Lambda(t) = e^{-\pi t/h^\vee} \Lambda_0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8 $&#10;&#10;&#10;&#10;\end{document}"/>
  <p:tag name="IGUANATEXSIZE" val="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 \lim_{t\to +\infty} \CH^{\rm BPS}(\gamma;u_t) $&#10;&#10;&#10;&#10;\end{document}"/>
  <p:tag name="IGUANATEXSIZE" val="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 = \Lambda_{rt} \oplus \Lambda_{mw} $&#10;&#10;&#10;&#10;\end{document}"/>
  <p:tag name="IGUANATEXSIZE" val="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 = \gamma^e \oplus \gamma_m $&#10;&#10;&#10;&#10;\end{document}"/>
  <p:tag name="IGUANATEXSIZE" val="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vert \langle \alpha, a \rangle \vert &gt;&#10;  c \vert \Lambda \vert $&#10;&#10;&#10;&#10;\end{document}"/>
  <p:tag name="IGUANATEXSIZE" val="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M(\gamma_m; X_\infty)$&#10;&#10;&#10;&#10;\end{document}"/>
  <p:tag name="IGUANATEXSIZE" val="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overline{\underline{\CM}}(\gamma_m; X_\infty)$&#10;&#10;&#10;&#10;\end{document}"/>
  <p:tag name="IGUANATEXSIZE" val="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_4 = \chi^\mu(D+G(\CY_\infty))_\mu$&#10; &#10;&#10;&#10;&#10;\end{document}"/>
  <p:tag name="IGUANATEXSIZE" val="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 = \int \left( \parallel \dot z \parallel^2 - &#10;\parallel G(\CY_{\infty})\parallel^2 + \cdots \right) $&#10; &#10;&#10;&#10;&#10;\end{document}"/>
  <p:tag name="IGUANATEXSIZE" val="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:= \textbf{D}$&#10; &#10;&#10;&#10;&#10;\end{document}"/>
  <p:tag name="IGUANATEXSIZE" val="4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infty} := {\rm Im} (\zeta^{-1} a(u) )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7 $&#10;&#10;&#10;&#10;\end{document}"/>
  <p:tag name="IGUANATEXSIZE" val="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_{\infty} &#10;:= {\rm Im} (\zeta^{-1} a_D(u;\Lambda) ) $&#10;&#10;&#10;&#10;\end{document}"/>
  <p:tag name="IGUANATEXSIZE" val="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:= \CY  $&#10;&#10;&#10;&#10;\end{document}"/>
  <p:tag name="IGUANATEXSIZE" val="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:= X  $&#10;&#10;&#10;&#10;\end{document}"/>
  <p:tag name="IGUANATEXSIZE" val="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^{\rm cl}   &#10; = {\rm Im} (\zeta^{-1} a_D^{\rm cl})$&#10;&#10;&#10;&#10;\end{document}"/>
  <p:tag name="IGUANATEXSIZE" val="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= \frac{4\pi}{g_0^2} Y + \frac{\theta_0}{2\pi} X $&#10;&#10;&#10;&#10;\end{document}"/>
  <p:tag name="IGUANATEXSIZE" val="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CY^{\rm 1-loop}   &#10; = {\rm Im} (\zeta^{-1} a_D^{\rm 1-loop})$&#10;&#10;&#10;&#10;\end{document}"/>
  <p:tag name="IGUANATEXSIZE" val="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_4 = \chi^\mu(D+G(\CY))_\mu := \textbf{D}$&#10; &#10;&#10;&#10;&#10;\end{document}"/>
  <p:tag name="IGUANATEXSIZE" val="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ker_{L^2} \textbf{D}$&#10; &#10;&#10;&#10;&#10;\end{document}"/>
  <p:tag name="IGUANATEXSIZE" val="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\Psi = 0 $&#10; &#10;&#10;&#10;&#10;\end{document}"/>
  <p:tag name="IGUANATEXSIZE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 \textbf{D} = &#10;\oplus_{\gamma^e }   {\rm ker}_{L^2}^{\gamma^e}\textbf{D} $&#10; 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5 $&#10;&#10;&#10;&#10;\end{document}"/>
  <p:tag name="IGUANATEXSIZE" val="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^e \in  \ft^\vee$&#10;&#10;&#10;&#10;\end{document}"/>
  <p:tag name="IGUANATEXSIZE" val="4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$&#10;&#10;&#10;&#10;\end{document}"/>
  <p:tag name="IGUANATEXSIZE" val="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 \underline{\overline{\CM}}$&#10;&#10;&#10;&#10;\end{document}"/>
  <p:tag name="IGUANATEXSIZE" val="4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exp[2\pi G(H)]\cdot \Psi = &#10;\exp[2\pi \I \langle \gamma^e, H \rangle] \Psi  $&#10; &#10;&#10;&#10;&#10;\end{document}"/>
  <p:tag name="IGUANATEXSIZE" val="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gamma^e \in \Lambda_{rt}\subset \ft^\vee$&#10;&#10;&#10;&#10;\end{document}"/>
  <p:tag name="IGUANATEXSIZE" val="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T = \ft/\Lambda_{mw} $&#10;&#10;&#10;&#10;\end{document}"/>
  <p:tag name="IGUANATEXSIZE" val="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overline{ \underline{\CH}}^{\rm BPS}(P; &#10;\gamma;X,\CY):= &#10; {\rm ker}_{L^2}^{\gamma^e}\textbf{D} $&#10; &#10;&#10;&#10;&#10;\end{document}"/>
  <p:tag name="IGUANATEXSIZE" val="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 \textbf{D} = &#10;\oplus_{\gamma^e\in \Lambda_{rt} }  &#10; {\rm ker}_{L^2}^{\gamma^e}\textbf{D} $&#10; &#10;&#10;&#10;&#10;\end{document}"/>
  <p:tag name="IGUANATEXSIZE" val="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\underline{\CH}}^{\rm BPS}(L,\gamma;u) &#10;= \overline{ \underline{\CH}}^{\rm BPS}(P; &#10;\gamma;X,\CY)$&#10;&#10;&#10;&#10;\end{document}"/>
  <p:tag name="IGUANATEXSIZE" val="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= {\rm Im} (\zeta^{-1} a(u) )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c_3 $&#10;&#10;&#10;&#10;\end{document}"/>
  <p:tag name="IGUANATEXSIZE" val="4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  = {\rm Im} (\zeta^{-1} a_D(u;\Lambda) ) $&#10;&#10;&#10;&#10;\end{document}"/>
  <p:tag name="IGUANATEXSIZE" val="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T = \ft/\Lambda_{mw} $&#10;&#10;&#10;&#10;\end{document}"/>
  <p:tag name="IGUANATEXSIZE" val="4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gamma^e \in \Lambda_{mw}^\vee \cong \Lambda_{rt} $&#10;&#10;&#10;&#10;\end{document}"/>
  <p:tag name="IGUANATEXSIZE" val="4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  \textbf{D} ={\color{Blue} \textbf{D}_{\rm com} } + &#10;{\color{Red} \textbf{D}_{0} } $&#10; &#10;&#10;&#10;&#10;\end{document}"/>
  <p:tag name="IGUANATEXSIZE" val="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 \Psi ={\color{Blue} \Psi_{\rm com}}  \otimes&#10;{\color{Red}  \Psi_0} $&#10; &#10;&#10;&#10;&#10;\end{document}"/>
  <p:tag name="IGUANATEXSIZE" val="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_{\rm com} \Psi_{\rm com} &#10;=0  $&#10; &#10;&#10;&#10;&#10;\end{document}"/>
  <p:tag name="IGUANATEXSIZE" val="4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textbf{D}_0  \Psi_0&#10;=0  $&#10; &#10;&#10;&#10;&#10;\end{document}"/>
  <p:tag name="IGUANATEXSIZE" val="4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widetilde{\CM}(\gamma_m; X_\infty)=&#10; {\color{Blue} \IR^3 \times \IR}  \times &#10;{\color{Red} \CM_0} $&#10;&#10;&#10;&#10;\end{document}"/>
  <p:tag name="IGUANATEXSIZE" val="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 (G(X_\infty), G(H) )_{\rm metric}&#10; = (\gamma_m, H)_{\rm Killing} $&#10; &#10;&#10;&#10;&#10;\end{document}"/>
  <p:tag name="IGUANATEXSIZE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 = \chi^\mu(D+G(\CY))_\mu &#10;= \textbf{D}_{\rm com} + \textbf{D}_0 $&#10; 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f}_4 $&#10;&#10;&#10;&#10;\end{document}"/>
  <p:tag name="IGUANATEXSIZE" val="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Psi_{\rm com} = e^{\I q x^4 } s_{\rm com} $&#10; &#10;&#10;&#10;&#10;\end{document}"/>
  <p:tag name="IGUANATEXSIZE" val="4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 = (\CY, \gamma_m)/(X,\gamma_m) $&#10; &#10;&#10;&#10;&#10;\end{document}"/>
  <p:tag name="IGUANATEXSIZE" val="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&#10; \textbf{D}_{\rm com} = \sum_{i=1}^3\chi^i \frac{\p}{\p x^i} + &#10;\chi^4 \left( \frac{\p}{\p x^4}- &#10;\frac{(\CY, \gamma_m)}{(X,\gamma_m)} \right)  $&#10; 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q = - \langle \gamma^e, X\rangle/(X,\gamma_m) $&#10; &#10;&#10;&#10;&#10;\end{document}"/>
  <p:tag name="IGUANATEXSIZE" val="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\langle \gamma^e, X\rangle + (\gamma_m,\CY )=0 $&#10; &#10;&#10;&#10;&#10;\end{document}"/>
  <p:tag name="IGUANATEXSIZE" val="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n \ker_{L^2} \textbf{D}_0$&#10; &#10;&#10;&#10;&#10;\end{document}"/>
  <p:tag name="IGUANATEXSIZE" val="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\textbf{D}_0 = &#10;\oplus_{\gamma_e }   {\rm ker}_{L^2}^{\gamma_e^\perp}\textbf{D}_0 $&#10; &#10;&#10;&#10;&#10;\end{document}"/>
  <p:tag name="IGUANATEXSIZE" val="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gamma_e^\perp \in &#10;\left( \Lambda_{mw}\cap \gamma_m^\perp\right)^\vee \subset \ft^*$&#10;&#10;&#10;&#10;\end{document}"/>
  <p:tag name="IGUANATEXSIZE" val="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^{\rm BPS}(\gamma;u) = &#10;{\rm ker}^q(\textbf{D}_{\rm com}) \otimes  &#10; {\rm ker}_{L^2}^{\gamma_e^\perp }\textbf{D}_0 $&#10; &#10;&#10;&#10;&#10;\end{document}"/>
  <p:tag name="IGUANATEXSIZE" val="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= {\rm Im} (\zeta^{-1} a(u) )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e}_6 $&#10;&#10;&#10;&#10;\end{document}"/>
  <p:tag name="IGUANATEXSIZE" val="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  = {\rm Im} (\zeta^{-1} a_D(u;\Lambda) ) $&#10;&#10;&#10;&#10;\end{document}"/>
  <p:tag name="IGUANATEXSIZE" val="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zeta = - Z_{\gamma}(u)/\vert Z_{\gamma}(u)\vert $&#10;&#10;&#10;&#10;\end{document}"/>
  <p:tag name="IGUANATEXSIZE" val="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ngle \gamma^e, X\rangle + (\gamma_m,\CY )=0 $&#10; &#10;&#10;&#10;&#10;\end{document}"/>
  <p:tag name="IGUANATEXSIZE" val="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eft( &#10;{\rm ker}^q(\textbf{D}_{\rm com}) \otimes  &#10; {\rm ker}_{L^2}^{\gamma_e^\perp }\textbf{D}_0  &#10;\right)^{\rm \IZ/r\IZ} $&#10; 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M = \widetilde{\CM}/\IZ$&#10;&#10;&#10;&#10;\end{document}"/>
  <p:tag name="IGUANATEXSIZE" val="4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H^{\rm BPS}_\gamma = \rho_{hh}\otimes &#10;\fh(\gamma) $&#10; &#10;&#10;&#10;&#10;\end{document}"/>
  <p:tag name="IGUANATEXSIZE" val="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rho_{hh} = (\half;0 ) \oplus (0;\half) $&#10; &#10;&#10;&#10;&#10;\end{document}"/>
  <p:tag name="IGUANATEXSIZE" val="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fs\fo(3)_{\rm rot} \oplus \fs\fu(2)_R $&#10;&#10;&#10;&#10;\end{document}"/>
  <p:tag name="IGUANATEXSIZE" val="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\CH^{\rm BPS}_{\gamma} $&#10; &#10;&#10;&#10;&#10;\end{document}"/>
  <p:tag name="IGUANATEXSIZE" val="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overline{\underline{\CH}}^{\rm BPS}_{\gamma} $&#10; 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^r \sim \omega^r_{\mu\nu} \chi^\mu \chi^\nu $&#10;&#10;&#10;&#10;\end{document}"/>
  <p:tag name="IGUANATEXSIZE" val="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 \underline{\CH}}^{\rm BPS}(P; &#10;\gamma;X,\CY):= &#10;\underbrace{ {\rm ker}_{L^2}^{\gamma_e}\textbf{D} }$&#10; &#10;&#10;&#10;&#10;\end{document}"/>
  <p:tag name="IGUANATEXSIZE" val="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$&#10;&#10;&#10;&#10;\end{document}"/>
  <p:tag name="IGUANATEXSIZE" val="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s\fo(3)_{\rm rot}\oplus \fs\fu(2)_R $&#10;&#10;&#10;&#10;\end{document}"/>
  <p:tag name="IGUANATEXSIZE" val="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fh^{\rm BPS}(\gamma;X,\CY):= &#10;\underbrace{ {\rm ker}_{L^2}^{\gamma_e^\perp}\textbf{D}_0 }$&#10; &#10;&#10;&#10;&#10;\end{document}"/>
  <p:tag name="IGUANATEXSIZE" val="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s\fo(3)_{\rm rot}\oplus \fs\fu(2)_R $&#10;&#10;&#10;&#10;\end{document}"/>
  <p:tag name="IGUANATEXSIZE" val="4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CM$&#10;&#10;&#10;&#10;\end{document}"/>
  <p:tag name="IGUANATEXSIZE" val="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rho: SU(2)_R \times USp(2N) \rightarrow &#10;{\rm Spin}(4N)  $&#10;&#10;&#10;&#10;\end{document}"/>
  <p:tag name="IGUANATEXSIZE" val="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rho: (-1,1) \rightarrow {\rm vol} $&#10;&#10;&#10;&#10;\end{document}"/>
  <p:tag name="IGUANATEXSIZE" val="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{\rm Ind}\textbf{D}_0^+ = &#10;\dim\ker \textbf{D}_0 $&#10; 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S \cong \Lambda^{0,*}(T\CM) \otimes K^{-1/2} $&#10; &#10;&#10;&#10;&#10;\end{document}"/>
  <p:tag name="IGUANATEXSIZE" val="4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Red} Q_3 + \I Q_4 \sim \bar\p + G^{0,1}(\CY)\wedge  $&#10; &#10;&#10;&#10;&#10;\end{document}"/>
  <p:tag name="IGUANATEXSIZE" val="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3\vert_{\Omega^{0,q}} = \half (q-N) \textbf{1} $&#10; &#10;&#10;&#10;&#10;\end{document}"/>
  <p:tag name="IGUANATEXSIZE" val="4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+ \sim \omega^{0,2}\wedge $&#10; &#10;&#10;&#10;&#10;\end{document}"/>
  <p:tag name="IGUANATEXSIZE" val="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- \sim \iota(\omega^{2,0} ) $&#10; &#10;&#10;&#10;&#10;\end{document}"/>
  <p:tag name="IGUANATEXSIZE" val="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H^{0,q}_{L^2}(\bar\p + G^{0,1}(Y_\infty) ) $&#10; &#10;&#10;&#10;&#10;\end{document}"/>
  <p:tag name="IGUANATEXSIZE" val="4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textbf{D}_0^{\CY} $&#10; &#10;&#10;&#10;&#10;\end{document}"/>
  <p:tag name="IGUANATEXSIZE" val="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xists \gamma_1, \gamma_2  $&#10; &#10;&#10;&#10;&#10;\end{document}"/>
  <p:tag name="IGUANATEXSIZE" val="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(\gamma_i; X, \CY)\not=0$&#10; &#10;&#10;&#10;&#10;\end{document}"/>
  <p:tag name="IGUANATEXSIZE" val="4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(\gamma_{i,m}, \CY) + \langle &#10;\gamma_{i,e} , X \rangle = 0$&#10; &#10;&#10;&#10;&#10;\end{document}"/>
  <p:tag name="IGUANATEXSIZE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{1,m}+ \gamma_{2,m} = \gamma_m $&#10; &#10;&#10;&#10;&#10;\end{document}"/>
  <p:tag name="IGUANATEXSIZE" val="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textbf{D}^{\CY} $&#10; &#10;&#10;&#10;&#10;\end{document}"/>
  <p:tag name="IGUANATEXSIZE" val="4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xists \gamma_h  $&#10; &#10;&#10;&#10;&#10;\end{document}"/>
  <p:tag name="IGUANATEXSIZE" val="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(\gamma_h; X, \CY)\not=0$&#10; &#10;&#10;&#10;&#10;\end{document}"/>
  <p:tag name="IGUANATEXSIZE" val="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(\gamma_{h,m}, \CY) + \langle &#10;\gamma_{h,e} , X \rangle = 0$&#10; &#10;&#10;&#10;&#10;\end{document}"/>
  <p:tag name="IGUANATEXSIZE" val="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&#10; \underline{\overline{\CM}}  $&#10;&#10;&#10;&#10;\end{document}"/>
  <p:tag name="IGUANATEXSIZE" val="4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overline{\underline{\CH}}(\gamma; X, \CY)$&#10; &#10;&#10;&#10;&#10;\end{document}"/>
  <p:tag name="IGUANATEXSIZE" val="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W(\gamma_h):= &#10;\{ \CY\vert {\rm above~ conditions } \} $&#10; &#10;&#10;&#10;&#10;\end{document}"/>
  <p:tag name="IGUANATEXSIZE" val="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L) = \sum_{\gamma\in \Gamma} &#10;\overline{\underline{\Omega}}(L,\gamma;X,\CY) V_\gamma $&#10; &#10;&#10;&#10;&#10;\end{document}"/>
  <p:tag name="IGUANATEXSIZE" val="4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overline{\underline{\Omega}}(L,\gamma;X,\CY) = &#10;{\rm Tr}_{\overline{\underline{\CH}}} y^{2J_3}  $&#10; &#10;&#10;&#10;&#10;\end{document}"/>
  <p:tag name="IGUANATEXSIZE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A,X) $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V_{\gamma_1} V_{\gamma_2} = y^{\langle \gamma_1, \gamma_2 \rangle}&#10;V_{\gamma_1 + \gamma_2}   $&#10; &#10;&#10;&#10;&#10;\end{document}"/>
  <p:tag name="IGUANATEXSIZE" val="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F \rightarrow \Phi F \Phi^{-1} $&#10; &#10;&#10;&#10;&#10;\end{document}"/>
  <p:tag name="IGUANATEXSIZE" val="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g = \fs\fu(3)$&#10;&#10;&#10;&#10;\end{document}"/>
  <p:tag name="IGUANATEXSIZE" val="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\gamma_m = H_1 + H_2 = \gamma_{1,m} + \gamma_{2,m} $&#10;&#10;&#10;&#10;\end{document}"/>
  <p:tag name="IGUANATEXSIZE" val="4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&#10;\CY = y_1 h^1 + y_2 h^2   $&#10;&#10;&#10;&#10;\end{document}"/>
  <p:tag name="IGUANATEXSIZE" val="4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gamma^e= n_1 \alpha_1 + n_2 \alpha_2 = \gamma^e_1 + \gamma^e_2  $&#10;&#10;&#10;&#10;\end{document}"/>
  <p:tag name="IGUANATEXSIZE" val="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\CM_0(X;\gamma_{i,m}) = pt $&#10;&#10;&#10;&#10;\end{document}"/>
  <p:tag name="IGUANATEXSIZE" val="4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t \cong \IR^2 $&#10;&#10;&#10;&#10;\end{document}"/>
  <p:tag name="IGUANATEXSIZE" val="4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(\gamma_i; X, \CY)\not=0$&#10; &#10;&#10;&#10;&#10;\end{document}"/>
  <p:tag name="IGUANATEXSIZE" val="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&#10;\CY^\parallel = y_1 + y_2   $&#10;&#10;&#10;&#10;\end{document}"/>
  <p:tag name="IGUANATEXSIZE" val="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int_{\IR^4} {\rm Tr} (F*F + DX*DX) $&#10;&#10;&#10;&#10;\end{document}"/>
  <p:tag name="IGUANATEXSIZE" val="2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\CM_0(X;\gamma_{m}) $&#10;&#10;&#10;&#10;\end{document}"/>
  <p:tag name="IGUANATEXSIZE" val="4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\ft^\perp -{\rm orbits}$&#10;&#10;&#10;&#10;\end{document}"/>
  <p:tag name="IGUANATEXSIZE" val="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L_{\frac{\p}{\p \psi}} \Psi_0  $&#10;&#10;&#10;&#10;\end{document}"/>
  <p:tag name="IGUANATEXSIZE" val="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= \I (n_1 - n_2) \Psi_0  $&#10;&#10;&#10;&#10;\end{document}"/>
  <p:tag name="IGUANATEXSIZE" val="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= \I \mu \Psi_0  $&#10;&#10;&#10;&#10;\end{document}"/>
  <p:tag name="IGUANATEXSIZE" val="4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gamma_m = H_1 + H_2 $&#10;&#10;&#10;&#10;\end{document}"/>
  <p:tag name="IGUANATEXSIZE" val="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G(\CY) = C(\CY^\perp) \frac{\p}{\p \psi}  $&#10;&#10;&#10;&#10;\end{document}"/>
  <p:tag name="IGUANATEXSIZE" val="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ack} y_1 $&#10;&#10;&#10;&#10;\end{document}"/>
  <p:tag name="IGUANATEXSIZE" val="4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ack} y_2 $&#10;&#10;&#10;&#10;\end{document}"/>
  <p:tag name="IGUANATEXSIZE" val="4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C=\mu $&#10;&#10;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F = *DX $&#10;&#10;&#10;&#10;\end{document}"/>
  <p:tag name="IGUANATEXSIZE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fh^{\rm BPS}(\gamma)=0 $&#10;&#10;&#10;&#10;\end{document}"/>
  <p:tag name="IGUANATEXSIZE" val="4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fh^{\rm BPS}(\gamma)=[j]  $&#10;&#10;&#10;&#10;\end{document}"/>
  <p:tag name="IGUANATEXSIZE" val="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CY^\perp - {\rm line} $&#10; &#10;&#10;&#10;&#10;\end{document}"/>
  <p:tag name="IGUANATEXSIZE" val="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(\gamma_{i,m}, \CY) + \langle &#10;\gamma_{i,e} , X \rangle = 0$&#10; &#10;&#10;&#10;&#10;\end{document}"/>
  <p:tag name="IGUANATEXSIZE" val="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mu = 2j+1  $&#10;&#10;&#10;&#10;\end{document}"/>
  <p:tag name="IGUANATEXSIZE" val="4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Psi_0 \sim r^{(\mu-1)/2}&#10; e^{-\vert C - \mu\vert r/2} $&#10;&#10;&#10;&#10;\end{document}"/>
  <p:tag name="IGUANATEXSIZE" val="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r_{\rm max} = \frac{\mu}{\vert C-\mu\vert}  $&#10;&#10;&#10;&#10;\end{document}"/>
  <p:tag name="IGUANATEXSIZE" val="4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 = &#10;r_{\rm Denef} $&#10;&#10;&#10;&#10;\end{document}"/>
  <p:tag name="IGUANATEXSIZE" val="4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g = \fs\fu(2)$&#10;&#10;&#10;&#10;\end{document}"/>
  <p:tag name="IGUANATEXSIZE" val="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P = \frac{p}{2} H $&#10;&#10;&#10;&#10;\end{document}"/>
  <p:tag name="IGUANATEXSIZE" val="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\rightarrow X_\infty - \frac{\gamma_m}{2r} + \cdots$&#10;&#10;&#10;&#10;\end{document}"/>
  <p:tag name="IGUANATEXSIZE" val="2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gamma_n =  n \alpha \oplus H  $&#10;&#10;&#10;&#10;\end{document}"/>
  <p:tag name="IGUANATEXSIZE" val="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t \cong \IR $&#10;&#10;&#10;&#10;\end{document}"/>
  <p:tag name="IGUANATEXSIZE" val="4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F(L) = \sum_{\gamma\in \Gamma} &#10;\overline{\underline{\Omega}}(L,\gamma;X,\CY) V_\gamma $&#10; &#10;&#10;&#10;&#10;\end{document}"/>
  <p:tag name="IGUANATEXSIZE" val="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W(\gamma_h):= &#10;\{ \CY\vert (\gamma_{h,m}, \CY) + \langle &#10;\gamma_{h,e} , X \rangle = 0\} $&#10; &#10;&#10;&#10;&#10;\end{document}"/>
  <p:tag name="IGUANATEXSIZE" val="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W(\gamma_n)  $&#10;&#10;&#10;&#10;\end{document}"/>
  <p:tag name="IGUANATEXSIZE" val="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W(\gamma_{n+1})  $&#10;&#10;&#10;&#10;\end{document}"/>
  <p:tag name="IGUANATEXSIZE" val="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CC_n $&#10;&#10;&#10;&#10;\end{document}"/>
  <p:tag name="IGUANATEXSIZE" val="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V_{\gamma} = V_{ n^e \alpha +  n_m H} = &#10;y^{-\half n^e n_m } V_{2}^{n^e} V_1^{n_m}  $&#10;&#10;&#10;&#10;\end{document}"/>
  <p:tag name="IGUANATEXSIZE" val="4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\CC_\ell) = &#10;\left[ y^{2\ell} V_1^{-1} V_2^{-\ell}&#10;\left( \CU_\ell(f_\ell) - y^2 V_2^{-1} \CU_{\ell-1}(f_\ell)&#10;\right) \right]^p$&#10;&#10;&#10;&#10;\end{document}"/>
  <p:tag name="IGUANATEXSIZE" val="2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f_\ell = \half&#10;\left[ y^{-2} V_2 + y^2 V_2^{-1}&#10;\left(1 + y^{-1} V_1^2 V_2^{2\ell+2}&#10;\right) \right]$&#10;&#10;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F = \gamma_m {\rm vol}(S^2) + \cdots $&#10;&#10;&#10;&#10;\end{document}"/>
  <p:tag name="IGUANATEXSIZE" val="4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\CU_{\ell}(\cos\theta):= \frac{\sin((n+1)\theta)}{&#10;\sin\theta} $&#10;&#10;&#10;&#10;\end{document}"/>
  <p:tag name="IGUANATEXSIZE" val="2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V_1 V_2 = y V_2 V_1 $&#10;&#10;&#10;&#10;\end{document}"/>
  <p:tag name="IGUANATEXSIZE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X_\infty \in \fg $&#10;&#10;&#10;&#10;\end{document}"/>
  <p:tag name="IGUANATEXSIZE" val="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ft $&#10;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m\in \Lambda_{cr}\subset\ft\subset \fg $&#10;&#10;&#10;&#10;\end{document}"/>
  <p:tag name="IGUANATEXSIZE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m = \sum_{I=1}^r n_m^I H_I $&#10;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n_m^I \in \IZ $&#10;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c_3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_I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alpha_I $&#10;&#10;&#10;&#10;\end{document}"/>
  <p:tag name="IGUANATEXSIZE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M(\gamma_m; X_\infty)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dim \CM(\gamma_m; X_\infty)= 4\sum_I n_m^I $&#10;&#10;&#10;&#10;\end{document}"/>
  <p:tag name="IGUANATEXSIZE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{ \color{Plum}  \IR^3 } \oplus &#10;{\color{Red} \fs\fo(3)} \oplus &#10;{\color{Blue} \ft } $&#10;&#10;&#10;&#10;\end{document}"/>
  <p:tag name="IGUANATEXSIZE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= 4\langle \rho, \gamma_m \rangle $&#10;&#10;&#10;&#10;\end{document}"/>
  <p:tag name="IGUANATEXSIZE" val="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hat A = A_i dx^i + X dx^4 $&#10;&#10;&#10;&#10;\end{document}"/>
  <p:tag name="IGUANATEXSIZE" val="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psilon: \IR^3 \to \fg$&#10;&#10;&#10;&#10;\end{document}"/>
  <p:tag name="IGUANATEXSIZE" val="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frac{d \hat A}{ds} = - \hat D \epsilon $&#10;&#10;&#10;&#10;\end{document}"/>
  <p:tag name="IGUANATEXSIZE" val="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hat D^2 \epsilon = 0 $&#10;&#10;&#10;&#10;\end{document}"/>
  <p:tag name="IGUANATEXSIZE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f}_4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\in \ft $&#10;&#10;&#10;&#10;\end{document}"/>
  <p:tag name="IGUANATEXSIZE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im_{x\to \infty} \epsilon(x) = H $&#10;&#10;&#10;&#10;\end{document}"/>
  <p:tag name="IGUANATEXSIZE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G(H)  $&#10;&#10;&#10;&#10;\end{document}"/>
  <p:tag name="IGUANATEXSIZE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[\hat A ] \in \CM $&#10;&#10;&#10;&#10;\end{document}"/>
  <p:tag name="IGUANATEXSIZE" val="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hat F = * \hat F $&#10;&#10;\end{document}"/>
  <p:tag name="IGUANATEXSIZE" val="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widetilde{\CM}(\gamma_m; X_\infty)=&#10;{\color{Red} \IR^3 }&#10;\times {\color{Blue} \IR}  \times &#10;\CM_0$&#10;&#10;&#10;&#10;\end{document}"/>
  <p:tag name="IGUANATEXSIZE" val="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CM(\gamma_m; X_\infty)=\IR^3 &#10;\times \frac{ \IR  \times \CM_0}{\IZ} 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CM(\gamma_m; X_\infty) \not=  \IR^3 &#10;\times \frac{ S^1  \times \CM_0}{\IZ_r } $&#10;&#10;&#10;&#10;\end{document}"/>
  <p:tag name="IGUANATEXSIZE" val="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vec x \to 0 $&#10;&#10;&#10;&#10;\end{document}"/>
  <p:tag name="IGUANATEXSIZE" val="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\rightarrow X_\infty - \frac{\gamma_m}{2r} + \cdots$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F = P \vol(S^2) + \cdots $&#10;&#10;&#10;&#10;\end{document}"/>
  <p:tag name="IGUANATEXSIZE" val="3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X\rightarrow - \frac{P}{2r} + \CO(r^{-1/2}) $&#10;&#10;&#10;&#10;\end{document}"/>
  <p:tag name="IGUANATEXSIZE" val="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F = \gamma_m {\rm vol}(S^2) + \cdots $&#10;&#10;&#10;&#10;\end{document}"/>
  <p:tag name="IGUANATEXSIZE" val="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vec x \to \infty $&#10;&#10;&#10;&#10;\end{document}"/>
  <p:tag name="IGUANATEXSIZE" val="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Lambda_G^\vee :=\Hom(T,U(1)) $&#10;&#10;&#10;&#10;\end{document}"/>
  <p:tag name="IGUANATEXSIZE" val="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\Lambda_G :=\Hom(U(1),T) $&#10;&#10;&#10;&#10;\end{document}"/>
  <p:tag name="IGUANATEXSIZE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\exp(2\pi x) = 1 $&#10;&#10;&#10;&#10;\end{document}"/>
  <p:tag name="IGUANATEXSIZE" val="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\Lambda_{cr} \subset \Lambda_G &#10;\subset \Lambda_{mw}\subset \ft $&#10;&#10;&#10;&#10;\end{document}"/>
  <p:tag name="IGUANATEXSIZE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mbda_{rt} \subset \Lambda_G^\vee&#10;\subset \Lambda_{wt}\subset \ft^\vee $&#10;&#10;&#10;&#10;\end{document}"/>
  <p:tag name="IGUANATEXSIZE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P \in \Lambda_G $&#10;&#10;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\times \fa_2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\gamma_m \in \Lambda_{cr} + P  $&#10;&#10;&#10;&#10;\end{document}"/>
  <p:tag name="IGUANATEXSIZE" val="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P \in \ft $&#10;&#10;&#10;&#10;\end{document}"/>
  <p:tag name="IGUANATEXSIZE" val="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P = \pm H_{1} $&#10;&#10;&#10;&#10;\end{document}"/>
  <p:tag name="IGUANATEXSIZE" val="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oyalBlue} P = \pm \half H_{1} = \pm h^1 $&#10;&#10;&#10;&#10;\end{document}"/>
  <p:tag name="IGUANATEXSIZE" val="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H_{1} = - &#10;\I \begin{pmatrix} 1 &amp; 0 \\ &#10;0 &amp; -1 \\ \end{pmatrix}  $&#10;&#10;&#10;&#10;\end{document}"/>
  <p:tag name="IGUANATEXSIZE" val="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h(r) = m_W \coth(m_W r + c) -\frac{1}{r}  $&#10;&#10;&#10;&#10;\end{document}"/>
  <p:tag name="IGUANATEXSIZE" val="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f(r) = \frac{m_W r}{\sinh(m_W r + c)}  $&#10;&#10;&#10;&#10;\end{document}"/>
  <p:tag name="IGUANATEXSIZE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f'(r) + f(r)h(r)=0 $&#10;&#10;&#10;&#10;\end{document}"/>
  <p:tag name="IGUANATEXSIZE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r^2 h'(r) + f(r)^2 -1 =0 $&#10;&#10;&#10;&#10;\end{document}"/>
  <p:tag name="IGUANATEXSIZE" val="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X = \half h(r) H $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5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A = \half(\pm 1 - \cos\theta)d \phi H  $&#10;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&#10;+ \half f(r) \left[ e^{\pm \I \phi}(-d\theta - &#10;\I \sin\theta d \phi)E_+ + c.c.\right]&#10;$&#10;&#10;&#10;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(P;\gamma_m; X_\infty)  $&#10;&#10;&#10;&#10;\end{document}"/>
  <p:tag name="IGUANATEXSIZE" val="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underline{\overline{\CM}}=2{\rm ind}(L) = &#10;\lim_{\epsilon\to 0^+} {\rm Tr}\left( &#10;\frac{\epsilon}{L^\dagger L + \epsilon} - &#10;\frac{\epsilon}{L L^\dagger + \epsilon} \right) $&#10;&#10;&#10;&#10;\end{document}"/>
  <p:tag name="IGUANATEXSIZE" val="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= \int_{M_3 - \CS} d J^{(\epsilon)} $&#10;&#10;&#10;&#10;\end{document}"/>
  <p:tag name="IGUANATEXSIZE" val="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= &#10;4\sum_I \tilde n_m^I $&#10;&#10;&#10;&#10;\end{document}"/>
  <p:tag name="IGUANATEXSIZE" val="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overline{\underline{\CM}} &#10;= \int_{M_3 - \CS} d J^{(\epsilon)} $&#10;&#10;&#10;&#10;\end{document}"/>
  <p:tag name="IGUANATEXSIZE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_m - P^-  $&#10;&#10;&#10;&#10;\end{document}"/>
  <p:tag name="IGUANATEXSIZE" val="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sum_I \tilde n_m^I H_I = $&#10;&#10;&#10;&#10;\end{document}"/>
  <p:tag name="IGUANATEXSIZE" val="4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P^-:$&#10;&#10;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e}_6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ngle \alpha_I, P^- \rangle \leq 0 $&#10;&#10;&#10;&#10;\end{document}"/>
  <p:tag name="IGUANATEXSIZE" val="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 \underline{\overline{\CM}}(P;\gamma_m; X_\infty) \not= \emptyset $&#10;&#10;&#10;&#10;\end{document}"/>
  <p:tag name="IGUANATEXSIZE" val="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orall I,  \tilde n_m^I \geq 0  $&#10;&#10;&#10;&#10;\end{document}"/>
  <p:tag name="IGUANATEXSIZE" val="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X = \begin{pmatrix} x_1 - \frac{p_1}{2r} &amp; 0 \\&#10;0 &amp; x_2 - \frac{p_2}{2r} \\ \end{pmatrix} $&#10;&#10;&#10;&#10;\end{document}"/>
  <p:tag name="IGUANATEXSIZE" val="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gamma_m = P = (p^1 - p^2) \half H $&#10;&#10;&#10;&#10;\end{document}"/>
  <p:tag name="IGUANATEXSIZE" val="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p^1&lt;p^2 $&#10;&#10;&#10;&#10;\end{document}"/>
  <p:tag name="IGUANATEXSIZE" val="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gamma_m = P^- $&#10;&#10;&#10;&#10;\end{document}"/>
  <p:tag name="IGUANATEXSIZE" val="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\dim \overline{\underline{\CM}} =0 $&#10;&#10;&#10;&#10;\end{document}"/>
  <p:tag name="IGUANATEXSIZE" val="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p^1 &gt; p^2 $&#10;&#10;&#10;&#10;\end{document}"/>
  <p:tag name="IGUANATEXSIZE" val="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_m =- P^-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d_6 $&#10;&#10;&#10;&#10;\end{document}"/>
  <p:tag name="IGUANATEXSIZE" val="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dim \overline{\underline{\CM}} =4 (p^1-p^2) $&#10;&#10;&#10;&#10;\end{document}"/>
  <p:tag name="IGUANATEXSIZE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X = (m_W \coth(m_W r + c) -\frac{1}{r} )\half H $&#10;&#10;&#10;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gamma_m = P =  H \Rightarrow \tilde n_m = 2 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Rightarrow \dim \overline{\underline{\CM}} = 8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&#10; e^{-c} = \sin (\psi/2) $&#10;&#10;&#10;&#10;\end{document}"/>
  <p:tag name="IGUANATEXSIZE" val="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&#10; \underline{\overline{\CM}}  $&#10;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 \underline{\overline{\CM}}  $&#10;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fs\fo(3) \oplus \ft $&#10;&#10;&#10;&#10;\end{document}"/>
  <p:tag name="IGUANATEXSIZE" val="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v\in \ft$&#10;&#10;&#10;&#10;\end{document}"/>
  <p:tag name="IGUANATEXSIZE" val="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G(v) \in {\rm VECT}(\overline{\underline{\CM}})$&#10; 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8977</TotalTime>
  <Words>2497</Words>
  <Application>Microsoft Office PowerPoint</Application>
  <PresentationFormat>On-screen Show (4:3)</PresentationFormat>
  <Paragraphs>408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Arial</vt:lpstr>
      <vt:lpstr>Calibri</vt:lpstr>
      <vt:lpstr>Century Schoolbook</vt:lpstr>
      <vt:lpstr>eufb10</vt:lpstr>
      <vt:lpstr>Gloucester MT Extra Condensed</vt:lpstr>
      <vt:lpstr>Mathematica1</vt:lpstr>
      <vt:lpstr>Mathematica6</vt:lpstr>
      <vt:lpstr>Mathematica7Mono</vt:lpstr>
      <vt:lpstr>Monotype Corsiva</vt:lpstr>
      <vt:lpstr>Old English Text MT</vt:lpstr>
      <vt:lpstr>Sakkal Majalla</vt:lpstr>
      <vt:lpstr>Script MT Bold</vt:lpstr>
      <vt:lpstr>Symbol</vt:lpstr>
      <vt:lpstr>Times New Roman</vt:lpstr>
      <vt:lpstr>Traditional Arabic</vt:lpstr>
      <vt:lpstr>Office Theme</vt:lpstr>
      <vt:lpstr>PowerPoint Presentation</vt:lpstr>
      <vt:lpstr>Robbert Dijkgraaf’s Thesis Frontispiece</vt:lpstr>
      <vt:lpstr>PowerPoint Presentation</vt:lpstr>
      <vt:lpstr>PowerPoint Presentation</vt:lpstr>
      <vt:lpstr>PowerPoint Presentation</vt:lpstr>
      <vt:lpstr>Nonabelian Monopoles</vt:lpstr>
      <vt:lpstr>Monopole Moduli Space</vt:lpstr>
      <vt:lpstr>Action Of Global Gauge Transformations</vt:lpstr>
      <vt:lpstr>Srongly Centered Moduli Space</vt:lpstr>
      <vt:lpstr>PowerPoint Presentation</vt:lpstr>
      <vt:lpstr>Singular Monopoles</vt:lpstr>
      <vt:lpstr>Where Does The ‘t Hooft Charge P Live? </vt:lpstr>
      <vt:lpstr>Example: Rank 1</vt:lpstr>
      <vt:lpstr>Example: Singular `t Hooft-Polyakov</vt:lpstr>
      <vt:lpstr>PowerPoint Presentation</vt:lpstr>
      <vt:lpstr>Singular Monopole Moduli Space</vt:lpstr>
      <vt:lpstr>Dimension Formula</vt:lpstr>
      <vt:lpstr>Existence</vt:lpstr>
      <vt:lpstr>PowerPoint Presentation</vt:lpstr>
      <vt:lpstr>Application: Meaning Of The Singular ‘t Hooft-Polyakov Ansatz</vt:lpstr>
      <vt:lpstr>Properties of M</vt:lpstr>
      <vt:lpstr>Isometries of </vt:lpstr>
      <vt:lpstr>PowerPoint Presentation</vt:lpstr>
      <vt:lpstr>N=2 Super-Yang-Mills</vt:lpstr>
      <vt:lpstr> And BPS States</vt:lpstr>
      <vt:lpstr>Semiclassical Regime</vt:lpstr>
      <vt:lpstr>Collective Coordinate Quantization</vt:lpstr>
      <vt:lpstr>What Sort Of SQM? </vt:lpstr>
      <vt:lpstr>How is (u,) related to X?  And What Is Y ?</vt:lpstr>
      <vt:lpstr>What’s New Here? </vt:lpstr>
      <vt:lpstr>PowerPoint Presentation</vt:lpstr>
      <vt:lpstr>PowerPoint Presentation</vt:lpstr>
      <vt:lpstr>Semiclassical BPS States: Overview</vt:lpstr>
      <vt:lpstr>States Of Definite Electric Charge</vt:lpstr>
      <vt:lpstr>Geometric Framed BPS States</vt:lpstr>
      <vt:lpstr>BPS States From Smooth Monopoles - The Electric Charge - </vt:lpstr>
      <vt:lpstr>Smooth Monopoles – Separating The COM</vt:lpstr>
      <vt:lpstr>Smooth Monopoles – Separating The COM</vt:lpstr>
      <vt:lpstr>Smooth Monopoles – Separating The COM</vt:lpstr>
      <vt:lpstr>Dirac Zeromode 0</vt:lpstr>
      <vt:lpstr>Semiclassical Vanilla BPS states</vt:lpstr>
      <vt:lpstr>Tricky Subtlety</vt:lpstr>
      <vt:lpstr>PowerPoint Presentation</vt:lpstr>
      <vt:lpstr>PowerPoint Presentation</vt:lpstr>
      <vt:lpstr>Exotic (Framed) BPS States</vt:lpstr>
      <vt:lpstr>Geometry Of The R-Symmetry</vt:lpstr>
      <vt:lpstr>PowerPoint Presentation</vt:lpstr>
      <vt:lpstr>Geometrical Interpretation Of The  No-Exotics Theorem</vt:lpstr>
      <vt:lpstr>Generalization Of Sen Conjecture</vt:lpstr>
      <vt:lpstr>PowerPoint Presentation</vt:lpstr>
      <vt:lpstr>Semiclassical Wall-Crossing: Overview</vt:lpstr>
      <vt:lpstr>Jumping Index</vt:lpstr>
      <vt:lpstr>When Is D0 Not Fredholm?</vt:lpstr>
      <vt:lpstr>When Is D on         Not Fredholm?</vt:lpstr>
      <vt:lpstr>Framed Wall-Crossing</vt:lpstr>
      <vt:lpstr>Example:  Smooth SU(3) Wall-Crossing</vt:lpstr>
      <vt:lpstr>PowerPoint Presentation</vt:lpstr>
      <vt:lpstr>PowerPoint Presentation</vt:lpstr>
      <vt:lpstr>PowerPoint Presentation</vt:lpstr>
      <vt:lpstr>Example: Singular SU(2) Wall-Crossing</vt:lpstr>
      <vt:lpstr>Explicit Generator Of PSC’s</vt:lpstr>
      <vt:lpstr>PowerPoint Presentation</vt:lpstr>
      <vt:lpstr>So, What Did He Say? </vt:lpstr>
      <vt:lpstr>Future Directions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592</cp:revision>
  <cp:lastPrinted>2015-11-05T02:18:04Z</cp:lastPrinted>
  <dcterms:created xsi:type="dcterms:W3CDTF">2012-12-09T22:45:15Z</dcterms:created>
  <dcterms:modified xsi:type="dcterms:W3CDTF">2015-11-07T02:50:50Z</dcterms:modified>
</cp:coreProperties>
</file>