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97" r:id="rId2"/>
    <p:sldId id="353" r:id="rId3"/>
    <p:sldId id="298" r:id="rId4"/>
    <p:sldId id="299" r:id="rId5"/>
    <p:sldId id="352" r:id="rId6"/>
    <p:sldId id="300" r:id="rId7"/>
    <p:sldId id="301" r:id="rId8"/>
    <p:sldId id="302" r:id="rId9"/>
    <p:sldId id="360" r:id="rId10"/>
    <p:sldId id="362" r:id="rId11"/>
    <p:sldId id="361" r:id="rId12"/>
    <p:sldId id="305" r:id="rId13"/>
    <p:sldId id="359" r:id="rId14"/>
    <p:sldId id="306" r:id="rId15"/>
    <p:sldId id="354" r:id="rId16"/>
    <p:sldId id="304" r:id="rId17"/>
    <p:sldId id="308" r:id="rId18"/>
    <p:sldId id="309" r:id="rId19"/>
    <p:sldId id="310" r:id="rId20"/>
    <p:sldId id="355" r:id="rId21"/>
    <p:sldId id="346" r:id="rId22"/>
    <p:sldId id="348" r:id="rId23"/>
    <p:sldId id="349" r:id="rId24"/>
    <p:sldId id="345" r:id="rId25"/>
    <p:sldId id="356" r:id="rId26"/>
    <p:sldId id="311" r:id="rId27"/>
    <p:sldId id="312" r:id="rId28"/>
    <p:sldId id="330" r:id="rId29"/>
    <p:sldId id="314" r:id="rId30"/>
    <p:sldId id="327" r:id="rId31"/>
    <p:sldId id="313" r:id="rId32"/>
    <p:sldId id="326" r:id="rId33"/>
    <p:sldId id="328" r:id="rId34"/>
    <p:sldId id="316" r:id="rId35"/>
    <p:sldId id="363" r:id="rId36"/>
    <p:sldId id="350" r:id="rId37"/>
    <p:sldId id="325" r:id="rId38"/>
    <p:sldId id="329" r:id="rId39"/>
    <p:sldId id="315" r:id="rId40"/>
    <p:sldId id="331" r:id="rId41"/>
    <p:sldId id="333" r:id="rId42"/>
    <p:sldId id="332" r:id="rId43"/>
    <p:sldId id="334" r:id="rId44"/>
    <p:sldId id="335" r:id="rId45"/>
    <p:sldId id="336" r:id="rId46"/>
    <p:sldId id="320" r:id="rId47"/>
    <p:sldId id="338" r:id="rId48"/>
    <p:sldId id="339" r:id="rId49"/>
    <p:sldId id="317" r:id="rId50"/>
    <p:sldId id="342" r:id="rId51"/>
    <p:sldId id="343" r:id="rId52"/>
    <p:sldId id="344" r:id="rId53"/>
    <p:sldId id="357" r:id="rId54"/>
    <p:sldId id="318" r:id="rId55"/>
    <p:sldId id="340" r:id="rId56"/>
    <p:sldId id="347" r:id="rId57"/>
    <p:sldId id="341" r:id="rId58"/>
    <p:sldId id="319" r:id="rId59"/>
    <p:sldId id="321" r:id="rId60"/>
    <p:sldId id="358" r:id="rId61"/>
    <p:sldId id="351" r:id="rId62"/>
    <p:sldId id="364" r:id="rId63"/>
    <p:sldId id="323" r:id="rId64"/>
    <p:sldId id="324" r:id="rId6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3399"/>
    <a:srgbClr val="0F0498"/>
    <a:srgbClr val="FF33CC"/>
    <a:srgbClr val="3366FF"/>
    <a:srgbClr val="F75E09"/>
    <a:srgbClr val="FF66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2" autoAdjust="0"/>
    <p:restoredTop sz="89717" autoAdjust="0"/>
  </p:normalViewPr>
  <p:slideViewPr>
    <p:cSldViewPr>
      <p:cViewPr varScale="1">
        <p:scale>
          <a:sx n="60" d="100"/>
          <a:sy n="60" d="100"/>
        </p:scale>
        <p:origin x="-1152" y="-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6480"/>
    </p:cViewPr>
  </p:sorterViewPr>
  <p:notesViewPr>
    <p:cSldViewPr>
      <p:cViewPr varScale="1">
        <p:scale>
          <a:sx n="50" d="100"/>
          <a:sy n="50" d="100"/>
        </p:scale>
        <p:origin x="-2636" y="-5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3169920" cy="480060"/>
          </a:xfrm>
          <a:prstGeom prst="rect">
            <a:avLst/>
          </a:prstGeom>
        </p:spPr>
        <p:txBody>
          <a:bodyPr vert="horz" lIns="96583" tIns="48291" rIns="96583" bIns="482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6"/>
            <a:ext cx="3169920" cy="480060"/>
          </a:xfrm>
          <a:prstGeom prst="rect">
            <a:avLst/>
          </a:prstGeom>
        </p:spPr>
        <p:txBody>
          <a:bodyPr vert="horz" lIns="96583" tIns="48291" rIns="96583" bIns="48291" rtlCol="0"/>
          <a:lstStyle>
            <a:lvl1pPr algn="r">
              <a:defRPr sz="1200"/>
            </a:lvl1pPr>
          </a:lstStyle>
          <a:p>
            <a:fld id="{98A5ECA1-AB10-45E6-BCA8-DC1BA3E26014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3" tIns="48291" rIns="96583" bIns="482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583" tIns="48291" rIns="96583" bIns="482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583" tIns="48291" rIns="96583" bIns="482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0" y="9119474"/>
            <a:ext cx="3169920" cy="480060"/>
          </a:xfrm>
          <a:prstGeom prst="rect">
            <a:avLst/>
          </a:prstGeom>
        </p:spPr>
        <p:txBody>
          <a:bodyPr vert="horz" lIns="96583" tIns="48291" rIns="96583" bIns="48291" rtlCol="0" anchor="b"/>
          <a:lstStyle>
            <a:lvl1pPr algn="r">
              <a:defRPr sz="1200"/>
            </a:lvl1pPr>
          </a:lstStyle>
          <a:p>
            <a:fld id="{5BAA4790-2064-4CC5-944F-773F18D31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9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72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4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4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4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4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69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4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-2286000" y="53340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4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395AA-D3F1-4AE9-806B-FD0C59DDBC4F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10.png"/><Relationship Id="rId7" Type="http://schemas.openxmlformats.org/officeDocument/2006/relationships/image" Target="../media/image16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png"/><Relationship Id="rId4" Type="http://schemas.openxmlformats.org/officeDocument/2006/relationships/image" Target="../media/image5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png"/><Relationship Id="rId4" Type="http://schemas.openxmlformats.org/officeDocument/2006/relationships/image" Target="../media/image6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0.png"/><Relationship Id="rId2" Type="http://schemas.openxmlformats.org/officeDocument/2006/relationships/image" Target="../media/image10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9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9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0.png"/><Relationship Id="rId3" Type="http://schemas.openxmlformats.org/officeDocument/2006/relationships/image" Target="../media/image158.png"/><Relationship Id="rId7" Type="http://schemas.openxmlformats.org/officeDocument/2006/relationships/image" Target="../media/image162.png"/><Relationship Id="rId2" Type="http://schemas.openxmlformats.org/officeDocument/2006/relationships/image" Target="../media/image13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0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image" Target="../media/image18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2.png"/><Relationship Id="rId5" Type="http://schemas.openxmlformats.org/officeDocument/2006/relationships/image" Target="../media/image191.png"/><Relationship Id="rId4" Type="http://schemas.openxmlformats.org/officeDocument/2006/relationships/image" Target="../media/image19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6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0.png"/><Relationship Id="rId7" Type="http://schemas.openxmlformats.org/officeDocument/2006/relationships/image" Target="../media/image17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10.png"/><Relationship Id="rId5" Type="http://schemas.openxmlformats.org/officeDocument/2006/relationships/image" Target="../media/image1700.png"/><Relationship Id="rId4" Type="http://schemas.openxmlformats.org/officeDocument/2006/relationships/image" Target="../media/image1690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70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5949" y="60960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Comments On Global Anomalies In </a:t>
            </a:r>
            <a:br>
              <a:rPr lang="en-US" sz="4000" dirty="0" smtClean="0"/>
            </a:br>
            <a:r>
              <a:rPr lang="en-US" sz="4000" dirty="0" smtClean="0"/>
              <a:t>Six-Dimensional Supergravity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540285" y="16764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  Gregory Moore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Rutgers University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54102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 MIT, May 16, 2018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" y="32766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DANIEL PARK  &amp; SAMUEL MONNIER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29705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Work in progress with  SAMUEL MONNIER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ig d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08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What’s The Big Deal?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98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44" y="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Definition Of Anomaly Coefficients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69115" y="1634262"/>
                <a:ext cx="1904367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8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115" y="1634262"/>
                <a:ext cx="1904367" cy="101431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96254" y="1907796"/>
                <a:ext cx="40809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𝑌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𝒲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Λ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⊗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254" y="1907796"/>
                <a:ext cx="4080989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72625" y="958219"/>
            <a:ext cx="4433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try to factorize: </a:t>
            </a:r>
            <a:endParaRPr lang="en-US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99191" y="3439368"/>
                <a:ext cx="5644174" cy="1182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𝑌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𝐼𝐽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𝐼𝐽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𝐼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𝐽</m:t>
                                  </m:r>
                                </m:sup>
                              </m:sSub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191" y="3439368"/>
                <a:ext cx="5644174" cy="11821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3667686"/>
                <a:ext cx="36283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General form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𝑌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en-US" sz="3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67686"/>
                <a:ext cx="3628301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4202" t="-13542" r="-336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47800" y="2722652"/>
                <a:ext cx="68194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𝔤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𝔤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𝑠𝑠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⊕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𝔤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𝐴𝑏𝑒𝑙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≅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⊕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𝔤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⊕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𝐼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𝔲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722652"/>
                <a:ext cx="6819431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0017" y="5628620"/>
                <a:ext cx="4273029" cy="11309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≔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∨</m:t>
                              </m:r>
                            </m:sup>
                          </m:sSubSup>
                        </m:den>
                      </m:f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𝑇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𝑎𝑑𝑗</m:t>
                          </m:r>
                        </m:sub>
                      </m:sSub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017" y="5628620"/>
                <a:ext cx="4273029" cy="113095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9125" y="5594695"/>
                <a:ext cx="3691075" cy="685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3399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3600" b="0" i="1" smtClean="0">
                          <a:solidFill>
                            <a:srgbClr val="FF3399"/>
                          </a:solidFill>
                          <a:latin typeface="Cambria Math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339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339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339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FF3399"/>
                          </a:solidFill>
                          <a:latin typeface="Cambria Math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339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339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339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𝐼𝐽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FF3399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FF3399"/>
                          </a:solidFill>
                          <a:latin typeface="Cambria Math"/>
                          <a:cs typeface="Arial" panose="020B0604020202020204" pitchFamily="34" charset="0"/>
                        </a:rPr>
                        <m:t>Λ</m:t>
                      </m:r>
                      <m:r>
                        <a:rPr lang="en-US" sz="3600" b="0" i="1" smtClean="0">
                          <a:solidFill>
                            <a:srgbClr val="FF3399"/>
                          </a:solidFill>
                          <a:latin typeface="Cambria Math"/>
                          <a:cs typeface="Arial" panose="020B0604020202020204" pitchFamily="34" charset="0"/>
                        </a:rPr>
                        <m:t>⊗</m:t>
                      </m:r>
                      <m:r>
                        <a:rPr lang="en-US" sz="3600" b="0" i="1" smtClean="0">
                          <a:solidFill>
                            <a:srgbClr val="FF3399"/>
                          </a:solidFill>
                          <a:latin typeface="Cambria Math"/>
                          <a:cs typeface="Arial" panose="020B0604020202020204" pitchFamily="34" charset="0"/>
                        </a:rPr>
                        <m:t>ℝ</m:t>
                      </m:r>
                    </m:oMath>
                  </m:oMathPara>
                </a14:m>
                <a:endParaRPr lang="en-US" sz="3600" dirty="0">
                  <a:solidFill>
                    <a:srgbClr val="FF33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25" y="5594695"/>
                <a:ext cx="3691075" cy="68512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60869" y="4843790"/>
            <a:ext cx="4163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Anomaly coefficients: </a:t>
            </a:r>
            <a:endParaRPr lang="en-US" sz="3200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30756" y="4621551"/>
                <a:ext cx="4460841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≔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𝑇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𝑣𝑒𝑐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756" y="4621551"/>
                <a:ext cx="4460841" cy="101752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23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1869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Data Of 6d </a:t>
            </a:r>
            <a:r>
              <a:rPr lang="en-US" dirty="0" err="1" smtClean="0"/>
              <a:t>Sugra</a:t>
            </a: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" y="2909774"/>
                <a:ext cx="8686800" cy="685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Factorization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constraints on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𝐼𝐽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909774"/>
                <a:ext cx="8686800" cy="685124"/>
              </a:xfrm>
              <a:prstGeom prst="rect">
                <a:avLst/>
              </a:prstGeom>
              <a:blipFill rotWithShape="1">
                <a:blip r:embed="rId2"/>
                <a:stretch>
                  <a:fillRect l="-2105" t="-14159" b="-25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02652" y="3503647"/>
                <a:ext cx="63874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Example: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=9 −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652" y="3503647"/>
                <a:ext cx="6387479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2958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904380"/>
                <a:ext cx="9119191" cy="1772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very </a:t>
                </a:r>
                <a:r>
                  <a:rPr lang="en-US" sz="3200" i="1" u="sng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existence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factorization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8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𝑌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puts strong constraints 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ℛ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Λ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2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These have been well-explored. See Taylor’s TASI lectures.  </a:t>
                </a:r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04380"/>
                <a:ext cx="9119191" cy="1772601"/>
              </a:xfrm>
              <a:prstGeom prst="rect">
                <a:avLst/>
              </a:prstGeom>
              <a:blipFill rotWithShape="1">
                <a:blip r:embed="rId4"/>
                <a:stretch>
                  <a:fillRect l="-1671" r="-401" b="-10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-12405" y="4162417"/>
                <a:ext cx="9144000" cy="1278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There can be multiple choices of anomaly coefficients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𝐼𝐽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factoring the same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8</m:t>
                        </m:r>
                      </m:sub>
                    </m:sSub>
                  </m:oMath>
                </a14:m>
                <a:endParaRPr lang="en-US" sz="3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405" y="4162417"/>
                <a:ext cx="9144000" cy="1278876"/>
              </a:xfrm>
              <a:prstGeom prst="rect">
                <a:avLst/>
              </a:prstGeom>
              <a:blipFill rotWithShape="1">
                <a:blip r:embed="rId5"/>
                <a:stretch>
                  <a:fillRect l="-2067" t="-714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139445" y="5416741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data for 6d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sugra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3081" y="6076281"/>
                <a:ext cx="218758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𝐺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ℛ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Λ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81" y="6076281"/>
                <a:ext cx="2187587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599727" y="6137837"/>
            <a:ext cx="1393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 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34000" y="6032670"/>
                <a:ext cx="3691075" cy="685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𝐼𝐽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Λ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⊗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ℝ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6032670"/>
                <a:ext cx="3691075" cy="68512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08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ight from hea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Standard Anomaly Cancellation -2/2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1905000"/>
                <a:ext cx="89916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any   (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𝐺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ℛ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Λ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adding the </a:t>
                </a:r>
              </a:p>
              <a:p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GS term cancels all perturbative     anomalies. 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05000"/>
                <a:ext cx="8991600" cy="1938992"/>
              </a:xfrm>
              <a:prstGeom prst="rect">
                <a:avLst/>
              </a:prstGeom>
              <a:blipFill rotWithShape="1">
                <a:blip r:embed="rId3"/>
                <a:stretch>
                  <a:fillRect l="-2373" t="-5660" b="-1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38200" y="4724399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is sweetness and light… 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71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662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22098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anomalies ? </a:t>
            </a:r>
            <a:endParaRPr lang="en-US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9591" y="52578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GS </a:t>
            </a:r>
            <a:r>
              <a:rPr lang="en-US" sz="4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counterterm</a:t>
            </a:r>
            <a: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even make mathematical sense ? 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0731" y="7937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solutions of the factorizations conditions that cannot be realized in F-theory! 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59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59466" y="2385989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51614" y="2352979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Quantization Of Anomaly Coefficients.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3037" y="148081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3037" y="24189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1614" y="331979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F-Theory Check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23037" y="3352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59466" y="1447800"/>
            <a:ext cx="8224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Six-dimensional </a:t>
            </a:r>
            <a:r>
              <a:rPr lang="en-US" sz="2800" dirty="0" err="1" smtClean="0">
                <a:solidFill>
                  <a:srgbClr val="FF0000"/>
                </a:solidFill>
              </a:rPr>
              <a:t>Sugra</a:t>
            </a:r>
            <a:r>
              <a:rPr lang="en-US" sz="2800" dirty="0" smtClean="0">
                <a:solidFill>
                  <a:srgbClr val="FF0000"/>
                </a:solidFill>
              </a:rPr>
              <a:t> &amp; Green-Schwarz Mech.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14400" y="4116211"/>
                <a:ext cx="8153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Geometrical Anomaly Cancellation,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𝜂</m:t>
                    </m:r>
                  </m:oMath>
                </a14:m>
                <a:r>
                  <a:rPr lang="en-US" sz="2800" dirty="0" smtClean="0"/>
                  <a:t>-Invariants </a:t>
                </a:r>
              </a:p>
              <a:p>
                <a:r>
                  <a:rPr lang="en-US" sz="2800" dirty="0" smtClean="0"/>
                  <a:t> &amp; Wu-</a:t>
                </a:r>
                <a:r>
                  <a:rPr lang="en-US" sz="2800" dirty="0" err="1" smtClean="0"/>
                  <a:t>Chern</a:t>
                </a:r>
                <a:r>
                  <a:rPr lang="en-US" sz="2800" dirty="0" smtClean="0"/>
                  <a:t>-Simons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16211"/>
                <a:ext cx="815340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495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990600" y="5244283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Technical Tools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0" y="413606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6707" y="527729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8451" y="42419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&amp; Summary Of Results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442" y="6103088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08321" y="6024004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 &amp; Discussion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572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21"/>
            <a:ext cx="8229600" cy="1143000"/>
          </a:xfrm>
        </p:spPr>
        <p:txBody>
          <a:bodyPr/>
          <a:lstStyle/>
          <a:p>
            <a:r>
              <a:rPr lang="en-US" dirty="0" smtClean="0"/>
              <a:t>The New Constraints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7626" y="1214944"/>
            <a:ext cx="8996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anomalies have been considered before. 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332" y="3657600"/>
            <a:ext cx="8017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just been a little more systematic.  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4441" y="3233410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61" y="2371806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4330557"/>
            <a:ext cx="6083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of new constraints: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46496" y="4884562"/>
                <a:ext cx="3330079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,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𝐼𝐼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𝐼𝐽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Λ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496" y="4884562"/>
                <a:ext cx="3330079" cy="101431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2261" y="6019800"/>
            <a:ext cx="9315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these are not the strongest constraints…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20644" y="2891838"/>
                <a:ext cx="7788735" cy="624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⋅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   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⋅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 ∈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[Kumar, Morrison, Taylor- 1008.1062] </a:t>
                </a:r>
                <a:endParaRPr lang="en-US" sz="32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644" y="2891838"/>
                <a:ext cx="7788735" cy="624338"/>
              </a:xfrm>
              <a:prstGeom prst="rect">
                <a:avLst/>
              </a:prstGeom>
              <a:blipFill rotWithShape="1">
                <a:blip r:embed="rId3"/>
                <a:stretch>
                  <a:fillRect b="-3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05000" y="1969213"/>
                <a:ext cx="69153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Λ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self-dual 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Seiberg</a:t>
                </a:r>
                <a:r>
                  <a:rPr lang="en-US" sz="2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&amp; Taylor -  1103.0019]</a:t>
                </a:r>
                <a:endParaRPr lang="en-US" sz="32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969213"/>
                <a:ext cx="6915364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3542" r="-61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15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0" grpId="0"/>
      <p:bldP spid="11" grpId="0"/>
      <p:bldP spid="12" grpId="0"/>
      <p:bldP spid="3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70236" y="-15240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Quadratic Forms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𝔤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𝐵𝐺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0236" y="-152400"/>
                <a:ext cx="8229600" cy="1143000"/>
              </a:xfrm>
              <a:blipFill rotWithShape="1">
                <a:blip r:embed="rId2"/>
                <a:stretch>
                  <a:fillRect l="-1556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509" y="924674"/>
                <a:ext cx="9234644" cy="1146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state the best result we note that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𝐼𝐽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32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etermines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Λ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⊗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valued quadratic form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𝔤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: </m:t>
                    </m:r>
                  </m:oMath>
                </a14:m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9" y="924674"/>
                <a:ext cx="9234644" cy="1146917"/>
              </a:xfrm>
              <a:prstGeom prst="rect">
                <a:avLst/>
              </a:prstGeom>
              <a:blipFill rotWithShape="1">
                <a:blip r:embed="rId3"/>
                <a:stretch>
                  <a:fillRect l="-1650" t="-4787" b="-16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914" y="2800694"/>
                <a:ext cx="9204956" cy="13379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𝑏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𝑓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∨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𝐼𝐽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𝐼𝐽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𝐼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𝐽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Λ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⊗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ℝ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4" y="2800694"/>
                <a:ext cx="9204956" cy="13379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36335" y="2133600"/>
                <a:ext cx="60820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𝔤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𝔤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𝑠𝑠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⊕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𝔤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𝐴𝑏𝑒𝑙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≅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⊕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𝔤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⊕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𝐼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𝔲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335" y="2133600"/>
                <a:ext cx="608205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73105" y="4242861"/>
                <a:ext cx="47977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1→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𝐺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→1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105" y="4242861"/>
                <a:ext cx="4797788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5562600"/>
                <a:ext cx="9143999" cy="1140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Vector space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𝒬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 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Λ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⊗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 -valued quadratic forms on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𝔤</m:t>
                    </m:r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: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𝒬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≅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𝐵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Λ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⊗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ℝ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≅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𝐵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𝐺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Λ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⊗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ℝ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62600"/>
                <a:ext cx="9143999" cy="1140633"/>
              </a:xfrm>
              <a:prstGeom prst="rect">
                <a:avLst/>
              </a:prstGeom>
              <a:blipFill rotWithShape="1">
                <a:blip r:embed="rId7"/>
                <a:stretch>
                  <a:fillRect l="-1667" t="-6952" r="-2267" b="-1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800" y="4857187"/>
                <a:ext cx="2107821" cy="596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≅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Γ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857187"/>
                <a:ext cx="2107821" cy="59695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05887" y="4864972"/>
                <a:ext cx="3638112" cy="629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≔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1,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𝑠𝑠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×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𝑈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887" y="4864972"/>
                <a:ext cx="3638112" cy="6299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43200" y="4857187"/>
                <a:ext cx="26581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Γ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finite group </a:t>
                </a:r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857187"/>
                <a:ext cx="2658100" cy="584775"/>
              </a:xfrm>
              <a:prstGeom prst="rect">
                <a:avLst/>
              </a:prstGeom>
              <a:blipFill rotWithShape="1">
                <a:blip r:embed="rId10"/>
                <a:stretch>
                  <a:fillRect t="-13542" r="-481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31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289" y="0"/>
            <a:ext cx="8229600" cy="1143000"/>
          </a:xfrm>
        </p:spPr>
        <p:txBody>
          <a:bodyPr/>
          <a:lstStyle/>
          <a:p>
            <a:r>
              <a:rPr lang="en-US" dirty="0" smtClean="0"/>
              <a:t>Strongest Constraints - 2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812034" y="5030145"/>
            <a:ext cx="5250338" cy="1827855"/>
            <a:chOff x="1812034" y="5030145"/>
            <a:chExt cx="5250338" cy="1827855"/>
          </a:xfrm>
        </p:grpSpPr>
        <p:sp>
          <p:nvSpPr>
            <p:cNvPr id="9" name="Rectangle 8"/>
            <p:cNvSpPr/>
            <p:nvPr/>
          </p:nvSpPr>
          <p:spPr>
            <a:xfrm>
              <a:off x="1812034" y="5030145"/>
              <a:ext cx="5250338" cy="1827855"/>
            </a:xfrm>
            <a:prstGeom prst="rect">
              <a:avLst/>
            </a:prstGeom>
            <a:solidFill>
              <a:srgbClr val="0F049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2590800" y="5410200"/>
                  <a:ext cx="3668505" cy="11294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𝐵</m:t>
                            </m:r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;</m:t>
                            </m:r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Λ</m:t>
                            </m:r>
                          </m:e>
                        </m:d>
                      </m:oMath>
                    </m:oMathPara>
                  </a14:m>
                  <a:endParaRPr lang="en-US" sz="36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5410200"/>
                  <a:ext cx="3668505" cy="112947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9418" y="3657600"/>
                <a:ext cx="3624069" cy="1244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,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𝐼𝐼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𝐼𝐽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Λ</m:t>
                      </m:r>
                    </m:oMath>
                  </m:oMathPara>
                </a14:m>
                <a:endParaRPr lang="en-US" sz="4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418" y="3657600"/>
                <a:ext cx="3624069" cy="12448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82937" y="3864515"/>
                <a:ext cx="99418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⇔</m:t>
                      </m:r>
                    </m:oMath>
                  </m:oMathPara>
                </a14:m>
                <a:endParaRPr lang="en-US" sz="4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937" y="3864515"/>
                <a:ext cx="994183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91336" y="3657599"/>
                <a:ext cx="4092339" cy="1244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40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Λ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336" y="3657599"/>
                <a:ext cx="4092339" cy="124482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19199" y="1143000"/>
                <a:ext cx="6984541" cy="787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Λ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⊂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Λ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⊂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𝒬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199" y="1143000"/>
                <a:ext cx="6984541" cy="78713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150781" y="3048000"/>
            <a:ext cx="3773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Lattices!</a:t>
            </a:r>
            <a:endParaRPr lang="en-US" sz="4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401624" y="2110700"/>
            <a:ext cx="874976" cy="7849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784827" y="2158738"/>
            <a:ext cx="1000844" cy="88926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94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First Derivation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49" y="1065088"/>
            <a:ext cx="89723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Assume Completeness Hypothesis: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consistent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sugra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be put on an </a:t>
            </a:r>
          </a:p>
          <a:p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rbitrary spin 6-fold with arbitrary gauge bundle.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0" y="2731536"/>
                <a:ext cx="913715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Cancellation of background string charge in </a:t>
                </a:r>
              </a:p>
              <a:p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compact Euclidean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spacetime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∀</m:t>
                    </m:r>
                    <m:r>
                      <a:rPr lang="en-US" sz="3200" b="0" i="0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Σ</m:t>
                    </m:r>
                    <m:r>
                      <a:rPr lang="en-US" sz="3200" b="0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ℳ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  <m:r>
                      <a:rPr lang="en-US" sz="3200" b="0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  <m:r>
                      <a:rPr lang="en-US" sz="3200" b="0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" y="2731536"/>
                <a:ext cx="9137150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1668"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3860326"/>
                <a:ext cx="1832874" cy="1225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Σ</m:t>
                          </m:r>
                        </m:sub>
                        <m:sup/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𝑌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Λ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860326"/>
                <a:ext cx="1832874" cy="12250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286000" y="3995813"/>
            <a:ext cx="69477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the background string </a:t>
            </a:r>
          </a:p>
          <a:p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harge must be cancelled by strings. 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399" y="5253039"/>
                <a:ext cx="8578759" cy="15963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Suffices to consider gauge bundles on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ℳ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ℂ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ℙ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bundles that do not </a:t>
                </a:r>
              </a:p>
              <a:p>
                <a:r>
                  <a:rPr lang="en-US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𝐺</m:t>
                            </m:r>
                          </m:e>
                        </m:acc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-bundles give the ``most fractional’’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𝑖</m:t>
                        </m:r>
                      </m:sup>
                    </m:sSub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en-US" sz="3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5253039"/>
                <a:ext cx="8578759" cy="1596399"/>
              </a:xfrm>
              <a:prstGeom prst="rect">
                <a:avLst/>
              </a:prstGeom>
              <a:blipFill rotWithShape="1">
                <a:blip r:embed="rId4"/>
                <a:stretch>
                  <a:fillRect l="-1777" t="-4962" b="-11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581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59466" y="442608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51614" y="2352979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Quantization Of Anomaly Coefficients.  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3037" y="148081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3037" y="24189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1614" y="331979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F-Theory Check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23037" y="3352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59466" y="1447800"/>
            <a:ext cx="8224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 Six-dimensional </a:t>
            </a:r>
            <a:r>
              <a:rPr lang="en-US" sz="2800" dirty="0" err="1" smtClean="0">
                <a:solidFill>
                  <a:srgbClr val="002060"/>
                </a:solidFill>
              </a:rPr>
              <a:t>Sugra</a:t>
            </a:r>
            <a:r>
              <a:rPr lang="en-US" sz="2800" dirty="0" smtClean="0">
                <a:solidFill>
                  <a:srgbClr val="002060"/>
                </a:solidFill>
              </a:rPr>
              <a:t> &amp; Green-Schwarz Mech.</a:t>
            </a:r>
            <a:endParaRPr lang="en-US" sz="28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14400" y="4116211"/>
                <a:ext cx="8153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Geometrical Anomaly Cancellation,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𝜂</m:t>
                    </m:r>
                  </m:oMath>
                </a14:m>
                <a:r>
                  <a:rPr lang="en-US" sz="2800" dirty="0" smtClean="0"/>
                  <a:t>-Invariants </a:t>
                </a:r>
              </a:p>
              <a:p>
                <a:r>
                  <a:rPr lang="en-US" sz="2800" dirty="0" smtClean="0"/>
                  <a:t> &amp; Wu-</a:t>
                </a:r>
                <a:r>
                  <a:rPr lang="en-US" sz="2800" dirty="0" err="1" smtClean="0"/>
                  <a:t>Chern</a:t>
                </a:r>
                <a:r>
                  <a:rPr lang="en-US" sz="2800" dirty="0" smtClean="0"/>
                  <a:t>-Simons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16211"/>
                <a:ext cx="815340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495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990600" y="5244283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Technical Tools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0" y="413606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6707" y="527729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8451" y="42419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Introduction &amp; Summary Of Results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442" y="6103088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08321" y="6024004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 &amp; Discussion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875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80730" y="3336943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51614" y="2352979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Quantization Of Anomaly Coefficients.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3037" y="148081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3037" y="24189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1614" y="331979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F-Theory Check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3037" y="3352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59466" y="1447800"/>
            <a:ext cx="8224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Six-dimensional </a:t>
            </a:r>
            <a:r>
              <a:rPr lang="en-US" sz="2800" dirty="0" err="1" smtClean="0">
                <a:solidFill>
                  <a:srgbClr val="FF0000"/>
                </a:solidFill>
              </a:rPr>
              <a:t>Sugra</a:t>
            </a:r>
            <a:r>
              <a:rPr lang="en-US" sz="2800" dirty="0" smtClean="0">
                <a:solidFill>
                  <a:srgbClr val="FF0000"/>
                </a:solidFill>
              </a:rPr>
              <a:t> &amp; Green-Schwarz Mech.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14400" y="4116211"/>
                <a:ext cx="8153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Geometrical Anomaly Cancellation,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𝜂</m:t>
                    </m:r>
                  </m:oMath>
                </a14:m>
                <a:r>
                  <a:rPr lang="en-US" sz="2800" dirty="0" smtClean="0"/>
                  <a:t>-Invariants </a:t>
                </a:r>
              </a:p>
              <a:p>
                <a:r>
                  <a:rPr lang="en-US" sz="2800" dirty="0" smtClean="0"/>
                  <a:t> &amp; Wu-</a:t>
                </a:r>
                <a:r>
                  <a:rPr lang="en-US" sz="2800" dirty="0" err="1" smtClean="0"/>
                  <a:t>Chern</a:t>
                </a:r>
                <a:r>
                  <a:rPr lang="en-US" sz="2800" dirty="0" smtClean="0"/>
                  <a:t>-Simons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16211"/>
                <a:ext cx="815340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495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990600" y="5244283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Technical Tools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0" y="413606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6707" y="527729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8451" y="42419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&amp; Summary Of Results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442" y="6103088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08321" y="6024004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 &amp; Discussion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130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856"/>
            <a:ext cx="8229600" cy="1143000"/>
          </a:xfrm>
        </p:spPr>
        <p:txBody>
          <a:bodyPr/>
          <a:lstStyle/>
          <a:p>
            <a:r>
              <a:rPr lang="en-US" dirty="0" smtClean="0"/>
              <a:t>And What About F-Theory ?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" y="1304818"/>
            <a:ext cx="911028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962400" y="1676400"/>
            <a:ext cx="3733800" cy="198119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19600" y="2189945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F-Theory compactifications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280" y="4114800"/>
            <a:ext cx="88392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90900" y="4471611"/>
            <a:ext cx="2057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10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F-Theory: Some Definitions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5191" y="1404135"/>
                <a:ext cx="2063322" cy="661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:</m:t>
                      </m:r>
                      <m:acc>
                        <m:accPr>
                          <m:chr m:val="̂"/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𝐵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91" y="1404135"/>
                <a:ext cx="2063322" cy="6614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90800" y="1251841"/>
                <a:ext cx="612738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Smooth resolution of a </a:t>
                </a:r>
              </a:p>
              <a:p>
                <a:r>
                  <a:rPr lang="en-US" sz="32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Weierstrass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model over 2-fold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endParaRPr lang="en-US" sz="3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1251841"/>
                <a:ext cx="6127383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2488"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2541374"/>
                <a:ext cx="689124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      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𝔤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determined from the </a:t>
                </a:r>
              </a:p>
              <a:p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discriminant locus </a:t>
                </a:r>
                <a:r>
                  <a:rPr lang="en-US" sz="36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[Morrison &amp;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Vafa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96]</a:t>
                </a:r>
                <a:endParaRPr lang="en-US" sz="2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541374"/>
                <a:ext cx="6891245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2743" t="-7614" r="-442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8912" y="3964832"/>
                <a:ext cx="3507242" cy="763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Λ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𝑓𝑟𝑒𝑒</m:t>
                          </m:r>
                        </m:sup>
                      </m:sSubSup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𝐵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12" y="3964832"/>
                <a:ext cx="3507242" cy="76360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286036" y="3867922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Wrapped 3-branes give self-dual strings .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58955" y="5125926"/>
                <a:ext cx="5554534" cy="774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: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𝑓𝑟𝑒𝑒</m:t>
                          </m:r>
                        </m:sup>
                      </m:sSubSup>
                      <m:d>
                        <m:d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ℤ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𝐵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ℤ</m:t>
                          </m:r>
                        </m:e>
                      </m:d>
                      <m:r>
                        <a:rPr lang="en-US" sz="3600" b="0" i="0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955" y="5125926"/>
                <a:ext cx="5554534" cy="77489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82116" y="6095999"/>
                <a:ext cx="4873220" cy="60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acc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∗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∩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116" y="6095999"/>
                <a:ext cx="4873220" cy="60676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73220" y="6096000"/>
                <a:ext cx="4469414" cy="60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 show: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even. </a:t>
                </a:r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220" y="6096000"/>
                <a:ext cx="4469414" cy="606769"/>
              </a:xfrm>
              <a:prstGeom prst="rect">
                <a:avLst/>
              </a:prstGeom>
              <a:blipFill rotWithShape="1">
                <a:blip r:embed="rId8"/>
                <a:stretch>
                  <a:fillRect l="-3406" t="-10000" b="-3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82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F-Theory: More Definitions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8199" y="1219200"/>
                <a:ext cx="7085529" cy="774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Define a lattice: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ℋ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⊂  </m:t>
                    </m:r>
                    <m:sSubSup>
                      <m:sSubSup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𝑓𝑟𝑒𝑒</m:t>
                        </m:r>
                      </m:sup>
                    </m:sSubSup>
                    <m:d>
                      <m:d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𝑋</m:t>
                            </m:r>
                          </m:e>
                        </m:acc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ℤ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219200"/>
                <a:ext cx="7085529" cy="774892"/>
              </a:xfrm>
              <a:prstGeom prst="rect">
                <a:avLst/>
              </a:prstGeom>
              <a:blipFill rotWithShape="1">
                <a:blip r:embed="rId2"/>
                <a:stretch>
                  <a:fillRect l="-2580" t="-787" b="-23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2220930"/>
                <a:ext cx="8364213" cy="1351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ℋ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≔ </m:t>
                      </m:r>
                      <m:r>
                        <m:rPr>
                          <m:lit/>
                        </m:rP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{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 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∩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=0  </m:t>
                              </m:r>
                              <m:r>
                                <m:rPr>
                                  <m:lit/>
                                </m:r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&amp;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   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𝑍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=0  </m:t>
                      </m:r>
                      <m:r>
                        <m:rPr>
                          <m:lit/>
                        </m:rP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}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b="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=  </m:t>
                    </m:r>
                    <m:acc>
                      <m:accPr>
                        <m:chr m:val="̃"/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 ⊥  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𝑡𝑜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   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𝑆𝑝𝑎𝑛</m:t>
                    </m:r>
                    <m:r>
                      <m:rPr>
                        <m:lit/>
                      </m:rPr>
                      <a:rPr lang="en-US" sz="40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{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𝑍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 }</m:t>
                    </m:r>
                  </m:oMath>
                </a14:m>
                <a:endParaRPr lang="en-US" sz="4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20930"/>
                <a:ext cx="8364213" cy="135158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3968219"/>
                <a:ext cx="4876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ℋ</m:t>
                      </m:r>
                      <m:r>
                        <a:rPr lang="en-US" sz="44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⊗</m:t>
                      </m:r>
                      <m:r>
                        <a:rPr lang="en-US" sz="44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ℝ</m:t>
                      </m:r>
                      <m:r>
                        <a:rPr lang="en-US" sz="44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≅</m:t>
                      </m:r>
                      <m:r>
                        <a:rPr lang="en-US" sz="44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𝔱</m:t>
                      </m:r>
                      <m:r>
                        <a:rPr lang="en-US" sz="44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⊂</m:t>
                      </m:r>
                      <m:r>
                        <a:rPr lang="en-US" sz="44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𝔤</m:t>
                      </m:r>
                      <m:r>
                        <a:rPr lang="en-US" sz="44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 </m:t>
                      </m:r>
                    </m:oMath>
                  </m:oMathPara>
                </a14:m>
                <a:endParaRPr lang="en-US" sz="4400" dirty="0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968219"/>
                <a:ext cx="4876800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486400" y="4144243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D. Park: 1111.2351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428946" y="5293272"/>
                <a:ext cx="3657600" cy="1034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≔</m:t>
                      </m:r>
                      <m:acc>
                        <m:accPr>
                          <m:chr m:val="̃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acc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ℋ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⊗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ℝ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8946" y="5293272"/>
                <a:ext cx="3657600" cy="103483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53276" y="5047948"/>
                <a:ext cx="6390724" cy="1280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order to check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𝐵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we clearly need to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276" y="5047948"/>
                <a:ext cx="6390724" cy="1280159"/>
              </a:xfrm>
              <a:prstGeom prst="rect">
                <a:avLst/>
              </a:prstGeom>
              <a:blipFill rotWithShape="1">
                <a:blip r:embed="rId6"/>
                <a:stretch>
                  <a:fillRect l="-2481" b="-1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78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7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Bonus: Global Form </a:t>
            </a:r>
            <a:br>
              <a:rPr lang="en-US" dirty="0" smtClean="0"/>
            </a:br>
            <a:r>
              <a:rPr lang="en-US" dirty="0" smtClean="0"/>
              <a:t>Of F-Theory Gauge Group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5381" y="5334000"/>
            <a:ext cx="87430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is omitted here, but we believe a very similar </a:t>
            </a:r>
          </a:p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rgument also determines the (identity component of)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gauge group in 4d F-theory compactifications.  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8282" y="1295399"/>
                <a:ext cx="772339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All we know from the Lie algebra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𝔤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that</a:t>
                </a:r>
                <a:endParaRPr lang="en-US" sz="3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82" y="1295399"/>
                <a:ext cx="7723396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789" t="-12500" r="-110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81100" y="1822193"/>
                <a:ext cx="6934200" cy="697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=(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1,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𝑠𝑠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×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𝑇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)/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Γ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" y="1822193"/>
                <a:ext cx="6934200" cy="6971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80" y="2535382"/>
                <a:ext cx="9420546" cy="1140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</a:t>
                </a:r>
                <a:r>
                  <a:rPr lang="en-US" sz="3200" dirty="0" smtClean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F0498"/>
                        </a:solidFill>
                        <a:latin typeface="Cambria Math"/>
                        <a:cs typeface="Arial" panose="020B0604020202020204" pitchFamily="34" charset="0"/>
                      </a:rPr>
                      <m:t>Γ</m:t>
                    </m:r>
                    <m:r>
                      <a:rPr lang="en-US" sz="3200" b="0" i="1" smtClean="0">
                        <a:solidFill>
                          <a:srgbClr val="0F0498"/>
                        </a:solidFill>
                        <a:latin typeface="Cambria Math"/>
                        <a:cs typeface="Arial" panose="020B0604020202020204" pitchFamily="34" charset="0"/>
                      </a:rPr>
                      <m:t>⊂</m:t>
                    </m:r>
                    <m:r>
                      <a:rPr lang="en-US" sz="3200" b="0" i="1" smtClean="0">
                        <a:solidFill>
                          <a:srgbClr val="0F0498"/>
                        </a:solidFill>
                        <a:latin typeface="Cambria Math"/>
                        <a:cs typeface="Arial" panose="020B0604020202020204" pitchFamily="34" charset="0"/>
                      </a:rPr>
                      <m:t>𝑍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F0498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3200" b="0" i="1" smtClean="0">
                                    <a:solidFill>
                                      <a:srgbClr val="0F0498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mtClean="0">
                                    <a:solidFill>
                                      <a:srgbClr val="0F0498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𝐺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F0498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1,</m:t>
                            </m:r>
                            <m:r>
                              <a:rPr lang="en-US" sz="3200" b="0" i="1" smtClean="0">
                                <a:solidFill>
                                  <a:srgbClr val="0F0498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𝑠𝑠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a finite subgroup of the center of the universal cover of the </a:t>
                </a:r>
                <a:r>
                  <a:rPr lang="en-US" sz="3200" dirty="0" err="1" smtClean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ss</a:t>
                </a:r>
                <a:r>
                  <a:rPr lang="en-US" sz="3200" dirty="0" smtClean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part. </a:t>
                </a:r>
                <a:endParaRPr lang="en-US" sz="3200" dirty="0">
                  <a:solidFill>
                    <a:srgbClr val="0F049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0" y="2535382"/>
                <a:ext cx="9420546" cy="1140633"/>
              </a:xfrm>
              <a:prstGeom prst="rect">
                <a:avLst/>
              </a:prstGeom>
              <a:blipFill rotWithShape="1">
                <a:blip r:embed="rId4"/>
                <a:stretch>
                  <a:fillRect l="-1683" t="-4813" b="-16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980" y="3810000"/>
                <a:ext cx="9144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Knowing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33CC"/>
                        </a:solidFill>
                        <a:latin typeface="Cambria Math"/>
                        <a:cs typeface="Arial" panose="020B0604020202020204" pitchFamily="34" charset="0"/>
                      </a:rPr>
                      <m:t>Γ</m:t>
                    </m:r>
                  </m:oMath>
                </a14:m>
                <a:r>
                  <a:rPr lang="en-US" sz="3200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same as knowing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33CC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33CC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Λ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33CC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𝑐𝑜𝑐h𝑎𝑟𝑎𝑐𝑡𝑒𝑟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FF33CC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33CC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33CC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33CC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3200" dirty="0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0" y="3810000"/>
                <a:ext cx="9144000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733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04900" y="4495800"/>
                <a:ext cx="7124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Claim: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ℋ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Λ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𝑐𝑜𝑐h𝑎𝑟𝑎𝑐𝑡𝑒𝑟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" y="4495800"/>
                <a:ext cx="7124700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2566" t="-14151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61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819592" y="4612303"/>
            <a:ext cx="8304029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3136" y="4089083"/>
            <a:ext cx="8304029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51614" y="2352979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Quantization Of Anomaly Coefficients.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3037" y="148081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3037" y="24189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1614" y="331979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F-Theory Check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3037" y="3352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59466" y="1447800"/>
            <a:ext cx="8224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Six-dimensional </a:t>
            </a:r>
            <a:r>
              <a:rPr lang="en-US" sz="2800" dirty="0" err="1" smtClean="0">
                <a:solidFill>
                  <a:srgbClr val="FF0000"/>
                </a:solidFill>
              </a:rPr>
              <a:t>Sugra</a:t>
            </a:r>
            <a:r>
              <a:rPr lang="en-US" sz="2800" dirty="0" smtClean="0">
                <a:solidFill>
                  <a:srgbClr val="FF0000"/>
                </a:solidFill>
              </a:rPr>
              <a:t> &amp; Green-Schwarz Mech.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14400" y="4116211"/>
                <a:ext cx="8153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FF00"/>
                    </a:solidFill>
                  </a:rPr>
                  <a:t>Geometrical Anomaly Cancellation,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𝜂</m:t>
                    </m:r>
                  </m:oMath>
                </a14:m>
                <a:r>
                  <a:rPr lang="en-US" sz="2800" dirty="0" smtClean="0">
                    <a:solidFill>
                      <a:srgbClr val="FFFF00"/>
                    </a:solidFill>
                  </a:rPr>
                  <a:t>-Invariants </a:t>
                </a:r>
              </a:p>
              <a:p>
                <a:r>
                  <a:rPr lang="en-US" sz="2800" dirty="0" smtClean="0">
                    <a:solidFill>
                      <a:srgbClr val="FFFF00"/>
                    </a:solidFill>
                  </a:rPr>
                  <a:t> &amp; Wu-</a:t>
                </a:r>
                <a:r>
                  <a:rPr lang="en-US" sz="2800" dirty="0" err="1" smtClean="0">
                    <a:solidFill>
                      <a:srgbClr val="FFFF00"/>
                    </a:solidFill>
                  </a:rPr>
                  <a:t>Chern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-Simons</a:t>
                </a:r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16211"/>
                <a:ext cx="815340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495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990600" y="5244283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Technical Tools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0" y="413606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6707" y="527729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8451" y="42419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&amp; Summary Of Results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442" y="6103088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08321" y="6024004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 &amp; Discussion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135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6d Green-Schwarz Mechanism Revisited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3716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  Understand Green-Schwarz anomaly cancellation in precise mathematical terms. 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8542" y="2795071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Benefit:  We recover the constraints: 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33647" y="3642818"/>
                <a:ext cx="3124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Λ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47" y="3642818"/>
                <a:ext cx="3124200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33800" y="3401246"/>
                <a:ext cx="3668505" cy="1129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Λ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401246"/>
                <a:ext cx="3668505" cy="11294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43000" y="4495800"/>
                <a:ext cx="6248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derive a new constraint: </a:t>
                </a: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a </a:t>
                </a:r>
                <a:r>
                  <a:rPr lang="en-US" sz="3600" b="1" i="1" u="sng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characteristic vector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495800"/>
                <a:ext cx="6248400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3024" t="-7653" r="-2732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66174" y="6019800"/>
                <a:ext cx="62038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∀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Λ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     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⋅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⋅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𝑚𝑜𝑑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2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174" y="6019800"/>
                <a:ext cx="6203878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958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94" y="0"/>
            <a:ext cx="88773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What’s Wrong With Textbook Green-Schwarz Anomaly Cancellation?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1447800"/>
                <a:ext cx="8305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What does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even mean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ℳ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has </a:t>
                </a:r>
              </a:p>
              <a:p>
                <a:r>
                  <a:rPr lang="en-US" sz="36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ontrivial topology? (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not closed!) </a:t>
                </a:r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447800"/>
                <a:ext cx="83058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2276" t="-7653" r="-2203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7007" y="2943546"/>
                <a:ext cx="815274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How are the periods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𝑑𝐵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quantized?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07" y="2943546"/>
                <a:ext cx="8152745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2242" t="-14151" r="-127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79474" y="3886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GS term even make sense? </a:t>
            </a:r>
            <a:endParaRPr lang="en-US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7180" y="4700240"/>
                <a:ext cx="7772400" cy="1329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supHide m:val="on"/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6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𝐵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𝑌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supHide m:val="on"/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𝒰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7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𝑑𝐵</m:t>
                              </m:r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𝑌</m:t>
                              </m:r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0" y="4700240"/>
                <a:ext cx="7772400" cy="13292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4954" y="6164683"/>
                <a:ext cx="88490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must be independent of extension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𝒰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!</a:t>
                </a:r>
                <a:endParaRPr lang="en-US" sz="3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54" y="6164683"/>
                <a:ext cx="8849046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2066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44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316181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it isn’t ….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011" y="1295400"/>
            <a:ext cx="8101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for the difference of two B-fields, 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67000" y="2133600"/>
                <a:ext cx="389145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𝑑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=0 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133600"/>
                <a:ext cx="3891450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47800" y="3919689"/>
                <a:ext cx="5703164" cy="1326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exp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⁡( 2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𝑖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nary>
                        <m:naryPr>
                          <m:supHide m:val="on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𝒰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7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𝑌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)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919689"/>
                <a:ext cx="5703164" cy="13269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14400" y="5280902"/>
                <a:ext cx="7315200" cy="157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not well-defined because </a:t>
                </a:r>
              </a:p>
              <a:p>
                <a:r>
                  <a:rPr lang="en-US" sz="4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of the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280902"/>
                <a:ext cx="7315200" cy="1577098"/>
              </a:xfrm>
              <a:prstGeom prst="rect">
                <a:avLst/>
              </a:prstGeom>
              <a:blipFill rotWithShape="1">
                <a:blip r:embed="rId4"/>
                <a:stretch>
                  <a:fillRect l="-2917" t="-6950" b="-6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3124200"/>
                <a:ext cx="914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can quantize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𝒰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7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Λ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124200"/>
                <a:ext cx="9144000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2067" t="-14151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0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399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Geometrical Anomaly Cancellation - 1/2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1854" y="990600"/>
                <a:ext cx="7924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𝑉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→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a linear transformation </a:t>
                </a:r>
              </a:p>
              <a:p>
                <a:r>
                  <a:rPr lang="en-US" sz="3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a well-defined number. </a:t>
                </a:r>
                <a:endParaRPr lang="en-US" sz="3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54" y="990600"/>
                <a:ext cx="79248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2308" t="-7653" r="-1462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2069" y="2209800"/>
                <a:ext cx="816057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𝑉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𝑊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a linear transformation </a:t>
                </a:r>
              </a:p>
              <a:p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 not a well-defined number!</a:t>
                </a:r>
                <a:endParaRPr lang="en-US" sz="3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69" y="2209800"/>
                <a:ext cx="8160578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1943" t="-7386" b="-1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33400" y="3287018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Rather, it is an element of a line 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(= one-dimensional vector space):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3400" y="4572000"/>
                <a:ext cx="838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e>
                          </m:d>
                        </m:e>
                      </m:func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𝐷𝐸𝑇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≔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Λ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𝑡𝑜𝑝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𝑊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⊗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Λ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𝑡𝑜𝑝</m:t>
                          </m:r>
                        </m:sup>
                      </m:sSup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∨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572000"/>
                <a:ext cx="8382000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352" y="5257800"/>
                <a:ext cx="911564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Determinants of chiral Dirac operators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Γ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⊗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Γ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⊗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are sections of line bundles over spaces of metrics and connections.  </a:t>
                </a:r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2" y="5257800"/>
                <a:ext cx="9115647" cy="1569660"/>
              </a:xfrm>
              <a:prstGeom prst="rect">
                <a:avLst/>
              </a:prstGeom>
              <a:blipFill rotWithShape="1">
                <a:blip r:embed="rId5"/>
                <a:stretch>
                  <a:fillRect l="-1739" t="-5058" r="-2475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9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26" y="0"/>
            <a:ext cx="8229600" cy="1143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41663" y="1013717"/>
            <a:ext cx="6982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 of consistent theories of </a:t>
            </a:r>
          </a:p>
          <a:p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gravity to string theory. 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6" y="2971800"/>
            <a:ext cx="8322977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7438" y="2443443"/>
            <a:ext cx="6351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Recall the Taylor-Venn diagram: 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562600"/>
            <a:ext cx="86106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742507" y="57150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State of art summarized in </a:t>
            </a:r>
          </a:p>
          <a:p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Brennan, Carta, and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Vafa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1711.00864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52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2430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Geometrical Anomaly Cancellation -2/2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508" y="1013405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 of all fields in 6d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sugra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fibered      </a:t>
            </a:r>
          </a:p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over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nonanomalous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fields:  </a:t>
            </a:r>
            <a:endParaRPr lang="en-US" sz="3200" b="0" i="1" dirty="0" smtClean="0">
              <a:solidFill>
                <a:srgbClr val="C00000"/>
              </a:solidFill>
              <a:latin typeface="Cambria Math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3357" y="4267199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4505" y="5704820"/>
                <a:ext cx="73152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You cannot integrate a section of a line bundle over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ℬ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/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𝒢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unless it is trivialized. </a:t>
                </a:r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05" y="5704820"/>
                <a:ext cx="7315200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2083" t="-7345" r="-1917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52800" y="2723416"/>
                <a:ext cx="4393639" cy="1312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ℬ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𝒢</m:t>
                              </m:r>
                            </m:den>
                          </m:f>
                        </m:sub>
                        <m:sup/>
                        <m:e>
                          <m:nary>
                            <m:naryPr>
                              <m:supHide m:val="on"/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𝐹𝑒𝑟𝑚𝑖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𝐹𝑒𝑟𝑚𝑖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723416"/>
                <a:ext cx="4393639" cy="13127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1388" y="3982939"/>
                <a:ext cx="7586692" cy="1101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𝐴𝑛𝑜𝑚𝑎𝑙𝑦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𝜇𝜈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𝜙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≔ </m:t>
                      </m:r>
                      <m:nary>
                        <m:naryPr>
                          <m:supHide m:val="on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𝐹𝑒𝑟𝑚𝑖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𝐵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𝐹𝑒𝑟𝑚𝑖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𝐵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88" y="3982939"/>
                <a:ext cx="7586692" cy="11019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6492" y="5120045"/>
                <a:ext cx="822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a section of a line bundle over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ℬ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/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𝒢</m:t>
                    </m:r>
                  </m:oMath>
                </a14:m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92" y="5120045"/>
                <a:ext cx="8229600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852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43000" y="2837468"/>
            <a:ext cx="2108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Partition function: </a:t>
            </a:r>
            <a:endParaRPr lang="en-US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8759" y="2133600"/>
                <a:ext cx="9067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ℬ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𝑀𝑒𝑡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ℳ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6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𝐶𝑜𝑛𝑛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𝒫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×{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𝑆𝑐𝑎𝑙𝑎𝑟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𝑓𝑖𝑒𝑙𝑑𝑠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}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59" y="2133600"/>
                <a:ext cx="906780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53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4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23792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Approach Via Invertible Field Theory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" y="1371600"/>
                <a:ext cx="8991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Definition: An invertible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– dimensional </a:t>
                </a:r>
              </a:p>
              <a:p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field theory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𝑍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a ``map’’ (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functor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 </a:t>
                </a:r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371600"/>
                <a:ext cx="89916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2034"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815917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𝒞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≤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𝑑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={≤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𝑑𝑖𝑚𝑒𝑛𝑠𝑖𝑜𝑛𝑎𝑙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𝑚𝑎𝑛𝑖𝑓𝑜𝑙𝑑𝑠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𝑤𝑖𝑡h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𝑠𝑡𝑟𝑢𝑐𝑡𝑢𝑟𝑒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𝒮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}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15917"/>
                <a:ext cx="914400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84894" y="3657600"/>
                <a:ext cx="6477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𝑍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𝒞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𝑑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𝑈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⊂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ℂ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⊂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ℂ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894" y="3657600"/>
                <a:ext cx="6477000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648200"/>
                <a:ext cx="9220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𝑍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𝒞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𝑑𝑖𝑚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=1  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𝐻𝑒𝑟𝑚𝑖𝑡𝑖𝑎𝑛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𝑣𝑒𝑐𝑡𝑜𝑟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𝑠𝑝𝑎𝑐𝑒𝑠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48200"/>
                <a:ext cx="922020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200400" y="57150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atisfying natural gluing rules. 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5766" y="5715000"/>
                <a:ext cx="258833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𝑍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𝒞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→ ⋯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66" y="5715000"/>
                <a:ext cx="2588337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6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7712" y="1219200"/>
                <a:ext cx="9144000" cy="1244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𝐴𝑛𝑜𝑚𝑎𝑙𝑦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a 7D invertible field theory        constructed from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ℛ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Λ</m:t>
                        </m:r>
                      </m:e>
                    </m:d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ℬ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12" y="1219200"/>
                <a:ext cx="9144000" cy="1244059"/>
              </a:xfrm>
              <a:prstGeom prst="rect">
                <a:avLst/>
              </a:prstGeom>
              <a:blipFill rotWithShape="1">
                <a:blip r:embed="rId2"/>
                <a:stretch>
                  <a:fillRect l="-2067" t="-7843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5929" y="4876799"/>
                <a:ext cx="7901971" cy="690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𝐴𝑛𝑜𝑚𝑎𝑙𝑦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ℳ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𝒫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𝔰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a LINE BUNDLE</a:t>
                </a:r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29" y="4876799"/>
                <a:ext cx="7901971" cy="690061"/>
              </a:xfrm>
              <a:prstGeom prst="rect">
                <a:avLst/>
              </a:prstGeom>
              <a:blipFill rotWithShape="1">
                <a:blip r:embed="rId3"/>
                <a:stretch>
                  <a:fillRect t="-14159" r="-1466" b="-25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800" y="5791200"/>
                <a:ext cx="8684231" cy="623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Ψ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𝐴𝑛𝑜𝑚𝑎𝑙𝑦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a SECTION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𝐴𝑛𝑜𝑚𝑎𝑙𝑦</m:t>
                        </m:r>
                      </m:sub>
                    </m:sSub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ℳ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𝒫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𝔰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791200"/>
                <a:ext cx="8684231" cy="623632"/>
              </a:xfrm>
              <a:prstGeom prst="rect">
                <a:avLst/>
              </a:prstGeom>
              <a:blipFill rotWithShape="1">
                <a:blip r:embed="rId4"/>
                <a:stretch>
                  <a:fillRect t="-13725" b="-2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32858" y="45688"/>
            <a:ext cx="8229600" cy="1143000"/>
          </a:xfrm>
        </p:spPr>
        <p:txBody>
          <a:bodyPr/>
          <a:lstStyle/>
          <a:p>
            <a:r>
              <a:rPr lang="en-US" dirty="0" smtClean="0"/>
              <a:t>The Anomaly Field Theory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1" y="2667000"/>
                <a:ext cx="937260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Structure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𝒮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-bundles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with gauge connection, Riemannian metric, spin structure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𝔰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667000"/>
                <a:ext cx="9372601" cy="1077218"/>
              </a:xfrm>
              <a:prstGeom prst="rect">
                <a:avLst/>
              </a:prstGeom>
              <a:blipFill rotWithShape="1">
                <a:blip r:embed="rId5"/>
                <a:stretch>
                  <a:fillRect l="-1625" t="-7386" b="-1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1" y="4071610"/>
                <a:ext cx="8610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Varying metric and gauge connection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4071610"/>
                <a:ext cx="8610600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2123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97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7118" y="4508549"/>
                <a:ext cx="58532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F0498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F0498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F0498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𝐶𝑇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F0498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F0498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F0498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F0498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𝐶𝑇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F0498"/>
                          </a:solidFill>
                          <a:latin typeface="Cambria Math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F0498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F0498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ℳ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F0498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6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F0498"/>
                          </a:solidFill>
                          <a:latin typeface="Cambria Math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3600" b="0" i="1" smtClean="0">
                          <a:solidFill>
                            <a:srgbClr val="0F0498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𝒮</m:t>
                      </m:r>
                      <m:r>
                        <a:rPr lang="en-US" sz="3600" b="0" i="1" smtClean="0">
                          <a:solidFill>
                            <a:srgbClr val="0F0498"/>
                          </a:solidFill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0F049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118" y="4508549"/>
                <a:ext cx="5853223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62413" y="3411021"/>
            <a:ext cx="7986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nd, using just the data of the local fields 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six dimensions we construct a section: 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26795" y="5278598"/>
                <a:ext cx="472180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supHide m:val="on"/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𝐹𝑒𝑟𝑚𝑖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𝐵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𝐹𝑒𝑟𝑚𝑖</m:t>
                                </m:r>
                                <m:r>
                                  <a:rPr lang="en-US" sz="36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a:rPr lang="en-US" sz="36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𝐵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Ψ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𝐶𝑇</m:t>
                        </m:r>
                      </m:sub>
                    </m:sSub>
                    <m:r>
                      <a:rPr lang="en-US" sz="3600" b="0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795" y="5278598"/>
                <a:ext cx="4721805" cy="7386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9236" y="6159357"/>
                <a:ext cx="7620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canonically a </a:t>
                </a:r>
                <a:r>
                  <a:rPr lang="en-US" sz="3600" b="1" i="1" u="sng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function</a:t>
                </a:r>
                <a:r>
                  <a:rPr lang="en-US" sz="3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ℬ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/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𝒢</m:t>
                    </m:r>
                  </m:oMath>
                </a14:m>
                <a:endParaRPr lang="en-US" sz="3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36" y="6159357"/>
                <a:ext cx="762000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2400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063830" y="5355543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 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9636" y="39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Anomaly Cancellation In Terms of Invertible Field Theory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829" y="1371600"/>
                <a:ext cx="9144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This field theory must be trivialized by a </a:t>
                </a:r>
              </a:p>
              <a:p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``</a:t>
                </a:r>
                <a:r>
                  <a:rPr lang="en-US" sz="32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counterterm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’’ 7D invertible field theory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𝐶𝑇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9" y="1371600"/>
                <a:ext cx="9144000" cy="1077218"/>
              </a:xfrm>
              <a:prstGeom prst="rect">
                <a:avLst/>
              </a:prstGeom>
              <a:blipFill rotWithShape="1">
                <a:blip r:embed="rId5"/>
                <a:stretch>
                  <a:fillRect l="-1667"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63830" y="2623657"/>
                <a:ext cx="6784770" cy="623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F0498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F0498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F0498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𝐶𝑇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F0498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0F0498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0F0498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𝒮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F0498"/>
                          </a:solidFill>
                          <a:latin typeface="Cambria Math"/>
                          <a:cs typeface="Arial" panose="020B0604020202020204" pitchFamily="34" charset="0"/>
                        </a:rPr>
                        <m:t>≅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F0498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F0498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F0498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𝐴𝑛𝑜𝑚𝑎𝑙𝑦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F0498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F0498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F0498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F0498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𝒮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rgbClr val="0F0498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0F049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830" y="2623657"/>
                <a:ext cx="6784770" cy="6236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294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33400" y="-7620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APS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𝜂</m:t>
                    </m:r>
                  </m:oMath>
                </a14:m>
                <a:r>
                  <a:rPr lang="en-US" dirty="0" smtClean="0"/>
                  <a:t>-Invariant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3400" y="-76200"/>
                <a:ext cx="8229600" cy="1143000"/>
              </a:xfrm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827" y="1189082"/>
                <a:ext cx="86909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Recall APS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𝜂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invariant of Dirac operator. </a:t>
                </a:r>
                <a:endParaRPr lang="en-US" sz="32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7" y="1189082"/>
                <a:ext cx="8690901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1753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414272" y="2057400"/>
                <a:ext cx="4800600" cy="1287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𝜂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𝐸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≠0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𝑠𝑖𝑔𝑛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𝐸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4272" y="2057400"/>
                <a:ext cx="4800600" cy="12877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92234" y="2050487"/>
                <a:ext cx="5164171" cy="15372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𝜉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≔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𝜂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dim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ker</m:t>
                              </m:r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⁡(</m:t>
                              </m:r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𝐷</m:t>
                              </m:r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b="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2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234" y="2050487"/>
                <a:ext cx="5164171" cy="15372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21265" y="3587767"/>
                <a:ext cx="8722521" cy="1791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𝜉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relevant to anomalies: It is the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holonomy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an anomalous path integral </a:t>
                </a:r>
              </a:p>
              <a:p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round loops in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ℬ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/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𝒢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[Witten, 1982]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265" y="3587767"/>
                <a:ext cx="8722521" cy="1791901"/>
              </a:xfrm>
              <a:prstGeom prst="rect">
                <a:avLst/>
              </a:prstGeom>
              <a:blipFill rotWithShape="1">
                <a:blip r:embed="rId6"/>
                <a:stretch>
                  <a:fillRect l="-2168" t="-3072" r="-420" b="-12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6827" y="5715000"/>
            <a:ext cx="9099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say later just HOW it fits in with the </a:t>
            </a:r>
          </a:p>
          <a:p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nomaly field theory. 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13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599" y="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Important Facts About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599" y="0"/>
                <a:ext cx="8229600" cy="1143000"/>
              </a:xfrm>
              <a:blipFill rotWithShape="1"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4515" y="1219200"/>
                <a:ext cx="900246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a Dirac operator on a odd-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diml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32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anifold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𝒰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solidFill>
                      <a:srgbClr val="7030A0"/>
                    </a:solidFill>
                    <a:cs typeface="Arial" panose="020B0604020202020204" pitchFamily="34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𝜕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𝒰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=∅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cs typeface="Arial" panose="020B0604020202020204" pitchFamily="34" charset="0"/>
                  </a:rPr>
                  <a:t>  then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𝜉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a number </a:t>
                </a:r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5" y="1219200"/>
                <a:ext cx="9002464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1762" t="-7345" r="-7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98843" y="260408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in general impossible to compute explicitly ...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022" y="3523494"/>
                <a:ext cx="9099799" cy="1110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But, 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𝒰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solidFill>
                      <a:srgbClr val="0000FF"/>
                    </a:solidFill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D</m:t>
                    </m:r>
                    <m:r>
                      <a:rPr lang="en-US" sz="3200" b="0" i="0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solidFill>
                      <a:srgbClr val="0000FF"/>
                    </a:solidFill>
                    <a:cs typeface="Arial" panose="020B0604020202020204" pitchFamily="34" charset="0"/>
                  </a:rPr>
                  <a:t>extend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𝒲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solidFill>
                      <a:srgbClr val="0000FF"/>
                    </a:solidFill>
                    <a:cs typeface="Arial" panose="020B0604020202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𝜕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𝒲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𝒰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solidFill>
                      <a:srgbClr val="0000FF"/>
                    </a:solidFill>
                    <a:cs typeface="Arial" panose="020B0604020202020204" pitchFamily="34" charset="0"/>
                  </a:rPr>
                  <a:t>then </a:t>
                </a:r>
              </a:p>
              <a:p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 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𝜉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d>
                      </m:sup>
                    </m:sSup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given by APS index theorem: </a:t>
                </a:r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2" y="3523494"/>
                <a:ext cx="9099799" cy="1110689"/>
              </a:xfrm>
              <a:prstGeom prst="rect">
                <a:avLst/>
              </a:prstGeom>
              <a:blipFill rotWithShape="1">
                <a:blip r:embed="rId4"/>
                <a:stretch>
                  <a:fillRect l="-1674" t="-7143" r="-804" b="-17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47800" y="5057794"/>
                <a:ext cx="7223516" cy="807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𝜉</m:t>
                        </m:r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d>
                      </m:sup>
                    </m:sSup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nary>
                          <m:naryPr>
                            <m:supHide m:val="on"/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𝒲</m:t>
                            </m:r>
                          </m:sub>
                          <m:sup/>
                          <m:e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𝐼𝑛𝑑𝑒𝑥</m:t>
                            </m:r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𝑑𝑒𝑛𝑠𝑖𝑡𝑦</m:t>
                            </m:r>
                          </m:e>
                        </m:nary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057794"/>
                <a:ext cx="7223516" cy="80759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29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17" y="0"/>
            <a:ext cx="885460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Dai-Freed Field Theory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1" y="3657600"/>
                <a:ext cx="7543800" cy="1791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𝜕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𝒰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ℳ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≠∅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𝜉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a </a:t>
                </a:r>
                <a:r>
                  <a:rPr lang="en-US" sz="3600" b="1" i="1" u="sng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section of a line bundle</a:t>
                </a:r>
                <a:r>
                  <a:rPr lang="en-US" sz="3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over the </a:t>
                </a:r>
              </a:p>
              <a:p>
                <a:r>
                  <a:rPr lang="en-US" sz="3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space of boundary data. </a:t>
                </a:r>
                <a:endParaRPr lang="en-US" sz="3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1" y="3657600"/>
                <a:ext cx="7543800" cy="1791901"/>
              </a:xfrm>
              <a:prstGeom prst="rect">
                <a:avLst/>
              </a:prstGeom>
              <a:blipFill rotWithShape="1">
                <a:blip r:embed="rId2"/>
                <a:stretch>
                  <a:fillRect l="-2423" t="-306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88" y="1143000"/>
                <a:ext cx="9144000" cy="1114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𝜉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defines an invertible field theory </a:t>
                </a:r>
              </a:p>
              <a:p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[Dai &amp; Freed, 1994] </a:t>
                </a:r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" y="1143000"/>
                <a:ext cx="9144000" cy="1114792"/>
              </a:xfrm>
              <a:prstGeom prst="rect">
                <a:avLst/>
              </a:prstGeom>
              <a:blipFill rotWithShape="1">
                <a:blip r:embed="rId3"/>
                <a:stretch>
                  <a:fillRect t="-4945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2400" y="2552733"/>
                <a:ext cx="29540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𝜕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𝒰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=∅ </m:t>
                    </m:r>
                  </m:oMath>
                </a14:m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552733"/>
                <a:ext cx="2954080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7216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902688" y="2510990"/>
                <a:ext cx="6248400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𝐷𝑎𝑖𝐹𝑟𝑒𝑒𝑑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𝒰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𝜉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688" y="2510990"/>
                <a:ext cx="6248400" cy="7496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30988" y="5744481"/>
            <a:ext cx="7696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Suitable gluing properties hold. 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56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3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21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Chern</a:t>
            </a:r>
            <a:r>
              <a:rPr lang="en-US" sz="3200" dirty="0" smtClean="0"/>
              <a:t>-Simons On </a:t>
            </a:r>
            <a:r>
              <a:rPr lang="en-US" sz="3600" dirty="0" smtClean="0"/>
              <a:t>Manifold</a:t>
            </a:r>
            <a:r>
              <a:rPr lang="en-US" sz="3200" dirty="0" smtClean="0"/>
              <a:t> With Boundary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3124" y="1018177"/>
                <a:ext cx="905087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Simpler example: Consider gauge theory on a </a:t>
                </a:r>
              </a:p>
              <a:p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two-dimensional manifold with G-bundle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𝒫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ℳ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24" y="1018177"/>
                <a:ext cx="9050876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1684"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1381" y="2097107"/>
                <a:ext cx="6477000" cy="1028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Ψ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𝜕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≔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exp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nary>
                            <m:naryPr>
                              <m:supHide m:val="on"/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𝒰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𝐶𝑆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𝜕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381" y="2097107"/>
                <a:ext cx="6477000" cy="10287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3886200"/>
                <a:ext cx="9144000" cy="1643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Consider the set of all functions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Ψ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{extensions of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ℳ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𝜕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𝒰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3200" i="1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𝜕</m:t>
                        </m:r>
                      </m:sub>
                    </m:sSub>
                    <m:r>
                      <a:rPr lang="en-US" sz="3200" i="1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}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ℂ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3200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s.t.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if we glue two extensions to get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𝒰</m:t>
                            </m:r>
                          </m:e>
                        </m:acc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acc>
                          <m:accPr>
                            <m:chr m:val="̃"/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then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86200"/>
                <a:ext cx="9144000" cy="1643270"/>
              </a:xfrm>
              <a:prstGeom prst="rect">
                <a:avLst/>
              </a:prstGeom>
              <a:blipFill rotWithShape="1">
                <a:blip r:embed="rId4"/>
                <a:stretch>
                  <a:fillRect l="-1667" t="-4833" b="-8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3188" y="3125850"/>
                <a:ext cx="7620000" cy="594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𝒰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𝜕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extends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ℳ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𝜕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88" y="3125850"/>
                <a:ext cx="7620000" cy="594971"/>
              </a:xfrm>
              <a:prstGeom prst="rect">
                <a:avLst/>
              </a:prstGeom>
              <a:blipFill rotWithShape="1">
                <a:blip r:embed="rId5"/>
                <a:stretch>
                  <a:fillRect l="-2000" t="-11340" b="-34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5800" y="5181600"/>
                <a:ext cx="8070414" cy="1528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36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Ψ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𝐸𝑥𝑡𝑒𝑛𝑠𝑖𝑜𝑛</m:t>
                            </m:r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Ψ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𝐸𝑥𝑒𝑛𝑠𝑖𝑜𝑛</m:t>
                            </m:r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600" b="0" i="1" dirty="0" smtClean="0">
                    <a:solidFill>
                      <a:srgbClr val="0000FF"/>
                    </a:solidFill>
                    <a:latin typeface="Cambria Math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exp</m:t>
                        </m:r>
                      </m:fName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nary>
                          <m:naryPr>
                            <m:supHide m:val="on"/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acc>
                              <m:accPr>
                                <m:chr m:val="̅"/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𝒰</m:t>
                                </m:r>
                              </m:e>
                            </m:acc>
                          </m:sub>
                          <m:sup/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𝐶𝑆</m:t>
                            </m:r>
                            <m:d>
                              <m:d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3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𝐴</m:t>
                                    </m:r>
                                  </m:e>
                                </m:acc>
                              </m:e>
                            </m:d>
                          </m:e>
                        </m:nary>
                      </m:e>
                    </m:func>
                  </m:oMath>
                </a14:m>
                <a:r>
                  <a:rPr lang="en-US" sz="3600" b="0" i="1" dirty="0" smtClean="0">
                    <a:solidFill>
                      <a:srgbClr val="0000FF"/>
                    </a:solidFill>
                    <a:latin typeface="Cambria Math"/>
                    <a:cs typeface="Arial" panose="020B0604020202020204" pitchFamily="34" charset="0"/>
                  </a:rPr>
                  <a:t> </a:t>
                </a:r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181600"/>
                <a:ext cx="8070414" cy="1528816"/>
              </a:xfrm>
              <a:prstGeom prst="rect">
                <a:avLst/>
              </a:prstGeom>
              <a:blipFill rotWithShape="1">
                <a:blip r:embed="rId6"/>
                <a:stretch>
                  <a:fillRect b="-1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223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Chern</a:t>
            </a:r>
            <a:r>
              <a:rPr lang="en-US" dirty="0" smtClean="0"/>
              <a:t>-Simons On Manifold With Boundary - 2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52499" y="1558247"/>
                <a:ext cx="7162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This set of functions is </a:t>
                </a:r>
              </a:p>
              <a:p>
                <a:r>
                  <a:rPr lang="en-US" sz="3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ONE DIMENSIONAL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𝜕</m:t>
                        </m:r>
                      </m:sub>
                    </m:sSub>
                  </m:oMath>
                </a14:m>
                <a:endParaRPr lang="en-US" sz="36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99" y="1558247"/>
                <a:ext cx="71628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2553"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3022960"/>
                <a:ext cx="906779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Therefore we have defined a line bundle over the space of connections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𝐶𝑜𝑛𝑛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𝒫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ℳ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2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22960"/>
                <a:ext cx="9067799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1681" t="-7345" r="-2219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95400" y="42672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choice of extensions gives a </a:t>
            </a:r>
          </a:p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section of that line bundle.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5619928"/>
                <a:ext cx="8382000" cy="1237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Similarly,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𝜉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a section of a line bundle on odd-dimensional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𝒰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with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bdry</a:t>
                </a:r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619928"/>
                <a:ext cx="8382000" cy="1237903"/>
              </a:xfrm>
              <a:prstGeom prst="rect">
                <a:avLst/>
              </a:prstGeom>
              <a:blipFill rotWithShape="1">
                <a:blip r:embed="rId4"/>
                <a:stretch>
                  <a:fillRect l="-2255" t="-4433" b="-17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543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4195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Anomaly Field Theory For 6d </a:t>
            </a:r>
            <a:r>
              <a:rPr lang="en-US" dirty="0" err="1" smtClean="0"/>
              <a:t>Sugra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150" y="2209800"/>
                <a:ext cx="8902150" cy="1519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𝐴𝑛𝑜𝑚𝑎𝑙𝑦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𝒰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𝒮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7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exp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⁡[2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𝜉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𝐹𝑒𝑟𝑚𝑖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𝜉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𝐵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𝑓𝑖𝑒𝑙𝑑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]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0" y="2209800"/>
                <a:ext cx="8902150" cy="151919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1928" y="1219200"/>
                <a:ext cx="82672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 7-manifolds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𝒰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𝜕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𝒰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7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=∅</m:t>
                    </m:r>
                  </m:oMath>
                </a14:m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28" y="1219200"/>
                <a:ext cx="8267272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2655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150" y="5334000"/>
                <a:ext cx="9019650" cy="1271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sum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𝜉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invariants defines a unit vector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Ψ</m:t>
                            </m:r>
                          </m:e>
                        </m:acc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𝐴𝑛𝑜𝑚𝑎𝑙𝑦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a line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Anomaly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ℳ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𝒮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0" y="5334000"/>
                <a:ext cx="9019650" cy="1271887"/>
              </a:xfrm>
              <a:prstGeom prst="rect">
                <a:avLst/>
              </a:prstGeom>
              <a:blipFill rotWithShape="1">
                <a:blip r:embed="rId4"/>
                <a:stretch>
                  <a:fillRect l="-2095" t="-7177" b="-12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1000" y="4191000"/>
                <a:ext cx="8077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 7-manifolds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𝜕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𝒰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7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ℳ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191000"/>
                <a:ext cx="8077200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2717" t="-15517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9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Brief Summary Of Results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949597"/>
            <a:ext cx="3576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6d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sugra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0699" y="1584251"/>
            <a:ext cx="8177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(More) systematic study of global anomalies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537" y="2362418"/>
            <a:ext cx="8490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1: Quantization of anomaly coefficients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" y="3075074"/>
                <a:ext cx="9184887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Result 2: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-coefficient is a characteristic vector in </a:t>
                </a:r>
              </a:p>
              <a:p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attice of string charges. </a:t>
                </a:r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075074"/>
                <a:ext cx="9184887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1659" t="-7345" r="-664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60962" y="4193931"/>
            <a:ext cx="87927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3: Mathematically precise formulation of </a:t>
            </a:r>
          </a:p>
          <a:p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6d Green-Schwarz anomaly cancellation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661" y="5271149"/>
            <a:ext cx="87479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4: Check in F-theory: Requires knowing </a:t>
            </a:r>
          </a:p>
          <a:p>
            <a:r>
              <a:rPr lang="en-US" sz="320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global form of the (identity component of) </a:t>
            </a:r>
          </a:p>
          <a:p>
            <a:r>
              <a:rPr lang="en-US" sz="320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gauge group. </a:t>
            </a:r>
            <a:endParaRPr lang="en-US" sz="3200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09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11476" y="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Simpler Expression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𝒰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𝒮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Extends To Eight Dimensions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11476" y="0"/>
                <a:ext cx="8229600" cy="1143000"/>
              </a:xfrm>
              <a:blipFill rotWithShape="1">
                <a:blip r:embed="rId2"/>
                <a:stretch>
                  <a:fillRect l="-741" t="-1702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" y="2819400"/>
                <a:ext cx="9144000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But if the matter content is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8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𝑌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819400"/>
                <a:ext cx="9144000" cy="787716"/>
              </a:xfrm>
              <a:prstGeom prst="rect">
                <a:avLst/>
              </a:prstGeom>
              <a:blipFill rotWithShape="1">
                <a:blip r:embed="rId3"/>
                <a:stretch>
                  <a:fillRect l="-1667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21998" y="3633183"/>
                <a:ext cx="777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if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𝒰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7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𝒮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7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 </a:t>
                </a:r>
                <a:r>
                  <a:rPr lang="en-US" sz="36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bordant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zero: </a:t>
                </a:r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998" y="3633183"/>
                <a:ext cx="777240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2431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0123" y="4495800"/>
                <a:ext cx="9111597" cy="1081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𝐴𝑛𝑜𝑚𝑎𝑙𝑦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𝒰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𝒫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exp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⁡( 2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(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supHide m:val="on"/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𝒲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8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−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𝑠𝑖𝑔𝑛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Λ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𝒲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8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))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23" y="4495800"/>
                <a:ext cx="9111597" cy="10814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59998" y="5780782"/>
                <a:ext cx="926399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When can you extend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𝒰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its gauge bundle </a:t>
                </a:r>
              </a:p>
              <a:p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to a spin 8-fold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𝒲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?? </a:t>
                </a:r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9998" y="5780782"/>
                <a:ext cx="9263997" cy="1077218"/>
              </a:xfrm>
              <a:prstGeom prst="rect">
                <a:avLst/>
              </a:prstGeom>
              <a:blipFill rotWithShape="1">
                <a:blip r:embed="rId6"/>
                <a:stretch>
                  <a:fillRect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2521" y="1447799"/>
                <a:ext cx="84989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general it is essentially impossible to compute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𝜂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-invariants in simpler terms. </a:t>
                </a:r>
                <a:endParaRPr lang="en-US" sz="3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21" y="1447799"/>
                <a:ext cx="8498960" cy="1200329"/>
              </a:xfrm>
              <a:prstGeom prst="rect">
                <a:avLst/>
              </a:prstGeom>
              <a:blipFill rotWithShape="1">
                <a:blip r:embed="rId7"/>
                <a:stretch>
                  <a:fillRect l="-2224" t="-7107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10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047" y="0"/>
            <a:ext cx="8229600" cy="1143000"/>
          </a:xfrm>
        </p:spPr>
        <p:txBody>
          <a:bodyPr/>
          <a:lstStyle/>
          <a:p>
            <a:r>
              <a:rPr lang="en-US" dirty="0" smtClean="0"/>
              <a:t>Spin </a:t>
            </a:r>
            <a:r>
              <a:rPr lang="en-US" dirty="0" err="1" smtClean="0"/>
              <a:t>Bordism</a:t>
            </a:r>
            <a:r>
              <a:rPr lang="en-US" dirty="0" smtClean="0"/>
              <a:t> Theory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679" y="990600"/>
                <a:ext cx="9144000" cy="1317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                             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Ω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7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𝑠𝑝𝑖𝑛</m:t>
                        </m:r>
                      </m:sup>
                    </m:sSub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3600" b="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</a:p>
              <a:p>
                <a:r>
                  <a:rPr lang="en-US" sz="3600" b="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 always extend spin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𝒰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3600" b="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 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𝒲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8</m:t>
                        </m:r>
                      </m:sub>
                    </m:sSub>
                  </m:oMath>
                </a14:m>
                <a:endParaRPr lang="en-US" sz="3600" b="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9" y="990600"/>
                <a:ext cx="9144000" cy="1317155"/>
              </a:xfrm>
              <a:prstGeom prst="rect">
                <a:avLst/>
              </a:prstGeom>
              <a:blipFill rotWithShape="1">
                <a:blip r:embed="rId2"/>
                <a:stretch>
                  <a:fillRect l="-2000" t="-463" b="-16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1449" y="2438400"/>
                <a:ext cx="8339527" cy="1683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Ω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7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𝑠𝑝𝑖𝑛</m:t>
                        </m:r>
                      </m:sup>
                    </m:sSubSup>
                    <m:d>
                      <m:d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𝐵𝐺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: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Can be nonzero: There can be </a:t>
                </a:r>
              </a:p>
              <a:p>
                <a:r>
                  <a:rPr lang="en-US" sz="32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bstructions to extending 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-bundle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𝒫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𝒰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7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0000FF"/>
                  </a:solidFill>
                  <a:cs typeface="Arial" panose="020B0604020202020204" pitchFamily="34" charset="0"/>
                </a:endParaRPr>
              </a:p>
              <a:p>
                <a:r>
                  <a:rPr lang="en-US" sz="3200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t</a:t>
                </a:r>
                <a:r>
                  <a:rPr lang="en-US" sz="3200" dirty="0" smtClean="0">
                    <a:solidFill>
                      <a:srgbClr val="0000FF"/>
                    </a:solidFill>
                    <a:cs typeface="Arial" panose="020B0604020202020204" pitchFamily="34" charset="0"/>
                  </a:rPr>
                  <a:t>o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G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-</a:t>
                </a:r>
                <a:r>
                  <a:rPr lang="en-US" sz="3200" dirty="0" smtClean="0">
                    <a:solidFill>
                      <a:srgbClr val="0000FF"/>
                    </a:solidFill>
                    <a:cs typeface="Arial" panose="020B0604020202020204" pitchFamily="34" charset="0"/>
                  </a:rPr>
                  <a:t>bundle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𝒫</m:t>
                        </m:r>
                      </m:e>
                    </m:acc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→ 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𝒲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8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49" y="2438400"/>
                <a:ext cx="8339527" cy="1683602"/>
              </a:xfrm>
              <a:prstGeom prst="rect">
                <a:avLst/>
              </a:prstGeom>
              <a:blipFill rotWithShape="1">
                <a:blip r:embed="rId3"/>
                <a:stretch>
                  <a:fillRect l="-1827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0171" y="4362036"/>
                <a:ext cx="8767015" cy="1317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But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Ω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7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𝑠𝑝𝑖𝑛</m:t>
                        </m:r>
                      </m:sup>
                    </m:sSubSup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𝐵𝐺</m:t>
                        </m:r>
                      </m:e>
                    </m:d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=0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 many groups, e.g. </a:t>
                </a:r>
              </a:p>
              <a:p>
                <a:r>
                  <a:rPr lang="en-US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roducts of U(n), SU(n), </a:t>
                </a:r>
                <a:r>
                  <a:rPr lang="en-US" sz="36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(n). Also E8</a:t>
                </a:r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71" y="4362036"/>
                <a:ext cx="8767015" cy="1317155"/>
              </a:xfrm>
              <a:prstGeom prst="rect">
                <a:avLst/>
              </a:prstGeom>
              <a:blipFill rotWithShape="1">
                <a:blip r:embed="rId4"/>
                <a:stretch>
                  <a:fillRect l="-2086" t="-463" r="-118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99633" y="5867400"/>
            <a:ext cx="7563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return to this key point later. 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40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" y="3444923"/>
                <a:ext cx="5410200" cy="113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exp</m:t>
                          </m:r>
                        </m:fName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( 2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nary>
                            <m:naryPr>
                              <m:supHide m:val="on"/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𝒲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𝑋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444923"/>
                <a:ext cx="5410200" cy="113043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14999" y="3502983"/>
                <a:ext cx="2557367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 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𝑌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𝜆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′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999" y="3502983"/>
                <a:ext cx="2557367" cy="10143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2569" y="2237320"/>
                <a:ext cx="850611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gives a clue to construct the </a:t>
                </a:r>
                <a:r>
                  <a:rPr lang="en-US" sz="3200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counterterm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invertible field theory,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𝐶𝑇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We can write it as: </a:t>
                </a:r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69" y="2237320"/>
                <a:ext cx="8506111" cy="1077218"/>
              </a:xfrm>
              <a:prstGeom prst="rect">
                <a:avLst/>
              </a:prstGeom>
              <a:blipFill rotWithShape="1">
                <a:blip r:embed="rId4"/>
                <a:stretch>
                  <a:fillRect l="-1864" t="-7345" r="-86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53870" y="4695585"/>
                <a:ext cx="39742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𝑠𝑖𝑔𝑛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Λ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𝑚𝑜𝑑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8 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870" y="4695585"/>
                <a:ext cx="3974293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02542" y="5486400"/>
                <a:ext cx="41984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𝜆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𝜎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𝒲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𝑚𝑜𝑑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8 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542" y="5486400"/>
                <a:ext cx="4198458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4769" y="4695584"/>
                <a:ext cx="35014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𝜆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⊗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𝜆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69" y="4695584"/>
                <a:ext cx="3501471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2400" y="6172200"/>
                <a:ext cx="8991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𝒲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Λ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has quantized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coho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class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𝒲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Λ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172200"/>
                <a:ext cx="8991600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548" y="1132820"/>
                <a:ext cx="9111597" cy="1081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𝐴𝑛𝑜𝑚𝑎𝑙𝑦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𝒰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𝒫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exp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⁡( 2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(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supHide m:val="on"/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𝒲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8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−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𝑠𝑖𝑔𝑛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Λ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𝒲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8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))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" y="1132820"/>
                <a:ext cx="9111597" cy="108145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0654" y="367206"/>
                <a:ext cx="86136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When 7D data extends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𝒲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the formula</a:t>
                </a:r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54" y="367206"/>
                <a:ext cx="8613640" cy="646331"/>
              </a:xfrm>
              <a:prstGeom prst="rect">
                <a:avLst/>
              </a:prstGeom>
              <a:blipFill rotWithShape="1">
                <a:blip r:embed="rId10"/>
                <a:stretch>
                  <a:fillRect l="-2194" t="-14151" r="-127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66800" y="5193325"/>
                <a:ext cx="2165831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𝜆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193325"/>
                <a:ext cx="2165831" cy="101431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891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2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32860" y="0"/>
                <a:ext cx="5410200" cy="113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exp</m:t>
                          </m:r>
                        </m:fName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( 2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nary>
                            <m:naryPr>
                              <m:supHide m:val="on"/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𝒲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𝑋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860" y="0"/>
                <a:ext cx="5410200" cy="113043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90500" y="4840307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action is the partition function of a 7-dimensional topological field theory known </a:t>
            </a:r>
          </a:p>
          <a:p>
            <a:r>
              <a:rPr lang="en-US" sz="28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``Wu-</a:t>
            </a:r>
            <a:r>
              <a:rPr lang="en-US" sz="2800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Chern</a:t>
            </a:r>
            <a:r>
              <a:rPr lang="en-US" sz="2800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-Simons theory.’’  WCS generalizes </a:t>
            </a:r>
          </a:p>
          <a:p>
            <a:r>
              <a:rPr lang="en-US" sz="28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 </a:t>
            </a:r>
            <a:r>
              <a:rPr lang="en-US" sz="2800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Chern</a:t>
            </a:r>
            <a:r>
              <a:rPr lang="en-US" sz="2800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-Simons theory to higher form fields. </a:t>
            </a:r>
            <a:endParaRPr lang="en-US" sz="2800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06996" y="1854018"/>
                <a:ext cx="67105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Λ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a characteristic vector: </a:t>
                </a:r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996" y="1854018"/>
                <a:ext cx="6710555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14151" r="-1817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8274" y="1206637"/>
            <a:ext cx="8781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independent of extension ONLY if 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06996" y="2377238"/>
                <a:ext cx="643785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∀ 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Λ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         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⋅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𝑚𝑜𝑑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2 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996" y="2377238"/>
                <a:ext cx="6437853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9350" y="3757772"/>
                <a:ext cx="75438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Happily, a characteristic vector always satisfies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𝑠𝑖𝑔𝑛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Λ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𝑚𝑜𝑑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 8 </m:t>
                    </m:r>
                  </m:oMath>
                </a14:m>
                <a:endParaRPr lang="en-US" sz="3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50" y="3757772"/>
                <a:ext cx="7543800" cy="1077218"/>
              </a:xfrm>
              <a:prstGeom prst="rect">
                <a:avLst/>
              </a:prstGeom>
              <a:blipFill rotWithShape="1">
                <a:blip r:embed="rId5"/>
                <a:stretch>
                  <a:fillRect l="-2019"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4154" y="3076246"/>
                <a:ext cx="82150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𝜆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a characteristic vector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𝒲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8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54" y="3076246"/>
                <a:ext cx="8215046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798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856"/>
            <a:ext cx="8229600" cy="1143000"/>
          </a:xfrm>
        </p:spPr>
        <p:txBody>
          <a:bodyPr/>
          <a:lstStyle/>
          <a:p>
            <a:r>
              <a:rPr lang="en-US" dirty="0" smtClean="0"/>
              <a:t>Spin </a:t>
            </a:r>
            <a:r>
              <a:rPr lang="en-US" dirty="0" err="1" smtClean="0"/>
              <a:t>Chern</a:t>
            </a:r>
            <a:r>
              <a:rPr lang="en-US" dirty="0" smtClean="0"/>
              <a:t>-Simons Theory 1/2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1075819"/>
                <a:ext cx="79248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a connection on 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𝑈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(1)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bundle 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𝒫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𝒰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then we can define a (level one) </a:t>
                </a:r>
              </a:p>
              <a:p>
                <a:r>
                  <a:rPr lang="en-US" sz="3200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Chern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-Simons invariant: </a:t>
                </a:r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075819"/>
                <a:ext cx="7924800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2000" t="-5039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5644" y="2819399"/>
                <a:ext cx="6313512" cy="722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𝐶𝑆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𝐴</m:t>
                        </m:r>
                      </m:e>
                    </m:d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𝒲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mod</m:t>
                    </m:r>
                    <m:r>
                      <a:rPr lang="en-US" sz="3200" b="0" i="0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3200" b="0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  <m:r>
                      <a:rPr lang="en-US" sz="3200" b="0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 ∈</m:t>
                    </m:r>
                    <m:r>
                      <a:rPr lang="en-US" sz="3200" b="0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  <m:r>
                      <a:rPr lang="en-US" sz="3200" b="0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/</m:t>
                    </m:r>
                    <m:r>
                      <a:rPr lang="en-US" sz="3200" b="0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44" y="2819399"/>
                <a:ext cx="6313512" cy="7223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04800" y="377699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 to divide by 2 but this is not well-defined. 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" y="4584937"/>
                <a:ext cx="8991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we give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𝒰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spin structure we can make sense of 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evel ½ 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Chern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-Simons: Choose integral lift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𝒲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584937"/>
                <a:ext cx="8991600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356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7122" y="5715000"/>
                <a:ext cx="8262156" cy="811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𝐶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𝑠𝑝𝑖𝑛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𝐴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𝒲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𝑋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𝑤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𝑚𝑜𝑑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ℤ</m:t>
                        </m:r>
                      </m:e>
                    </m:nary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/</m:t>
                    </m:r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22" y="5715000"/>
                <a:ext cx="8262156" cy="811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45403" y="2651863"/>
                <a:ext cx="1587294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𝐹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403" y="2651863"/>
                <a:ext cx="1587294" cy="101431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868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92" y="171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Spin </a:t>
            </a:r>
            <a:r>
              <a:rPr lang="en-US" dirty="0" err="1" smtClean="0"/>
              <a:t>Chern</a:t>
            </a:r>
            <a:r>
              <a:rPr lang="en-US" dirty="0" smtClean="0"/>
              <a:t>-Simons Theory – 2/2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2127792"/>
                <a:ext cx="92964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choice of spin structure,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𝜔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𝒰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can be viewed as a trivialization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𝜂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at the boundary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𝒲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3200" b="0" i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2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27792"/>
                <a:ext cx="9296400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1639" t="-7345" r="-1049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3135668"/>
                <a:ext cx="9135258" cy="877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Change of spin structure: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F0498"/>
                        </a:solidFill>
                        <a:latin typeface="Cambria Math"/>
                        <a:cs typeface="Arial" panose="020B0604020202020204" pitchFamily="34" charset="0"/>
                      </a:rPr>
                      <m:t>𝜔</m:t>
                    </m:r>
                    <m:r>
                      <a:rPr lang="en-US" sz="2800" b="0" i="1" smtClean="0">
                        <a:solidFill>
                          <a:srgbClr val="0F0498"/>
                        </a:solidFill>
                        <a:latin typeface="Cambria Math"/>
                        <a:cs typeface="Arial" panose="020B0604020202020204" pitchFamily="34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rgbClr val="0F0498"/>
                        </a:solidFill>
                        <a:latin typeface="Cambria Math"/>
                        <a:cs typeface="Arial" panose="020B0604020202020204" pitchFamily="34" charset="0"/>
                      </a:rPr>
                      <m:t>𝜔</m:t>
                    </m:r>
                    <m:r>
                      <a:rPr lang="en-US" sz="2800" b="0" i="1" smtClean="0">
                        <a:solidFill>
                          <a:srgbClr val="0F0498"/>
                        </a:solidFill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𝜖</m:t>
                        </m:r>
                      </m:e>
                    </m:d>
                    <m:r>
                      <a:rPr lang="en-US" sz="2800" b="0" i="1" smtClean="0">
                        <a:solidFill>
                          <a:srgbClr val="0F0498"/>
                        </a:solidFill>
                        <a:latin typeface="Cambria Math"/>
                        <a:cs typeface="Arial" panose="020B0604020202020204" pitchFamily="34" charset="0"/>
                      </a:rPr>
                      <m:t>,  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𝜖</m:t>
                        </m:r>
                      </m:e>
                    </m:d>
                    <m:r>
                      <a:rPr lang="en-US" sz="2800" b="0" i="1" smtClean="0">
                        <a:solidFill>
                          <a:srgbClr val="0F0498"/>
                        </a:solidFill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F0498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F0498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𝒰</m:t>
                            </m:r>
                          </m:e>
                          <m:sub>
                            <m:r>
                              <a:rPr lang="en-US" sz="2800" b="0" i="0" smtClean="0">
                                <a:solidFill>
                                  <a:srgbClr val="0F0498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F0498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2800" b="0" i="1" smtClean="0">
                                    <a:solidFill>
                                      <a:srgbClr val="0F0498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rgbClr val="0F0498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rgbClr val="0F0498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800" b="0" i="1" smtClean="0">
                                <a:solidFill>
                                  <a:srgbClr val="0F0498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ℤ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F0498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ℤ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 smtClean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dirty="0">
                  <a:solidFill>
                    <a:srgbClr val="0F049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35668"/>
                <a:ext cx="9135258" cy="877228"/>
              </a:xfrm>
              <a:prstGeom prst="rect">
                <a:avLst/>
              </a:prstGeom>
              <a:blipFill rotWithShape="1">
                <a:blip r:embed="rId3"/>
                <a:stretch>
                  <a:fillRect l="-1334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0200" y="4269674"/>
                <a:ext cx="22461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F0498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𝜂</m:t>
                      </m:r>
                      <m:r>
                        <a:rPr lang="en-US" sz="3600" b="0" i="1" smtClean="0">
                          <a:solidFill>
                            <a:srgbClr val="0F0498"/>
                          </a:solidFill>
                          <a:latin typeface="Cambria Math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n-US" sz="3600" b="0" i="1" smtClean="0">
                          <a:solidFill>
                            <a:srgbClr val="0F0498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𝜂</m:t>
                      </m:r>
                      <m:r>
                        <a:rPr lang="en-US" sz="3600" b="0" i="1" smtClean="0">
                          <a:solidFill>
                            <a:srgbClr val="0F0498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rgbClr val="0F0498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𝜖</m:t>
                      </m:r>
                    </m:oMath>
                  </m:oMathPara>
                </a14:m>
                <a:endParaRPr lang="en-US" sz="3600" dirty="0">
                  <a:solidFill>
                    <a:srgbClr val="0F049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269674"/>
                <a:ext cx="2246192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16892" y="4021971"/>
                <a:ext cx="3194401" cy="1198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F0498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𝜖</m:t>
                      </m:r>
                      <m:r>
                        <a:rPr lang="en-US" sz="3200" b="0" i="1" smtClean="0">
                          <a:solidFill>
                            <a:srgbClr val="0F0498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F0498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F0498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F0498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solidFill>
                                <a:srgbClr val="0F0498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𝒰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0F0498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200" b="0" i="1" smtClean="0">
                              <a:solidFill>
                                <a:srgbClr val="0F0498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F049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892" y="4021971"/>
                <a:ext cx="3194401" cy="11988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6200" y="5220825"/>
            <a:ext cx="922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value of the spin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Chern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-Simons action </a:t>
            </a:r>
          </a:p>
          <a:p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hanges: 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57400" y="5616865"/>
                <a:ext cx="5798895" cy="1162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𝐶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𝜔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𝜖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𝐶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𝜔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nary>
                        <m:naryPr>
                          <m:supHide m:val="on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𝒰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𝑋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𝜖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616865"/>
                <a:ext cx="5798895" cy="116269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802" y="1009816"/>
                <a:ext cx="9144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Makes sense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a characteristic </a:t>
                </a:r>
              </a:p>
              <a:p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ector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𝒲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ℤ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2" y="1009816"/>
                <a:ext cx="9144000" cy="1077218"/>
              </a:xfrm>
              <a:prstGeom prst="rect">
                <a:avLst/>
              </a:prstGeom>
              <a:blipFill rotWithShape="1">
                <a:blip r:embed="rId7"/>
                <a:stretch>
                  <a:fillRect l="-1667" t="-7386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9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Wu-</a:t>
            </a:r>
            <a:r>
              <a:rPr lang="en-US" dirty="0" err="1" smtClean="0"/>
              <a:t>Chern</a:t>
            </a:r>
            <a:r>
              <a:rPr lang="en-US" dirty="0" smtClean="0"/>
              <a:t>-Simons Theory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Generalizes spin-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Chern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-Simons to p-form gauge fields.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900" y="164729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in detail in great generality by 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Samuel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Monnier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arXiv:1607.0139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54367" y="2839253"/>
                <a:ext cx="906095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Our case: 7D TFT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𝑊𝐶𝑆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of a (locally defined) 3-form gauge potential C with </a:t>
                </a:r>
                <a:r>
                  <a:rPr lang="en-US" sz="3200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fieldstrength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3200" i="1" dirty="0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3200" i="1" dirty="0" err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𝑑𝐶</m:t>
                    </m:r>
                  </m:oMath>
                </a14:m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4367" y="2839253"/>
                <a:ext cx="9060950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1682" t="-7386" r="-740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9251" y="4822686"/>
                <a:ext cx="812549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Instead of spin structure we need a </a:t>
                </a:r>
              </a:p>
              <a:p>
                <a:r>
                  <a:rPr lang="en-US" sz="36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``Wu-structure’’: A trivialization </a:t>
                </a:r>
                <a:r>
                  <a:rPr lang="en-US" sz="36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36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36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36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51" y="4822686"/>
                <a:ext cx="8125497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2327"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09800" y="4114800"/>
                <a:ext cx="374096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⋯;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Λ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114800"/>
                <a:ext cx="3740961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19200" y="6096000"/>
                <a:ext cx="6400800" cy="716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𝜈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6096000"/>
                <a:ext cx="6400800" cy="71622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24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7980"/>
            <a:ext cx="8229600" cy="1143000"/>
          </a:xfrm>
        </p:spPr>
        <p:txBody>
          <a:bodyPr/>
          <a:lstStyle/>
          <a:p>
            <a:r>
              <a:rPr lang="en-US" dirty="0" smtClean="0"/>
              <a:t>Wu-</a:t>
            </a:r>
            <a:r>
              <a:rPr lang="en-US" dirty="0" err="1" smtClean="0"/>
              <a:t>Chern</a:t>
            </a:r>
            <a:r>
              <a:rPr lang="en-US" dirty="0" smtClean="0"/>
              <a:t>-Simons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1066800"/>
                <a:ext cx="9220200" cy="1280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 a spin manifold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=0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=0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𝑇𝑀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has a canonical quotient by 2 :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𝜆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:endParaRPr lang="en-US" sz="3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66800"/>
                <a:ext cx="9220200" cy="1280159"/>
              </a:xfrm>
              <a:prstGeom prst="rect">
                <a:avLst/>
              </a:prstGeom>
              <a:blipFill rotWithShape="1">
                <a:blip r:embed="rId2"/>
                <a:stretch>
                  <a:fillRect l="-1652" t="-6190" r="-925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3389" y="3048000"/>
                <a:ext cx="8472114" cy="1260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e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600" b="0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iS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3600" b="0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WCS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3600" b="0" i="0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= 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exp</m:t>
                          </m:r>
                        </m:fName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( − 2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nary>
                            <m:naryPr>
                              <m:supHide m:val="on"/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𝒲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𝑋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89" y="3048000"/>
                <a:ext cx="8472114" cy="12600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" y="4386590"/>
                <a:ext cx="8915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the action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𝒰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spin-</a:t>
                </a:r>
                <a:r>
                  <a:rPr lang="en-US" sz="3200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bordant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zero. </a:t>
                </a:r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386590"/>
                <a:ext cx="8915400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1709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33600" y="5139219"/>
                <a:ext cx="3810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𝜆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⊗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𝜆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5139219"/>
                <a:ext cx="3810000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05492" y="5943600"/>
                <a:ext cx="79600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must be a characteristic vector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Λ</m:t>
                    </m:r>
                  </m:oMath>
                </a14:m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92" y="5943600"/>
                <a:ext cx="7960011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98463" y="2382499"/>
                <a:ext cx="64232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Moreover,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𝜆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an integral lift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463" y="2382499"/>
                <a:ext cx="6423274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2372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91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1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Dependence On Wu Structure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4252" y="12192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and partition function depend on choice of Wu structure.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4252" y="2642234"/>
                <a:ext cx="8923533" cy="1482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Set of Wu-structures are a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torsor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𝒰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7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ℤ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ℤ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52" y="2642234"/>
                <a:ext cx="8923533" cy="1482329"/>
              </a:xfrm>
              <a:prstGeom prst="rect">
                <a:avLst/>
              </a:prstGeom>
              <a:blipFill rotWithShape="1">
                <a:blip r:embed="rId2"/>
                <a:stretch>
                  <a:fillRect l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7288" y="3733800"/>
                <a:ext cx="5980420" cy="1294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𝑊𝐶𝑆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𝜔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𝜖</m:t>
                          </m:r>
                        </m:sup>
                      </m:sSubSup>
                      <m:d>
                        <m:d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𝑊𝐶𝑆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𝜔</m:t>
                          </m:r>
                        </m:sup>
                      </m:sSubSup>
                      <m:d>
                        <m:d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nary>
                        <m:naryPr>
                          <m:supHide m:val="on"/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𝒰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7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𝜖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288" y="3733800"/>
                <a:ext cx="5980420" cy="12946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498" y="5105400"/>
                <a:ext cx="9144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𝑊𝐶𝑆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an invertible 7D field theory: Evaluation on a six-manifolds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ℳ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gives a line bundle over the space of boundary data</a:t>
                </a:r>
                <a:r>
                  <a:rPr lang="en-US" sz="32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X</a:t>
                </a:r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8" y="5105400"/>
                <a:ext cx="9144000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1667" t="-5058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682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Defining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𝐶𝑇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𝑊𝐶𝑆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0"/>
                <a:ext cx="8229600" cy="1143000"/>
              </a:xfrm>
              <a:blipFill rotWithShape="1"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5818" y="1091794"/>
                <a:ext cx="796476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 define the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counterterm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line bundle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𝐶𝑇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we want to evaluate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𝑊𝐶𝑆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ℳ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𝑌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18" y="1091794"/>
                <a:ext cx="7964764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1913"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45629" y="2362200"/>
            <a:ext cx="237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1: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49434" y="2131768"/>
                <a:ext cx="3810000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⊗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𝜆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+[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]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434" y="2131768"/>
                <a:ext cx="3810000" cy="10143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66800" y="3073292"/>
                <a:ext cx="6882653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∑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𝐼𝐽</m:t>
                          </m:r>
                        </m:sub>
                      </m:sSub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𝐼</m:t>
                          </m:r>
                        </m:sup>
                      </m:sSubSup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𝐽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⋯;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Λ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073292"/>
                <a:ext cx="6882653" cy="101431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21528" y="2362200"/>
                <a:ext cx="24004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𝑌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shifted: </a:t>
                </a:r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528" y="2362200"/>
                <a:ext cx="2400401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3684" r="-5598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-121150" y="4267200"/>
            <a:ext cx="237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2: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28800" y="4267199"/>
                <a:ext cx="76174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𝑊𝐶𝑆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𝜔</m:t>
                        </m:r>
                      </m:sup>
                    </m:sSubSup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needs a choice of Wu-structure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𝜔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32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267199"/>
                <a:ext cx="7617470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4583" r="-960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5181600"/>
                <a:ext cx="85344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!! We do not want to add a choice of Wu structure to the defining set of </a:t>
                </a:r>
                <a:r>
                  <a:rPr lang="en-US" sz="3200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sugra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data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𝐺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ℛ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Λ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181600"/>
                <a:ext cx="8534400" cy="1569660"/>
              </a:xfrm>
              <a:prstGeom prst="rect">
                <a:avLst/>
              </a:prstGeom>
              <a:blipFill rotWithShape="1">
                <a:blip r:embed="rId8"/>
                <a:stretch>
                  <a:fillRect l="-1786" t="-5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609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0" grpId="0"/>
      <p:bldP spid="11" grpId="0"/>
      <p:bldP spid="1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38201" y="1484599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51614" y="2352979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Quantization Of Anomaly Coefficients.  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3037" y="148081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3037" y="24189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1614" y="331979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F-Theory Check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23037" y="3352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59466" y="1447800"/>
            <a:ext cx="8224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Six-dimensional </a:t>
            </a:r>
            <a:r>
              <a:rPr lang="en-US" sz="2800" dirty="0" err="1" smtClean="0">
                <a:solidFill>
                  <a:srgbClr val="FFFF00"/>
                </a:solidFill>
              </a:rPr>
              <a:t>Sugra</a:t>
            </a:r>
            <a:r>
              <a:rPr lang="en-US" sz="2800" dirty="0" smtClean="0">
                <a:solidFill>
                  <a:srgbClr val="FFFF00"/>
                </a:solidFill>
              </a:rPr>
              <a:t> &amp; Green-Schwarz Mech.</a:t>
            </a:r>
            <a:endParaRPr lang="en-US" sz="28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14400" y="4116211"/>
                <a:ext cx="8153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Geometrical Anomaly Cancellation,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𝜂</m:t>
                    </m:r>
                  </m:oMath>
                </a14:m>
                <a:r>
                  <a:rPr lang="en-US" sz="2800" dirty="0" smtClean="0"/>
                  <a:t>-Invariants </a:t>
                </a:r>
              </a:p>
              <a:p>
                <a:r>
                  <a:rPr lang="en-US" sz="2800" dirty="0" smtClean="0"/>
                  <a:t> &amp; Wu-</a:t>
                </a:r>
                <a:r>
                  <a:rPr lang="en-US" sz="2800" dirty="0" err="1" smtClean="0"/>
                  <a:t>Chern</a:t>
                </a:r>
                <a:r>
                  <a:rPr lang="en-US" sz="2800" dirty="0" smtClean="0"/>
                  <a:t>-Simons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16211"/>
                <a:ext cx="815340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495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990600" y="5244283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Technical Tools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0" y="413606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6707" y="527729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8451" y="42419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&amp; Summary Of Results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442" y="6103088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08321" y="6024004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 &amp; Discussion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608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/>
              <p:cNvSpPr txBox="1">
                <a:spLocks/>
              </p:cNvSpPr>
              <p:nvPr/>
            </p:nvSpPr>
            <p:spPr>
              <a:xfrm>
                <a:off x="338470" y="-223283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/>
                  <a:t>Defining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𝐶𝑇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𝑊𝐶𝑆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70" y="-223283"/>
                <a:ext cx="8229600" cy="1143000"/>
              </a:xfrm>
              <a:prstGeom prst="rect">
                <a:avLst/>
              </a:prstGeom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836" y="919717"/>
                <a:ext cx="9004364" cy="1975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Solution: Given a Wu-structure we can shift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𝑌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𝑌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 −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𝑣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, an </a:t>
                </a:r>
                <a:r>
                  <a:rPr lang="en-US" sz="32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unshifted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field and then we show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𝑊𝐶𝑆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𝜔</m:t>
                        </m:r>
                      </m:sup>
                    </m:sSub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𝑌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𝑣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𝜔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independent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𝜔</m:t>
                    </m:r>
                  </m:oMath>
                </a14:m>
                <a:endParaRPr lang="en-US" sz="3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6" y="919717"/>
                <a:ext cx="9004364" cy="1975541"/>
              </a:xfrm>
              <a:prstGeom prst="rect">
                <a:avLst/>
              </a:prstGeom>
              <a:blipFill rotWithShape="1">
                <a:blip r:embed="rId3"/>
                <a:stretch>
                  <a:fillRect l="-1693" t="-4012" r="-1760" b="-3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3048000"/>
                <a:ext cx="7010400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𝐶𝑇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⋯,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≔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𝑊𝐶𝑆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𝜔</m:t>
                          </m:r>
                        </m:sup>
                      </m:sSubSup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⋯,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𝑌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048000"/>
                <a:ext cx="7010400" cy="11988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4267200"/>
                <a:ext cx="912516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339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339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339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𝐶𝑇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actually independent of Wu structure: So no need to add this extra data to the definition of 6d </a:t>
                </a:r>
                <a:r>
                  <a:rPr lang="en-US" sz="2800" dirty="0" err="1" smtClean="0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sugra</a:t>
                </a:r>
                <a:r>
                  <a:rPr lang="en-US" sz="2800" dirty="0" smtClean="0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800" dirty="0">
                  <a:solidFill>
                    <a:srgbClr val="FF33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67200"/>
                <a:ext cx="9125164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336" t="-6369" r="-668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36816" y="5556607"/>
                <a:ext cx="9146569" cy="988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𝐶𝑇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transforms properly under B-field, diff, and VM gauge transformations: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𝐶𝑇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ℳ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𝒮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6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≅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𝐴𝑛𝑜𝑚𝑎𝑙𝑦</m:t>
                        </m:r>
                      </m:sub>
                    </m:sSub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ℳ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𝒮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816" y="5556607"/>
                <a:ext cx="9146569" cy="988091"/>
              </a:xfrm>
              <a:prstGeom prst="rect">
                <a:avLst/>
              </a:prstGeom>
              <a:blipFill rotWithShape="1">
                <a:blip r:embed="rId6"/>
                <a:stretch>
                  <a:fillRect l="-1400" t="-6173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17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5960"/>
            <a:ext cx="8229600" cy="1143000"/>
          </a:xfrm>
        </p:spPr>
        <p:txBody>
          <a:bodyPr/>
          <a:lstStyle/>
          <a:p>
            <a:r>
              <a:rPr lang="en-US" dirty="0" smtClean="0"/>
              <a:t>Anomaly Cancellation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1295400"/>
                <a:ext cx="9144000" cy="2100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𝐴𝑛𝑜𝑚𝑎𝑙𝑦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𝐶𝑇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is a 7D </a:t>
                </a:r>
                <a:r>
                  <a:rPr lang="en-US" sz="3200" b="1" i="1" u="sng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topological field theory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that is defined on spin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bordism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classes of</a:t>
                </a:r>
              </a:p>
              <a:p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-bundles. It’s 7D  partition function is a homomorphism: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95400"/>
                <a:ext cx="9144000" cy="2100960"/>
              </a:xfrm>
              <a:prstGeom prst="rect">
                <a:avLst/>
              </a:prstGeom>
              <a:blipFill rotWithShape="1">
                <a:blip r:embed="rId2"/>
                <a:stretch>
                  <a:fillRect l="-1667" t="-4070" r="-67" b="-8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02668" y="3553888"/>
                <a:ext cx="8036531" cy="763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𝐴𝑛𝑜𝑚𝑎𝑙𝑦</m:t>
                        </m:r>
                      </m:sub>
                    </m:sSub>
                    <m:r>
                      <a:rPr lang="en-US" sz="3600" i="1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sSub>
                      <m:sSub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𝐶𝑇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  <m:sSubSup>
                      <m:sSubSupPr>
                        <m:ctrlP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600" b="0" i="0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Ω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7</m:t>
                        </m:r>
                      </m:sub>
                      <m:sup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𝑠𝑝𝑖𝑛</m:t>
                        </m:r>
                      </m:sup>
                    </m:sSubSup>
                    <m:d>
                      <m:dPr>
                        <m:ctrlP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𝐵𝐺</m:t>
                        </m:r>
                      </m:e>
                    </m:d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→</m:t>
                    </m:r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𝑈</m:t>
                    </m:r>
                    <m:d>
                      <m:dPr>
                        <m:ctrlP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68" y="3553888"/>
                <a:ext cx="8036531" cy="76315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0833" y="4572000"/>
                <a:ext cx="9220200" cy="1987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this homomorphism is trivial then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          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𝐴𝑛𝑜𝑚𝑎𝑙𝑦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𝐶𝑇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ℳ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6</m:t>
                            </m:r>
                          </m:sub>
                        </m:sSub>
                      </m:e>
                    </m:d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≅1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4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is canonically trivial. </a:t>
                </a:r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33" y="4572000"/>
                <a:ext cx="9220200" cy="1987660"/>
              </a:xfrm>
              <a:prstGeom prst="rect">
                <a:avLst/>
              </a:prstGeom>
              <a:blipFill rotWithShape="1">
                <a:blip r:embed="rId4"/>
                <a:stretch>
                  <a:fillRect l="-2381" t="-5521" b="-1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041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Anomaly Cancellation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2818571"/>
                <a:ext cx="914400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cs typeface="Arial" panose="020B0604020202020204" pitchFamily="34" charset="0"/>
                  </a:rPr>
                  <a:t>Now need a s</a:t>
                </a:r>
                <a:r>
                  <a:rPr lang="en-US" sz="3200" b="0" dirty="0" smtClean="0">
                    <a:solidFill>
                      <a:srgbClr val="0000FF"/>
                    </a:solidFill>
                    <a:cs typeface="Arial" panose="020B0604020202020204" pitchFamily="34" charset="0"/>
                  </a:rPr>
                  <a:t>ection,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Ψ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𝐶𝑇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ℳ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𝒮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6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which is local in the </a:t>
                </a:r>
                <a:r>
                  <a:rPr lang="en-US" sz="3200" i="1" u="sng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six-dimensional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fields. This will be our Green-Schwarz </a:t>
                </a:r>
                <a:r>
                  <a:rPr lang="en-US" sz="3200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counterterm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18571"/>
                <a:ext cx="9144001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1667" t="-5039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3000" y="4572000"/>
                <a:ext cx="5715000" cy="80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𝐴𝑛𝑜𝑚𝑎𝑙𝑦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𝜇𝜈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𝐶𝑇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𝜇𝜈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572000"/>
                <a:ext cx="5715000" cy="801438"/>
              </a:xfrm>
              <a:prstGeom prst="rect">
                <a:avLst/>
              </a:prstGeom>
              <a:blipFill rotWithShape="1">
                <a:blip r:embed="rId3"/>
                <a:stretch>
                  <a:fillRect r="-21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6142" y="5791200"/>
                <a:ext cx="807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product will be a function on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ℬ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/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𝒢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42" y="5791200"/>
                <a:ext cx="807720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2264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" y="1676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Suppose the 7D TFT is indeed </a:t>
            </a:r>
            <a:r>
              <a:rPr lang="en-US" sz="36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trivializable</a:t>
            </a:r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24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15285" y="5277293"/>
            <a:ext cx="8304029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51614" y="2352979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Quantization Of Anomaly Coefficients.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3037" y="148081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3037" y="24189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1614" y="331979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F-Theory Check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3037" y="3352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59466" y="1447800"/>
            <a:ext cx="8224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Six-dimensional </a:t>
            </a:r>
            <a:r>
              <a:rPr lang="en-US" sz="2800" dirty="0" err="1" smtClean="0">
                <a:solidFill>
                  <a:srgbClr val="FF0000"/>
                </a:solidFill>
              </a:rPr>
              <a:t>Sugra</a:t>
            </a:r>
            <a:r>
              <a:rPr lang="en-US" sz="2800" dirty="0" smtClean="0">
                <a:solidFill>
                  <a:srgbClr val="FF0000"/>
                </a:solidFill>
              </a:rPr>
              <a:t> &amp; Green-Schwarz Mech.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48739" y="4116211"/>
                <a:ext cx="8153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Geometrical Anomaly Cancellation,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𝜂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-Invariants </a:t>
                </a: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 &amp; Wu-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Chern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-Simons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739" y="4116211"/>
                <a:ext cx="815340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571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990600" y="5244283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Technical Tools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413606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6707" y="527729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8451" y="42419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&amp; Summary Of Results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442" y="6103088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08321" y="6024004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 &amp; Discussion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744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Important Technicalities 1: Differential </a:t>
            </a:r>
            <a:r>
              <a:rPr lang="en-US" dirty="0" err="1" smtClean="0"/>
              <a:t>Cohomology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1996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Precise formalism for working with p-form fields in </a:t>
            </a:r>
          </a:p>
          <a:p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eneral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spacetimes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453" y="2524780"/>
            <a:ext cx="9387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hree independent pieces of gauge invariant information: 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3200400"/>
            <a:ext cx="2265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Fieldstrength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7035" y="3200400"/>
            <a:ext cx="2905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Topological class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159398"/>
            <a:ext cx="2103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Wilson lines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453" y="368261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Differential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cohomology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an infinite-dimensional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Abelian group that precisely accounts for these data and nicely summarizes how they fit together.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5800" y="5252278"/>
                <a:ext cx="7315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Noncanonically: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ℋ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𝑈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𝑠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ℳ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ℤ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252278"/>
                <a:ext cx="7315200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2167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0167" y="5813653"/>
                <a:ext cx="7893508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ℋ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an infinite-dimensional Hilbert space </a:t>
                </a:r>
              </a:p>
              <a:p>
                <a:r>
                  <a:rPr lang="en-US" sz="32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of gauge-inequivalent local modes. </a:t>
                </a:r>
                <a:endParaRPr lang="en-US" sz="32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67" y="5813653"/>
                <a:ext cx="7893508" cy="1077218"/>
              </a:xfrm>
              <a:prstGeom prst="rect">
                <a:avLst/>
              </a:prstGeom>
              <a:blipFill rotWithShape="1">
                <a:blip r:embed="rId3"/>
                <a:stretch>
                  <a:fillRect t="-7386" r="-1004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0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Differential </a:t>
            </a:r>
            <a:r>
              <a:rPr lang="en-US" dirty="0" err="1" smtClean="0"/>
              <a:t>Cochains</a:t>
            </a:r>
            <a:r>
              <a:rPr lang="en-US" dirty="0" smtClean="0"/>
              <a:t> For Torus-Valued p-Form Gauge Fields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672" y="2472375"/>
                <a:ext cx="8831328" cy="604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̌"/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</m:acc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𝑝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𝑀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≔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𝑝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𝑀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𝑀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Ω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𝑝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𝑉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) 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72" y="2472375"/>
                <a:ext cx="8831328" cy="60458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61345" y="1785610"/>
                <a:ext cx="6248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Torus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V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Λ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𝑉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Λ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⊗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345" y="1785610"/>
                <a:ext cx="6248400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2537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47800" y="3220928"/>
                <a:ext cx="6185924" cy="660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̌"/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</m:acc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≔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̌"/>
                                      <m:ctrlP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𝑐h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̌"/>
                                      <m:ctrlP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h𝑜𝑙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̌"/>
                                      <m:ctrlP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𝑓𝑖𝑒𝑙𝑑𝑠𝑡𝑟𝑒𝑛𝑔𝑡h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220928"/>
                <a:ext cx="6185924" cy="6600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2691" y="4038600"/>
                <a:ext cx="89618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Differential: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h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𝐹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≔(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𝑑𝑎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𝐹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𝑑h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𝑑𝐹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 )</m:t>
                    </m:r>
                  </m:oMath>
                </a14:m>
                <a:endParaRPr lang="en-US" sz="3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91" y="4038600"/>
                <a:ext cx="8961839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700" t="-13684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791228" y="1224718"/>
            <a:ext cx="5097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Follow M. Hopkins &amp; I. Singer: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90600" y="4800600"/>
                <a:ext cx="64084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Shifted </a:t>
                </a:r>
                <a:r>
                  <a:rPr lang="en-US" sz="3200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cocycles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𝜈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𝑀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Λ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800600"/>
                <a:ext cx="6408486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2474" t="-13684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2000" y="5715000"/>
                <a:ext cx="8001000" cy="601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̌"/>
                                <m:ctrlPr>
                                  <a:rPr lang="en-US" sz="32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𝑍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𝑝</m:t>
                            </m:r>
                          </m:sup>
                        </m:sSup>
                      </m:e>
                      <m:sub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𝜈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𝑀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Λ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⊂</m:t>
                    </m:r>
                    <m:acc>
                      <m:accPr>
                        <m:chr m:val="̌"/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𝑝</m:t>
                            </m:r>
                          </m:sup>
                        </m:sSup>
                      </m:e>
                    </m:acc>
                    <m:d>
                      <m:d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where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𝜈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𝑚𝑜𝑑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Λ</m:t>
                    </m:r>
                  </m:oMath>
                </a14:m>
                <a:endParaRPr lang="en-US" sz="32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715000"/>
                <a:ext cx="8001000" cy="601383"/>
              </a:xfrm>
              <a:prstGeom prst="rect">
                <a:avLst/>
              </a:prstGeom>
              <a:blipFill rotWithShape="1">
                <a:blip r:embed="rId7"/>
                <a:stretch>
                  <a:fillRect t="-1020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40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background shifted </a:t>
            </a:r>
            <a:br>
              <a:rPr lang="en-US" dirty="0" smtClean="0"/>
            </a:br>
            <a:r>
              <a:rPr lang="en-US" dirty="0" smtClean="0"/>
              <a:t>differential </a:t>
            </a:r>
            <a:r>
              <a:rPr lang="en-US" dirty="0" err="1" smtClean="0"/>
              <a:t>cocycle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1524000"/>
                <a:ext cx="9144000" cy="1585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Given a Riemannian metric, gauge connection, and anomaly coefficients (</a:t>
                </a:r>
                <a:r>
                  <a:rPr lang="en-US" sz="3200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a,b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 we can </a:t>
                </a:r>
              </a:p>
              <a:p>
                <a:r>
                  <a:rPr lang="en-US" sz="32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anonically construct a differential </a:t>
                </a:r>
                <a:r>
                  <a:rPr lang="en-US" sz="3200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cocycle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𝑌</m:t>
                        </m:r>
                      </m:e>
                    </m:acc>
                  </m:oMath>
                </a14:m>
                <a:endParaRPr lang="en-US" sz="32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24000"/>
                <a:ext cx="9144000" cy="1585819"/>
              </a:xfrm>
              <a:prstGeom prst="rect">
                <a:avLst/>
              </a:prstGeom>
              <a:blipFill rotWithShape="1">
                <a:blip r:embed="rId2"/>
                <a:stretch>
                  <a:fillRect l="-1667" t="-5000" b="-1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3352800"/>
                <a:ext cx="3434465" cy="686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̌"/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𝑓𝑖𝑒𝑙𝑑𝑠𝑡𝑟𝑒𝑛𝑔𝑡h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𝑌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 </m:t>
                      </m:r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352800"/>
                <a:ext cx="3434465" cy="6862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09559" y="3333521"/>
                <a:ext cx="5067477" cy="700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 smtClean="0">
                    <a:solidFill>
                      <a:srgbClr val="0000FF"/>
                    </a:solidFill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 −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𝐼𝐽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𝐼𝐽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𝐼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𝐽</m:t>
                                </m:r>
                              </m:sup>
                            </m:sSubSup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</m:nary>
                      </m:e>
                    </m:nary>
                  </m:oMath>
                </a14:m>
                <a:endParaRPr lang="en-US" sz="28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559" y="3333521"/>
                <a:ext cx="5067477" cy="700705"/>
              </a:xfrm>
              <a:prstGeom prst="rect">
                <a:avLst/>
              </a:prstGeom>
              <a:blipFill rotWithShape="1">
                <a:blip r:embed="rId4"/>
                <a:stretch>
                  <a:fillRect l="-481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3000" y="4191000"/>
                <a:ext cx="5564985" cy="874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It is shifted by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𝜈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⊗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𝜆</m:t>
                    </m:r>
                  </m:oMath>
                </a14:m>
                <a:endParaRPr lang="en-US" sz="3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191000"/>
                <a:ext cx="5564985" cy="874663"/>
              </a:xfrm>
              <a:prstGeom prst="rect">
                <a:avLst/>
              </a:prstGeom>
              <a:blipFill rotWithShape="1">
                <a:blip r:embed="rId5"/>
                <a:stretch>
                  <a:fillRect l="-3399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" y="5024448"/>
                <a:ext cx="9280041" cy="1093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𝑌</m:t>
                        </m:r>
                      </m:e>
                    </m:acc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  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NOT gauge invariant under diffeomorphisms </a:t>
                </a:r>
              </a:p>
              <a:p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nd gauge transformations: </a:t>
                </a:r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024448"/>
                <a:ext cx="9280041" cy="1093376"/>
              </a:xfrm>
              <a:prstGeom prst="rect">
                <a:avLst/>
              </a:prstGeom>
              <a:blipFill rotWithShape="1">
                <a:blip r:embed="rId6"/>
                <a:stretch>
                  <a:fillRect l="-1643" t="-5556" r="-65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24200" y="6146496"/>
                <a:ext cx="2974532" cy="664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̌"/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→  </m:t>
                      </m:r>
                      <m:acc>
                        <m:accPr>
                          <m:chr m:val="̌"/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̌"/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</m:acc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6146496"/>
                <a:ext cx="2974532" cy="6645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755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683" y="0"/>
            <a:ext cx="8229600" cy="1143000"/>
          </a:xfrm>
        </p:spPr>
        <p:txBody>
          <a:bodyPr/>
          <a:lstStyle/>
          <a:p>
            <a:r>
              <a:rPr lang="en-US" dirty="0" smtClean="0"/>
              <a:t>Model For The B-field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00200" y="1528552"/>
                <a:ext cx="2130840" cy="727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̌"/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</m:acc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̌"/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</m:acc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528552"/>
                <a:ext cx="2130840" cy="72795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2721890"/>
            <a:ext cx="5763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B-field gauge transformations: 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810000"/>
            <a:ext cx="8843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Diffeomorphisms + VM Gauge transformations: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7063" y="4876800"/>
                <a:ext cx="2946512" cy="727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̌"/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</m:acc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→</m:t>
                      </m:r>
                      <m:acc>
                        <m:accPr>
                          <m:chr m:val="̌"/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</m:acc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𝑑</m:t>
                      </m:r>
                      <m:acc>
                        <m:accPr>
                          <m:chr m:val="̌"/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</m:acc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063" y="4876800"/>
                <a:ext cx="2946512" cy="72795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42023" y="4914471"/>
                <a:ext cx="2766911" cy="727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̌"/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</m:acc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→</m:t>
                      </m:r>
                      <m:acc>
                        <m:accPr>
                          <m:chr m:val="̌"/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</m:acc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̌"/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</m:acc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023" y="4914471"/>
                <a:ext cx="2766911" cy="7279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67400" y="2650299"/>
                <a:ext cx="2971800" cy="727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̌"/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</m:acc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→</m:t>
                      </m:r>
                      <m:acc>
                        <m:accPr>
                          <m:chr m:val="̌"/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</m:acc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𝑑</m:t>
                      </m:r>
                      <m:acc>
                        <m:accPr>
                          <m:chr m:val="̌"/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</m:acc>
                    </m:oMath>
                  </m:oMathPara>
                </a14:m>
                <a:endParaRPr lang="en-US" sz="4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650299"/>
                <a:ext cx="2971800" cy="7279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14800" y="1524000"/>
                <a:ext cx="4038600" cy="732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̌"/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</m:acc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̌"/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</m:acc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𝑀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Λ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524000"/>
                <a:ext cx="4038600" cy="73250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547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9" y="76200"/>
            <a:ext cx="9137151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Important Technicalities 2: E-Theory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7124" y="1094241"/>
                <a:ext cx="9107439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second subtlety is that to define the WCS action precisely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≤7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dimensions we actually have to work with a generalization of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cohomology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known as E-theory.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124" y="1094241"/>
                <a:ext cx="9107439" cy="2062103"/>
              </a:xfrm>
              <a:prstGeom prst="rect">
                <a:avLst/>
              </a:prstGeom>
              <a:blipFill rotWithShape="1">
                <a:blip r:embed="rId2"/>
                <a:stretch>
                  <a:fillRect l="-1673" t="-3846" r="-1205" b="-8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49" y="3233064"/>
                <a:ext cx="8723863" cy="1116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Example: WZW term in 4d pion </a:t>
                </a:r>
                <a:r>
                  <a:rPr lang="en-US" sz="3200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Lagrangian</a:t>
                </a:r>
                <a:r>
                  <a:rPr lang="en-US" sz="32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</a:p>
              <a:p>
                <a:r>
                  <a:rPr lang="en-US" sz="32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ffective action of 4d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𝑆𝑈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YM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flavors. </a:t>
                </a:r>
                <a:endParaRPr lang="en-US" sz="32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" y="3233064"/>
                <a:ext cx="8723863" cy="1116652"/>
              </a:xfrm>
              <a:prstGeom prst="rect">
                <a:avLst/>
              </a:prstGeom>
              <a:blipFill rotWithShape="1">
                <a:blip r:embed="rId3"/>
                <a:stretch>
                  <a:fillRect l="-1747" t="-7065" r="-83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04102" y="4349716"/>
                <a:ext cx="7326610" cy="1244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odd: The action should </a:t>
                </a:r>
              </a:p>
              <a:p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depend on spin structure!!</a:t>
                </a:r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02" y="4349716"/>
                <a:ext cx="7326610" cy="1244700"/>
              </a:xfrm>
              <a:prstGeom prst="rect">
                <a:avLst/>
              </a:prstGeom>
              <a:blipFill rotWithShape="1">
                <a:blip r:embed="rId4"/>
                <a:stretch>
                  <a:fillRect l="-2496" t="-7843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14400" y="5788085"/>
            <a:ext cx="7816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Freed (2006):  Actually, the well-defined </a:t>
            </a:r>
          </a:p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integral is an integral in E-theory. 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9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763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Construction Of The Green-Schwarz </a:t>
            </a:r>
            <a:r>
              <a:rPr lang="en-US" dirty="0" err="1" smtClean="0"/>
              <a:t>Counterterm</a:t>
            </a:r>
            <a:r>
              <a:rPr lang="en-US" dirty="0" smtClean="0"/>
              <a:t>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39704" y="1274676"/>
                <a:ext cx="4965718" cy="1406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𝐶𝑇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exp</m:t>
                          </m:r>
                        </m:fName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nary>
                            <m:nary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6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𝐸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sup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𝑔𝑠𝑡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704" y="1274676"/>
                <a:ext cx="4965718" cy="14067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4226" y="2681408"/>
                <a:ext cx="9110443" cy="1758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𝑔𝑠𝑡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endChr m:val="]"/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̌"/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𝐻</m:t>
                                          </m:r>
                                        </m:e>
                                      </m:acc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acc>
                                        <m:accPr>
                                          <m:chr m:val="̌"/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𝜂</m:t>
                                          </m:r>
                                        </m:e>
                                      </m:acc>
                                    </m:e>
                                  </m:d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∪</m:t>
                                  </m:r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̌"/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acc>
                                        <m:accPr>
                                          <m:chr m:val="̌"/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𝜈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h𝑜𝑙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𝜂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 )</m:t>
                      </m:r>
                    </m:oMath>
                  </m:oMathPara>
                </a14:m>
                <a:endParaRPr lang="en-US" sz="3200" b="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26" y="2681408"/>
                <a:ext cx="9110443" cy="17580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07956" y="4032765"/>
                <a:ext cx="776298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Section of the right line bundle &amp; independent </a:t>
                </a:r>
              </a:p>
              <a:p>
                <a:r>
                  <a:rPr lang="en-US" sz="28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of Wu structure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𝜔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56" y="4032765"/>
                <a:ext cx="7762982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650" t="-641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437595" y="6179741"/>
            <a:ext cx="6503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Locally reduces to the expected answer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4993239"/>
            <a:ext cx="8005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Locally constructed in six dimensions, but 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 sense in topologically nontrivial cases.  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44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(Pre-) Data For 6d Supergravity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1643" y="1537699"/>
            <a:ext cx="86485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(1,0)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sugra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multiplet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vector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multiplets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ypermultiplets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tensor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multiplets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486" y="3138387"/>
            <a:ext cx="8973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VM: Choose a compact (reductive) Lie group G. 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423" y="4046186"/>
                <a:ext cx="93123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HM: Choose a </a:t>
                </a:r>
                <a:r>
                  <a:rPr lang="en-US" sz="3200" dirty="0" err="1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quaternionic</a:t>
                </a:r>
                <a:r>
                  <a:rPr lang="en-US" sz="3200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representation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33CC"/>
                        </a:solidFill>
                        <a:latin typeface="Cambria Math"/>
                        <a:cs typeface="Arial" panose="020B0604020202020204" pitchFamily="34" charset="0"/>
                      </a:rPr>
                      <m:t>ℛ</m:t>
                    </m:r>
                  </m:oMath>
                </a14:m>
                <a:r>
                  <a:rPr lang="en-US" sz="3200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G </a:t>
                </a:r>
                <a:endParaRPr lang="en-US" sz="3200" dirty="0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3" y="4046186"/>
                <a:ext cx="9312357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1702" t="-13542" r="-65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423" y="4925294"/>
                <a:ext cx="93346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TM: Choose an integral lattice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Λ</m:t>
                    </m:r>
                  </m:oMath>
                </a14:m>
                <a:r>
                  <a:rPr lang="en-US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signature (1,T) </a:t>
                </a:r>
                <a:endParaRPr lang="en-US" sz="3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3" y="4925294"/>
                <a:ext cx="9334607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1698" t="-13542" r="-65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33726" y="5740277"/>
                <a:ext cx="288777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𝐺</m:t>
                          </m:r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ℛ</m:t>
                          </m:r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5400" b="0" i="0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Λ</m:t>
                          </m:r>
                        </m:e>
                      </m:d>
                    </m:oMath>
                  </m:oMathPara>
                </a14:m>
                <a:endParaRPr lang="en-US" sz="5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726" y="5740277"/>
                <a:ext cx="2887778" cy="9233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311375" y="5678722"/>
            <a:ext cx="4098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Pre-data: 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17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59466" y="6070078"/>
            <a:ext cx="8304029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51614" y="2352979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Quantization Of Anomaly Coefficients.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3037" y="148081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3037" y="24189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1614" y="331979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F-Theory Check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3037" y="3352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59466" y="1447800"/>
            <a:ext cx="8224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Six-dimensional </a:t>
            </a:r>
            <a:r>
              <a:rPr lang="en-US" sz="2800" dirty="0" err="1" smtClean="0">
                <a:solidFill>
                  <a:srgbClr val="FF0000"/>
                </a:solidFill>
              </a:rPr>
              <a:t>Sugra</a:t>
            </a:r>
            <a:r>
              <a:rPr lang="en-US" sz="2800" dirty="0" smtClean="0">
                <a:solidFill>
                  <a:srgbClr val="FF0000"/>
                </a:solidFill>
              </a:rPr>
              <a:t> &amp; Green-Schwarz Mech.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48739" y="4116211"/>
                <a:ext cx="8153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Geometrical Anomaly Cancellation,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𝜂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-Invariants </a:t>
                </a: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 &amp; Wu-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Chern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-Simons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739" y="4116211"/>
                <a:ext cx="815340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571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990600" y="5244283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Technical Tools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413606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6707" y="527729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8451" y="42419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&amp; Summary Of Results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442" y="6103088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08321" y="6024004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Conclusion &amp; Discussion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4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light from hea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8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Conclusion: All Anomalies Cancel: </a:t>
            </a:r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07212" y="1143000"/>
                <a:ext cx="626639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ℛ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Λ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such that: </a:t>
                </a:r>
                <a:endParaRPr lang="en-US" sz="4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212" y="1143000"/>
                <a:ext cx="6266395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3405" t="-15517" r="-252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45258" y="1918524"/>
                <a:ext cx="2323072" cy="1129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8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258" y="1918524"/>
                <a:ext cx="2323072" cy="11294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" y="3048000"/>
                <a:ext cx="8763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Λ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a characteristic vector &amp;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=9−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𝑇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048000"/>
                <a:ext cx="8763000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664249" y="3962400"/>
            <a:ext cx="5250338" cy="1827855"/>
            <a:chOff x="1799883" y="5258745"/>
            <a:chExt cx="5250338" cy="1827855"/>
          </a:xfrm>
        </p:grpSpPr>
        <p:sp>
          <p:nvSpPr>
            <p:cNvPr id="7" name="Rectangle 6"/>
            <p:cNvSpPr/>
            <p:nvPr/>
          </p:nvSpPr>
          <p:spPr>
            <a:xfrm>
              <a:off x="1799883" y="5258745"/>
              <a:ext cx="5250338" cy="1827855"/>
            </a:xfrm>
            <a:prstGeom prst="rect">
              <a:avLst/>
            </a:prstGeom>
            <a:solidFill>
              <a:srgbClr val="0F049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590800" y="5410200"/>
                  <a:ext cx="3668505" cy="11294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𝐵</m:t>
                            </m:r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;</m:t>
                            </m:r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Λ</m:t>
                            </m:r>
                          </m:e>
                        </m:d>
                      </m:oMath>
                    </m:oMathPara>
                  </a14:m>
                  <a:endParaRPr lang="en-US" sz="36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5410200"/>
                  <a:ext cx="3668505" cy="112947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348694" y="5867399"/>
                <a:ext cx="3905749" cy="912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40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Ω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7</m:t>
                          </m:r>
                        </m:sub>
                        <m:sup>
                          <m:r>
                            <a:rPr lang="en-US" sz="4400" i="1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𝑠𝑝𝑖𝑛</m:t>
                          </m:r>
                        </m:sup>
                      </m:sSubSup>
                      <m:d>
                        <m:d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𝐵𝐺</m:t>
                          </m:r>
                        </m:e>
                      </m:d>
                      <m:r>
                        <a:rPr lang="en-US" sz="4400" i="1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694" y="5867399"/>
                <a:ext cx="3905749" cy="9121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06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662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11430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Except,…</a:t>
            </a:r>
            <a:endParaRPr lang="en-US" sz="6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56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976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If The </a:t>
            </a:r>
            <a:r>
              <a:rPr lang="en-US" dirty="0" err="1" smtClean="0"/>
              <a:t>Bordism</a:t>
            </a:r>
            <a:r>
              <a:rPr lang="en-US" dirty="0" smtClean="0"/>
              <a:t> Group Is Nonzero?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0550" y="2645062"/>
                <a:ext cx="8153400" cy="763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𝐴𝑛𝑜𝑚𝑎𝑙𝑦</m:t>
                        </m:r>
                      </m:sub>
                    </m:sSub>
                    <m:r>
                      <a:rPr lang="en-US" sz="3600" i="1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sSub>
                      <m:sSub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𝐶𝑇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  <m:sSubSup>
                      <m:sSubSupPr>
                        <m:ctrlP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600" b="0" i="0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Ω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7</m:t>
                        </m:r>
                      </m:sub>
                      <m:sup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𝑠𝑝𝑖𝑛</m:t>
                        </m:r>
                      </m:sup>
                    </m:sSubSup>
                    <m:d>
                      <m:dPr>
                        <m:ctrlP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𝐵𝐺</m:t>
                        </m:r>
                      </m:e>
                    </m:d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→</m:t>
                    </m:r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𝑈</m:t>
                    </m:r>
                    <m:d>
                      <m:dPr>
                        <m:ctrlP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" y="2645062"/>
                <a:ext cx="8153400" cy="76315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64824" y="1447800"/>
            <a:ext cx="7869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would like to relax the last condition, </a:t>
            </a:r>
          </a:p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but it could happen that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0100" y="3453899"/>
            <a:ext cx="773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efines a nontrivial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bordism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invariant.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20976" y="4191000"/>
                <a:ext cx="9144000" cy="1079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example,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then we could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exp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nary>
                          <m:naryPr>
                            <m:supHide m:val="on"/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𝒰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sub>
                            </m:sSub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.  In that case the theory is anomalous. </a:t>
                </a:r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976" y="4191000"/>
                <a:ext cx="9144000" cy="1079142"/>
              </a:xfrm>
              <a:prstGeom prst="rect">
                <a:avLst/>
              </a:prstGeom>
              <a:blipFill rotWithShape="1">
                <a:blip r:embed="rId3"/>
                <a:stretch>
                  <a:fillRect l="-1400" t="-5650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77755" y="5334000"/>
            <a:ext cx="86437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(just barely) conceivable that some more clever </a:t>
            </a:r>
          </a:p>
          <a:p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nomaly cancellation mechanism could be invented, 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but this seems extremely unlikely. 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24"/>
            <a:ext cx="8229600" cy="1143000"/>
          </a:xfrm>
        </p:spPr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8161" y="1066800"/>
            <a:ext cx="81435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Global form of VM gauge group of 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 and 4- dimensional F-theory compactifications. 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1349" y="2286000"/>
                <a:ext cx="8001000" cy="1418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Understand the spin 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bordism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theories we can </a:t>
                </a:r>
              </a:p>
              <a:p>
                <a:r>
                  <a:rPr lang="en-US" sz="28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𝐴𝑛𝑜𝑚𝑎𝑙𝑦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𝐶𝑇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for arbitrary 6d 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sugra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ata: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ℛ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Λ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8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49" y="2286000"/>
                <a:ext cx="8001000" cy="1418978"/>
              </a:xfrm>
              <a:prstGeom prst="rect">
                <a:avLst/>
              </a:prstGeom>
              <a:blipFill rotWithShape="1">
                <a:blip r:embed="rId2"/>
                <a:stretch>
                  <a:fillRect l="-1523" t="-4292" b="-10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4537" y="3810000"/>
                <a:ext cx="8077200" cy="1906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have only shown that our quantization conditions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are complete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such </a:t>
                </a:r>
              </a:p>
              <a:p>
                <a:r>
                  <a:rPr lang="en-US" sz="28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7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𝑠𝑝𝑖𝑛</m:t>
                        </m:r>
                      </m:sup>
                    </m:sSubSup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𝐵𝐺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=0.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When it is </a:t>
                </a:r>
                <a:r>
                  <a:rPr lang="en-US" sz="2800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nonvanishing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here will probably be new conditions. </a:t>
                </a:r>
                <a:endParaRPr lang="en-US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37" y="3810000"/>
                <a:ext cx="8077200" cy="1906612"/>
              </a:xfrm>
              <a:prstGeom prst="rect">
                <a:avLst/>
              </a:prstGeom>
              <a:blipFill rotWithShape="1">
                <a:blip r:embed="rId3"/>
                <a:stretch>
                  <a:fillRect l="-1585" t="-3195" b="-7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04800" y="6018944"/>
            <a:ext cx="8704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them looks like a very challenging problem…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76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69" y="0"/>
            <a:ext cx="8229600" cy="1143000"/>
          </a:xfrm>
        </p:spPr>
        <p:txBody>
          <a:bodyPr/>
          <a:lstStyle/>
          <a:p>
            <a:r>
              <a:rPr lang="en-US" dirty="0" smtClean="0"/>
              <a:t>6d </a:t>
            </a:r>
            <a:r>
              <a:rPr lang="en-US" dirty="0" err="1" smtClean="0"/>
              <a:t>Sugra</a:t>
            </a:r>
            <a:r>
              <a:rPr lang="en-US" dirty="0" smtClean="0"/>
              <a:t> - 2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1260" y="990600"/>
            <a:ext cx="91614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write </a:t>
            </a:r>
            <a:r>
              <a:rPr lang="en-US" sz="36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multiplets</a:t>
            </a:r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Lagrangian</a:t>
            </a:r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equations 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motion.[</a:t>
            </a:r>
            <a:r>
              <a:rPr lang="en-US" sz="36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Riccioni</a:t>
            </a:r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2001]  </a:t>
            </a:r>
            <a:endParaRPr lang="en-US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93" y="2482511"/>
            <a:ext cx="46806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Fermions are chiral (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symplectic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Majorana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-Weyl)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2286000"/>
            <a:ext cx="43624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827" y="4499389"/>
            <a:ext cx="4680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2-form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fieldstrengths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 (anti-)self dual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5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Anomaly Polynomial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7053" y="838200"/>
                <a:ext cx="8839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Chiral fermions &amp; (anti-)self-dual tensor fields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gauge &amp; gravitational anomalies. </a:t>
                </a:r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053" y="838200"/>
                <a:ext cx="88392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2069" t="-7653" r="-1517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81588" y="2038529"/>
                <a:ext cx="654538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ℛ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we compute, </a:t>
                </a:r>
              </a:p>
              <a:p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following textbook procedures, </a:t>
                </a:r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588" y="2038529"/>
                <a:ext cx="6545382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2793" t="-7614" r="-1862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4172" y="3614410"/>
                <a:ext cx="84967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8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∼  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dim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ℍ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ℛ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dim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𝐺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+29 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𝑇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−273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𝑇𝑟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+⋯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72" y="3614410"/>
                <a:ext cx="849675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81588" y="4300210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 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9−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𝑇𝑟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𝑡𝑦𝑝𝑒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) +⋯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588" y="4300210"/>
                <a:ext cx="609600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0" y="5085289"/>
            <a:ext cx="9406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6d Green-Schwarz mechanism requires (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Sagnotti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71600" y="5670064"/>
                <a:ext cx="1904367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8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670064"/>
                <a:ext cx="1904367" cy="101431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45981" y="5854058"/>
                <a:ext cx="40809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𝑌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𝒲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Λ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⊗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981" y="5854058"/>
                <a:ext cx="4080989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87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0"/>
            <a:ext cx="896109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Standard Anomaly Cancellation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1295399"/>
                <a:ext cx="776045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Interpret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𝑌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as background magnetic </a:t>
                </a:r>
              </a:p>
              <a:p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urrent for the tensor-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multiplets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⇒  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295399"/>
                <a:ext cx="7760458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2435" t="-7107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9003" y="3581400"/>
                <a:ext cx="827585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3366FF"/>
                        </a:solidFill>
                        <a:latin typeface="Cambria Math"/>
                        <a:cs typeface="Arial" panose="020B0604020202020204" pitchFamily="34" charset="0"/>
                      </a:rPr>
                      <m:t>⇒</m:t>
                    </m:r>
                    <m:r>
                      <a:rPr lang="en-US" sz="3600" b="0" i="1" smtClean="0">
                        <a:solidFill>
                          <a:srgbClr val="3366FF"/>
                        </a:solidFill>
                        <a:latin typeface="Cambria Math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3600" b="0" i="1" smtClean="0">
                        <a:solidFill>
                          <a:srgbClr val="3366FF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33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transforms under diff &amp; VM gauge </a:t>
                </a:r>
              </a:p>
              <a:p>
                <a:r>
                  <a:rPr lang="en-US" sz="3600" dirty="0">
                    <a:solidFill>
                      <a:srgbClr val="33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3600" dirty="0" smtClean="0">
                    <a:solidFill>
                      <a:srgbClr val="33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ransformations…  </a:t>
                </a:r>
                <a:endParaRPr lang="en-US" sz="3600" dirty="0"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03" y="3581400"/>
                <a:ext cx="8275855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2209" t="-7653" r="-1252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85800" y="4917248"/>
            <a:ext cx="6750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counterterm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sugra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action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81200" y="5715000"/>
                <a:ext cx="4649030" cy="984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e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iS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→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𝑖𝑆</m:t>
                          </m:r>
                        </m:sup>
                      </m:sSup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−2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∫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𝐵𝑌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715000"/>
                <a:ext cx="4649030" cy="9845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43797" y="2667000"/>
                <a:ext cx="4724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𝑑𝐻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𝑌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797" y="2667000"/>
                <a:ext cx="4724400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21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73502</TotalTime>
  <Words>5836</Words>
  <Application>Microsoft Office PowerPoint</Application>
  <PresentationFormat>On-screen Show (4:3)</PresentationFormat>
  <Paragraphs>576</Paragraphs>
  <Slides>64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Comments On Global Anomalies In  Six-Dimensional Supergravity </vt:lpstr>
      <vt:lpstr>PowerPoint Presentation</vt:lpstr>
      <vt:lpstr>Motivation</vt:lpstr>
      <vt:lpstr>Brief Summary Of Results</vt:lpstr>
      <vt:lpstr>PowerPoint Presentation</vt:lpstr>
      <vt:lpstr>(Pre-) Data For 6d Supergravity</vt:lpstr>
      <vt:lpstr>6d Sugra - 2</vt:lpstr>
      <vt:lpstr>The Anomaly Polynomial</vt:lpstr>
      <vt:lpstr>Standard Anomaly Cancellation </vt:lpstr>
      <vt:lpstr>So, What’s The Big Deal? </vt:lpstr>
      <vt:lpstr>Definition Of Anomaly Coefficients</vt:lpstr>
      <vt:lpstr>The Data Of 6d Sugra </vt:lpstr>
      <vt:lpstr>Standard Anomaly Cancellation -2/2</vt:lpstr>
      <vt:lpstr>PowerPoint Presentation</vt:lpstr>
      <vt:lpstr>PowerPoint Presentation</vt:lpstr>
      <vt:lpstr>The New Constraints</vt:lpstr>
      <vt:lpstr>Quadratic Forms On g And H^4 (BG)</vt:lpstr>
      <vt:lpstr>Strongest Constraints - 2</vt:lpstr>
      <vt:lpstr>First Derivation</vt:lpstr>
      <vt:lpstr>PowerPoint Presentation</vt:lpstr>
      <vt:lpstr>And What About F-Theory ?</vt:lpstr>
      <vt:lpstr>F-Theory: Some Definitions</vt:lpstr>
      <vt:lpstr>F-Theory: More Definitions </vt:lpstr>
      <vt:lpstr>Bonus: Global Form  Of F-Theory Gauge Group</vt:lpstr>
      <vt:lpstr>PowerPoint Presentation</vt:lpstr>
      <vt:lpstr>6d Green-Schwarz Mechanism Revisited</vt:lpstr>
      <vt:lpstr>What’s Wrong With Textbook Green-Schwarz Anomaly Cancellation? </vt:lpstr>
      <vt:lpstr>PowerPoint Presentation</vt:lpstr>
      <vt:lpstr>Geometrical Anomaly Cancellation - 1/2</vt:lpstr>
      <vt:lpstr>Geometrical Anomaly Cancellation -2/2 </vt:lpstr>
      <vt:lpstr>Approach Via Invertible Field Theory</vt:lpstr>
      <vt:lpstr>The Anomaly Field Theory</vt:lpstr>
      <vt:lpstr>PowerPoint Presentation</vt:lpstr>
      <vt:lpstr>APS η-Invariant</vt:lpstr>
      <vt:lpstr>Important Facts About  ξ</vt:lpstr>
      <vt:lpstr> Dai-Freed Field Theory</vt:lpstr>
      <vt:lpstr>Chern-Simons On Manifold With Boundary</vt:lpstr>
      <vt:lpstr>Chern-Simons On Manifold With Boundary - 2</vt:lpstr>
      <vt:lpstr>Anomaly Field Theory For 6d Sugra</vt:lpstr>
      <vt:lpstr>Simpler Expression When (U_7,S_7) Extends To Eight Dimensions</vt:lpstr>
      <vt:lpstr>Spin Bordism Theory</vt:lpstr>
      <vt:lpstr>PowerPoint Presentation</vt:lpstr>
      <vt:lpstr>PowerPoint Presentation</vt:lpstr>
      <vt:lpstr>Spin Chern-Simons Theory 1/2</vt:lpstr>
      <vt:lpstr>Spin Chern-Simons Theory – 2/2</vt:lpstr>
      <vt:lpstr>Wu-Chern-Simons Theory</vt:lpstr>
      <vt:lpstr>Wu-Chern-Simons</vt:lpstr>
      <vt:lpstr>Dependence On Wu Structure</vt:lpstr>
      <vt:lpstr>Defining Z_CT  From Z_WCS </vt:lpstr>
      <vt:lpstr>PowerPoint Presentation</vt:lpstr>
      <vt:lpstr>Anomaly Cancellation</vt:lpstr>
      <vt:lpstr>Anomaly Cancellation</vt:lpstr>
      <vt:lpstr>PowerPoint Presentation</vt:lpstr>
      <vt:lpstr>Important Technicalities 1: Differential Cohomology</vt:lpstr>
      <vt:lpstr>Differential Cochains For Torus-Valued p-Form Gauge Fields</vt:lpstr>
      <vt:lpstr>The background shifted  differential cocycle</vt:lpstr>
      <vt:lpstr>Model For The B-field</vt:lpstr>
      <vt:lpstr>Important Technicalities 2: E-Theory</vt:lpstr>
      <vt:lpstr>Construction Of The Green-Schwarz Counterterm: </vt:lpstr>
      <vt:lpstr>PowerPoint Presentation</vt:lpstr>
      <vt:lpstr>Conclusion: All Anomalies Cancel: </vt:lpstr>
      <vt:lpstr>PowerPoint Presentation</vt:lpstr>
      <vt:lpstr>What If The Bordism Group Is Nonzero? </vt:lpstr>
      <vt:lpstr>Future Directions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In N=2 Field Theory</dc:title>
  <dc:creator>Greg</dc:creator>
  <cp:lastModifiedBy>Greg Moore</cp:lastModifiedBy>
  <cp:revision>3571</cp:revision>
  <cp:lastPrinted>2018-05-10T18:19:15Z</cp:lastPrinted>
  <dcterms:created xsi:type="dcterms:W3CDTF">2012-07-01T03:15:52Z</dcterms:created>
  <dcterms:modified xsi:type="dcterms:W3CDTF">2018-05-14T17:02:10Z</dcterms:modified>
</cp:coreProperties>
</file>