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97" r:id="rId2"/>
    <p:sldId id="540" r:id="rId3"/>
    <p:sldId id="339" r:id="rId4"/>
    <p:sldId id="499" r:id="rId5"/>
    <p:sldId id="601" r:id="rId6"/>
    <p:sldId id="603" r:id="rId7"/>
    <p:sldId id="498" r:id="rId8"/>
    <p:sldId id="600" r:id="rId9"/>
    <p:sldId id="617" r:id="rId10"/>
    <p:sldId id="367" r:id="rId11"/>
    <p:sldId id="497" r:id="rId12"/>
    <p:sldId id="500" r:id="rId13"/>
    <p:sldId id="512" r:id="rId14"/>
    <p:sldId id="578" r:id="rId15"/>
    <p:sldId id="501" r:id="rId16"/>
    <p:sldId id="502" r:id="rId17"/>
    <p:sldId id="618" r:id="rId18"/>
    <p:sldId id="506" r:id="rId19"/>
    <p:sldId id="510" r:id="rId20"/>
    <p:sldId id="509" r:id="rId21"/>
    <p:sldId id="580" r:id="rId22"/>
    <p:sldId id="602" r:id="rId23"/>
    <p:sldId id="619" r:id="rId24"/>
    <p:sldId id="548" r:id="rId25"/>
    <p:sldId id="550" r:id="rId26"/>
    <p:sldId id="569" r:id="rId27"/>
    <p:sldId id="549" r:id="rId28"/>
    <p:sldId id="551" r:id="rId29"/>
    <p:sldId id="570" r:id="rId30"/>
    <p:sldId id="595" r:id="rId31"/>
    <p:sldId id="620" r:id="rId32"/>
    <p:sldId id="481" r:id="rId33"/>
    <p:sldId id="621" r:id="rId34"/>
    <p:sldId id="517" r:id="rId35"/>
    <p:sldId id="543" r:id="rId36"/>
    <p:sldId id="582" r:id="rId37"/>
    <p:sldId id="599" r:id="rId38"/>
    <p:sldId id="526" r:id="rId39"/>
    <p:sldId id="528" r:id="rId40"/>
    <p:sldId id="589" r:id="rId41"/>
    <p:sldId id="622" r:id="rId42"/>
    <p:sldId id="525" r:id="rId43"/>
    <p:sldId id="557" r:id="rId44"/>
    <p:sldId id="527" r:id="rId45"/>
    <p:sldId id="583" r:id="rId46"/>
    <p:sldId id="530" r:id="rId47"/>
    <p:sldId id="519" r:id="rId48"/>
    <p:sldId id="590" r:id="rId49"/>
    <p:sldId id="596" r:id="rId50"/>
    <p:sldId id="584" r:id="rId51"/>
    <p:sldId id="623" r:id="rId52"/>
    <p:sldId id="571" r:id="rId53"/>
    <p:sldId id="572" r:id="rId54"/>
    <p:sldId id="573" r:id="rId55"/>
    <p:sldId id="532" r:id="rId56"/>
    <p:sldId id="533" r:id="rId57"/>
    <p:sldId id="536" r:id="rId58"/>
    <p:sldId id="534" r:id="rId59"/>
    <p:sldId id="614" r:id="rId60"/>
    <p:sldId id="537" r:id="rId61"/>
    <p:sldId id="598" r:id="rId62"/>
    <p:sldId id="538" r:id="rId63"/>
    <p:sldId id="604" r:id="rId64"/>
    <p:sldId id="616" r:id="rId65"/>
    <p:sldId id="610" r:id="rId66"/>
    <p:sldId id="624" r:id="rId67"/>
    <p:sldId id="539" r:id="rId68"/>
    <p:sldId id="558" r:id="rId69"/>
    <p:sldId id="544" r:id="rId70"/>
    <p:sldId id="545" r:id="rId71"/>
    <p:sldId id="588" r:id="rId72"/>
    <p:sldId id="546" r:id="rId73"/>
    <p:sldId id="609" r:id="rId74"/>
    <p:sldId id="611" r:id="rId75"/>
    <p:sldId id="605" r:id="rId76"/>
    <p:sldId id="606" r:id="rId77"/>
    <p:sldId id="607" r:id="rId78"/>
    <p:sldId id="547" r:id="rId79"/>
    <p:sldId id="585" r:id="rId80"/>
    <p:sldId id="615" r:id="rId81"/>
    <p:sldId id="508" r:id="rId82"/>
    <p:sldId id="608" r:id="rId83"/>
    <p:sldId id="554" r:id="rId84"/>
    <p:sldId id="576" r:id="rId85"/>
    <p:sldId id="482" r:id="rId86"/>
    <p:sldId id="484" r:id="rId87"/>
    <p:sldId id="489" r:id="rId88"/>
    <p:sldId id="625" r:id="rId89"/>
    <p:sldId id="531" r:id="rId90"/>
    <p:sldId id="581" r:id="rId9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F0498"/>
    <a:srgbClr val="3366FF"/>
    <a:srgbClr val="030E99"/>
    <a:srgbClr val="FF3399"/>
    <a:srgbClr val="F75E09"/>
    <a:srgbClr val="FF33CC"/>
    <a:srgbClr val="FF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64" autoAdjust="0"/>
    <p:restoredTop sz="92828" autoAdjust="0"/>
  </p:normalViewPr>
  <p:slideViewPr>
    <p:cSldViewPr>
      <p:cViewPr varScale="1">
        <p:scale>
          <a:sx n="59" d="100"/>
          <a:sy n="59" d="100"/>
        </p:scale>
        <p:origin x="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8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-6420"/>
    </p:cViewPr>
  </p:sorterViewPr>
  <p:notesViewPr>
    <p:cSldViewPr>
      <p:cViewPr varScale="1">
        <p:scale>
          <a:sx n="51" d="100"/>
          <a:sy n="51" d="100"/>
        </p:scale>
        <p:origin x="-2656" y="-8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146" cy="466417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0"/>
            <a:ext cx="3037146" cy="466417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r">
              <a:defRPr sz="1200"/>
            </a:lvl1pPr>
          </a:lstStyle>
          <a:p>
            <a:fld id="{884D7B24-F37C-4063-9D15-DA6D10A095B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83"/>
            <a:ext cx="3037146" cy="466417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29983"/>
            <a:ext cx="3037146" cy="466417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r">
              <a:defRPr sz="1200"/>
            </a:lvl1pPr>
          </a:lstStyle>
          <a:p>
            <a:fld id="{6BE4B03D-EE34-46CA-97AA-FCC00A7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4821"/>
          </a:xfrm>
          <a:prstGeom prst="rect">
            <a:avLst/>
          </a:prstGeom>
        </p:spPr>
        <p:txBody>
          <a:bodyPr vert="horz" lIns="93112" tIns="46555" rIns="93112" bIns="465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3"/>
            <a:ext cx="3037840" cy="464821"/>
          </a:xfrm>
          <a:prstGeom prst="rect">
            <a:avLst/>
          </a:prstGeom>
        </p:spPr>
        <p:txBody>
          <a:bodyPr vert="horz" lIns="93112" tIns="46555" rIns="93112" bIns="46555" rtlCol="0"/>
          <a:lstStyle>
            <a:lvl1pPr algn="r">
              <a:defRPr sz="1200"/>
            </a:lvl1pPr>
          </a:lstStyle>
          <a:p>
            <a:fld id="{98A5ECA1-AB10-45E6-BCA8-DC1BA3E2601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2" tIns="46555" rIns="93112" bIns="465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1"/>
          </a:xfrm>
          <a:prstGeom prst="rect">
            <a:avLst/>
          </a:prstGeom>
        </p:spPr>
        <p:txBody>
          <a:bodyPr vert="horz" lIns="93112" tIns="46555" rIns="93112" bIns="465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12" tIns="46555" rIns="93112" bIns="465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1"/>
          </a:xfrm>
          <a:prstGeom prst="rect">
            <a:avLst/>
          </a:prstGeom>
        </p:spPr>
        <p:txBody>
          <a:bodyPr vert="horz" lIns="93112" tIns="46555" rIns="93112" bIns="46555" rtlCol="0" anchor="b"/>
          <a:lstStyle>
            <a:lvl1pPr algn="r">
              <a:defRPr sz="1200"/>
            </a:lvl1pPr>
          </a:lstStyle>
          <a:p>
            <a:fld id="{5BAA4790-2064-4CC5-944F-773F18D31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9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5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77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24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derivative of Erf(x) goes to zero rapidly, so the sum is actually convergent, even though</a:t>
            </a:r>
            <a:r>
              <a:rPr lang="en-US" baseline="0" dirty="0" smtClean="0"/>
              <a:t> the holomorphic power of q has the wrong 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9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derivative of Erf(x) goes to zero rapidly, so the sum is actually convergent, even though</a:t>
            </a:r>
            <a:r>
              <a:rPr lang="en-US" baseline="0" dirty="0" smtClean="0"/>
              <a:t> the holomorphic power of q has the wrong 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28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THIS WAS A KEY INGREDIENT MISSING IN THE LATE 90’s AND LED TO THE PROBLEMS ENCOUNTERED THEN.</a:t>
            </a:r>
            <a:r>
              <a:rPr lang="en-US" baseline="0" dirty="0" smtClean="0"/>
              <a:t> It also violates folklore because people would generally expect the coupling to the background spin-c structure to be topological and holomorphic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1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7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3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in words the measure</a:t>
            </a:r>
            <a:r>
              <a:rPr lang="en-US" baseline="0" dirty="0" smtClean="0"/>
              <a:t> is modular invariant . Say in words that modularity of h-hat is crucial so that the finite boundaries do not contribute.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2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4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54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33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Mention:</a:t>
            </a:r>
            <a:r>
              <a:rPr lang="en-US" baseline="0" dirty="0" smtClean="0"/>
              <a:t> Btw – this quadratic refinement isn’t quite canonical: Rather, it depends on a choice of Wu structure. It is related to work I’m doing with Samuel </a:t>
            </a:r>
            <a:r>
              <a:rPr lang="en-US" baseline="0" dirty="0" err="1" smtClean="0"/>
              <a:t>Monnier</a:t>
            </a:r>
            <a:r>
              <a:rPr lang="en-US" baseline="0" dirty="0" smtClean="0"/>
              <a:t>,   I will talk about closely related things next week in Okinawa.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0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talk will be based on something called topologically twisted d=4 N=2* supersymmetric</a:t>
            </a:r>
            <a:r>
              <a:rPr lang="en-US" baseline="0" dirty="0" smtClean="0"/>
              <a:t> Yang-Mills theory with gauge group G = SU(2) or SO(3). </a:t>
            </a:r>
          </a:p>
          <a:p>
            <a:r>
              <a:rPr lang="en-US" baseline="0" dirty="0" smtClean="0"/>
              <a:t>But you don’t need to know what all that means to follow many of the main messages.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MARCOS</a:t>
            </a:r>
            <a:r>
              <a:rPr lang="en-US" baseline="0" dirty="0" smtClean="0"/>
              <a:t> STORY: 1998 KITP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6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MARCOS</a:t>
            </a:r>
            <a:r>
              <a:rPr lang="en-US" baseline="0" dirty="0" smtClean="0"/>
              <a:t> STORY: 1998 KITP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</a:t>
            </a:r>
            <a:r>
              <a:rPr lang="en-US" baseline="0" dirty="0" smtClean="0"/>
              <a:t> Comparison with Freedman’s topological classification of four-manifolds shows there is a huge difference between the topological and smooth categories. Very deep.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5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50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-2286000" y="5334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95AA-D3F1-4AE9-806B-FD0C59DDBC4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7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21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1.png"/><Relationship Id="rId7" Type="http://schemas.openxmlformats.org/officeDocument/2006/relationships/image" Target="../media/image39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37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4" Type="http://schemas.openxmlformats.org/officeDocument/2006/relationships/image" Target="../media/image3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0.png"/><Relationship Id="rId2" Type="http://schemas.openxmlformats.org/officeDocument/2006/relationships/image" Target="../media/image19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80.png"/><Relationship Id="rId5" Type="http://schemas.openxmlformats.org/officeDocument/2006/relationships/image" Target="../media/image1970.png"/><Relationship Id="rId4" Type="http://schemas.openxmlformats.org/officeDocument/2006/relationships/image" Target="../media/image19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5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1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0.png"/><Relationship Id="rId4" Type="http://schemas.openxmlformats.org/officeDocument/2006/relationships/image" Target="../media/image6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1.png"/><Relationship Id="rId10" Type="http://schemas.openxmlformats.org/officeDocument/2006/relationships/image" Target="../media/image572.png"/><Relationship Id="rId9" Type="http://schemas.openxmlformats.org/officeDocument/2006/relationships/image" Target="../media/image8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860.png"/><Relationship Id="rId7" Type="http://schemas.openxmlformats.org/officeDocument/2006/relationships/image" Target="../media/image9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70.png"/><Relationship Id="rId9" Type="http://schemas.openxmlformats.org/officeDocument/2006/relationships/image" Target="../media/image8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81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1.png"/><Relationship Id="rId5" Type="http://schemas.openxmlformats.org/officeDocument/2006/relationships/image" Target="../media/image750.png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772.png"/><Relationship Id="rId7" Type="http://schemas.openxmlformats.org/officeDocument/2006/relationships/image" Target="../media/image126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80.png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1.png"/><Relationship Id="rId5" Type="http://schemas.openxmlformats.org/officeDocument/2006/relationships/image" Target="../media/image831.png"/><Relationship Id="rId4" Type="http://schemas.openxmlformats.org/officeDocument/2006/relationships/image" Target="../media/image8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1.png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36.png"/><Relationship Id="rId7" Type="http://schemas.openxmlformats.org/officeDocument/2006/relationships/image" Target="../media/image93.png"/><Relationship Id="rId2" Type="http://schemas.openxmlformats.org/officeDocument/2006/relationships/image" Target="../media/image12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11" Type="http://schemas.openxmlformats.org/officeDocument/2006/relationships/image" Target="../media/image88.png"/><Relationship Id="rId10" Type="http://schemas.openxmlformats.org/officeDocument/2006/relationships/image" Target="../media/image96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1.png"/><Relationship Id="rId3" Type="http://schemas.openxmlformats.org/officeDocument/2006/relationships/image" Target="../media/image84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70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2.png"/><Relationship Id="rId5" Type="http://schemas.openxmlformats.org/officeDocument/2006/relationships/image" Target="../media/image901.png"/><Relationship Id="rId4" Type="http://schemas.openxmlformats.org/officeDocument/2006/relationships/image" Target="../media/image6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9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2.png"/><Relationship Id="rId3" Type="http://schemas.openxmlformats.org/officeDocument/2006/relationships/image" Target="../media/image102.png"/><Relationship Id="rId7" Type="http://schemas.openxmlformats.org/officeDocument/2006/relationships/image" Target="../media/image13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2.png"/><Relationship Id="rId5" Type="http://schemas.openxmlformats.org/officeDocument/2006/relationships/image" Target="../media/image223.png"/><Relationship Id="rId10" Type="http://schemas.openxmlformats.org/officeDocument/2006/relationships/image" Target="../media/image102.emf"/><Relationship Id="rId4" Type="http://schemas.openxmlformats.org/officeDocument/2006/relationships/image" Target="../media/image105.png"/><Relationship Id="rId9" Type="http://schemas.openxmlformats.org/officeDocument/2006/relationships/image" Target="../media/image22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50.png"/><Relationship Id="rId7" Type="http://schemas.openxmlformats.org/officeDocument/2006/relationships/image" Target="../media/image113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7" Type="http://schemas.openxmlformats.org/officeDocument/2006/relationships/image" Target="../media/image102.emf"/><Relationship Id="rId2" Type="http://schemas.openxmlformats.org/officeDocument/2006/relationships/image" Target="../media/image133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16.png"/><Relationship Id="rId4" Type="http://schemas.openxmlformats.org/officeDocument/2006/relationships/image" Target="../media/image11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1101.png"/><Relationship Id="rId7" Type="http://schemas.openxmlformats.org/officeDocument/2006/relationships/image" Target="../media/image1141.png"/><Relationship Id="rId2" Type="http://schemas.openxmlformats.org/officeDocument/2006/relationships/image" Target="../media/image10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0.png"/><Relationship Id="rId5" Type="http://schemas.openxmlformats.org/officeDocument/2006/relationships/image" Target="../media/image1120.png"/><Relationship Id="rId4" Type="http://schemas.openxmlformats.org/officeDocument/2006/relationships/image" Target="../media/image11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.png"/><Relationship Id="rId4" Type="http://schemas.openxmlformats.org/officeDocument/2006/relationships/image" Target="../media/image11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1.png"/><Relationship Id="rId2" Type="http://schemas.openxmlformats.org/officeDocument/2006/relationships/image" Target="../media/image11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png"/><Relationship Id="rId4" Type="http://schemas.openxmlformats.org/officeDocument/2006/relationships/image" Target="../media/image11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8.png"/><Relationship Id="rId4" Type="http://schemas.openxmlformats.org/officeDocument/2006/relationships/image" Target="../media/image9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860.png"/><Relationship Id="rId7" Type="http://schemas.openxmlformats.org/officeDocument/2006/relationships/image" Target="../media/image9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70.png"/><Relationship Id="rId9" Type="http://schemas.openxmlformats.org/officeDocument/2006/relationships/image" Target="../media/image8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51.png"/><Relationship Id="rId7" Type="http://schemas.openxmlformats.org/officeDocument/2006/relationships/image" Target="../media/image191.png"/><Relationship Id="rId2" Type="http://schemas.openxmlformats.org/officeDocument/2006/relationships/image" Target="../media/image179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80.png"/><Relationship Id="rId4" Type="http://schemas.openxmlformats.org/officeDocument/2006/relationships/image" Target="../media/image1370.png"/><Relationship Id="rId9" Type="http://schemas.openxmlformats.org/officeDocument/2006/relationships/image" Target="../media/image69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7" Type="http://schemas.openxmlformats.org/officeDocument/2006/relationships/image" Target="../media/image145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21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4.png"/><Relationship Id="rId5" Type="http://schemas.openxmlformats.org/officeDocument/2006/relationships/image" Target="../media/image1620.png"/><Relationship Id="rId4" Type="http://schemas.openxmlformats.org/officeDocument/2006/relationships/image" Target="../media/image161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7.emf"/><Relationship Id="rId5" Type="http://schemas.openxmlformats.org/officeDocument/2006/relationships/image" Target="../media/image156.emf"/><Relationship Id="rId4" Type="http://schemas.openxmlformats.org/officeDocument/2006/relationships/image" Target="../media/image15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10.png"/><Relationship Id="rId7" Type="http://schemas.openxmlformats.org/officeDocument/2006/relationships/image" Target="../media/image173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2.png"/><Relationship Id="rId5" Type="http://schemas.openxmlformats.org/officeDocument/2006/relationships/image" Target="../media/image1640.png"/><Relationship Id="rId4" Type="http://schemas.openxmlformats.org/officeDocument/2006/relationships/image" Target="../media/image17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7" Type="http://schemas.openxmlformats.org/officeDocument/2006/relationships/image" Target="../media/image129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0.png"/><Relationship Id="rId5" Type="http://schemas.openxmlformats.org/officeDocument/2006/relationships/image" Target="../media/image1260.png"/><Relationship Id="rId4" Type="http://schemas.openxmlformats.org/officeDocument/2006/relationships/image" Target="../media/image125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3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40.png"/><Relationship Id="rId5" Type="http://schemas.openxmlformats.org/officeDocument/2006/relationships/image" Target="../media/image1330.png"/><Relationship Id="rId4" Type="http://schemas.openxmlformats.org/officeDocument/2006/relationships/image" Target="../media/image132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8.png"/><Relationship Id="rId7" Type="http://schemas.openxmlformats.org/officeDocument/2006/relationships/image" Target="../media/image179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70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1.png"/><Relationship Id="rId5" Type="http://schemas.openxmlformats.org/officeDocument/2006/relationships/image" Target="../media/image551.png"/><Relationship Id="rId4" Type="http://schemas.openxmlformats.org/officeDocument/2006/relationships/image" Target="../media/image5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1137007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N=2* SYM, </a:t>
            </a:r>
            <a:br>
              <a:rPr lang="en-US" sz="4800" dirty="0" smtClean="0"/>
            </a:br>
            <a:r>
              <a:rPr lang="en-US" sz="4800" dirty="0" smtClean="0"/>
              <a:t>Four Manifold Invariants, </a:t>
            </a:r>
            <a:br>
              <a:rPr lang="en-US" sz="4800" dirty="0" smtClean="0"/>
            </a:br>
            <a:r>
              <a:rPr lang="en-US" sz="4800" dirty="0" smtClean="0"/>
              <a:t>And Mock Modularity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2659532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Gregory Moore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Rutgers University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495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    KITP - Modularity</a:t>
            </a:r>
          </a:p>
          <a:p>
            <a:r>
              <a:rPr lang="en-US" sz="4800" dirty="0" smtClean="0">
                <a:solidFill>
                  <a:srgbClr val="0000FF"/>
                </a:solidFill>
              </a:rPr>
              <a:t> December 3, 2020 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 &amp; Main Claims – 1/6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76400" y="2286071"/>
                <a:ext cx="5156348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𝑢𝑣</m:t>
                              </m:r>
                            </m:sub>
                          </m:sSub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286071"/>
                <a:ext cx="5156348" cy="664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439632"/>
                <a:ext cx="3048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ℂ</m:t>
                      </m:r>
                    </m:oMath>
                  </m:oMathPara>
                </a14:m>
                <a:endParaRPr lang="en-US" sz="4400" b="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9632"/>
                <a:ext cx="30480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483" y="4457993"/>
                <a:ext cx="88114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(UV) Spin-c structure: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3" y="4457993"/>
                <a:ext cx="8811492" cy="584775"/>
              </a:xfrm>
              <a:prstGeom prst="rect">
                <a:avLst/>
              </a:prstGeom>
              <a:blipFill>
                <a:blip r:embed="rId5"/>
                <a:stretch>
                  <a:fillRect l="-1799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8105" y="1268321"/>
            <a:ext cx="832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 needed to formulate the partition function: 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5111" y="5624921"/>
                <a:ext cx="594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𝜈</m:t>
                      </m:r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/2</m:t>
                          </m:r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111" y="5624921"/>
                <a:ext cx="59436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19400" y="3470410"/>
                <a:ext cx="3352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UV scale </a:t>
                </a:r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470410"/>
                <a:ext cx="3352800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09411" y="3398233"/>
                <a:ext cx="4038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411" y="3398233"/>
                <a:ext cx="40386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1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10" grpId="0"/>
      <p:bldP spid="12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5" y="-239400"/>
            <a:ext cx="8229600" cy="1143000"/>
          </a:xfrm>
        </p:spPr>
        <p:txBody>
          <a:bodyPr/>
          <a:lstStyle/>
          <a:p>
            <a:r>
              <a:rPr lang="en-US" dirty="0" smtClean="0"/>
              <a:t>Intro &amp; Main Claims – 2/6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809867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integral defines a ``function’’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592883"/>
                <a:ext cx="731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ℂ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92883"/>
                <a:ext cx="7315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3345" y="2198328"/>
                <a:ext cx="8077200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𝐸𝑢𝑙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5" y="2198328"/>
                <a:ext cx="8077200" cy="1138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1327" y="5844874"/>
                <a:ext cx="74537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U(1)-</a:t>
                </a:r>
                <a:r>
                  <a:rPr lang="en-US" sz="3600" dirty="0" err="1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equivariant</a:t>
                </a:r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virtual bundle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27" y="5844874"/>
                <a:ext cx="7453745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200" y="5068371"/>
                <a:ext cx="5486400" cy="654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4−∗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ℚ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068371"/>
                <a:ext cx="5486400" cy="654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945" y="3418813"/>
                <a:ext cx="8763000" cy="141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Moduli of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nonabelian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monopole connections </a:t>
                </a:r>
              </a:p>
              <a:p>
                <a:pPr algn="ctr"/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a principal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bundle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instanton no.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45" y="3418813"/>
                <a:ext cx="8763000" cy="1415387"/>
              </a:xfrm>
              <a:prstGeom prst="rect">
                <a:avLst/>
              </a:prstGeom>
              <a:blipFill>
                <a:blip r:embed="rId6"/>
                <a:stretch>
                  <a:fillRect t="-5172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0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410200"/>
            <a:ext cx="8534400" cy="13716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Intro &amp; Main Claims – 3/6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436" y="1371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Special cases were studied in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[Moore &amp; Witten 1997; Labastida &amp; Lozano 1998 ] 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810000"/>
                <a:ext cx="9067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Related work: 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Vafa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&amp;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Dijkgraaf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Park,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Schroers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1998 N=1 deformation of N=4 SYM, 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Kähler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4-folds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≥3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 no observables</a:t>
                </a:r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000"/>
                <a:ext cx="9067800" cy="1384995"/>
              </a:xfrm>
              <a:prstGeom prst="rect">
                <a:avLst/>
              </a:prstGeom>
              <a:blipFill>
                <a:blip r:embed="rId3"/>
                <a:stretch>
                  <a:fillRect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2524381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studies were limited to spin manifolds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with trivial spin-c structure. 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20514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related: Recent work of </a:t>
            </a: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Göttsche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Kool, Nakajima, and Williams 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955"/>
            <a:ext cx="8229600" cy="1143000"/>
          </a:xfrm>
        </p:spPr>
        <p:txBody>
          <a:bodyPr/>
          <a:lstStyle/>
          <a:p>
            <a:r>
              <a:rPr lang="en-US" dirty="0" smtClean="0"/>
              <a:t>Physical Mass Limits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200" y="4075992"/>
                <a:ext cx="541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→∞ &amp;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→0 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75992"/>
                <a:ext cx="54102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600" y="4906380"/>
                <a:ext cx="3733800" cy="71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906380"/>
                <a:ext cx="3733800" cy="717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71800" y="5715000"/>
                <a:ext cx="205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𝑝𝑢𝑟𝑒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𝑆𝑌𝑀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715000"/>
                <a:ext cx="2057400" cy="646331"/>
              </a:xfrm>
              <a:prstGeom prst="rect">
                <a:avLst/>
              </a:prstGeom>
              <a:blipFill>
                <a:blip r:embed="rId4"/>
                <a:stretch>
                  <a:fillRect r="-25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1902456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𝑆𝑌𝑀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 [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𝑆𝑌𝑀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02456"/>
                <a:ext cx="868680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76600" y="343027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SW94: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40640" y="1033787"/>
                <a:ext cx="2209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→0 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40" y="1033787"/>
                <a:ext cx="22098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73" y="-14183"/>
            <a:ext cx="8229600" cy="1143000"/>
          </a:xfrm>
        </p:spPr>
        <p:txBody>
          <a:bodyPr/>
          <a:lstStyle/>
          <a:p>
            <a:r>
              <a:rPr lang="en-US" dirty="0" smtClean="0"/>
              <a:t>Intro &amp; Main Claims – 4/6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8604" y="3099628"/>
                <a:ext cx="8284396" cy="108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1B: For ANY spin-c structure, 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</m:t>
                    </m:r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&amp;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𝑤𝑖𝑡h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≔4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fixed: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04" y="3099628"/>
                <a:ext cx="8284396" cy="1084912"/>
              </a:xfrm>
              <a:prstGeom prst="rect">
                <a:avLst/>
              </a:prstGeom>
              <a:blipFill>
                <a:blip r:embed="rId2"/>
                <a:stretch>
                  <a:fillRect t="-7303" b="-17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282" y="4426571"/>
                <a:ext cx="800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𝑟𝑒𝑛𝑜𝑟𝑚</m:t>
                          </m:r>
                        </m:sup>
                      </m:sSubSup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𝐷𝑊</m:t>
                          </m:r>
                        </m:sup>
                      </m:sSubSup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2" y="4426571"/>
                <a:ext cx="80010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5200" y="2035386"/>
                <a:ext cx="7061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 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𝑉𝑊</m:t>
                        </m:r>
                      </m:sup>
                    </m:sSubSup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2035386"/>
                <a:ext cx="7061200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82" y="1258936"/>
                <a:ext cx="746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1A: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𝒥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82" y="1258936"/>
                <a:ext cx="7467600" cy="646331"/>
              </a:xfrm>
              <a:prstGeom prst="rect">
                <a:avLst/>
              </a:prstGeom>
              <a:blipFill>
                <a:blip r:embed="rId5"/>
                <a:stretch>
                  <a:fillRect l="-2449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5562600"/>
                <a:ext cx="6858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we mean by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𝑟𝑒𝑛𝑜𝑟𝑚</m:t>
                        </m:r>
                      </m:sup>
                    </m:sSubSup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an interesting story best discussed later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562600"/>
                <a:ext cx="6858000" cy="1077218"/>
              </a:xfrm>
              <a:prstGeom prst="rect">
                <a:avLst/>
              </a:prstGeom>
              <a:blipFill>
                <a:blip r:embed="rId6"/>
                <a:stretch>
                  <a:fillRect l="-1422" t="-7386" r="-1511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7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340" y="858671"/>
            <a:ext cx="9010459" cy="2062103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Intro &amp; Main Claims – 5/6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108" y="858671"/>
                <a:ext cx="885719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Central Claim: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be computed by studying an integral over Coulomb Branch = Base of </a:t>
                </a:r>
                <a:r>
                  <a:rPr lang="en-US" sz="3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Hitchin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system =(this case: modular curve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ℋ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en-US" sz="32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r>
                      <a:rPr lang="en-US" sz="32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32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𝑝𝑡</m:t>
                    </m:r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08" y="858671"/>
                <a:ext cx="8857192" cy="2062103"/>
              </a:xfrm>
              <a:prstGeom prst="rect">
                <a:avLst/>
              </a:prstGeom>
              <a:blipFill>
                <a:blip r:embed="rId2"/>
                <a:stretch>
                  <a:fillRect l="-1032" t="-3846" r="-1996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76200" y="313149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2a: Writing a single-valued measure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3004" y="3606626"/>
                <a:ext cx="815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implications for class S generalization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04" y="3606626"/>
                <a:ext cx="8153400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-762000" y="4248603"/>
            <a:ext cx="8906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2b: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Integrand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total derivative 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mock </a:t>
            </a:r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Maass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-Jacobi form.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46" y="5638800"/>
            <a:ext cx="9113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2c: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32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integral is a </a:t>
            </a:r>
            <a:r>
              <a:rPr lang="en-US" sz="32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nonholomorphic</a:t>
            </a:r>
            <a:r>
              <a:rPr lang="en-US" sz="32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a mock modular form. </a:t>
            </a:r>
            <a:endParaRPr lang="en-US" sz="320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Intro &amp; Main Claims – 6/6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14300" y="1143000"/>
                <a:ext cx="9067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en-US" sz="40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linear combination of SW invariants with coefficients in a ring of modular forms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obeys the ``proper’’ S-duality covariance</a:t>
                </a:r>
                <a:endParaRPr lang="en-US" sz="40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300" y="1143000"/>
                <a:ext cx="9067800" cy="2554545"/>
              </a:xfrm>
              <a:prstGeom prst="rect">
                <a:avLst/>
              </a:prstGeom>
              <a:blipFill>
                <a:blip r:embed="rId2"/>
                <a:stretch>
                  <a:fillRect l="-2083" t="-4296" r="-3831" b="-9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5656" y="4419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I 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skip much of the physics background –  See previous talks. </a:t>
            </a:r>
          </a:p>
          <a:p>
            <a:pPr algn="ctr"/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5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9909" y="2722111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04649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Coulomb Branch Integral:  Measure &amp; Evaluation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1645" y="267718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The N=2* Theory: UV Meaning Of Invariants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451" y="386760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Remarks On S-Duality Orbits Of Partition Functions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1644" y="3911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Preliminaries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Summary Of Main Claims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5364169"/>
            <a:ext cx="8610600" cy="1484878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38673"/>
            <a:ext cx="8229600" cy="1143000"/>
          </a:xfrm>
        </p:spPr>
        <p:txBody>
          <a:bodyPr/>
          <a:lstStyle/>
          <a:p>
            <a:r>
              <a:rPr lang="en-US" dirty="0" smtClean="0"/>
              <a:t>``Equations Of Motion’’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9000" y="933722"/>
                <a:ext cx="57149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𝑎𝑑𝑃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ℂ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933722"/>
                <a:ext cx="5714999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809" y="1777076"/>
                <a:ext cx="86740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  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Positive chirality rank two bundle associated to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uv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spin-c structure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9" y="1777076"/>
                <a:ext cx="8674090" cy="954107"/>
              </a:xfrm>
              <a:prstGeom prst="rect">
                <a:avLst/>
              </a:prstGeom>
              <a:blipFill>
                <a:blip r:embed="rId3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5" y="2816913"/>
                <a:ext cx="952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 point equations (need Riemannian metric)  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2816913"/>
                <a:ext cx="9525000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914400" y="3423881"/>
                <a:ext cx="6705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" y="3423881"/>
                <a:ext cx="67056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0" y="3464849"/>
                <a:ext cx="426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464849"/>
                <a:ext cx="42672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2184" y="4008656"/>
            <a:ext cx="7283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``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Nonabelian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monopole/SW equations’’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4356" y="4518092"/>
            <a:ext cx="569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[Labastida-Marino;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Losev-Shatashvili-Nekrasov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71500" y="5567999"/>
                <a:ext cx="8077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associated to an ACS these are equivalent to the </a:t>
                </a:r>
                <a:r>
                  <a:rPr lang="en-US" sz="3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Vafa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equations. </a:t>
                </a:r>
                <a:endParaRPr lang="en-US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567999"/>
                <a:ext cx="8077200" cy="1077218"/>
              </a:xfrm>
              <a:prstGeom prst="rect">
                <a:avLst/>
              </a:prstGeom>
              <a:blipFill>
                <a:blip r:embed="rId7"/>
                <a:stretch>
                  <a:fillRect t="-7345" r="-906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26" y="939045"/>
                <a:ext cx="3352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6" y="939045"/>
                <a:ext cx="33528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  <p:bldP spid="7" grpId="0"/>
      <p:bldP spid="8" grpId="0"/>
      <p:bldP spid="9" grpId="0"/>
      <p:bldP spid="11" grpId="0"/>
      <p:bldP spid="1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82" y="-179443"/>
            <a:ext cx="8229600" cy="1143000"/>
          </a:xfrm>
        </p:spPr>
        <p:txBody>
          <a:bodyPr/>
          <a:lstStyle/>
          <a:p>
            <a:r>
              <a:rPr lang="en-US" dirty="0" smtClean="0"/>
              <a:t>Index Computations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2109" y="977412"/>
                <a:ext cx="6934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dim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𝑢𝑣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+3 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977412"/>
                <a:ext cx="6934200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152160"/>
                <a:ext cx="830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N.B. Independent of instanton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52160"/>
                <a:ext cx="8305800" cy="584775"/>
              </a:xfrm>
              <a:prstGeom prst="rect">
                <a:avLst/>
              </a:prstGeom>
              <a:blipFill>
                <a:blip r:embed="rId3"/>
                <a:stretch>
                  <a:fillRect l="-183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809" y="3925538"/>
                <a:ext cx="7696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𝐼𝑛𝑑𝑒𝑥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=−8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" y="3925538"/>
                <a:ext cx="7696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3509" y="2736935"/>
                <a:ext cx="716280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9" y="2736935"/>
                <a:ext cx="7162800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35103" y="5410200"/>
                <a:ext cx="88773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Correlation functions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2800" i="1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series </a:t>
                </a:r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103" y="5410200"/>
                <a:ext cx="8877300" cy="523220"/>
              </a:xfrm>
              <a:prstGeom prst="rect">
                <a:avLst/>
              </a:prstGeom>
              <a:blipFill>
                <a:blip r:embed="rId7"/>
                <a:stretch>
                  <a:fillRect t="-12941" r="-343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08" y="85491"/>
            <a:ext cx="895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JAN MANSCHOT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11389"/>
            <a:ext cx="7467600" cy="4200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141" y="5249586"/>
            <a:ext cx="8675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has taken a few years. I first spoke about it at Simons Foundation Conference,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Sept. 2017(run by Jeff and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Shamit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58298"/>
            <a:ext cx="8229600" cy="1143000"/>
          </a:xfrm>
        </p:spPr>
        <p:txBody>
          <a:bodyPr/>
          <a:lstStyle/>
          <a:p>
            <a:r>
              <a:rPr lang="en-US" dirty="0" smtClean="0"/>
              <a:t>Operators In The TQFT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9431" y="1309090"/>
                <a:ext cx="6324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𝒪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 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𝑐𝑜h𝑜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31" y="1309090"/>
                <a:ext cx="63246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9000" y="2454593"/>
                <a:ext cx="571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𝒪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𝑇𝑟</m:t>
                          </m:r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54593"/>
                <a:ext cx="57150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3711649"/>
                <a:ext cx="6019800" cy="135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𝒪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=[ 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𝑇𝑟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711649"/>
                <a:ext cx="6019800" cy="1354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2485371"/>
                <a:ext cx="312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85371"/>
                <a:ext cx="31242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3425" y="4065624"/>
                <a:ext cx="312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25" y="4065624"/>
                <a:ext cx="31242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567954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these mean mathematically?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48467" y="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Symmetry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8467" y="0"/>
                <a:ext cx="8229600" cy="1143000"/>
              </a:xfrm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467" y="2726610"/>
                <a:ext cx="8610600" cy="553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acts on the moduli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these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eqs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67" y="2726610"/>
                <a:ext cx="8610600" cy="553613"/>
              </a:xfrm>
              <a:prstGeom prst="rect">
                <a:avLst/>
              </a:prstGeom>
              <a:blipFill>
                <a:blip r:embed="rId3"/>
                <a:stretch>
                  <a:fillRect t="-12088" r="-920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9600" y="3362629"/>
                <a:ext cx="5308600" cy="69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Q-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coho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3362629"/>
                <a:ext cx="5308600" cy="691215"/>
              </a:xfrm>
              <a:prstGeom prst="rect">
                <a:avLst/>
              </a:prstGeom>
              <a:blipFill>
                <a:blip r:embed="rId4"/>
                <a:stretch>
                  <a:fillRect l="-2870" t="-7965" b="-16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4115248"/>
                <a:ext cx="8763000" cy="748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equivariant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parameter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15248"/>
                <a:ext cx="8763000" cy="748666"/>
              </a:xfrm>
              <a:prstGeom prst="rect">
                <a:avLst/>
              </a:prstGeom>
              <a:blipFill>
                <a:blip r:embed="rId5"/>
                <a:stretch>
                  <a:fillRect t="-4065"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89204" y="5104257"/>
            <a:ext cx="569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[Labastida-Marino;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Losev-Shatashvili-Nekrasov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604" y="5713719"/>
                <a:ext cx="80795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𝒪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↔  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4" y="5713719"/>
                <a:ext cx="8079509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075117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75117"/>
                <a:ext cx="45720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0" y="1080731"/>
                <a:ext cx="426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080731"/>
                <a:ext cx="42672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8723" y="1817263"/>
                <a:ext cx="5698996" cy="734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23" y="1817263"/>
                <a:ext cx="5698996" cy="734945"/>
              </a:xfrm>
              <a:prstGeom prst="rect">
                <a:avLst/>
              </a:prstGeom>
              <a:blipFill>
                <a:blip r:embed="rId9"/>
                <a:stretch>
                  <a:fillRect t="-10744" b="-3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0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58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Generating Function Of Correlators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7744" y="2473064"/>
                <a:ext cx="8686800" cy="85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-</a:t>
                </a:r>
                <a:r>
                  <a:rPr lang="en-US" sz="36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symmetry: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Path integral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  </m:t>
                    </m:r>
                    <m:nary>
                      <m:naryPr>
                        <m:supHide m:val="on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⋯</m:t>
                        </m:r>
                      </m:e>
                    </m:nary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44" y="2473064"/>
                <a:ext cx="8686800" cy="854208"/>
              </a:xfrm>
              <a:prstGeom prst="rect">
                <a:avLst/>
              </a:prstGeom>
              <a:blipFill>
                <a:blip r:embed="rId2"/>
                <a:stretch>
                  <a:fillRect t="-11429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219200" y="3529319"/>
                <a:ext cx="7239000" cy="81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𝒪</m:t>
                                  </m:r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𝒩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9200" y="3529319"/>
                <a:ext cx="7239000" cy="8153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76600" y="3464818"/>
                <a:ext cx="6400800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𝐸𝑢𝑙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464818"/>
                <a:ext cx="6400800" cy="11382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5181600"/>
                <a:ext cx="944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Obstruction bundle for elliptic complex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1600"/>
                <a:ext cx="9448800" cy="646331"/>
              </a:xfrm>
              <a:prstGeom prst="rect">
                <a:avLst/>
              </a:prstGeom>
              <a:blipFill>
                <a:blip r:embed="rId8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8672" y="1271207"/>
                <a:ext cx="8305800" cy="81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≔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𝒪</m:t>
                                  </m:r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𝒩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72" y="1271207"/>
                <a:ext cx="8305800" cy="8153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9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3912999"/>
            <a:ext cx="83820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04649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Coulomb Branch Integral:  Measure &amp; Evaluation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1418" y="2760494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The N=2* Theory: UV Meaning Of Invariants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451" y="386760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Remarks On S-Duality Orbits Of Partition Functions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1644" y="3911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Preliminaries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Summary Of Main Claims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S-Duality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143000"/>
                <a:ext cx="8534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𝑆𝑈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partition function in the presence of ‘t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Hooft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flux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8534400" cy="1754326"/>
              </a:xfrm>
              <a:prstGeom prst="rect">
                <a:avLst/>
              </a:prstGeom>
              <a:blipFill>
                <a:blip r:embed="rId2"/>
                <a:stretch>
                  <a:fillRect t="-5575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132" y="3352800"/>
                <a:ext cx="822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span a vector space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𝒱</m:t>
                    </m:r>
                  </m:oMath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2" y="3352800"/>
                <a:ext cx="8229600" cy="769441"/>
              </a:xfrm>
              <a:prstGeom prst="rect">
                <a:avLst/>
              </a:prstGeom>
              <a:blipFill>
                <a:blip r:embed="rId3"/>
                <a:stretch>
                  <a:fillRect l="-303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3134" y="4766645"/>
            <a:ext cx="7805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arbitrary linear combinations aren’t physically meaningful 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40587"/>
            <a:ext cx="8229600" cy="1143000"/>
          </a:xfrm>
        </p:spPr>
        <p:txBody>
          <a:bodyPr/>
          <a:lstStyle/>
          <a:p>
            <a:r>
              <a:rPr lang="en-US" dirty="0" smtClean="0"/>
              <a:t>Three Distinct Theories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52800" y="1447801"/>
                <a:ext cx="220980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𝒯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𝑆𝑈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447801"/>
                <a:ext cx="2209800" cy="787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63609" y="3721587"/>
                <a:ext cx="2209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𝒯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609" y="3721587"/>
                <a:ext cx="2209800" cy="707886"/>
              </a:xfrm>
              <a:prstGeom prst="rect">
                <a:avLst/>
              </a:prstGeom>
              <a:blipFill>
                <a:blip r:embed="rId3"/>
                <a:stretch>
                  <a:fillRect r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794873"/>
                <a:ext cx="2209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𝒯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794873"/>
                <a:ext cx="2209800" cy="646331"/>
              </a:xfrm>
              <a:prstGeom prst="rect">
                <a:avLst/>
              </a:prstGeom>
              <a:blipFill>
                <a:blip r:embed="rId4"/>
                <a:stretch>
                  <a:fillRect r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192518" y="2183397"/>
            <a:ext cx="922282" cy="147420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694183" y="2183397"/>
            <a:ext cx="1173217" cy="147420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10000" y="4038600"/>
            <a:ext cx="188923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295400" y="1803270"/>
            <a:ext cx="6324600" cy="299733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35670" y="1282073"/>
                <a:ext cx="1143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70" y="1282073"/>
                <a:ext cx="11430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 flipV="1">
            <a:off x="4419600" y="1052378"/>
            <a:ext cx="76200" cy="4129222"/>
          </a:xfrm>
          <a:prstGeom prst="line">
            <a:avLst/>
          </a:prstGeom>
          <a:ln w="571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21217" y="804448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217" y="804448"/>
                <a:ext cx="10668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676400" y="55626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Gaiotto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Moore,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Neitzke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2009;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Aharony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Tachikawa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36945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Partition Functions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Theories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36945"/>
                <a:ext cx="8229600" cy="1143000"/>
              </a:xfrm>
              <a:blipFill>
                <a:blip r:embed="rId2"/>
                <a:stretch>
                  <a:fillRect t="-17553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1600200"/>
                <a:ext cx="6705600" cy="1817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b>
                          </m:sSub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0200"/>
                <a:ext cx="6705600" cy="1817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3665316"/>
                <a:ext cx="7162800" cy="1660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b>
                          </m:sSub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665316"/>
                <a:ext cx="7162800" cy="16609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5817124"/>
                <a:ext cx="5410200" cy="992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817124"/>
                <a:ext cx="5410200" cy="992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876800" y="3638195"/>
            <a:ext cx="1066800" cy="1077858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81400" y="4572000"/>
            <a:ext cx="1600200" cy="1247397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73579" y="604830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Aharony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Tachikawa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5624"/>
            <a:ext cx="8229600" cy="1143000"/>
          </a:xfrm>
        </p:spPr>
        <p:txBody>
          <a:bodyPr/>
          <a:lstStyle/>
          <a:p>
            <a:r>
              <a:rPr lang="en-US" dirty="0" smtClean="0"/>
              <a:t>S-Duality Transformations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9700" y="4853546"/>
                <a:ext cx="6172200" cy="85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𝜉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−2ℓ</m:t>
                          </m:r>
                        </m:sup>
                      </m:sSubSup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40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4853546"/>
                <a:ext cx="6172200" cy="850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5103" y="3233300"/>
                <a:ext cx="4267200" cy="1247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−4ℓ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103" y="3233300"/>
                <a:ext cx="4267200" cy="1247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71700" y="609446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Derivation from 6d ?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1196912"/>
                <a:ext cx="6400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196912"/>
                <a:ext cx="64008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5985" y="1815185"/>
                <a:ext cx="7162800" cy="13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𝜋𝜈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85" y="1815185"/>
                <a:ext cx="7162800" cy="1347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42881" y="3191681"/>
                <a:ext cx="5064303" cy="1203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ℓ=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𝔰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−3 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881" y="3191681"/>
                <a:ext cx="5064303" cy="12039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7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Orbit Of Partition Functions -1/2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1355987"/>
                <a:ext cx="708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span a vector space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𝒱</m:t>
                    </m:r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55987"/>
                <a:ext cx="7086600" cy="707886"/>
              </a:xfrm>
              <a:prstGeom prst="rect">
                <a:avLst/>
              </a:prstGeom>
              <a:blipFill>
                <a:blip r:embed="rId2"/>
                <a:stretch>
                  <a:fillRect l="-3098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0500" y="2553593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physical partition functions of the theories form an </a:t>
            </a:r>
            <a:r>
              <a:rPr lang="en-US" sz="3600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that vector space.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320852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3200" dirty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finite covering of the triangle of </a:t>
            </a:r>
            <a:r>
              <a:rPr lang="en-US" sz="32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theories. </a:t>
            </a:r>
            <a:endParaRPr lang="en-US" sz="3200" dirty="0">
              <a:solidFill>
                <a:srgbClr val="030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895600" y="0"/>
            <a:ext cx="6390209" cy="6913239"/>
            <a:chOff x="1334080" y="-36290"/>
            <a:chExt cx="6390209" cy="6913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520765" y="-36290"/>
                  <a:ext cx="1873270" cy="757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𝑆𝑈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765" y="-36290"/>
                  <a:ext cx="1873270" cy="7575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551234" y="6011199"/>
                  <a:ext cx="2332498" cy="865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</m:d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𝑆𝑈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1234" y="6011199"/>
                  <a:ext cx="2332498" cy="8657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575065" y="1953400"/>
                  <a:ext cx="2085699" cy="778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𝑆𝑂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b>
                            </m:sSub>
                          </m:sup>
                        </m:sSub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065" y="1953400"/>
                  <a:ext cx="2085699" cy="7782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800493" y="2943470"/>
                  <a:ext cx="1923796" cy="7707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3600" i="1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i="1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sz="3600" dirty="0" smtClean="0">
                      <a:solidFill>
                        <a:srgbClr val="0F0498"/>
                      </a:solidFill>
                    </a:rPr>
                    <a:t>]</a:t>
                  </a:r>
                  <a:endParaRPr lang="en-US" sz="3600" dirty="0">
                    <a:solidFill>
                      <a:srgbClr val="0F0498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493" y="2943470"/>
                  <a:ext cx="1923796" cy="770788"/>
                </a:xfrm>
                <a:prstGeom prst="rect">
                  <a:avLst/>
                </a:prstGeom>
                <a:blipFill>
                  <a:blip r:embed="rId5"/>
                  <a:stretch>
                    <a:fillRect r="-8889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468497" y="4102307"/>
                  <a:ext cx="2298834" cy="8865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</m:d>
                        </m:sub>
                        <m:sup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sz="3600" dirty="0" smtClean="0">
                      <a:solidFill>
                        <a:srgbClr val="00B050"/>
                      </a:solidFill>
                    </a:rPr>
                    <a:t> ]</a:t>
                  </a:r>
                  <a:endParaRPr lang="en-US" sz="3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8497" y="4102307"/>
                  <a:ext cx="2298834" cy="886525"/>
                </a:xfrm>
                <a:prstGeom prst="rect">
                  <a:avLst/>
                </a:prstGeom>
                <a:blipFill>
                  <a:blip r:embed="rId6"/>
                  <a:stretch>
                    <a:fillRect r="-7427" b="-1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334080" y="2929330"/>
                  <a:ext cx="2332498" cy="8790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  <m:r>
                              <a:rPr lang="en-US" sz="3600" b="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</m:d>
                          </m:sub>
                          <m:sup>
                            <m:r>
                              <a:rPr lang="en-US" sz="3600" i="1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𝑆𝑂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F0498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solidFill>
                                          <a:srgbClr val="0F0498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</m:sub>
                            </m:sSub>
                          </m:sup>
                        </m:sSubSup>
                        <m:r>
                          <a:rPr lang="en-US" sz="360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>
                    <a:solidFill>
                      <a:srgbClr val="0F0498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080" y="2929330"/>
                  <a:ext cx="2332498" cy="8790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5228993" y="45425"/>
              <a:ext cx="1143000" cy="914400"/>
              <a:chOff x="6430875" y="848626"/>
              <a:chExt cx="1143000" cy="914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626021" y="924826"/>
                <a:ext cx="947854" cy="83820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430875" y="1130407"/>
                <a:ext cx="457200" cy="4040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6672146" y="848626"/>
                <a:ext cx="76200" cy="28178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2" idx="0"/>
              </p:cNvCxnSpPr>
              <p:nvPr/>
            </p:nvCxnSpPr>
            <p:spPr>
              <a:xfrm flipV="1">
                <a:off x="6659475" y="1095760"/>
                <a:ext cx="304800" cy="34647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5724293" y="5902249"/>
              <a:ext cx="1143000" cy="914400"/>
              <a:chOff x="6430875" y="848626"/>
              <a:chExt cx="1143000" cy="914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626021" y="924826"/>
                <a:ext cx="947854" cy="83820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430875" y="1130407"/>
                <a:ext cx="457200" cy="4040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6672146" y="848626"/>
                <a:ext cx="76200" cy="28178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8" idx="0"/>
              </p:cNvCxnSpPr>
              <p:nvPr/>
            </p:nvCxnSpPr>
            <p:spPr>
              <a:xfrm flipV="1">
                <a:off x="6659475" y="1095760"/>
                <a:ext cx="304800" cy="34647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>
              <a:stCxn id="3" idx="2"/>
            </p:cNvCxnSpPr>
            <p:nvPr/>
          </p:nvCxnSpPr>
          <p:spPr>
            <a:xfrm flipH="1">
              <a:off x="4419600" y="721225"/>
              <a:ext cx="37800" cy="1183775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2"/>
            </p:cNvCxnSpPr>
            <p:nvPr/>
          </p:nvCxnSpPr>
          <p:spPr>
            <a:xfrm flipH="1">
              <a:off x="4583655" y="4988832"/>
              <a:ext cx="34259" cy="1137056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>
            <a:xfrm>
              <a:off x="4724400" y="2310851"/>
              <a:ext cx="1981199" cy="1314257"/>
            </a:xfrm>
            <a:prstGeom prst="arc">
              <a:avLst/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5400000">
              <a:off x="5089129" y="3019635"/>
              <a:ext cx="1981199" cy="1314257"/>
            </a:xfrm>
            <a:prstGeom prst="arc">
              <a:avLst>
                <a:gd name="adj1" fmla="val 16026240"/>
                <a:gd name="adj2" fmla="val 214107"/>
              </a:avLst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10800000">
              <a:off x="2261855" y="3328429"/>
              <a:ext cx="1981199" cy="1314257"/>
            </a:xfrm>
            <a:prstGeom prst="arc">
              <a:avLst/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rot="16428902">
              <a:off x="2806644" y="1726649"/>
              <a:ext cx="1536841" cy="2685183"/>
            </a:xfrm>
            <a:prstGeom prst="arc">
              <a:avLst>
                <a:gd name="adj1" fmla="val 16822722"/>
                <a:gd name="adj2" fmla="val 0"/>
              </a:avLst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810000" y="3505200"/>
              <a:ext cx="185076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255" y="391625"/>
                <a:ext cx="7162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simplicity, work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𝒱</m:t>
                    </m:r>
                  </m:oMath>
                </a14:m>
                <a:endParaRPr lang="en-US" sz="32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" y="391625"/>
                <a:ext cx="7162800" cy="584775"/>
              </a:xfrm>
              <a:prstGeom prst="rect">
                <a:avLst/>
              </a:prstGeom>
              <a:blipFill>
                <a:blip r:embed="rId8"/>
                <a:stretch>
                  <a:fillRect l="-221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1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11645" y="448112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04649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Coulomb Branch Integral:  Measure &amp; Evaluation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1645" y="267718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The N=2* Theory: UV Meaning Of Invariants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451" y="386760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Remarks On S-Duality Orbits Of Partition Functions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Introduction &amp; Preliminaries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Summary Of Main Claims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2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198" y="-585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Modular Transformation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52400" y="2209800"/>
                <a:ext cx="9478766" cy="137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0F049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2209800"/>
                <a:ext cx="9478766" cy="13742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04800" y="1068899"/>
                <a:ext cx="678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⊕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1068899"/>
                <a:ext cx="67818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1" y="3584022"/>
                <a:ext cx="8382000" cy="146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" y="3584022"/>
                <a:ext cx="8382000" cy="1460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8158" y="5257800"/>
                <a:ext cx="8574640" cy="133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58" y="5257800"/>
                <a:ext cx="8574640" cy="1335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6433" y="1014411"/>
                <a:ext cx="24024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433" y="1014411"/>
                <a:ext cx="240244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13524" y="4940890"/>
            <a:ext cx="83820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8485" y="495671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Coulomb Branch Integral:  Measure &amp; Evaluation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1418" y="2760494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The N=2* Theory: UV Meaning Of Invariants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451" y="386760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Remarks On S-Duality Orbits Of Partition Functions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1644" y="3911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Preliminaries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Summary Of Main Claims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Coulomb Branch Integral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00200" y="1764556"/>
                <a:ext cx="5374035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ℬ</m:t>
                          </m:r>
                        </m:sub>
                        <m:sup/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𝑑𝑢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ℋ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Ψ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764556"/>
                <a:ext cx="5374035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8830" y="3519994"/>
                <a:ext cx="8528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 </a:t>
                </a:r>
                <a:r>
                  <a:rPr lang="en-US" sz="3200" b="1" i="1" u="sng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holomorphic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3200" b="1" i="1" u="sng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metric-independent</a:t>
                </a:r>
                <a:endParaRPr lang="en-US" sz="3200" b="1" i="1" u="sng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30" y="3519994"/>
                <a:ext cx="8528297" cy="584775"/>
              </a:xfrm>
              <a:prstGeom prst="rect">
                <a:avLst/>
              </a:prstGeom>
              <a:blipFill>
                <a:blip r:embed="rId3"/>
                <a:stretch>
                  <a:fillRect t="-13542" r="-107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53" y="4495800"/>
                <a:ext cx="911499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u="sng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𝚿</m:t>
                    </m:r>
                    <m:r>
                      <a:rPr lang="en-US" sz="3200" b="1" i="0" u="sng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3200" b="1" i="1" u="sng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holomorphic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3200" b="1" i="1" u="sng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metric- DEPENDENT</a:t>
                </a:r>
              </a:p>
              <a:p>
                <a:r>
                  <a:rPr lang="en-US" sz="3200" b="1" i="1" u="sng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``indefinite theta function’’</a:t>
                </a:r>
                <a:endParaRPr lang="en-US" sz="3200" b="1" i="1" u="sng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3" y="4495800"/>
                <a:ext cx="9114996" cy="1077218"/>
              </a:xfrm>
              <a:prstGeom prst="rect">
                <a:avLst/>
              </a:prstGeom>
              <a:blipFill>
                <a:blip r:embed="rId4"/>
                <a:stretch>
                  <a:fillRect l="-1739" t="-7386" r="-870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253972" y="1072612"/>
            <a:ext cx="955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principle defined for general class S theory.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4601" y="5930658"/>
                <a:ext cx="441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Today: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601" y="5930658"/>
                <a:ext cx="4419600" cy="707886"/>
              </a:xfrm>
              <a:prstGeom prst="rect">
                <a:avLst/>
              </a:prstGeom>
              <a:blipFill>
                <a:blip r:embed="rId5"/>
                <a:stretch>
                  <a:fillRect l="-496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4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35467" y="2927553"/>
            <a:ext cx="6613133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77153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Coulomb Branch Integral:  Measure &amp; Evaluation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1" y="292755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Seiberg</a:t>
            </a:r>
            <a:r>
              <a:rPr lang="en-US" sz="2800" dirty="0" smtClean="0">
                <a:solidFill>
                  <a:srgbClr val="FFFF00"/>
                </a:solidFill>
              </a:rPr>
              <a:t>-Witten Review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525" y="1807977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1390" y="2971800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6538" y="3896136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1601" y="382196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Formulating The Measure And Integral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151640" y="4820472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4798348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Evaluation Using Mock This &amp; That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29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Review – 1/6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7771" y="942752"/>
                <a:ext cx="3330784" cy="1476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71" y="942752"/>
                <a:ext cx="3330784" cy="1476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1662" y="1419517"/>
                <a:ext cx="46140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62" y="1419517"/>
                <a:ext cx="461408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1" y="3072313"/>
                <a:ext cx="9067799" cy="69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half-periods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/(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3072313"/>
                <a:ext cx="9067799" cy="696794"/>
              </a:xfrm>
              <a:prstGeom prst="rect">
                <a:avLst/>
              </a:prstGeom>
              <a:blipFill>
                <a:blip r:embed="rId5"/>
                <a:stretch>
                  <a:fillRect t="-14912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279735"/>
                <a:ext cx="12352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9735"/>
                <a:ext cx="1235284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9824" y="4898683"/>
                <a:ext cx="8593996" cy="745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Discriminant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𝑢𝑣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24" y="4898683"/>
                <a:ext cx="8593996" cy="745397"/>
              </a:xfrm>
              <a:prstGeom prst="rect">
                <a:avLst/>
              </a:prstGeom>
              <a:blipFill>
                <a:blip r:embed="rId10"/>
                <a:stretch>
                  <a:fillRect l="-1773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7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0104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038600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61755" y="6072074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14500" y="4583139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863" y="208565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1728800" y="2784459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52225" y="2873401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962400" y="5140487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8955" y="592110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4063165" y="3229540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8355" y="114073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871921" y="4675174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3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-251890"/>
            <a:ext cx="8229600" cy="1143000"/>
          </a:xfrm>
        </p:spPr>
        <p:txBody>
          <a:bodyPr/>
          <a:lstStyle/>
          <a:p>
            <a:r>
              <a:rPr lang="en-US" dirty="0" smtClean="0"/>
              <a:t>Special Geometry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831106"/>
                <a:ext cx="922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Fibers of a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system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ℬ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31106"/>
                <a:ext cx="9220200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6171" y="3092934"/>
                <a:ext cx="876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Periods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homomorphism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1" y="3092934"/>
                <a:ext cx="8763000" cy="523220"/>
              </a:xfrm>
              <a:prstGeom prst="rect">
                <a:avLst/>
              </a:prstGeom>
              <a:blipFill>
                <a:blip r:embed="rId3"/>
                <a:stretch>
                  <a:fillRect l="-139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667983"/>
                <a:ext cx="7620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Definition: A ``duality frame’’ is a local choice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cycles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67983"/>
                <a:ext cx="7620000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2600" y="3806700"/>
                <a:ext cx="2209800" cy="973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06700"/>
                <a:ext cx="2209800" cy="973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8600" y="3829386"/>
                <a:ext cx="3124200" cy="973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829386"/>
                <a:ext cx="3124200" cy="973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24600" y="5468791"/>
                <a:ext cx="1970433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468791"/>
                <a:ext cx="1970433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3054" y="5326779"/>
                <a:ext cx="533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Fact: There is a locally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holomorphic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ℱ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4" y="5326779"/>
                <a:ext cx="5334000" cy="1077218"/>
              </a:xfrm>
              <a:prstGeom prst="rect">
                <a:avLst/>
              </a:prstGeom>
              <a:blipFill>
                <a:blip r:embed="rId8"/>
                <a:stretch>
                  <a:fillRect l="-2971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63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2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633051"/>
                <a:ext cx="90908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N.B. 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not be confused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33051"/>
                <a:ext cx="9090849" cy="1077218"/>
              </a:xfrm>
              <a:prstGeom prst="rect">
                <a:avLst/>
              </a:prstGeom>
              <a:blipFill>
                <a:blip r:embed="rId2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2339" y="4640967"/>
                <a:ext cx="3702224" cy="65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39" y="4640967"/>
                <a:ext cx="3702224" cy="653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4400" y="4648200"/>
                <a:ext cx="3702224" cy="6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648200"/>
                <a:ext cx="3702224" cy="653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150" y="762000"/>
                <a:ext cx="2705100" cy="100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0" y="762000"/>
                <a:ext cx="2705100" cy="1007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2013" y="828717"/>
                <a:ext cx="2705100" cy="100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13" y="828717"/>
                <a:ext cx="2705100" cy="10070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45517" y="727478"/>
                <a:ext cx="3657600" cy="10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517" y="727478"/>
                <a:ext cx="3657600" cy="10804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45790"/>
            <a:ext cx="8229600" cy="1143000"/>
          </a:xfrm>
        </p:spPr>
        <p:txBody>
          <a:bodyPr/>
          <a:lstStyle/>
          <a:p>
            <a:r>
              <a:rPr lang="en-US" dirty="0" smtClean="0"/>
              <a:t>Weak Coupling </a:t>
            </a:r>
            <a:r>
              <a:rPr lang="en-US" dirty="0" err="1" smtClean="0"/>
              <a:t>Prepotential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808270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→∞:∃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Canonical  duality frame 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(``weak coupling’’) :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8270"/>
                <a:ext cx="9144000" cy="584775"/>
              </a:xfrm>
              <a:prstGeom prst="rect">
                <a:avLst/>
              </a:prstGeom>
              <a:blipFill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676400" y="1428575"/>
                <a:ext cx="81534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ℱ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76400" y="1428575"/>
                <a:ext cx="8153400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2431721"/>
                <a:ext cx="8001000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 </m:t>
                          </m:r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 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) 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31721"/>
                <a:ext cx="8001000" cy="119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5506" y="3413161"/>
                <a:ext cx="6553200" cy="16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=2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06" y="3413161"/>
                <a:ext cx="6553200" cy="1602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7344" y="3701635"/>
                <a:ext cx="50292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polynomials: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wt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[Minhahan, Nemeschansky, Warner; Dhoker, </a:t>
                </a:r>
                <a:r>
                  <a:rPr lang="en-US" sz="1600" b="0" dirty="0" err="1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Phong</a:t>
                </a:r>
                <a:r>
                  <a:rPr lang="en-US" sz="16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]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4" y="3701635"/>
                <a:ext cx="5029200" cy="1323439"/>
              </a:xfrm>
              <a:prstGeom prst="rect">
                <a:avLst/>
              </a:prstGeom>
              <a:blipFill>
                <a:blip r:embed="rId6"/>
                <a:stretch>
                  <a:fillRect l="-606" t="-5991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6675" y="5813052"/>
                <a:ext cx="738738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dependence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(also A,B couplings): </a:t>
                </a:r>
              </a:p>
              <a:p>
                <a:pPr algn="ctr"/>
                <a:r>
                  <a:rPr lang="en-US" sz="28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Manschot, Moore, </a:t>
                </a:r>
                <a:r>
                  <a:rPr lang="en-US" sz="2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Xinyu</a:t>
                </a:r>
                <a:r>
                  <a:rPr 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Zhang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2019]</a:t>
                </a:r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8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75" y="5813052"/>
                <a:ext cx="7387389" cy="1384995"/>
              </a:xfrm>
              <a:prstGeom prst="rect">
                <a:avLst/>
              </a:prstGeom>
              <a:blipFill>
                <a:blip r:embed="rId7"/>
                <a:stretch>
                  <a:fillRect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5400" y="5280730"/>
                <a:ext cx="81079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Nekrasov: Instanton partition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280730"/>
                <a:ext cx="8107993" cy="523220"/>
              </a:xfrm>
              <a:prstGeom prst="rect">
                <a:avLst/>
              </a:prstGeom>
              <a:blipFill>
                <a:blip r:embed="rId8"/>
                <a:stretch>
                  <a:fillRect l="-157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1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271"/>
            <a:ext cx="8229600" cy="1143000"/>
          </a:xfrm>
        </p:spPr>
        <p:txBody>
          <a:bodyPr/>
          <a:lstStyle/>
          <a:p>
            <a:r>
              <a:rPr lang="en-US" dirty="0" smtClean="0"/>
              <a:t>Modular Parametrization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2152030"/>
                <a:ext cx="8610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𝑑𝑎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𝑑𝑢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152030"/>
                <a:ext cx="861060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3802669"/>
                <a:ext cx="8458200" cy="1306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𝑐𝑦𝑐𝑙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𝑐𝑦𝑐𝑙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02669"/>
                <a:ext cx="8458200" cy="1306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5585770"/>
                <a:ext cx="3810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ℬ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≅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(2)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585770"/>
                <a:ext cx="38100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1089322"/>
                <a:ext cx="8610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Remarkably: One can invert these equations and express periods as bimodular forms in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89322"/>
                <a:ext cx="8610600" cy="954107"/>
              </a:xfrm>
              <a:prstGeom prst="rect">
                <a:avLst/>
              </a:prstGeom>
              <a:blipFill>
                <a:blip r:embed="rId6"/>
                <a:stretch>
                  <a:fillRect l="-1487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5585770"/>
                <a:ext cx="4495800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≅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ℱ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585770"/>
                <a:ext cx="4495800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7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099" y="65867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Preliminaries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66567" y="2788382"/>
                <a:ext cx="8962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study a TQFT 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6567" y="2788382"/>
                <a:ext cx="8962736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1103526"/>
                <a:ext cx="845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d=4, Smooth, compact, oriented,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𝜕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=∅. 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03526"/>
                <a:ext cx="8458200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23308" y="3756212"/>
                <a:ext cx="800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d=4 N=2*  SYM.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08" y="3756212"/>
                <a:ext cx="8001000" cy="584775"/>
              </a:xfrm>
              <a:prstGeom prst="rect">
                <a:avLst/>
              </a:prstGeom>
              <a:blipFill>
                <a:blip r:embed="rId5"/>
                <a:stretch>
                  <a:fillRect l="-53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-58305" y="4572000"/>
            <a:ext cx="88034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 function generalizes both the Donaldson invariants and the </a:t>
            </a:r>
            <a:r>
              <a:rPr lang="en-US" sz="3200" dirty="0" err="1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Vafa</a:t>
            </a:r>
            <a:r>
              <a:rPr lang="en-US" sz="3200" dirty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invariants, and interpolates between them.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38301" y="1913128"/>
                <a:ext cx="495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: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Odd &amp; positive 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1" y="1913128"/>
                <a:ext cx="4953000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0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9343"/>
            <a:ext cx="8222792" cy="5956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0" y="99680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∞↔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9680"/>
                <a:ext cx="4114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8196" y="6328154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↔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96" y="6328154"/>
                <a:ext cx="33528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6354537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↔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354537"/>
                <a:ext cx="33528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98135" y="1600200"/>
                <a:ext cx="19596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→∞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35" y="1600200"/>
                <a:ext cx="195966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3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71601" y="3896136"/>
            <a:ext cx="6613133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77153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Coulomb Branch Integral:  Measure &amp; Evaluation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1" y="292755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Seiberg</a:t>
            </a:r>
            <a:r>
              <a:rPr lang="en-US" sz="2800" dirty="0" smtClean="0">
                <a:solidFill>
                  <a:srgbClr val="FF0000"/>
                </a:solidFill>
              </a:rPr>
              <a:t>-Witten Review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525" y="1807977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1390" y="2971800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6538" y="3896136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1601" y="385188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Formulating The Measure And Integral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1640" y="4820472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4798348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Evaluation Using Mock This &amp; That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06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-21615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Coulomb Branch Measure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0" y="872962"/>
                <a:ext cx="5078896" cy="1332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72962"/>
                <a:ext cx="5078896" cy="13324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2285344"/>
                <a:ext cx="8001000" cy="80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5344"/>
                <a:ext cx="8001000" cy="804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3430391"/>
                <a:ext cx="8572500" cy="718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Begin with Maxwell partition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sup>
                    </m:sSubSup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30391"/>
                <a:ext cx="8572500" cy="718723"/>
              </a:xfrm>
              <a:prstGeom prst="rect">
                <a:avLst/>
              </a:prstGeom>
              <a:blipFill>
                <a:blip r:embed="rId4"/>
                <a:stretch>
                  <a:fillRect l="-2205" t="-5085" b="-29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03210" y="4840897"/>
            <a:ext cx="468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Frame dependent. </a:t>
            </a:r>
          </a:p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holomorphic. </a:t>
            </a:r>
          </a:p>
          <a:p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Metric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dependent.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801569"/>
                <a:ext cx="4876800" cy="1655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Ψ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𝑓𝑙𝑢𝑥𝑒𝑠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𝑐𝑙𝑎𝑠𝑠𝑖𝑐𝑎𝑙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1569"/>
                <a:ext cx="4876800" cy="1655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4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5261" y="-21703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``Period Point’’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5261" y="-217030"/>
                <a:ext cx="8229600" cy="1143000"/>
              </a:xfrm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3896" y="820634"/>
                <a:ext cx="7543800" cy="711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 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96" y="820634"/>
                <a:ext cx="7543800" cy="711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21241" y="3710375"/>
                <a:ext cx="708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241" y="3710375"/>
                <a:ext cx="70866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048000" y="4114800"/>
            <a:ext cx="2745509" cy="2460344"/>
            <a:chOff x="1826491" y="457200"/>
            <a:chExt cx="4574309" cy="4724400"/>
          </a:xfrm>
        </p:grpSpPr>
        <p:sp>
          <p:nvSpPr>
            <p:cNvPr id="8" name="Oval 7"/>
            <p:cNvSpPr/>
            <p:nvPr/>
          </p:nvSpPr>
          <p:spPr>
            <a:xfrm>
              <a:off x="1826491" y="457200"/>
              <a:ext cx="4572000" cy="9144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828800" y="4267200"/>
              <a:ext cx="4572000" cy="9144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1826491" y="1066800"/>
              <a:ext cx="4572000" cy="36322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6"/>
              <a:endCxn id="8" idx="2"/>
            </p:cNvCxnSpPr>
            <p:nvPr/>
          </p:nvCxnSpPr>
          <p:spPr>
            <a:xfrm flipH="1" flipV="1">
              <a:off x="1826491" y="914400"/>
              <a:ext cx="4574309" cy="38100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97" y="4608599"/>
                <a:ext cx="152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" y="4608599"/>
                <a:ext cx="1524000" cy="769441"/>
              </a:xfrm>
              <a:prstGeom prst="rect">
                <a:avLst/>
              </a:prstGeom>
              <a:blipFill>
                <a:blip r:embed="rId6"/>
                <a:stretch>
                  <a:fillRect r="-4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0" y="2127318"/>
                <a:ext cx="21984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127318"/>
                <a:ext cx="219847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68193" y="4572639"/>
                <a:ext cx="19805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93" y="4572639"/>
                <a:ext cx="198050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03261" y="2200371"/>
                <a:ext cx="2016297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261" y="2200371"/>
                <a:ext cx="2016297" cy="709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68193" y="5997860"/>
                <a:ext cx="20948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93" y="5997860"/>
                <a:ext cx="209480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01025" y="5624252"/>
                <a:ext cx="242914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Forward Light Cone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025" y="5624252"/>
                <a:ext cx="2429141" cy="954107"/>
              </a:xfrm>
              <a:prstGeom prst="rect">
                <a:avLst/>
              </a:prstGeom>
              <a:blipFill>
                <a:blip r:embed="rId11"/>
                <a:stretch>
                  <a:fillRect l="-5013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5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3" grpId="0"/>
      <p:bldP spid="15" grpId="0"/>
      <p:bldP spid="14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73095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Maxwell Partition Function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90600" y="2548728"/>
                <a:ext cx="75322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Sum over the first </a:t>
                </a:r>
                <a:r>
                  <a:rPr lang="en-US" sz="3600" b="0" dirty="0" err="1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Chern</a:t>
                </a:r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class</a:t>
                </a:r>
              </a:p>
              <a:p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36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</m:acc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</m:oMath>
                </a14:m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48728"/>
                <a:ext cx="7532255" cy="1200329"/>
              </a:xfrm>
              <a:prstGeom prst="rect">
                <a:avLst/>
              </a:prstGeom>
              <a:blipFill>
                <a:blip r:embed="rId3"/>
                <a:stretch>
                  <a:fillRect l="-810" t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50" y="3871778"/>
                <a:ext cx="87630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e>
                          </m:acc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" y="3871778"/>
                <a:ext cx="8763000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806863" y="5531006"/>
                <a:ext cx="5301673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63" y="5531006"/>
                <a:ext cx="5301673" cy="11441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96900" y="861827"/>
                <a:ext cx="7581900" cy="1655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𝑙𝑢𝑥𝑒𝑠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−∫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  <m:sSubSup>
                                <m:sSub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 </m:t>
                              </m:r>
                              <m:sSubSup>
                                <m:sSub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861827"/>
                <a:ext cx="7581900" cy="1655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0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73095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Maxwell Partition Function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00" y="908843"/>
                <a:ext cx="87630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908843"/>
                <a:ext cx="8763000" cy="1585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219200" y="4351567"/>
                <a:ext cx="6781800" cy="829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9200" y="4351567"/>
                <a:ext cx="6781800" cy="829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2400" y="4119677"/>
                <a:ext cx="5715000" cy="129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nary>
                        <m:nary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119677"/>
                <a:ext cx="5715000" cy="12928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7300" y="5614179"/>
                <a:ext cx="68199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)⋅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5614179"/>
                <a:ext cx="6819900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2656977"/>
                <a:ext cx="6629400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56977"/>
                <a:ext cx="6629400" cy="12610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5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172366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Maxwell Coupling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172366"/>
                <a:ext cx="8229600" cy="1143000"/>
              </a:xfr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4900" y="5334000"/>
                <a:ext cx="6781800" cy="1405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2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2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0,2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0,2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5334000"/>
                <a:ext cx="6781800" cy="1405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886485"/>
                <a:ext cx="4942114" cy="120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𝑑𝑎𝑑𝑚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6485"/>
                <a:ext cx="4942114" cy="1203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2950" y="4323138"/>
                <a:ext cx="7505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Determines bimodular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4323138"/>
                <a:ext cx="7505700" cy="707886"/>
              </a:xfrm>
              <a:prstGeom prst="rect">
                <a:avLst/>
              </a:prstGeom>
              <a:blipFill>
                <a:blip r:embed="rId6"/>
                <a:stretch>
                  <a:fillRect l="-65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-71558" y="1348429"/>
                <a:ext cx="6705600" cy="13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acc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  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558" y="1348429"/>
                <a:ext cx="6705600" cy="13509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7600" y="3250405"/>
                <a:ext cx="3505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)/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250405"/>
                <a:ext cx="350520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553200" y="1223803"/>
            <a:ext cx="3886200" cy="1600200"/>
            <a:chOff x="6553200" y="1223803"/>
            <a:chExt cx="3663043" cy="1600200"/>
          </a:xfrm>
        </p:grpSpPr>
        <p:sp>
          <p:nvSpPr>
            <p:cNvPr id="13" name="TextBox 12"/>
            <p:cNvSpPr txBox="1"/>
            <p:nvPr/>
          </p:nvSpPr>
          <p:spPr>
            <a:xfrm>
              <a:off x="6705600" y="1647097"/>
              <a:ext cx="35106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Folklore</a:t>
              </a:r>
              <a:endPara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553200" y="1223803"/>
              <a:ext cx="2133600" cy="1600200"/>
              <a:chOff x="4191000" y="1981200"/>
              <a:chExt cx="2133600" cy="1600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191000" y="1981200"/>
                <a:ext cx="2133600" cy="16002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4629150" y="2089021"/>
                <a:ext cx="1257300" cy="137185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80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Holomorphic Part Of Measure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585" y="1305274"/>
                <a:ext cx="446154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𝑏𝑎𝑟𝑒</m:t>
                              </m:r>
                            </m:sub>
                          </m:sSub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sup>
                      </m:sSub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5" y="1305274"/>
                <a:ext cx="4461541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85321" y="1207448"/>
                <a:ext cx="4343400" cy="1208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sup>
                          </m:sSubSup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21" y="1207448"/>
                <a:ext cx="4343400" cy="1208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817" y="4881726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on duality frame – 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but the local system has nontrivial </a:t>
            </a:r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monodromy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596556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observables: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3371525"/>
                <a:ext cx="7010400" cy="100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𝑏𝑎𝑟𝑒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bSup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p>
                      </m:sSubSup>
                      <m:sSubSup>
                        <m:sSubSupPr>
                          <m:ctrlP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  <m:sup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71525"/>
                <a:ext cx="7010400" cy="10096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8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1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Local Topological Interactions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5029200"/>
                <a:ext cx="8798490" cy="147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≔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−2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ℱ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,2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029200"/>
                <a:ext cx="8798490" cy="1471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0800" y="990600"/>
                <a:ext cx="4461716" cy="86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den>
                            </m:f>
                          </m:sup>
                        </m:s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 </m:t>
                        </m:r>
                      </m:e>
                    </m:nary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990600"/>
                <a:ext cx="4461716" cy="866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66165" y="3622445"/>
                <a:ext cx="3235890" cy="118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𝑑𝑎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𝑑𝑢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165" y="3622445"/>
                <a:ext cx="3235890" cy="1181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959833"/>
                <a:ext cx="8341290" cy="129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24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𝑢𝑣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𝑢𝑣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59833"/>
                <a:ext cx="8341290" cy="1297535"/>
              </a:xfrm>
              <a:prstGeom prst="rect">
                <a:avLst/>
              </a:prstGeom>
              <a:blipFill>
                <a:blip r:embed="rId5"/>
                <a:stretch>
                  <a:fillRect r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4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50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all these ingredients we can now check that the CB </a:t>
            </a:r>
            <a:r>
              <a:rPr lang="en-US" sz="4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indeed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monodromy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 and hence well-defined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(Nontrivial!)</a:t>
            </a:r>
            <a:endParaRPr lang="en-US" sz="4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800600"/>
            <a:ext cx="7716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</a:t>
            </a:r>
            <a:r>
              <a:rPr 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 </a:t>
            </a:r>
          </a:p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of the measure?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1436" y="31954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Preliminaries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52400" y="1176391"/>
                <a:ext cx="87814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theory depends on a choice of </a:t>
                </a: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background spin-c structure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176391"/>
                <a:ext cx="8781473" cy="1200329"/>
              </a:xfrm>
              <a:prstGeom prst="rect">
                <a:avLst/>
              </a:prstGeom>
              <a:blipFill>
                <a:blip r:embed="rId2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2801285"/>
                <a:ext cx="88224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Labastida-Marino [1995]  noticed need to introduce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01285"/>
                <a:ext cx="8822453" cy="523220"/>
              </a:xfrm>
              <a:prstGeom prst="rect">
                <a:avLst/>
              </a:prstGeom>
              <a:blipFill>
                <a:blip r:embed="rId3"/>
                <a:stretch>
                  <a:fillRect l="-1382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6936" y="571923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Long, long, ago, at the ITP in 1998….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29372"/>
            <a:ext cx="8781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detailed dependence has not previously been discussed. Including it turns out to be nontrivial.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believe we have solved the problem completely.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811" y="5238705"/>
            <a:ext cx="8595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phase integral first.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in string theory)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6600" y="317179"/>
                <a:ext cx="1981200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17179"/>
                <a:ext cx="1981200" cy="757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974413"/>
                <a:ext cx="7175643" cy="130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𝒪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74413"/>
                <a:ext cx="7175643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0095" y="3512754"/>
                <a:ext cx="8509000" cy="163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ℓ−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95" y="3512754"/>
                <a:ext cx="8509000" cy="1636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828800" y="2550809"/>
                <a:ext cx="57092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</m:t>
                    </m:r>
                  </m:oMath>
                </a14:m>
                <a:r>
                  <a:rPr lang="en-US" sz="4400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i.e.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550809"/>
                <a:ext cx="5709299" cy="769441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4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71601" y="4752100"/>
            <a:ext cx="6613133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77153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Coulomb Branch Integral:  Measure &amp; Evaluation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1" y="292755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Seiberg</a:t>
            </a:r>
            <a:r>
              <a:rPr lang="en-US" sz="2800" dirty="0" smtClean="0">
                <a:solidFill>
                  <a:srgbClr val="FF0000"/>
                </a:solidFill>
              </a:rPr>
              <a:t>-Witten Review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525" y="1807977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1390" y="2971800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6538" y="3896136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1601" y="382196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Formulating The Measure And Integral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1640" y="4820472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1" y="47521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Evaluation Using Mock This &amp; That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0738" y="917591"/>
                <a:ext cx="8558893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𝐶𝐵</m:t>
                        </m:r>
                      </m:sup>
                    </m:sSubSup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:   A sum of integrals of the form  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8" y="917591"/>
                <a:ext cx="8558893" cy="709938"/>
              </a:xfrm>
              <a:prstGeom prst="rect">
                <a:avLst/>
              </a:prstGeom>
              <a:blipFill>
                <a:blip r:embed="rId3"/>
                <a:stretch>
                  <a:fillRect t="-15517" r="-277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168" y="1540221"/>
                <a:ext cx="8763000" cy="142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8" y="1540221"/>
                <a:ext cx="8763000" cy="1427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91067" y="2880291"/>
                <a:ext cx="6934200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67" y="2880291"/>
                <a:ext cx="6934200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112902"/>
                <a:ext cx="3200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Support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is bounded below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2902"/>
                <a:ext cx="3200400" cy="1077218"/>
              </a:xfrm>
              <a:prstGeom prst="rect">
                <a:avLst/>
              </a:prstGeom>
              <a:blipFill>
                <a:blip r:embed="rId6"/>
                <a:stretch>
                  <a:fillRect l="-4762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6418" y="4384447"/>
                <a:ext cx="8001000" cy="74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Strategy: 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4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such that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18" y="4384447"/>
                <a:ext cx="8001000" cy="740780"/>
              </a:xfrm>
              <a:prstGeom prst="rect">
                <a:avLst/>
              </a:prstGeom>
              <a:blipFill>
                <a:blip r:embed="rId7"/>
                <a:stretch>
                  <a:fillRect l="-2744" t="-983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381000" y="5143936"/>
                <a:ext cx="7467600" cy="80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5143936"/>
                <a:ext cx="7467600" cy="8056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738" y="6073428"/>
                <a:ext cx="7696200" cy="676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is modular of weight (2,0)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8" y="6073428"/>
                <a:ext cx="7696200" cy="676019"/>
              </a:xfrm>
              <a:prstGeom prst="rect">
                <a:avLst/>
              </a:prstGeom>
              <a:blipFill>
                <a:blip r:embed="rId9"/>
                <a:stretch>
                  <a:fillRect t="-90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464" y="-178258"/>
            <a:ext cx="919026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Relation To Mock Modular Forms -1.1    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3774140"/>
            <a:ext cx="1009650" cy="29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60733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Relation To Mock Modular Forms – 1.2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48319" y="3890271"/>
                <a:ext cx="5045529" cy="80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19" y="3890271"/>
                <a:ext cx="5045529" cy="805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739828"/>
                <a:ext cx="9144000" cy="1820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B050"/>
                    </a:solidFill>
                  </a:rPr>
                  <a:t>We choose an explicit solution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 </a:t>
                </a:r>
              </a:p>
              <a:p>
                <a:pPr algn="ctr"/>
                <a:r>
                  <a:rPr lang="en-US" sz="3600" dirty="0" smtClean="0">
                    <a:solidFill>
                      <a:srgbClr val="00B050"/>
                    </a:solidFill>
                  </a:rPr>
                  <a:t>vanishing exponentially fast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9828"/>
                <a:ext cx="9144000" cy="1820755"/>
              </a:xfrm>
              <a:prstGeom prst="rect">
                <a:avLst/>
              </a:prstGeom>
              <a:blipFill>
                <a:blip r:embed="rId3"/>
                <a:stretch>
                  <a:fillRect t="-5017" b="-8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558" y="5356681"/>
                <a:ext cx="5486400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8" y="5356681"/>
                <a:ext cx="5486400" cy="1436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7600" y="6222495"/>
                <a:ext cx="4833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222495"/>
                <a:ext cx="48332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4858887"/>
                <a:ext cx="69233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:  mock modular form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858887"/>
                <a:ext cx="6923314" cy="646331"/>
              </a:xfrm>
              <a:prstGeom prst="rect">
                <a:avLst/>
              </a:prstGeom>
              <a:blipFill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66349" y="5706684"/>
                <a:ext cx="2057400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49" y="5706684"/>
                <a:ext cx="2057400" cy="6643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2610950"/>
                <a:ext cx="7620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not modular, but it’s failure to be modular must be holomorphic.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10950"/>
                <a:ext cx="7620000" cy="1200329"/>
              </a:xfrm>
              <a:prstGeom prst="rect">
                <a:avLst/>
              </a:prstGeom>
              <a:blipFill>
                <a:blip r:embed="rId8"/>
                <a:stretch>
                  <a:fillRect l="-2400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6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4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25884"/>
            <a:ext cx="8229600" cy="1143000"/>
          </a:xfrm>
        </p:spPr>
        <p:txBody>
          <a:bodyPr/>
          <a:lstStyle/>
          <a:p>
            <a:r>
              <a:rPr lang="en-US" dirty="0" smtClean="0"/>
              <a:t>Doing The Integral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2400" y="698431"/>
                <a:ext cx="8763000" cy="11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698431"/>
                <a:ext cx="8763000" cy="1160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00" y="1977498"/>
                <a:ext cx="7467600" cy="61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977498"/>
                <a:ext cx="7467600" cy="6111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5900" y="3723243"/>
                <a:ext cx="5486400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3723243"/>
                <a:ext cx="5486400" cy="1287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2826809"/>
                <a:ext cx="4876800" cy="82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26809"/>
                <a:ext cx="4876800" cy="823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5310160"/>
                <a:ext cx="84963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Note: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undetermined by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diffeq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but fixed by the modular properties: Subtle!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10160"/>
                <a:ext cx="8496300" cy="1077218"/>
              </a:xfrm>
              <a:prstGeom prst="rect">
                <a:avLst/>
              </a:prstGeom>
              <a:blipFill>
                <a:blip r:embed="rId6"/>
                <a:stretch>
                  <a:fillRect t="-7345" r="-122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78932"/>
            <a:ext cx="1600200" cy="47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91" y="-211295"/>
            <a:ext cx="8229600" cy="1143000"/>
          </a:xfrm>
        </p:spPr>
        <p:txBody>
          <a:bodyPr/>
          <a:lstStyle/>
          <a:p>
            <a:r>
              <a:rPr lang="en-US" dirty="0" smtClean="0"/>
              <a:t>Evaluation Of CB Integral 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26682" y="5799227"/>
                <a:ext cx="31620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682" y="5799227"/>
                <a:ext cx="3162039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6930" y="5820675"/>
                <a:ext cx="4039122" cy="66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acc>
                        <m:accPr>
                          <m:chr m:val="̂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30" y="5820675"/>
                <a:ext cx="4039122" cy="664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37583" y="5697372"/>
                <a:ext cx="3306417" cy="78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583" y="5697372"/>
                <a:ext cx="3306417" cy="7882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76200" y="2827739"/>
                <a:ext cx="92202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827739"/>
                <a:ext cx="9220200" cy="1585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71800" y="1326774"/>
                <a:ext cx="8001000" cy="80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326774"/>
                <a:ext cx="8001000" cy="8041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457200" y="1027192"/>
                <a:ext cx="5078896" cy="1608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1027192"/>
                <a:ext cx="5078896" cy="16080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24371" y="4334242"/>
                <a:ext cx="6629400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71" y="4334242"/>
                <a:ext cx="6629400" cy="12610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4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643"/>
            <a:ext cx="8229600" cy="1143000"/>
          </a:xfrm>
        </p:spPr>
        <p:txBody>
          <a:bodyPr/>
          <a:lstStyle/>
          <a:p>
            <a:r>
              <a:rPr lang="en-US" dirty="0" smtClean="0"/>
              <a:t>Evaluation Of CB Integral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2896150"/>
                <a:ext cx="6172200" cy="78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96150"/>
                <a:ext cx="6172200" cy="7882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0" y="593697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NO!!!  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07" y="5813862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6200" y="5771869"/>
                <a:ext cx="4572000" cy="997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±1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771869"/>
                <a:ext cx="4572000" cy="997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036" y="3852631"/>
                <a:ext cx="87630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3852631"/>
                <a:ext cx="8763000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276790" y="1061006"/>
                <a:ext cx="92202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6790" y="1061006"/>
                <a:ext cx="9220200" cy="1585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4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-107011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Difference Of CB Integrals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3287" y="949752"/>
                <a:ext cx="8305800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87" y="949752"/>
                <a:ext cx="8305800" cy="855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242" y="1823972"/>
                <a:ext cx="82677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acc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4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2" y="1823972"/>
                <a:ext cx="8267700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3668174"/>
                <a:ext cx="7239000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r>
                        <a:rPr lang="en-US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r>
                        <a:rPr lang="en-US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8174"/>
                <a:ext cx="7239000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5562600"/>
                <a:ext cx="8001000" cy="1156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use this to evaluate the difference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by a sum of residues.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62600"/>
                <a:ext cx="8001000" cy="1156214"/>
              </a:xfrm>
              <a:prstGeom prst="rect">
                <a:avLst/>
              </a:prstGeom>
              <a:blipFill>
                <a:blip r:embed="rId6"/>
                <a:stretch>
                  <a:fillRect t="-6878" b="-1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0" y="480284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Converges nicely!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169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Metric Dependence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1447800"/>
                <a:ext cx="7696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47800"/>
                <a:ext cx="7696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1101" y="1959857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Discontinuous jumps across walls: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 modular functions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00801" y="1143000"/>
            <a:ext cx="1981200" cy="2133600"/>
            <a:chOff x="2057400" y="1524000"/>
            <a:chExt cx="4574309" cy="4724400"/>
          </a:xfrm>
        </p:grpSpPr>
        <p:grpSp>
          <p:nvGrpSpPr>
            <p:cNvPr id="11" name="Group 10"/>
            <p:cNvGrpSpPr/>
            <p:nvPr/>
          </p:nvGrpSpPr>
          <p:grpSpPr>
            <a:xfrm>
              <a:off x="2057400" y="1524000"/>
              <a:ext cx="4574309" cy="4724400"/>
              <a:chOff x="1826491" y="457200"/>
              <a:chExt cx="4574309" cy="47244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826491" y="457200"/>
                <a:ext cx="4572000" cy="914400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828800" y="4267200"/>
                <a:ext cx="4572000" cy="914400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1826491" y="1066800"/>
                <a:ext cx="4572000" cy="363220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6" idx="6"/>
                <a:endCxn id="15" idx="2"/>
              </p:cNvCxnSpPr>
              <p:nvPr/>
            </p:nvCxnSpPr>
            <p:spPr>
              <a:xfrm flipH="1" flipV="1">
                <a:off x="1826491" y="914400"/>
                <a:ext cx="4574309" cy="381000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>
              <a:stCxn id="15" idx="3"/>
            </p:cNvCxnSpPr>
            <p:nvPr/>
          </p:nvCxnSpPr>
          <p:spPr>
            <a:xfrm flipV="1">
              <a:off x="2726954" y="1600200"/>
              <a:ext cx="2988046" cy="70428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4200" y="1676400"/>
              <a:ext cx="3200400" cy="53340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15" idx="6"/>
            </p:cNvCxnSpPr>
            <p:nvPr/>
          </p:nvCxnSpPr>
          <p:spPr>
            <a:xfrm flipV="1">
              <a:off x="2362200" y="1981200"/>
              <a:ext cx="4267200" cy="152400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38100" y="3909531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 boundary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modular parameter</a:t>
                </a:r>
              </a:p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This leads to </a:t>
                </a:r>
                <a:r>
                  <a:rPr lang="en-US" sz="2800" b="1" i="1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continuous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metric dependence.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3909531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t="-6369" r="-1800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3400" y="4997162"/>
                <a:ext cx="88372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Closely related: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Nonholomorphic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97162"/>
                <a:ext cx="8837292" cy="646331"/>
              </a:xfrm>
              <a:prstGeom prst="rect">
                <a:avLst/>
              </a:prstGeom>
              <a:blipFill>
                <a:blip r:embed="rId4"/>
                <a:stretch>
                  <a:fillRect l="-2139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81701" y="5981435"/>
                <a:ext cx="678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a degenerate case.) </a:t>
                </a:r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701" y="5981435"/>
                <a:ext cx="6781800" cy="707886"/>
              </a:xfrm>
              <a:prstGeom prst="rect">
                <a:avLst/>
              </a:prstGeom>
              <a:blipFill>
                <a:blip r:embed="rId5"/>
                <a:stretch>
                  <a:fillRect l="-3145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24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Coulomb Branch Integral As Harmonic </a:t>
            </a:r>
            <a:r>
              <a:rPr lang="en-US" dirty="0" err="1" smtClean="0"/>
              <a:t>Maass</a:t>
            </a:r>
            <a:r>
              <a:rPr lang="en-US" dirty="0" smtClean="0"/>
              <a:t> Form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752600"/>
                <a:ext cx="7620000" cy="1608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44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752600"/>
                <a:ext cx="7620000" cy="16080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321" y="3962400"/>
                <a:ext cx="8712485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transforms under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𝑆𝐿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above 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21" y="3962400"/>
                <a:ext cx="8712485" cy="64819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5105400"/>
                <a:ext cx="8610600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uv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Z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CB</m:t>
                          </m:r>
                        </m:sup>
                      </m:sSubSup>
                      <m:r>
                        <a:rPr lang="en-US" sz="3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  <m:r>
                        <a:rPr lang="en-US" sz="3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b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05400"/>
                <a:ext cx="8610600" cy="1436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4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cos Marino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33400"/>
            <a:ext cx="8852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The Special Period 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060" y="1143000"/>
                <a:ext cx="8933380" cy="14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For any manifold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</m:oMath>
                </a14:m>
                <a:endParaRPr lang="en-US" sz="4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factorizes: 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60" y="1143000"/>
                <a:ext cx="8933380" cy="1423788"/>
              </a:xfrm>
              <a:prstGeom prst="rect">
                <a:avLst/>
              </a:prstGeom>
              <a:blipFill>
                <a:blip r:embed="rId2"/>
                <a:stretch>
                  <a:fillRect t="-7725" r="-1229" b="-16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3124200"/>
                <a:ext cx="8001000" cy="101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e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0"/>
                <a:ext cx="8001000" cy="1010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2569" y="4572000"/>
                <a:ext cx="92202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69" y="4572000"/>
                <a:ext cx="9220200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590800" y="5486400"/>
            <a:ext cx="685800" cy="914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Measure As A Total Derivative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216" y="1623159"/>
                <a:ext cx="41541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5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16" y="1623159"/>
                <a:ext cx="4154184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400" y="1609245"/>
                <a:ext cx="5410200" cy="95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09245"/>
                <a:ext cx="5410200" cy="9511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4114800"/>
                <a:ext cx="926869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Well-defined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Nonsingular away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0,1,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∞,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3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Good</a:t>
                </a:r>
                <a:r>
                  <a:rPr lang="en-US" sz="3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expansion near cusps 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9268691" cy="1569660"/>
              </a:xfrm>
              <a:prstGeom prst="rect">
                <a:avLst/>
              </a:prstGeom>
              <a:blipFill>
                <a:blip r:embed="rId4"/>
                <a:stretch>
                  <a:fillRect l="-1711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3226614"/>
                <a:ext cx="7772400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we can write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  <m:r>
                      <a:rPr lang="en-US" sz="2800" b="0" i="1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explicitly so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is: </a:t>
                </a:r>
                <a:endParaRPr lang="en-US" sz="28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26614"/>
                <a:ext cx="7772400" cy="537583"/>
              </a:xfrm>
              <a:prstGeom prst="rect">
                <a:avLst/>
              </a:prstGeom>
              <a:blipFill>
                <a:blip r:embed="rId5"/>
                <a:stretch>
                  <a:fillRect l="-1647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8789"/>
            <a:ext cx="8229600" cy="1143000"/>
          </a:xfrm>
        </p:spPr>
        <p:txBody>
          <a:bodyPr/>
          <a:lstStyle/>
          <a:p>
            <a:r>
              <a:rPr lang="en-US" dirty="0" smtClean="0"/>
              <a:t>Harmonic Jacobi-</a:t>
            </a:r>
            <a:r>
              <a:rPr lang="en-US" dirty="0" err="1" smtClean="0"/>
              <a:t>Maass</a:t>
            </a:r>
            <a:r>
              <a:rPr lang="en-US" dirty="0" smtClean="0"/>
              <a:t> Forms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6553" y="1429716"/>
                <a:ext cx="8991600" cy="66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These conditions determine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uniquely.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3" y="1429716"/>
                <a:ext cx="8991600" cy="664990"/>
              </a:xfrm>
              <a:prstGeom prst="rect">
                <a:avLst/>
              </a:prstGeom>
              <a:blipFill>
                <a:blip r:embed="rId2"/>
                <a:stretch>
                  <a:fillRect l="-2102" t="-11927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9136" y="242760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completion of an Appel-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Lerche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10647" y="3200400"/>
                <a:ext cx="9448800" cy="209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 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47" y="3200400"/>
                <a:ext cx="9448800" cy="2097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19200" y="5703567"/>
                <a:ext cx="7239000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703567"/>
                <a:ext cx="7239000" cy="1144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4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3117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Integral Is a Mock Modular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14500" y="1655081"/>
                <a:ext cx="541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𝒥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find: 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655081"/>
                <a:ext cx="5410200" cy="707886"/>
              </a:xfrm>
              <a:prstGeom prst="rect">
                <a:avLst/>
              </a:prstGeom>
              <a:blipFill>
                <a:blip r:embed="rId2"/>
                <a:stretch>
                  <a:fillRect l="-39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834" y="2851931"/>
                <a:ext cx="8610600" cy="7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)/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34" y="2851931"/>
                <a:ext cx="8610600" cy="777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6834" y="4210589"/>
                <a:ext cx="7086600" cy="1611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≥0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34" y="4210589"/>
                <a:ext cx="7086600" cy="1611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5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… but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generalize …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900" y="3124200"/>
                <a:ext cx="8458200" cy="1454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124200"/>
                <a:ext cx="8458200" cy="1454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2057400"/>
                <a:ext cx="815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acs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=3 ) 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8153400" cy="646331"/>
              </a:xfrm>
              <a:prstGeom prst="rect">
                <a:avLst/>
              </a:prstGeom>
              <a:blipFill>
                <a:blip r:embed="rId4"/>
                <a:stretch>
                  <a:fillRect l="-2242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2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009357" cy="4771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Including Observables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00200" y="1776144"/>
            <a:ext cx="1143000" cy="8146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124200"/>
            <a:ext cx="1524000" cy="11429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4800600"/>
            <a:ext cx="1600200" cy="11138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6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54185" y="5971501"/>
            <a:ext cx="83820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8485" y="495671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Coulomb Branch Integral:  Measure &amp; Evaluation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1418" y="2760494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The N=2* Theory: UV Meaning Of Invariants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119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LEET Near Cusps &amp; Explicit 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451" y="386760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Remarks On S-Duality Orbits Of Partition Functions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1644" y="3911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Preliminaries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Summary Of Main Claims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ontributions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Of The Cusps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2"/>
                <a:stretch>
                  <a:fillRect l="-1111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2400" y="1143000"/>
                <a:ext cx="9372600" cy="185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Physics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 each cusp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=1,2,3 </m:t>
                    </m:r>
                  </m:oMath>
                </a14:m>
                <a:endParaRPr lang="en-US" sz="2800" b="0" i="1" dirty="0" smtClean="0">
                  <a:solidFill>
                    <a:srgbClr val="C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description of the vacuum changes: </a:t>
                </a:r>
              </a:p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have a U(1) VM coupled to a charge 1 HM. </a:t>
                </a:r>
              </a:p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the appropriate duality frame) [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Seiberg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94]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143000"/>
                <a:ext cx="9372600" cy="1850571"/>
              </a:xfrm>
              <a:prstGeom prst="rect">
                <a:avLst/>
              </a:prstGeom>
              <a:blipFill>
                <a:blip r:embed="rId3"/>
                <a:stretch>
                  <a:fillRect t="-3960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250" y="3182464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separate contribution to the path integral coming from the path integral of these three LEET.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" y="4458105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add the contributions, because we sum over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4981325"/>
                <a:ext cx="8077200" cy="1892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81325"/>
                <a:ext cx="8077200" cy="1892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81000" y="773545"/>
                <a:ext cx="9067800" cy="121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Z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CB</m:t>
                        </m:r>
                      </m:sup>
                    </m:sSubSup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vanishes –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we get true topological invariants: 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773545"/>
                <a:ext cx="9067800" cy="1213537"/>
              </a:xfrm>
              <a:prstGeom prst="rect">
                <a:avLst/>
              </a:prstGeom>
              <a:blipFill>
                <a:blip r:embed="rId2"/>
                <a:stretch>
                  <a:fillRect t="-7035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556148"/>
                <a:ext cx="8077200" cy="1892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56148"/>
                <a:ext cx="8077200" cy="1892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5300" y="502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it is quite interesting to determine 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three effective actions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0104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038600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61755" y="6072074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14500" y="4583139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863" y="208565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1728800" y="2784459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52225" y="2873401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962400" y="5140487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8955" y="592110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4063165" y="3229540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8355" y="114073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871921" y="4675174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72473" y="-14183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Preliminary: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-structure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2473" y="-14183"/>
                <a:ext cx="8229600" cy="1143000"/>
              </a:xfr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8836" y="2764201"/>
                <a:ext cx="901238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Spin-c structure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Reduction of structure group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𝑇𝑋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𝑆𝑝𝑖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36" y="2764201"/>
                <a:ext cx="9012382" cy="1077218"/>
              </a:xfrm>
              <a:prstGeom prst="rect">
                <a:avLst/>
              </a:prstGeom>
              <a:blipFill>
                <a:blip r:embed="rId4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188615"/>
                <a:ext cx="9437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𝑆𝑝𝑖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 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lit/>
                          </m:r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}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⊂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88615"/>
                <a:ext cx="943725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9274" y="2026983"/>
                <a:ext cx="6477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1→</m:t>
                      </m:r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𝑆𝑝𝑖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𝑆𝑂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→1</m:t>
                      </m:r>
                    </m:oMath>
                  </m:oMathPara>
                </a14:m>
                <a:endParaRPr lang="en-US" sz="32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74" y="2026983"/>
                <a:ext cx="64770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026" y="3965608"/>
                <a:ext cx="8839200" cy="653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``Spinors’’: Associated rank 2 bundles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26" y="3965608"/>
                <a:ext cx="8839200" cy="653320"/>
              </a:xfrm>
              <a:prstGeom prst="rect">
                <a:avLst/>
              </a:prstGeom>
              <a:blipFill>
                <a:blip r:embed="rId7"/>
                <a:stretch>
                  <a:fillRect l="-2069" t="-14019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8331" y="4743117"/>
                <a:ext cx="7960591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𝔰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det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)∈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1" y="4743117"/>
                <a:ext cx="7960591" cy="7155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4400" y="5582887"/>
                <a:ext cx="6761874" cy="1203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ℓ=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𝔰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−3 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∈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ℤ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2887"/>
                <a:ext cx="6761874" cy="12039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2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/>
      <p:bldP spid="6" grpId="0"/>
      <p:bldP spid="7" grpId="0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390"/>
                <a:ext cx="8229600" cy="1143000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General Form Of Effective Action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390"/>
                <a:ext cx="8229600" cy="1143000"/>
              </a:xfrm>
              <a:blipFill>
                <a:blip r:embed="rId2"/>
                <a:stretch>
                  <a:fillRect t="-26738" b="-34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533400" y="2645263"/>
                <a:ext cx="3498273" cy="1072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</m:sup>
                      </m:sSubSup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2645263"/>
                <a:ext cx="3498273" cy="1072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9127" y="2536442"/>
                <a:ext cx="4648200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127" y="2536442"/>
                <a:ext cx="4648200" cy="1436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53287" y="2790106"/>
                <a:ext cx="22167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287" y="2790106"/>
                <a:ext cx="2216727" cy="830997"/>
              </a:xfrm>
              <a:prstGeom prst="rect">
                <a:avLst/>
              </a:prstGeom>
              <a:blipFill>
                <a:blip r:embed="rId5"/>
                <a:stretch>
                  <a:fillRect l="-12363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527" y="1534831"/>
                <a:ext cx="8915400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special coordinate vanishing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7" y="1534831"/>
                <a:ext cx="8915400" cy="690895"/>
              </a:xfrm>
              <a:prstGeom prst="rect">
                <a:avLst/>
              </a:prstGeom>
              <a:blipFill>
                <a:blip r:embed="rId7"/>
                <a:stretch>
                  <a:fillRect t="-15044" b="-2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727" y="4265941"/>
                <a:ext cx="876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Possible </a:t>
                </a:r>
                <a:r>
                  <a:rPr lang="en-US" sz="3600" i="1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topological couplings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7" y="4265941"/>
                <a:ext cx="8763000" cy="646331"/>
              </a:xfrm>
              <a:prstGeom prst="rect">
                <a:avLst/>
              </a:prstGeom>
              <a:blipFill>
                <a:blip r:embed="rId8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5243452"/>
                <a:ext cx="8382000" cy="1586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sup>
                      </m:sSup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𝑙𝑜𝑐𝑎𝑙𝑖𝑧𝑒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243452"/>
                <a:ext cx="8382000" cy="15860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4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7" grpId="0"/>
      <p:bldP spid="8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65087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Possible Topological Couplings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65087"/>
                <a:ext cx="8229600" cy="1143000"/>
              </a:xfrm>
              <a:blipFill>
                <a:blip r:embed="rId2"/>
                <a:stretch>
                  <a:fillRect l="-593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054076"/>
                <a:ext cx="5638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  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𝜒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54076"/>
                <a:ext cx="56388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6479" y="2311724"/>
                <a:ext cx="800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𝜈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⇒ 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𝜈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79" y="2311724"/>
                <a:ext cx="80010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3578948"/>
                <a:ext cx="7086600" cy="741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𝑖𝑟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⇒ 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𝑖𝑟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𝑖𝑟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𝑖𝑟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𝜈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78948"/>
                <a:ext cx="7086600" cy="741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2679" y="4876800"/>
                <a:ext cx="7924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⇒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𝑖𝑟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79" y="4876800"/>
                <a:ext cx="79248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84479" y="5943600"/>
                <a:ext cx="1905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479" y="5943600"/>
                <a:ext cx="19050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4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5" y="-1513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Determination Of Effective 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0089" y="3733800"/>
                <a:ext cx="8686800" cy="1843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MW97: The couplings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𝜅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be determined from the wall-crossing behavior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89" y="3733800"/>
                <a:ext cx="8686800" cy="1843453"/>
              </a:xfrm>
              <a:prstGeom prst="rect">
                <a:avLst/>
              </a:prstGeom>
              <a:blipFill>
                <a:blip r:embed="rId2"/>
                <a:stretch>
                  <a:fillRect t="-5629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122" y="991690"/>
                <a:ext cx="8578735" cy="1721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𝑖𝑟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∏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;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2" y="991690"/>
                <a:ext cx="8578735" cy="1721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1905000" y="5853446"/>
            <a:ext cx="1905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5815774"/>
            <a:ext cx="400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Explicit formulae!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0" y="2908792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 SUM!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Comparison: Witten Conjecture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52400" y="1159584"/>
                <a:ext cx="9144000" cy="76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𝐾𝑀𝑊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𝜅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,3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159584"/>
                <a:ext cx="9144000" cy="7612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83478" y="3656500"/>
                <a:ext cx="9372600" cy="15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𝑖𝑟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478" y="3656500"/>
                <a:ext cx="9372600" cy="1508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83478" y="5350901"/>
                <a:ext cx="9410700" cy="15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,3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𝑖𝑟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478" y="5350901"/>
                <a:ext cx="9410700" cy="1508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2321603"/>
                <a:ext cx="3505200" cy="10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21603"/>
                <a:ext cx="3505200" cy="10949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8600" y="2551380"/>
                <a:ext cx="3886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𝜅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𝜒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+3 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51380"/>
                <a:ext cx="388620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400800" y="3733800"/>
            <a:ext cx="1295400" cy="1295400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67000" y="3602173"/>
            <a:ext cx="1752600" cy="1295400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838200"/>
                <a:ext cx="8077200" cy="1892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38200"/>
                <a:ext cx="8077200" cy="1892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352800"/>
                <a:ext cx="8578735" cy="15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𝑖𝑟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∏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;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0"/>
                <a:ext cx="8578735" cy="1543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6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457200"/>
                <a:ext cx="9220200" cy="1669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,2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ℓ</m:t>
                          </m:r>
                        </m:sup>
                      </m:sSubSup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sub>
                          </m:sSub>
                        </m:sup>
                      </m:sSubSup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𝜅</m:t>
                          </m:r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𝑖𝑟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𝑖𝑟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𝑢𝑣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9220200" cy="1669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438400"/>
                <a:ext cx="83623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/2</m:t>
                              </m:r>
                            </m:e>
                          </m:d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38400"/>
                <a:ext cx="836230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1692" y="5715000"/>
                <a:ext cx="75241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/2)/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/2)</m:t>
                      </m:r>
                    </m:oMath>
                  </m:oMathPara>
                </a14:m>
                <a:endParaRPr lang="en-US" sz="4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92" y="5715000"/>
                <a:ext cx="752410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3810000"/>
                <a:ext cx="7391400" cy="1070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2 </m:t>
                              </m:r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/2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10000"/>
                <a:ext cx="7391400" cy="1070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8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533400"/>
                <a:ext cx="6781800" cy="12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bSup>
                      <m:sSubSup>
                        <m:sSubSup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  <m:sup>
                          <m:sSup>
                            <m:sSupPr>
                              <m:ctrlPr>
                                <a:rPr lang="en-US" sz="6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6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bSup>
                      <m:sSubSup>
                        <m:sSubSup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b>
                        <m:sup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6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6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sup>
                      </m:sSubSup>
                      <m:r>
                        <a:rPr lang="en-US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  <m:sup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6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6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𝑖𝑟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33400"/>
                <a:ext cx="6781800" cy="12295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500" y="2458463"/>
                <a:ext cx="8382000" cy="17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bSup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sz="4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2458463"/>
                <a:ext cx="8382000" cy="1766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" y="4953000"/>
                <a:ext cx="8953500" cy="1752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  <m:sup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𝑖𝑟</m:t>
                              </m:r>
                            </m:sub>
                          </m:sSub>
                        </m:sup>
                      </m:sSubSup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𝜗</m:t>
                                          </m:r>
                                        </m:e>
                                        <m:sub>
                                          <m:r>
                                            <a:rPr lang="en-US" sz="4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4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𝜗</m:t>
                                          </m:r>
                                        </m:e>
                                        <m:sub>
                                          <m:r>
                                            <a:rPr lang="en-US" sz="48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953000"/>
                <a:ext cx="8953500" cy="17520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37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similar expressions for the other two cusps.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8800"/>
            <a:ext cx="9144000" cy="1858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33" y="4191000"/>
            <a:ext cx="786626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Relation To Previous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0670" y="1026528"/>
                <a:ext cx="86491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ℐ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</m:t>
                    </m:r>
                  </m:oMath>
                </a14:m>
                <a:r>
                  <a:rPr lang="en-US" sz="28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recover and generalize formulae of [VW;DPS]  for VW invariants.  </a:t>
                </a:r>
                <a:endParaRPr lang="en-US" sz="28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70" y="1026528"/>
                <a:ext cx="8649101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889" y="3212703"/>
                <a:ext cx="8763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uv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after suitable renormalization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recover the ``Witten conjecture’’ for the Donaldson invariants in terms of the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Seiberg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invariants.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9" y="3212703"/>
                <a:ext cx="8763000" cy="1384995"/>
              </a:xfrm>
              <a:prstGeom prst="rect">
                <a:avLst/>
              </a:prstGeom>
              <a:blipFill>
                <a:blip r:embed="rId4"/>
                <a:stretch>
                  <a:fillRect l="-1321" t="-4405" r="-2573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-31829" y="6172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generalization and unification of the 1990’s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formulae: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7285" y="2145388"/>
                <a:ext cx="58970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recover formulae 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of Labastida-Lozano </a:t>
                </a:r>
                <a:endPara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285" y="2145388"/>
                <a:ext cx="5897030" cy="954107"/>
              </a:xfrm>
              <a:prstGeom prst="rect">
                <a:avLst/>
              </a:prstGeom>
              <a:blipFill>
                <a:blip r:embed="rId5"/>
                <a:stretch>
                  <a:fillRect l="-2172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300" y="4969450"/>
                <a:ext cx="8763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Recover and generalize explicit evaluation of u-plane integral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Moore-Witten,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Malmendier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-Ono </a:t>
                </a:r>
                <a:endPara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969450"/>
                <a:ext cx="8763000" cy="830997"/>
              </a:xfrm>
              <a:prstGeom prst="rect">
                <a:avLst/>
              </a:prstGeom>
              <a:blipFill>
                <a:blip r:embed="rId6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1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276272"/>
            <a:ext cx="8727311" cy="2070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968" y="1689035"/>
            <a:ext cx="6690167" cy="1236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22" y="4103373"/>
            <a:ext cx="6852213" cy="1362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610" y="3076001"/>
            <a:ext cx="6180881" cy="1270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947" y="5486400"/>
            <a:ext cx="7245752" cy="17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72473" y="-14183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Preliminary: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&amp; ACS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2473" y="-14183"/>
                <a:ext cx="8229600" cy="1143000"/>
              </a:xfr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9325" y="1273506"/>
                <a:ext cx="8321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 ACS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defines a canonical spin-c structure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ℐ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25" y="1273506"/>
                <a:ext cx="8321964" cy="523220"/>
              </a:xfrm>
              <a:prstGeom prst="rect">
                <a:avLst/>
              </a:prstGeom>
              <a:blipFill>
                <a:blip r:embed="rId4"/>
                <a:stretch>
                  <a:fillRect l="-1538" t="-12791" r="-300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0709" y="4334429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Use diagonal homomorphism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𝑆𝑝𝑖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9" y="4334429"/>
                <a:ext cx="8229600" cy="523220"/>
              </a:xfrm>
              <a:prstGeom prst="rect">
                <a:avLst/>
              </a:prstGeom>
              <a:blipFill>
                <a:blip r:embed="rId5"/>
                <a:stretch>
                  <a:fillRect l="-29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3117" y="3472503"/>
                <a:ext cx="9437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𝑆𝑝𝑖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 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lit/>
                          </m:r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}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⊂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117" y="3472503"/>
                <a:ext cx="943725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326" y="2056579"/>
                <a:ext cx="849989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Almost Complex Structure (ACS): </a:t>
                </a:r>
              </a:p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Reduction of structure group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𝑇𝑋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to U(2)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26" y="2056579"/>
                <a:ext cx="8499893" cy="1077218"/>
              </a:xfrm>
              <a:prstGeom prst="rect">
                <a:avLst/>
              </a:prstGeom>
              <a:blipFill>
                <a:blip r:embed="rId7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2767" y="5942312"/>
                <a:ext cx="3886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𝜒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+3 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67" y="5942312"/>
                <a:ext cx="38862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7873" y="5086725"/>
                <a:ext cx="74352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ACS we have  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73" y="5086725"/>
                <a:ext cx="7435273" cy="584775"/>
              </a:xfrm>
              <a:prstGeom prst="rect">
                <a:avLst/>
              </a:prstGeom>
              <a:blipFill>
                <a:blip r:embed="rId9"/>
                <a:stretch>
                  <a:fillRect l="-2049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8571" y="5969925"/>
                <a:ext cx="47374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ℓ=0 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571" y="5969925"/>
                <a:ext cx="4737451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5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4" grpId="0"/>
      <p:bldP spid="8" grpId="0"/>
      <p:bldP spid="6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2" y="685800"/>
            <a:ext cx="9040240" cy="528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71302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Localization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71302"/>
                <a:ext cx="8229600" cy="1143000"/>
              </a:xfrm>
              <a:blipFill>
                <a:blip r:embed="rId2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6719" y="5486400"/>
                <a:ext cx="7162800" cy="120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            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⋯  →    </m:t>
                          </m:r>
                          <m:nary>
                            <m:naryPr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𝑎𝑠𝑑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⋯+</m:t>
                              </m:r>
                              <m:nary>
                                <m:naryPr>
                                  <m:supHide m:val="on"/>
                                  <m:ctrlP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𝑎𝑏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⋯</m:t>
                                  </m:r>
                                </m:e>
                              </m:nary>
                              <m:r>
                                <a:rPr lang="en-US" sz="32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19" y="5486400"/>
                <a:ext cx="7162800" cy="1206805"/>
              </a:xfrm>
              <a:prstGeom prst="rect">
                <a:avLst/>
              </a:prstGeom>
              <a:blipFill>
                <a:blip r:embed="rId3"/>
                <a:stretch>
                  <a:fillRect r="-1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7166" y="4157055"/>
                <a:ext cx="6629400" cy="111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Branch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6" y="4157055"/>
                <a:ext cx="6629400" cy="1118768"/>
              </a:xfrm>
              <a:prstGeom prst="rect">
                <a:avLst/>
              </a:prstGeom>
              <a:blipFill>
                <a:blip r:embed="rId4"/>
                <a:stretch>
                  <a:fillRect l="-3217" b="-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355479"/>
                <a:ext cx="861060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 point set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TWO branches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55479"/>
                <a:ext cx="8610600" cy="542136"/>
              </a:xfrm>
              <a:prstGeom prst="rect">
                <a:avLst/>
              </a:prstGeom>
              <a:blipFill>
                <a:blip r:embed="rId5"/>
                <a:stretch>
                  <a:fillRect l="-1487" t="-7865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2923" y="3238592"/>
                <a:ext cx="822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Branch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𝑎𝑠𝑑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40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dirty="0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&amp;  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endParaRPr lang="en-US" sz="40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23" y="3238592"/>
                <a:ext cx="8229600" cy="707886"/>
              </a:xfrm>
              <a:prstGeom prst="rect">
                <a:avLst/>
              </a:prstGeom>
              <a:blipFill>
                <a:blip r:embed="rId6"/>
                <a:stretch>
                  <a:fillRect l="-2593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822" y="1399487"/>
                <a:ext cx="47053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</m:acc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" y="1399487"/>
                <a:ext cx="470530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92756" y="1424879"/>
                <a:ext cx="3374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756" y="1424879"/>
                <a:ext cx="337433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9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3" grpId="0"/>
      <p:bldP spid="7" grpId="0"/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990600"/>
                <a:ext cx="7086600" cy="156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𝑎𝑠𝑑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⋯     ∼     </m:t>
                          </m:r>
                          <m:sSubSup>
                            <m:sSub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,2</m:t>
                              </m:r>
                            </m:sub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+  </m:t>
                          </m:r>
                          <m:sSubSup>
                            <m:sSub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,3</m:t>
                              </m:r>
                            </m:sub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90600"/>
                <a:ext cx="7086600" cy="1565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276600"/>
                <a:ext cx="7086600" cy="156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𝑎𝑏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⋯     ∼     </m:t>
                          </m:r>
                          <m:sSubSup>
                            <m:sSub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,1</m:t>
                              </m:r>
                            </m:sub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76600"/>
                <a:ext cx="7086600" cy="1565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0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62" y="1143000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Twisted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four-manifolds with a spin-c structure unifies and generalizes previous expressions for invariants of 4-manifolds derived from SYM.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" y="1143000"/>
                <a:ext cx="9144000" cy="1384995"/>
              </a:xfrm>
              <a:prstGeom prst="rect">
                <a:avLst/>
              </a:prstGeom>
              <a:blipFill>
                <a:blip r:embed="rId2"/>
                <a:stretch>
                  <a:fillRect l="-200" t="-4846" r="-1533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95400" y="359241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Hamiltonian formulation (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Floer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theory)?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0846" y="4499438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Derivation from 6d (2,0) theory?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7374" y="2807586"/>
            <a:ext cx="8056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on the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appear ``soon.’’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021" y="5257800"/>
            <a:ext cx="785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of these techniques to class S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6094858"/>
                <a:ext cx="8542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complex: Compute Refined Versions From Physics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4858"/>
                <a:ext cx="8542962" cy="523220"/>
              </a:xfrm>
              <a:prstGeom prst="rect">
                <a:avLst/>
              </a:prstGeom>
              <a:blipFill>
                <a:blip r:embed="rId3"/>
                <a:stretch>
                  <a:fillRect t="-12791" r="-9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2" grpId="0"/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764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REMARKS ON CLASS S: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SLIDES FROM MY 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STRING MATH 2018</a:t>
            </a: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TALK IN  SENDAI, JAPAN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Class S: General 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3071" y="1066800"/>
                <a:ext cx="6700937" cy="163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𝜎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Δ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𝑝h𝑦𝑠</m:t>
                          </m:r>
                        </m:sub>
                        <m:sup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071" y="1066800"/>
                <a:ext cx="6700937" cy="16312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7967" y="2743200"/>
                <a:ext cx="8763000" cy="111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Δ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𝑝h𝑦𝑠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holomorphic function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first-order zeros at the loci of massless BPS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hypers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67" y="2743200"/>
                <a:ext cx="8763000" cy="1116075"/>
              </a:xfrm>
              <a:prstGeom prst="rect">
                <a:avLst/>
              </a:prstGeom>
              <a:blipFill rotWithShape="1">
                <a:blip r:embed="rId3"/>
                <a:stretch>
                  <a:fillRect l="-1809" t="-7650" b="-16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114800"/>
                <a:ext cx="76109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be automorphic </a:t>
                </a:r>
                <a:r>
                  <a:rPr lang="en-US" sz="3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orms on </a:t>
                </a:r>
              </a:p>
              <a:p>
                <a:r>
                  <a:rPr lang="en-US" sz="36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Teichmuller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space of the UV curve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7610930" cy="1200329"/>
              </a:xfrm>
              <a:prstGeom prst="rect">
                <a:avLst/>
              </a:prstGeom>
              <a:blipFill>
                <a:blip r:embed="rId4"/>
                <a:stretch>
                  <a:fillRect l="-2484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567" y="5562600"/>
                <a:ext cx="9067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𝛽</m:t>
                    </m:r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related to correlation functions for fields in the (0,2) QFT gotten from reducing 6d (0,2)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" y="5562600"/>
                <a:ext cx="9067800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748" t="-7386" r="-336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1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Class S: General Remarks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25" y="1179437"/>
                <a:ext cx="9144000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Ψ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𝜋𝜆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𝜉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𝜋𝜏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+⋯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" y="1179437"/>
                <a:ext cx="9144000" cy="14366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743200"/>
                <a:ext cx="563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0"/>
                <a:ext cx="56388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7400" y="2420034"/>
                <a:ext cx="2830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⊂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Σ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20034"/>
                <a:ext cx="283007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3618754"/>
                <a:ext cx="441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𝜉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18754"/>
                <a:ext cx="44196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137" y="4555309"/>
                <a:ext cx="88058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u="sng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⊗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𝑚𝑜𝑑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2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b="1" i="1" u="sng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WC from interior                  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be cancelled by SW invariants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" y="4555309"/>
                <a:ext cx="8805863" cy="1077218"/>
              </a:xfrm>
              <a:prstGeom prst="rect">
                <a:avLst/>
              </a:prstGeom>
              <a:blipFill>
                <a:blip r:embed="rId6"/>
                <a:stretch>
                  <a:fillRect l="-1730" t="-7345" r="-23114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5867400"/>
                <a:ext cx="876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No new four-manifold invariants…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867400"/>
                <a:ext cx="8763000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19800" y="3066365"/>
            <a:ext cx="285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sublattice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698" y="431765"/>
                <a:ext cx="84293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Ψ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comes from a ``partition function’’ of 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level 1 SD 3-form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Σ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98" y="431765"/>
                <a:ext cx="8429382" cy="1200329"/>
              </a:xfrm>
              <a:prstGeom prst="rect">
                <a:avLst/>
              </a:prstGeom>
              <a:blipFill>
                <a:blip r:embed="rId3"/>
                <a:stretch>
                  <a:fillRect l="-2169"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1669" y="1979364"/>
                <a:ext cx="84160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Quantization: Choose a QRIF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3366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9" y="1979364"/>
                <a:ext cx="8416022" cy="584775"/>
              </a:xfrm>
              <a:prstGeom prst="rect">
                <a:avLst/>
              </a:prstGeom>
              <a:blipFill>
                <a:blip r:embed="rId4"/>
                <a:stretch>
                  <a:fillRect l="-188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2812339"/>
            <a:ext cx="6846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choice: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[Witten 96,99;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-Moore 2004]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4270" y="3819074"/>
                <a:ext cx="8330101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Ω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𝑊𝐶𝑆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∪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;  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0" y="3819074"/>
                <a:ext cx="8330101" cy="717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3600" y="6096000"/>
                <a:ext cx="36779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096000"/>
                <a:ext cx="367799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5380" y="4771116"/>
                <a:ext cx="7848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Choice of weak-coupling duality frame +    natural choice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𝑠𝑝𝑖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structure gives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0" y="4771116"/>
                <a:ext cx="7848600" cy="1077218"/>
              </a:xfrm>
              <a:prstGeom prst="rect">
                <a:avLst/>
              </a:prstGeom>
              <a:blipFill>
                <a:blip r:embed="rId7"/>
                <a:stretch>
                  <a:fillRect l="-1941" t="-7386" r="-186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9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HOWEVER!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Need For U(1)-valued QRIF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762000" y="2692306"/>
                <a:ext cx="6705600" cy="94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∫</m:t>
                          </m:r>
                          <m:acc>
                            <m:accPr>
                              <m:chr m:val="̅"/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𝑑𝑦𝑛</m:t>
                              </m:r>
                            </m:sub>
                            <m:sup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𝑑𝑦𝑛</m:t>
                              </m:r>
                            </m:sub>
                            <m:sup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2692306"/>
                <a:ext cx="6705600" cy="942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200" y="2551364"/>
                <a:ext cx="4114800" cy="1056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∫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</m:d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𝑑𝑦𝑛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551364"/>
                <a:ext cx="4114800" cy="1056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5164833"/>
                <a:ext cx="8305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Important implications for the generalization   of CB integral to class S theories: We do not want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valued  QRIF.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64833"/>
                <a:ext cx="8305800" cy="1569660"/>
              </a:xfrm>
              <a:prstGeom prst="rect">
                <a:avLst/>
              </a:prstGeom>
              <a:blipFill>
                <a:blip r:embed="rId6"/>
                <a:stretch>
                  <a:fillRect l="-880" t="-5039" r="-4255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900" y="1207407"/>
                <a:ext cx="8229600" cy="126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𝜋𝜆</m:t>
                        </m:r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⋅</m:t>
                        </m:r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𝜉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6d generalization of the </a:t>
                </a:r>
              </a:p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famous Witten phase: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⋅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207407"/>
                <a:ext cx="8229600" cy="1268937"/>
              </a:xfrm>
              <a:prstGeom prst="rect">
                <a:avLst/>
              </a:prstGeom>
              <a:blipFill>
                <a:blip r:embed="rId7"/>
                <a:stretch>
                  <a:fillRect t="-480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791018"/>
                <a:ext cx="807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-phase generalizes </a:t>
                </a:r>
              </a:p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a U(1)-valued phase.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91018"/>
                <a:ext cx="8077200" cy="1200329"/>
              </a:xfrm>
              <a:prstGeom prst="rect">
                <a:avLst/>
              </a:prstGeom>
              <a:blipFill>
                <a:blip r:embed="rId8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98451" y="16764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504649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Coulomb Branch Integral:  Measure &amp; Evaluation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1645" y="267718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The N=2* Theory: UV Meaning Of Invariants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451" y="386760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Remarks On S-Duality Orbits Of Partition Functions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1644" y="3911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Preliminaries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Summary Of Main Claims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76200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76200"/>
                <a:ext cx="8229600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7370" y="1518391"/>
                <a:ext cx="47194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𝑆𝐿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Hitchin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system on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0" y="1518391"/>
                <a:ext cx="4719430" cy="584775"/>
              </a:xfrm>
              <a:prstGeom prst="rect">
                <a:avLst/>
              </a:prstGeom>
              <a:blipFill>
                <a:blip r:embed="rId3"/>
                <a:stretch>
                  <a:fillRect t="-13542" r="-5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03304" y="1503601"/>
                <a:ext cx="4012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04" y="1503601"/>
                <a:ext cx="401209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9004" y="2459129"/>
                <a:ext cx="7848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Regular singularity 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04" y="2459129"/>
                <a:ext cx="7848600" cy="707886"/>
              </a:xfrm>
              <a:prstGeom prst="rect">
                <a:avLst/>
              </a:prstGeom>
              <a:blipFill>
                <a:blip r:embed="rId5"/>
                <a:stretch>
                  <a:fillRect l="-2797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3590051"/>
                <a:ext cx="6934200" cy="1016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Monodromy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590051"/>
                <a:ext cx="6934200" cy="1016112"/>
              </a:xfrm>
              <a:prstGeom prst="rect">
                <a:avLst/>
              </a:prstGeom>
              <a:blipFill>
                <a:blip r:embed="rId6"/>
                <a:stretch>
                  <a:fillRect l="-2726" b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7370" y="5029200"/>
                <a:ext cx="921523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 </m:t>
                    </m:r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Liouville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form pulled back to</a:t>
                </a: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Σ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0" y="5029200"/>
                <a:ext cx="9215230" cy="1323439"/>
              </a:xfrm>
              <a:prstGeom prst="rect">
                <a:avLst/>
              </a:prstGeom>
              <a:blipFill>
                <a:blip r:embed="rId7"/>
                <a:stretch>
                  <a:fillRect t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8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74325</TotalTime>
  <Words>9156</Words>
  <Application>Microsoft Office PowerPoint</Application>
  <PresentationFormat>On-screen Show (4:3)</PresentationFormat>
  <Paragraphs>630</Paragraphs>
  <Slides>90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Arial</vt:lpstr>
      <vt:lpstr>Calibri</vt:lpstr>
      <vt:lpstr>Cambria Math</vt:lpstr>
      <vt:lpstr>Office Theme</vt:lpstr>
      <vt:lpstr>N=2* SYM,  Four Manifold Invariants,  And Mock Modularity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Preliminary: Spin^c-structure</vt:lpstr>
      <vt:lpstr>Preliminary: Spin^c  &amp; ACS</vt:lpstr>
      <vt:lpstr>PowerPoint Presentation</vt:lpstr>
      <vt:lpstr>Intro &amp; Main Claims – 1/6</vt:lpstr>
      <vt:lpstr>Intro &amp; Main Claims – 2/6 </vt:lpstr>
      <vt:lpstr>Intro &amp; Main Claims – 3/6</vt:lpstr>
      <vt:lpstr>Physical Mass Limits</vt:lpstr>
      <vt:lpstr>Intro &amp; Main Claims – 4/6 </vt:lpstr>
      <vt:lpstr>Intro &amp; Main Claims – 5/6 </vt:lpstr>
      <vt:lpstr>Intro &amp; Main Claims – 6/6 </vt:lpstr>
      <vt:lpstr>PowerPoint Presentation</vt:lpstr>
      <vt:lpstr>``Equations Of Motion’’ </vt:lpstr>
      <vt:lpstr>Index Computations </vt:lpstr>
      <vt:lpstr>Operators In The TQFT</vt:lpstr>
      <vt:lpstr>U(1)_b Symmetry </vt:lpstr>
      <vt:lpstr>Generating Function Of Correlators</vt:lpstr>
      <vt:lpstr>PowerPoint Presentation</vt:lpstr>
      <vt:lpstr>S-Duality</vt:lpstr>
      <vt:lpstr>Three Distinct Theories </vt:lpstr>
      <vt:lpstr>Partition Functions For The SO(3)_±  Theories </vt:lpstr>
      <vt:lpstr>S-Duality Transformations </vt:lpstr>
      <vt:lpstr>Orbit Of Partition Functions -1/2</vt:lpstr>
      <vt:lpstr>PowerPoint Presentation</vt:lpstr>
      <vt:lpstr>Full Modular Transformation Law</vt:lpstr>
      <vt:lpstr>PowerPoint Presentation</vt:lpstr>
      <vt:lpstr>Coulomb Branch Integral</vt:lpstr>
      <vt:lpstr>PowerPoint Presentation</vt:lpstr>
      <vt:lpstr>Seiberg-Witten Review – 1/6</vt:lpstr>
      <vt:lpstr>PowerPoint Presentation</vt:lpstr>
      <vt:lpstr>Special Geometry</vt:lpstr>
      <vt:lpstr>PowerPoint Presentation</vt:lpstr>
      <vt:lpstr>Weak Coupling Prepotential</vt:lpstr>
      <vt:lpstr>Modular Parametrization </vt:lpstr>
      <vt:lpstr>PowerPoint Presentation</vt:lpstr>
      <vt:lpstr>PowerPoint Presentation</vt:lpstr>
      <vt:lpstr>Coulomb Branch Measure </vt:lpstr>
      <vt:lpstr>The ``Period Point’’ J</vt:lpstr>
      <vt:lpstr>Maxwell Partition Function </vt:lpstr>
      <vt:lpstr>Maxwell Partition Function </vt:lpstr>
      <vt:lpstr>Maxwell Coupling To s_uv</vt:lpstr>
      <vt:lpstr>Holomorphic Part Of Measure</vt:lpstr>
      <vt:lpstr>Local Topological Interactions</vt:lpstr>
      <vt:lpstr>PowerPoint Presentation</vt:lpstr>
      <vt:lpstr>PowerPoint Presentation</vt:lpstr>
      <vt:lpstr>PowerPoint Presentation</vt:lpstr>
      <vt:lpstr>Relation To Mock Modular Forms -1.1    </vt:lpstr>
      <vt:lpstr>Relation To Mock Modular Forms – 1.2</vt:lpstr>
      <vt:lpstr>Doing The Integral </vt:lpstr>
      <vt:lpstr>Evaluation Of CB Integral ? </vt:lpstr>
      <vt:lpstr>Evaluation Of CB Integral ?</vt:lpstr>
      <vt:lpstr>Evaluating Difference Of CB Integrals  </vt:lpstr>
      <vt:lpstr>Metric Dependence</vt:lpstr>
      <vt:lpstr>The Coulomb Branch Integral As Harmonic Maass Form </vt:lpstr>
      <vt:lpstr>The Special Period Point</vt:lpstr>
      <vt:lpstr>Measure As A Total Derivative</vt:lpstr>
      <vt:lpstr>Harmonic Jacobi-Maass Forms</vt:lpstr>
      <vt:lpstr>The Integral Is a Mock Modular Form</vt:lpstr>
      <vt:lpstr>… but other s generalize … </vt:lpstr>
      <vt:lpstr>Including Observables</vt:lpstr>
      <vt:lpstr>PowerPoint Presentation</vt:lpstr>
      <vt:lpstr>Contributions Of The Cusps  u_j</vt:lpstr>
      <vt:lpstr>PowerPoint Presentation</vt:lpstr>
      <vt:lpstr>PowerPoint Presentation</vt:lpstr>
      <vt:lpstr>General Form Of Effective Action Near u_j</vt:lpstr>
      <vt:lpstr>Possible Topological Couplings Δ_n</vt:lpstr>
      <vt:lpstr>Determination Of Effective Action</vt:lpstr>
      <vt:lpstr>Comparison: Witten Conjecture</vt:lpstr>
      <vt:lpstr>PowerPoint Presentation</vt:lpstr>
      <vt:lpstr>PowerPoint Presentation</vt:lpstr>
      <vt:lpstr>PowerPoint Presentation</vt:lpstr>
      <vt:lpstr>PowerPoint Presentation</vt:lpstr>
      <vt:lpstr>Relation To Previous Results</vt:lpstr>
      <vt:lpstr>PowerPoint Presentation</vt:lpstr>
      <vt:lpstr>PowerPoint Presentation</vt:lpstr>
      <vt:lpstr>U(1)_b   Localization</vt:lpstr>
      <vt:lpstr>PowerPoint Presentation</vt:lpstr>
      <vt:lpstr>Concluding Remarks</vt:lpstr>
      <vt:lpstr>PowerPoint Presentation</vt:lpstr>
      <vt:lpstr>Class S: General Remarks</vt:lpstr>
      <vt:lpstr>Class S: General Remarks </vt:lpstr>
      <vt:lpstr>PowerPoint Presentation</vt:lpstr>
      <vt:lpstr>PowerPoint Presentation</vt:lpstr>
      <vt:lpstr>Need For U(1)-valued QRIF</vt:lpstr>
      <vt:lpstr>N=2^∗   SU(2)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N=2 Field Theory</dc:title>
  <dc:creator>Greg</dc:creator>
  <cp:lastModifiedBy>Greg Moore</cp:lastModifiedBy>
  <cp:revision>4225</cp:revision>
  <cp:lastPrinted>2020-11-11T16:15:29Z</cp:lastPrinted>
  <dcterms:created xsi:type="dcterms:W3CDTF">2012-07-01T03:15:52Z</dcterms:created>
  <dcterms:modified xsi:type="dcterms:W3CDTF">2020-12-03T15:33:35Z</dcterms:modified>
</cp:coreProperties>
</file>