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619" r:id="rId2"/>
    <p:sldId id="660" r:id="rId3"/>
    <p:sldId id="633" r:id="rId4"/>
    <p:sldId id="663" r:id="rId5"/>
    <p:sldId id="662" r:id="rId6"/>
    <p:sldId id="383" r:id="rId7"/>
    <p:sldId id="652" r:id="rId8"/>
    <p:sldId id="438" r:id="rId9"/>
    <p:sldId id="505" r:id="rId10"/>
    <p:sldId id="439" r:id="rId11"/>
    <p:sldId id="440" r:id="rId12"/>
    <p:sldId id="472" r:id="rId13"/>
    <p:sldId id="537" r:id="rId14"/>
    <p:sldId id="638" r:id="rId15"/>
    <p:sldId id="639" r:id="rId16"/>
    <p:sldId id="623" r:id="rId17"/>
    <p:sldId id="624" r:id="rId18"/>
    <p:sldId id="625" r:id="rId19"/>
    <p:sldId id="626" r:id="rId20"/>
    <p:sldId id="627" r:id="rId21"/>
    <p:sldId id="629" r:id="rId22"/>
    <p:sldId id="630" r:id="rId23"/>
    <p:sldId id="635" r:id="rId24"/>
    <p:sldId id="637" r:id="rId25"/>
    <p:sldId id="653" r:id="rId26"/>
    <p:sldId id="591" r:id="rId27"/>
    <p:sldId id="641" r:id="rId28"/>
    <p:sldId id="592" r:id="rId29"/>
    <p:sldId id="642" r:id="rId30"/>
    <p:sldId id="655" r:id="rId31"/>
    <p:sldId id="555" r:id="rId32"/>
    <p:sldId id="483" r:id="rId33"/>
    <p:sldId id="644" r:id="rId34"/>
    <p:sldId id="484" r:id="rId35"/>
    <p:sldId id="613" r:id="rId36"/>
    <p:sldId id="539" r:id="rId37"/>
    <p:sldId id="486" r:id="rId38"/>
    <p:sldId id="598" r:id="rId39"/>
    <p:sldId id="654" r:id="rId40"/>
    <p:sldId id="489" r:id="rId41"/>
    <p:sldId id="490" r:id="rId42"/>
    <p:sldId id="603" r:id="rId43"/>
    <p:sldId id="656" r:id="rId44"/>
    <p:sldId id="610" r:id="rId45"/>
    <p:sldId id="612" r:id="rId46"/>
    <p:sldId id="557" r:id="rId47"/>
    <p:sldId id="568" r:id="rId48"/>
    <p:sldId id="570" r:id="rId49"/>
    <p:sldId id="571" r:id="rId50"/>
    <p:sldId id="560" r:id="rId51"/>
    <p:sldId id="559" r:id="rId52"/>
    <p:sldId id="575" r:id="rId53"/>
    <p:sldId id="572" r:id="rId54"/>
    <p:sldId id="573" r:id="rId55"/>
    <p:sldId id="574" r:id="rId56"/>
    <p:sldId id="576" r:id="rId57"/>
    <p:sldId id="577" r:id="rId58"/>
    <p:sldId id="578" r:id="rId59"/>
    <p:sldId id="579" r:id="rId60"/>
    <p:sldId id="580" r:id="rId61"/>
    <p:sldId id="581" r:id="rId62"/>
    <p:sldId id="582" r:id="rId63"/>
    <p:sldId id="583" r:id="rId64"/>
    <p:sldId id="584" r:id="rId65"/>
    <p:sldId id="661" r:id="rId66"/>
    <p:sldId id="648" r:id="rId67"/>
    <p:sldId id="640" r:id="rId68"/>
    <p:sldId id="588" r:id="rId69"/>
    <p:sldId id="593" r:id="rId70"/>
    <p:sldId id="594" r:id="rId71"/>
    <p:sldId id="657" r:id="rId72"/>
    <p:sldId id="658" r:id="rId73"/>
    <p:sldId id="617" r:id="rId74"/>
    <p:sldId id="601" r:id="rId75"/>
    <p:sldId id="595" r:id="rId76"/>
    <p:sldId id="614" r:id="rId77"/>
    <p:sldId id="596" r:id="rId78"/>
    <p:sldId id="659" r:id="rId79"/>
    <p:sldId id="646" r:id="rId80"/>
    <p:sldId id="647" r:id="rId81"/>
    <p:sldId id="645" r:id="rId82"/>
    <p:sldId id="631" r:id="rId83"/>
    <p:sldId id="632" r:id="rId84"/>
  </p:sldIdLst>
  <p:sldSz cx="9144000" cy="6858000" type="screen4x3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55A"/>
    <a:srgbClr val="0000FF"/>
    <a:srgbClr val="660C64"/>
    <a:srgbClr val="0033CC"/>
    <a:srgbClr val="DF09C7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63" autoAdjust="0"/>
    <p:restoredTop sz="81675" autoAdjust="0"/>
  </p:normalViewPr>
  <p:slideViewPr>
    <p:cSldViewPr>
      <p:cViewPr varScale="1">
        <p:scale>
          <a:sx n="52" d="100"/>
          <a:sy n="52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6680"/>
    </p:cViewPr>
  </p:sorterViewPr>
  <p:notesViewPr>
    <p:cSldViewPr>
      <p:cViewPr varScale="1">
        <p:scale>
          <a:sx n="48" d="100"/>
          <a:sy n="48" d="100"/>
        </p:scale>
        <p:origin x="269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5393" cy="465425"/>
          </a:xfrm>
          <a:prstGeom prst="rect">
            <a:avLst/>
          </a:prstGeom>
        </p:spPr>
        <p:txBody>
          <a:bodyPr vert="horz" lIns="88062" tIns="44032" rIns="88062" bIns="4403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140" y="1"/>
            <a:ext cx="3035393" cy="465425"/>
          </a:xfrm>
          <a:prstGeom prst="rect">
            <a:avLst/>
          </a:prstGeom>
        </p:spPr>
        <p:txBody>
          <a:bodyPr vert="horz" lIns="88062" tIns="44032" rIns="88062" bIns="44032" rtlCol="0"/>
          <a:lstStyle>
            <a:lvl1pPr algn="r">
              <a:defRPr sz="1100"/>
            </a:lvl1pPr>
          </a:lstStyle>
          <a:p>
            <a:fld id="{FF265733-381B-3244-B8B0-35B3DD35838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4626"/>
            <a:ext cx="3035393" cy="465424"/>
          </a:xfrm>
          <a:prstGeom prst="rect">
            <a:avLst/>
          </a:prstGeom>
        </p:spPr>
        <p:txBody>
          <a:bodyPr vert="horz" lIns="88062" tIns="44032" rIns="88062" bIns="4403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140" y="8824626"/>
            <a:ext cx="3035393" cy="465424"/>
          </a:xfrm>
          <a:prstGeom prst="rect">
            <a:avLst/>
          </a:prstGeom>
        </p:spPr>
        <p:txBody>
          <a:bodyPr vert="horz" lIns="88062" tIns="44032" rIns="88062" bIns="44032" rtlCol="0" anchor="b"/>
          <a:lstStyle>
            <a:lvl1pPr algn="r">
              <a:defRPr sz="1100"/>
            </a:lvl1pPr>
          </a:lstStyle>
          <a:p>
            <a:fld id="{4C622C83-A3CB-8F4B-ABB1-5AA31C40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5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5393" cy="465425"/>
          </a:xfrm>
          <a:prstGeom prst="rect">
            <a:avLst/>
          </a:prstGeom>
        </p:spPr>
        <p:txBody>
          <a:bodyPr vert="horz" lIns="88049" tIns="44026" rIns="88049" bIns="4402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40" y="2"/>
            <a:ext cx="3035393" cy="465425"/>
          </a:xfrm>
          <a:prstGeom prst="rect">
            <a:avLst/>
          </a:prstGeom>
        </p:spPr>
        <p:txBody>
          <a:bodyPr vert="horz" lIns="88049" tIns="44026" rIns="88049" bIns="44026" rtlCol="0"/>
          <a:lstStyle>
            <a:lvl1pPr algn="r">
              <a:defRPr sz="1100"/>
            </a:lvl1pPr>
          </a:lstStyle>
          <a:p>
            <a:fld id="{91192433-76AE-4237-9053-A01AE7C3AD6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0463"/>
            <a:ext cx="4178300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049" tIns="44026" rIns="88049" bIns="440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4" y="4471454"/>
            <a:ext cx="5602632" cy="3657342"/>
          </a:xfrm>
          <a:prstGeom prst="rect">
            <a:avLst/>
          </a:prstGeom>
        </p:spPr>
        <p:txBody>
          <a:bodyPr vert="horz" lIns="88049" tIns="44026" rIns="88049" bIns="440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4626"/>
            <a:ext cx="3035393" cy="465424"/>
          </a:xfrm>
          <a:prstGeom prst="rect">
            <a:avLst/>
          </a:prstGeom>
        </p:spPr>
        <p:txBody>
          <a:bodyPr vert="horz" lIns="88049" tIns="44026" rIns="88049" bIns="4402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40" y="8824626"/>
            <a:ext cx="3035393" cy="465424"/>
          </a:xfrm>
          <a:prstGeom prst="rect">
            <a:avLst/>
          </a:prstGeom>
        </p:spPr>
        <p:txBody>
          <a:bodyPr vert="horz" lIns="88049" tIns="44026" rIns="88049" bIns="44026" rtlCol="0" anchor="b"/>
          <a:lstStyle>
            <a:lvl1pPr algn="r">
              <a:defRPr sz="1100"/>
            </a:lvl1pPr>
          </a:lstStyle>
          <a:p>
            <a:fld id="{D542D17E-4B7A-4E9E-969E-28F0C032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35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1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81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1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 has explored applications</a:t>
            </a:r>
            <a:r>
              <a:rPr lang="en-US" baseline="0" dirty="0" smtClean="0"/>
              <a:t> of these </a:t>
            </a:r>
            <a:r>
              <a:rPr lang="en-US" baseline="0" dirty="0" err="1" smtClean="0"/>
              <a:t>superconformal</a:t>
            </a:r>
            <a:r>
              <a:rPr lang="en-US" baseline="0" dirty="0" smtClean="0"/>
              <a:t> algebras </a:t>
            </a:r>
          </a:p>
          <a:p>
            <a:r>
              <a:rPr lang="en-US" baseline="0" dirty="0" smtClean="0"/>
              <a:t>To condensed matter in interesting ways – for example generating </a:t>
            </a:r>
          </a:p>
          <a:p>
            <a:r>
              <a:rPr lang="en-US" baseline="0" dirty="0" smtClean="0"/>
              <a:t>interesting states like Read-</a:t>
            </a:r>
            <a:r>
              <a:rPr lang="en-US" baseline="0" dirty="0" err="1" smtClean="0"/>
              <a:t>Rezayi</a:t>
            </a:r>
            <a:r>
              <a:rPr lang="en-US" baseline="0" dirty="0" smtClean="0"/>
              <a:t> and others.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4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79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8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09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07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00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90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15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00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90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10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2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9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 stands for ”Monster”  but it could also stand for “Magic”  because there</a:t>
            </a:r>
            <a:r>
              <a:rPr lang="en-US" baseline="0" dirty="0" smtClean="0"/>
              <a:t> are many truly amazing properties it satisfies. </a:t>
            </a:r>
          </a:p>
          <a:p>
            <a:r>
              <a:rPr lang="en-US" dirty="0" smtClean="0"/>
              <a:t>|M| \sim 10^{54}. |Co1|</a:t>
            </a:r>
            <a:r>
              <a:rPr lang="en-US" baseline="0" dirty="0" smtClean="0"/>
              <a:t> \sim 4 x 10^{18}.  |M24| \sim 2 x 10^8.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64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course,</a:t>
            </a:r>
            <a:r>
              <a:rPr lang="en-US" baseline="0" dirty="0" smtClean="0"/>
              <a:t> modular tensor categories have played an important role in </a:t>
            </a:r>
          </a:p>
          <a:p>
            <a:r>
              <a:rPr lang="en-US" baseline="0" dirty="0" smtClean="0"/>
              <a:t>Some of Nick’s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2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8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 I will show you how you can construct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Golay</a:t>
            </a:r>
            <a:r>
              <a:rPr lang="en-US" baseline="0" dirty="0" smtClean="0"/>
              <a:t> code for yourself </a:t>
            </a:r>
          </a:p>
          <a:p>
            <a:r>
              <a:rPr lang="en-US" baseline="0" dirty="0" smtClean="0"/>
              <a:t>At your own kitchen table – were you so inclined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43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A76F-98B3-4362-97F8-5A6F509EB33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0.png"/><Relationship Id="rId4" Type="http://schemas.openxmlformats.org/officeDocument/2006/relationships/image" Target="../media/image16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0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1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70.png"/><Relationship Id="rId7" Type="http://schemas.openxmlformats.org/officeDocument/2006/relationships/image" Target="../media/image47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46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10.png"/><Relationship Id="rId7" Type="http://schemas.openxmlformats.org/officeDocument/2006/relationships/image" Target="../media/image351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4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0.png"/><Relationship Id="rId10" Type="http://schemas.openxmlformats.org/officeDocument/2006/relationships/image" Target="../media/image96.png"/><Relationship Id="rId4" Type="http://schemas.openxmlformats.org/officeDocument/2006/relationships/image" Target="../media/image900.pn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600.png"/><Relationship Id="rId7" Type="http://schemas.openxmlformats.org/officeDocument/2006/relationships/image" Target="../media/image51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1.png"/><Relationship Id="rId5" Type="http://schemas.openxmlformats.org/officeDocument/2006/relationships/image" Target="../media/image810.png"/><Relationship Id="rId4" Type="http://schemas.openxmlformats.org/officeDocument/2006/relationships/image" Target="../media/image620.png"/><Relationship Id="rId9" Type="http://schemas.openxmlformats.org/officeDocument/2006/relationships/image" Target="../media/image4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1.png"/><Relationship Id="rId4" Type="http://schemas.openxmlformats.org/officeDocument/2006/relationships/image" Target="../media/image5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7" Type="http://schemas.openxmlformats.org/officeDocument/2006/relationships/image" Target="../media/image6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0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86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5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9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7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72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10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0.png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601.png"/><Relationship Id="rId4" Type="http://schemas.openxmlformats.org/officeDocument/2006/relationships/image" Target="../media/image7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1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5.png"/><Relationship Id="rId4" Type="http://schemas.openxmlformats.org/officeDocument/2006/relationships/image" Target="../media/image65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8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1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91.png"/><Relationship Id="rId7" Type="http://schemas.openxmlformats.org/officeDocument/2006/relationships/image" Target="../media/image82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5" Type="http://schemas.openxmlformats.org/officeDocument/2006/relationships/image" Target="../media/image811.png"/><Relationship Id="rId4" Type="http://schemas.openxmlformats.org/officeDocument/2006/relationships/image" Target="../media/image80.png"/><Relationship Id="rId9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13" Type="http://schemas.openxmlformats.org/officeDocument/2006/relationships/image" Target="../media/image1650.png"/><Relationship Id="rId3" Type="http://schemas.openxmlformats.org/officeDocument/2006/relationships/image" Target="../media/image1520.png"/><Relationship Id="rId7" Type="http://schemas.openxmlformats.org/officeDocument/2006/relationships/image" Target="../media/image1570.pn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0.png"/><Relationship Id="rId11" Type="http://schemas.openxmlformats.org/officeDocument/2006/relationships/image" Target="../media/image1612.png"/><Relationship Id="rId5" Type="http://schemas.openxmlformats.org/officeDocument/2006/relationships/image" Target="../media/image1540.png"/><Relationship Id="rId15" Type="http://schemas.openxmlformats.org/officeDocument/2006/relationships/image" Target="../media/image1613.png"/><Relationship Id="rId10" Type="http://schemas.openxmlformats.org/officeDocument/2006/relationships/image" Target="../media/image1600.png"/><Relationship Id="rId4" Type="http://schemas.openxmlformats.org/officeDocument/2006/relationships/image" Target="../media/image1080.png"/><Relationship Id="rId9" Type="http://schemas.openxmlformats.org/officeDocument/2006/relationships/image" Target="../media/image1590.png"/><Relationship Id="rId14" Type="http://schemas.openxmlformats.org/officeDocument/2006/relationships/image" Target="../media/image18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530.png"/><Relationship Id="rId4" Type="http://schemas.openxmlformats.org/officeDocument/2006/relationships/image" Target="../media/image113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183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85.png"/><Relationship Id="rId9" Type="http://schemas.openxmlformats.org/officeDocument/2006/relationships/image" Target="../media/image15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0.png"/><Relationship Id="rId2" Type="http://schemas.openxmlformats.org/officeDocument/2006/relationships/image" Target="../media/image18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832" y="230025"/>
            <a:ext cx="9100335" cy="857250"/>
          </a:xfrm>
        </p:spPr>
        <p:txBody>
          <a:bodyPr>
            <a:noAutofit/>
          </a:bodyPr>
          <a:lstStyle/>
          <a:p>
            <a:pPr algn="ctr"/>
            <a:r>
              <a:rPr lang="en-US" sz="4050" dirty="0" smtClean="0">
                <a:latin typeface="+mn-lt"/>
              </a:rPr>
              <a:t>Three Birthday Nuggets For Igor</a:t>
            </a:r>
            <a:endParaRPr lang="en-US" sz="405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7675" y="1292088"/>
            <a:ext cx="2971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Gregory Moore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1256679"/>
            <a:ext cx="17687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Rutgers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26247"/>
            <a:ext cx="6456613" cy="4582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34867" y="5658907"/>
            <a:ext cx="9212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</a:rPr>
              <a:t>JUNE </a:t>
            </a:r>
            <a:r>
              <a:rPr lang="en-US" sz="5400" dirty="0">
                <a:solidFill>
                  <a:srgbClr val="0000FF"/>
                </a:solidFill>
              </a:rPr>
              <a:t>3</a:t>
            </a:r>
            <a:r>
              <a:rPr lang="en-US" sz="5400" dirty="0" smtClean="0">
                <a:solidFill>
                  <a:srgbClr val="0000FF"/>
                </a:solidFill>
              </a:rPr>
              <a:t> , </a:t>
            </a:r>
            <a:r>
              <a:rPr lang="en-US" sz="5400" dirty="0">
                <a:solidFill>
                  <a:srgbClr val="0000FF"/>
                </a:solidFill>
              </a:rPr>
              <a:t>2022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Simons Center for Geometry and Physics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6" y="2590800"/>
            <a:ext cx="460586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8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dirty="0" smtClean="0"/>
              <a:t>Finite-Simple Groups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908033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Jordan-Holder Theorem: Finite simple 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groups are the atoms of finite group theory.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1897082"/>
                <a:ext cx="28194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p = prime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97082"/>
                <a:ext cx="2819400" cy="622735"/>
              </a:xfrm>
              <a:prstGeom prst="rect">
                <a:avLst/>
              </a:prstGeom>
              <a:blipFill>
                <a:blip r:embed="rId3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0028" y="1916061"/>
                <a:ext cx="2362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≥5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028" y="1916061"/>
                <a:ext cx="23622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1916061"/>
                <a:ext cx="25908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𝑆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  etc.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916061"/>
                <a:ext cx="2590800" cy="622735"/>
              </a:xfrm>
              <a:prstGeom prst="rect">
                <a:avLst/>
              </a:prstGeom>
              <a:blipFill>
                <a:blip r:embed="rId5"/>
                <a:stretch>
                  <a:fillRect t="-11765" r="-6353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32073"/>
            <a:ext cx="7523544" cy="4249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106" y="2770033"/>
            <a:ext cx="4678466" cy="1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-369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McKay &amp; Conway-Norton 1978-1979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5683" y="2091111"/>
                <a:ext cx="79837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Compare with the dimensions of the 194 </a:t>
                </a:r>
                <a:r>
                  <a:rPr lang="en-US" sz="2800" dirty="0" err="1" smtClean="0">
                    <a:solidFill>
                      <a:srgbClr val="0033CC"/>
                    </a:solidFill>
                  </a:rPr>
                  <a:t>irreps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2800" b="0" dirty="0" smtClean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83" y="2091111"/>
                <a:ext cx="7983753" cy="523220"/>
              </a:xfrm>
              <a:prstGeom prst="rect">
                <a:avLst/>
              </a:prstGeom>
              <a:blipFill>
                <a:blip r:embed="rId2"/>
                <a:stretch>
                  <a:fillRect l="-1603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0033CC"/>
                    </a:solidFill>
                  </a:rPr>
                  <a:t> = 1, 196883, </a:t>
                </a:r>
                <a:r>
                  <a:rPr lang="fi-FI" sz="2000" dirty="0" smtClean="0">
                    <a:solidFill>
                      <a:srgbClr val="0033CC"/>
                    </a:solidFill>
                  </a:rPr>
                  <a:t>21296876,</a:t>
                </a:r>
                <a:r>
                  <a:rPr lang="is-IS" sz="2000" dirty="0">
                    <a:solidFill>
                      <a:srgbClr val="0033CC"/>
                    </a:solidFill>
                  </a:rPr>
                  <a:t> 842609326, </a:t>
                </a:r>
                <a:r>
                  <a:rPr lang="cs-CZ" sz="2000" dirty="0">
                    <a:solidFill>
                      <a:srgbClr val="0033CC"/>
                    </a:solidFill>
                  </a:rPr>
                  <a:t>18538750076, 19360062527, </a:t>
                </a:r>
                <a:r>
                  <a:rPr lang="en-US" sz="2000" dirty="0" smtClean="0">
                    <a:solidFill>
                      <a:srgbClr val="0033CC"/>
                    </a:solidFill>
                  </a:rPr>
                  <a:t>     </a:t>
                </a:r>
                <a:r>
                  <a:rPr lang="cs-CZ" sz="2000" dirty="0" smtClean="0">
                    <a:solidFill>
                      <a:srgbClr val="0033CC"/>
                    </a:solidFill>
                  </a:rPr>
                  <a:t>293553734298,</a:t>
                </a:r>
                <a:r>
                  <a:rPr lang="is-IS" sz="2000" dirty="0" smtClean="0">
                    <a:solidFill>
                      <a:srgbClr val="0033CC"/>
                    </a:solidFill>
                  </a:rPr>
                  <a:t>….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∼2.6 ×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26</m:t>
                        </m:r>
                      </m:sup>
                    </m:sSup>
                  </m:oMath>
                </a14:m>
                <a:endParaRPr lang="en-US" sz="2000" b="0" dirty="0" smtClean="0">
                  <a:solidFill>
                    <a:srgbClr val="0033CC"/>
                  </a:solidFill>
                </a:endParaRPr>
              </a:p>
              <a:p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blipFill>
                <a:blip r:embed="rId3"/>
                <a:stretch>
                  <a:fillRect l="-786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−1 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A way of writing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as a positive linear combination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for all n is a ``</a:t>
                </a:r>
                <a:r>
                  <a:rPr lang="en-US" sz="2800" b="1" i="1" u="sng" dirty="0" smtClean="0">
                    <a:solidFill>
                      <a:srgbClr val="0033CC"/>
                    </a:solidFill>
                  </a:rPr>
                  <a:t>solution of the Sum-Dimension Game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.’’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blipFill rotWithShape="0">
                <a:blip r:embed="rId8"/>
                <a:stretch>
                  <a:fillRect l="-1374" t="-6173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65669" y="6073048"/>
            <a:ext cx="79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There are infinitely many such solutions!!</a:t>
            </a:r>
            <a:endParaRPr lang="en-US" sz="32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-40640" y="1103551"/>
                <a:ext cx="9296400" cy="98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𝐽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+196884 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+21493760 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+864299970 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+⋯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640" y="1103551"/>
                <a:ext cx="9296400" cy="9885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6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  <p:bldP spid="8" grpId="0"/>
      <p:bldP spid="9" grpId="0"/>
      <p:bldP spid="12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65" y="-2034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McKay &amp; Conway-Norton 1978-1979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Now for every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𝕄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we can compute the character: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155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6712" y="1595491"/>
                <a:ext cx="873610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Every solution defines an infinite-dimensional  </a:t>
                </a:r>
                <a:endParaRPr lang="en-US" sz="32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ℤ</m:t>
                    </m:r>
                  </m:oMath>
                </a14:m>
                <a:r>
                  <a:rPr lang="en-US" sz="3200" b="0" dirty="0" smtClean="0">
                    <a:solidFill>
                      <a:srgbClr val="7030A0"/>
                    </a:solidFill>
                  </a:rPr>
                  <a:t>-graded  representation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  <a:p>
                <a:pPr algn="ctr"/>
                <a:endParaRPr lang="en-US" sz="32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12" y="1595491"/>
                <a:ext cx="8736106" cy="1569660"/>
              </a:xfrm>
              <a:prstGeom prst="rect">
                <a:avLst/>
              </a:prstGeom>
              <a:blipFill>
                <a:blip r:embed="rId4"/>
                <a:stretch>
                  <a:fillRect t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34951" y="897645"/>
            <a:ext cx="853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Which, if any, of these solutions is interesting? 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⊕⋯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≔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3424" y="4919008"/>
                <a:ext cx="8991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A solution of the Sum-Dimension game 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is </a:t>
                </a:r>
                <a:r>
                  <a:rPr lang="en-US" sz="4000" i="1" u="sng" dirty="0" smtClean="0">
                    <a:solidFill>
                      <a:srgbClr val="FF0000"/>
                    </a:solidFill>
                  </a:rPr>
                  <a:t>modular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if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is a modular function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=1. </m:t>
                    </m:r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4919008"/>
                <a:ext cx="8991600" cy="1938992"/>
              </a:xfrm>
              <a:prstGeom prst="rect">
                <a:avLst/>
              </a:prstGeom>
              <a:blipFill>
                <a:blip r:embed="rId8"/>
                <a:stretch>
                  <a:fillRect t="-5660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7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-4737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Amazing Fact Of Monstrous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44175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33CC"/>
                </a:solidFill>
              </a:rPr>
              <a:t>There is a unique modular solution </a:t>
            </a:r>
          </a:p>
          <a:p>
            <a:r>
              <a:rPr lang="en-US" sz="4000" dirty="0">
                <a:solidFill>
                  <a:srgbClr val="0033CC"/>
                </a:solidFill>
              </a:rPr>
              <a:t> </a:t>
            </a:r>
            <a:r>
              <a:rPr lang="en-US" sz="4000" dirty="0" smtClean="0">
                <a:solidFill>
                  <a:srgbClr val="0033CC"/>
                </a:solidFill>
              </a:rPr>
              <a:t>    of the Sum-Dimension game! </a:t>
            </a:r>
            <a:endParaRPr lang="en-US" sz="40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57300" y="2438400"/>
                <a:ext cx="64770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Moreover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 have </a:t>
                </a:r>
              </a:p>
              <a:p>
                <a:pPr algn="ctr"/>
                <a:r>
                  <a:rPr lang="en-US" sz="4000" dirty="0">
                    <a:solidFill>
                      <a:srgbClr val="7030A0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7030A0"/>
                    </a:solidFill>
                  </a:rPr>
                  <a:t>   very remarkable properties</a:t>
                </a:r>
              </a:p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(``genus zero’’ etc.)  </a:t>
                </a:r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438400"/>
                <a:ext cx="6477000" cy="1938992"/>
              </a:xfrm>
              <a:prstGeom prst="rect">
                <a:avLst/>
              </a:prstGeom>
              <a:blipFill>
                <a:blip r:embed="rId2"/>
                <a:stretch>
                  <a:fillRect t="-5660" r="-1505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16359" y="47244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Much of this is explained by 2d conformal field theory - thanks to the foundational work of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Frenkel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Lepowsky</a:t>
            </a:r>
            <a:r>
              <a:rPr lang="en-US" sz="3600" dirty="0" smtClean="0">
                <a:solidFill>
                  <a:srgbClr val="FF0000"/>
                </a:solidFill>
              </a:rPr>
              <a:t>, and </a:t>
            </a:r>
            <a:r>
              <a:rPr lang="en-US" sz="3600" dirty="0" err="1" smtClean="0">
                <a:solidFill>
                  <a:srgbClr val="FF0000"/>
                </a:solidFill>
              </a:rPr>
              <a:t>Meurman</a:t>
            </a:r>
            <a:r>
              <a:rPr lang="en-US" sz="3600" dirty="0" smtClean="0">
                <a:solidFill>
                  <a:srgbClr val="FF0000"/>
                </a:solidFill>
              </a:rPr>
              <a:t>.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New Moonshine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12954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Eguchi</a:t>
            </a:r>
            <a:r>
              <a:rPr lang="en-US" sz="3600" dirty="0" smtClean="0"/>
              <a:t>, </a:t>
            </a:r>
            <a:r>
              <a:rPr lang="en-US" sz="3600" dirty="0" err="1" smtClean="0"/>
              <a:t>Ooguri</a:t>
            </a:r>
            <a:r>
              <a:rPr lang="en-US" sz="3600" dirty="0" smtClean="0"/>
              <a:t>, </a:t>
            </a:r>
            <a:r>
              <a:rPr lang="en-US" sz="3600" dirty="0" err="1" smtClean="0"/>
              <a:t>Tachikawa</a:t>
            </a:r>
            <a:r>
              <a:rPr lang="en-US" sz="3600" dirty="0" smtClean="0"/>
              <a:t> 2010  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413456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There are analogous moonshine phenomena relating the elliptic genus of K3 to M24.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992" y="4639507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Cheng, Duncan, Harvey (2012,2013) 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“Umbral Moonshine” 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New Moonshine Phenomena Remain </a:t>
            </a:r>
            <a:r>
              <a:rPr lang="en-US" dirty="0" smtClean="0"/>
              <a:t>Unexplained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803830"/>
            <a:ext cx="842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DF09C7"/>
                </a:solidFill>
              </a:rPr>
              <a:t>Despite 12 years of intense effort by a small, </a:t>
            </a:r>
          </a:p>
          <a:p>
            <a:r>
              <a:rPr lang="en-US" sz="3600" i="1" dirty="0" smtClean="0">
                <a:solidFill>
                  <a:srgbClr val="DF09C7"/>
                </a:solidFill>
              </a:rPr>
              <a:t>but </a:t>
            </a:r>
            <a:r>
              <a:rPr lang="en-US" sz="3600" i="1" dirty="0">
                <a:solidFill>
                  <a:srgbClr val="DF09C7"/>
                </a:solidFill>
              </a:rPr>
              <a:t> </a:t>
            </a:r>
            <a:r>
              <a:rPr lang="en-US" sz="3600" i="1" dirty="0" smtClean="0">
                <a:solidFill>
                  <a:srgbClr val="DF09C7"/>
                </a:solidFill>
              </a:rPr>
              <a:t>devoted, community of physicists and </a:t>
            </a:r>
          </a:p>
          <a:p>
            <a:r>
              <a:rPr lang="en-US" sz="3600" i="1" dirty="0" smtClean="0">
                <a:solidFill>
                  <a:srgbClr val="DF09C7"/>
                </a:solidFill>
              </a:rPr>
              <a:t>mathematicians…. </a:t>
            </a:r>
            <a:endParaRPr lang="en-US" sz="3600" i="1" dirty="0">
              <a:solidFill>
                <a:srgbClr val="DF09C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788008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don’t understand something about symmetries </a:t>
            </a:r>
          </a:p>
          <a:p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                 of 2d conformal field theories.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210" y="6133474"/>
            <a:ext cx="654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It might be something important.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164251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Or maybe not.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335253"/>
            <a:ext cx="849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There is no known analog of the FLM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construction explaining umbral moonshine. 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458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Should Physicists Care? 1/2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490" y="1196877"/>
            <a:ext cx="8465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CFT explanation of Monstrous Moonshine by </a:t>
            </a:r>
          </a:p>
          <a:p>
            <a:r>
              <a:rPr lang="en-US" sz="3200" dirty="0" err="1" smtClean="0">
                <a:solidFill>
                  <a:srgbClr val="FF0000"/>
                </a:solidFill>
              </a:rPr>
              <a:t>Frenkel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Lepowsky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Meurman</a:t>
            </a:r>
            <a:r>
              <a:rPr lang="en-US" sz="3200" dirty="0" smtClean="0">
                <a:solidFill>
                  <a:srgbClr val="FF0000"/>
                </a:solidFill>
              </a:rPr>
              <a:t>, &amp; </a:t>
            </a:r>
            <a:r>
              <a:rPr lang="en-US" sz="3200" dirty="0" err="1" smtClean="0">
                <a:solidFill>
                  <a:srgbClr val="FF0000"/>
                </a:solidFill>
              </a:rPr>
              <a:t>Borcherds</a:t>
            </a:r>
            <a:r>
              <a:rPr lang="en-US" sz="3200" dirty="0" smtClean="0">
                <a:solidFill>
                  <a:srgbClr val="FF0000"/>
                </a:solidFill>
              </a:rPr>
              <a:t> drove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many developments in 2d CFT, especially RCFT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8175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</a:t>
            </a:r>
            <a:r>
              <a:rPr lang="en-US" sz="2800" dirty="0" smtClean="0">
                <a:solidFill>
                  <a:srgbClr val="C00000"/>
                </a:solidFill>
              </a:rPr>
              <a:t>echniques introduced to explain moonshine – </a:t>
            </a:r>
            <a:r>
              <a:rPr lang="en-US" sz="2800" dirty="0" err="1" smtClean="0">
                <a:solidFill>
                  <a:srgbClr val="C00000"/>
                </a:solidFill>
              </a:rPr>
              <a:t>orbifolds</a:t>
            </a:r>
            <a:r>
              <a:rPr lang="en-US" sz="2800" dirty="0" smtClean="0">
                <a:solidFill>
                  <a:srgbClr val="C00000"/>
                </a:solidFill>
              </a:rPr>
              <a:t>, VOA, holomorphic CFT have played a key role in other aspects of physics and have led to many important advances…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4890" y="5223533"/>
            <a:ext cx="758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e.g. modular tensor categories are a </a:t>
            </a:r>
          </a:p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direct descendent of this research -- </a:t>
            </a:r>
            <a:endParaRPr lang="en-US"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"/>
            <a:ext cx="8229600" cy="1143000"/>
          </a:xfrm>
        </p:spPr>
        <p:txBody>
          <a:bodyPr/>
          <a:lstStyle/>
          <a:p>
            <a:r>
              <a:rPr lang="en-US" dirty="0" smtClean="0"/>
              <a:t>Why Should Physicists Care? 2/2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13910" y="175260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History repeats</a:t>
            </a:r>
          </a:p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 itself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290" y="4724400"/>
            <a:ext cx="594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Lightning does 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not strike twice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910" y="3746402"/>
            <a:ext cx="4072890" cy="345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7446"/>
            <a:ext cx="4876800" cy="3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0404"/>
            <a:ext cx="8229600" cy="1143000"/>
          </a:xfrm>
        </p:spPr>
        <p:txBody>
          <a:bodyPr/>
          <a:lstStyle/>
          <a:p>
            <a:r>
              <a:rPr lang="en-US" dirty="0" smtClean="0"/>
              <a:t>RCFT Approach To FLM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1845" y="2959741"/>
                <a:ext cx="829822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is the Leech lattice, 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45" y="2959741"/>
                <a:ext cx="8298229" cy="707886"/>
              </a:xfrm>
              <a:prstGeom prst="rect">
                <a:avLst/>
              </a:prstGeom>
              <a:blipFill>
                <a:blip r:embed="rId3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574" y="872897"/>
                <a:ext cx="874226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For the original Monstrous Moonshine: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24 free </a:t>
                </a:r>
                <a:r>
                  <a:rPr lang="en-US" sz="4000" i="1" u="sng" dirty="0" smtClean="0">
                    <a:solidFill>
                      <a:srgbClr val="C00000"/>
                    </a:solidFill>
                  </a:rPr>
                  <a:t>chiral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 bosons  with target space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the Leech torus :=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4" y="872897"/>
                <a:ext cx="8742263" cy="1938992"/>
              </a:xfrm>
              <a:prstGeom prst="rect">
                <a:avLst/>
              </a:prstGeom>
              <a:blipFill>
                <a:blip r:embed="rId4"/>
                <a:stretch>
                  <a:fillRect t="-5660" r="-976" b="-1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04800" y="4523366"/>
            <a:ext cx="863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Moreover, target space torus has a very special ``B-field’’</a:t>
            </a:r>
            <a:endParaRPr lang="en-US" sz="4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3013" y="5867400"/>
                <a:ext cx="8271387" cy="654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3" y="5867400"/>
                <a:ext cx="8271387" cy="6544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971801" y="37333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D25-brane 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2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>
              <a:xfrm>
                <a:off x="445746" y="-213732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smtClean="0"/>
                  <a:t>Orbifold </a:t>
                </a:r>
                <a:endParaRPr lang="en-US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5746" y="-213732"/>
                <a:ext cx="8229600" cy="1143000"/>
              </a:xfr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4416" y="1524000"/>
                <a:ext cx="8763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smtClean="0">
                    <a:solidFill>
                      <a:srgbClr val="FF0000"/>
                    </a:solidFill>
                  </a:rPr>
                  <a:t>Now gauge the global symmetry:</a:t>
                </a:r>
              </a:p>
              <a:p>
                <a:pPr algn="ctr"/>
                <a:r>
                  <a:rPr lang="en-US" sz="4800" dirty="0" smtClean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48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24</m:t>
                        </m:r>
                      </m:sup>
                    </m:sSup>
                    <m:r>
                      <a:rPr lang="en-US" sz="48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4800" b="0" i="0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416" y="1524000"/>
                <a:ext cx="8763000" cy="1569660"/>
              </a:xfrm>
              <a:prstGeom prst="rect">
                <a:avLst/>
              </a:prstGeom>
              <a:blipFill>
                <a:blip r:embed="rId4"/>
                <a:stretch>
                  <a:fillRect l="-696" t="-8560" r="-626" b="-2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09484" y="4038600"/>
                <a:ext cx="7315200" cy="1027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6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6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84" y="4038600"/>
                <a:ext cx="7315200" cy="10270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5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248400" cy="68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0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Nontrivial Gauge Bundle 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Twist Fields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0"/>
                <a:ext cx="8229600" cy="1143000"/>
              </a:xfrm>
              <a:blipFill>
                <a:blip r:embed="rId3"/>
                <a:stretch>
                  <a:fillRect t="-16489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5500" y="2325467"/>
                <a:ext cx="4800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0" y="2325467"/>
                <a:ext cx="48006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8919" y="1411068"/>
                <a:ext cx="8839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Identify order two points in the torus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1411068"/>
                <a:ext cx="8839200" cy="646331"/>
              </a:xfrm>
              <a:prstGeom prst="rect">
                <a:avLst/>
              </a:prstGeom>
              <a:blipFill>
                <a:blip r:embed="rId5"/>
                <a:stretch>
                  <a:fillRect l="-2138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714" y="3200400"/>
                <a:ext cx="8610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Orbifold breaks translation symmetry </a:t>
                </a:r>
              </a:p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on Leech torus down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4" y="3200400"/>
                <a:ext cx="8610600" cy="1323439"/>
              </a:xfrm>
              <a:prstGeom prst="rect">
                <a:avLst/>
              </a:prstGeom>
              <a:blipFill>
                <a:blip r:embed="rId6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" y="4724400"/>
                <a:ext cx="8913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field defines a </a:t>
                </a:r>
                <a:r>
                  <a:rPr lang="en-US" sz="3600" dirty="0" err="1" smtClean="0">
                    <a:solidFill>
                      <a:srgbClr val="C00000"/>
                    </a:solidFill>
                  </a:rPr>
                  <a:t>symplectic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form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724400"/>
                <a:ext cx="8913778" cy="646331"/>
              </a:xfrm>
              <a:prstGeom prst="rect">
                <a:avLst/>
              </a:prstGeom>
              <a:blipFill>
                <a:blip r:embed="rId7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56719" y="5761909"/>
                <a:ext cx="5943600" cy="865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719" y="5761909"/>
                <a:ext cx="5943600" cy="8656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0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22" y="-37208"/>
            <a:ext cx="8229600" cy="1143000"/>
          </a:xfrm>
        </p:spPr>
        <p:txBody>
          <a:bodyPr/>
          <a:lstStyle/>
          <a:p>
            <a:r>
              <a:rPr lang="en-US" dirty="0" smtClean="0"/>
              <a:t>Noncommutative Translations - 2/2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5700" y="972563"/>
            <a:ext cx="831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Unbroken translation symmetry realized on Hilbert space as a Heisenberg group: 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6663" y="3310115"/>
                <a:ext cx="867531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63" y="3310115"/>
                <a:ext cx="8675318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8294" y="4116453"/>
                <a:ext cx="7848600" cy="125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94" y="4116453"/>
                <a:ext cx="7848600" cy="1258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39022" y="553456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Early example of noncommutative geometry on D-branes induced by  a B-field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9129" y="2306965"/>
                <a:ext cx="7976027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→0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29" y="2306965"/>
                <a:ext cx="7976027" cy="717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0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1870" y="31105"/>
                <a:ext cx="796393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 is the unique irreducible representation of the </a:t>
                </a:r>
              </a:p>
              <a:p>
                <a:pPr algn="ctr"/>
                <a:r>
                  <a:rPr lang="en-US" sz="4400" dirty="0" smtClean="0">
                    <a:solidFill>
                      <a:srgbClr val="0033CC"/>
                    </a:solidFill>
                  </a:rPr>
                  <a:t>Heisenberg group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70" y="31105"/>
                <a:ext cx="7963930" cy="2123658"/>
              </a:xfrm>
              <a:prstGeom prst="rect">
                <a:avLst/>
              </a:prstGeom>
              <a:blipFill>
                <a:blip r:embed="rId3"/>
                <a:stretch>
                  <a:fillRect t="-5747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6800" y="3842028"/>
                <a:ext cx="73787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   ``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Spinor representation ‘’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842028"/>
                <a:ext cx="7378784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2544674"/>
                <a:ext cx="675082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0033CC"/>
                    </a:solidFill>
                  </a:rPr>
                  <a:t>Construct it using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>
                    <a:solidFill>
                      <a:srgbClr val="0033CC"/>
                    </a:solidFill>
                  </a:rPr>
                  <a:t>matrices. 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544674"/>
                <a:ext cx="6750822" cy="707886"/>
              </a:xfrm>
              <a:prstGeom prst="rect">
                <a:avLst/>
              </a:prstGeom>
              <a:blipFill>
                <a:blip r:embed="rId5"/>
                <a:stretch>
                  <a:fillRect l="-3252" t="-15385" r="-2258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4111" y="5163067"/>
                <a:ext cx="8153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Sup>
                        <m:sSubSup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11" y="5163067"/>
                <a:ext cx="8153400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38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875" y="298513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FLM Module </a:t>
            </a:r>
            <a:endParaRPr lang="en-US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1218" y="3005786"/>
                <a:ext cx="8153400" cy="1027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𝐹𝐿𝑀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⊕ 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18" y="3005786"/>
                <a:ext cx="8153400" cy="10270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0326" y="5155645"/>
                <a:ext cx="882015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33CC"/>
                    </a:solidFill>
                  </a:rPr>
                  <a:t>The </a:t>
                </a:r>
                <a:r>
                  <a:rPr lang="en-US" sz="4400" dirty="0" err="1" smtClean="0">
                    <a:solidFill>
                      <a:srgbClr val="0033CC"/>
                    </a:solidFill>
                  </a:rPr>
                  <a:t>automorphism</a:t>
                </a:r>
                <a:r>
                  <a:rPr lang="en-US" sz="4400" dirty="0" smtClean="0">
                    <a:solidFill>
                      <a:srgbClr val="0033CC"/>
                    </a:solidFill>
                  </a:rPr>
                  <a:t> group  of the VOA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𝐹𝐿𝑀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is the Monster Group </a:t>
                </a:r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26" y="5155645"/>
                <a:ext cx="8820150" cy="1446550"/>
              </a:xfrm>
              <a:prstGeom prst="rect">
                <a:avLst/>
              </a:prstGeom>
              <a:blipFill>
                <a:blip r:embed="rId3"/>
                <a:stretch>
                  <a:fillRect l="-2211" t="-8861" r="-3455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502501" y="429538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FLM &amp; </a:t>
            </a:r>
            <a:r>
              <a:rPr lang="en-US" sz="4400" dirty="0" err="1" smtClean="0"/>
              <a:t>Borcherds</a:t>
            </a:r>
            <a:r>
              <a:rPr lang="en-US" sz="4400" dirty="0" smtClean="0"/>
              <a:t>: 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470" y="-18535"/>
            <a:ext cx="3599935" cy="26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13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Payoff: Conceptual Explanation of Modularity 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2400" y="1587224"/>
            <a:ext cx="1439248" cy="1230530"/>
            <a:chOff x="297219" y="1162023"/>
            <a:chExt cx="1659296" cy="1630278"/>
          </a:xfrm>
        </p:grpSpPr>
        <p:sp>
          <p:nvSpPr>
            <p:cNvPr id="14" name="Rectangle 13"/>
            <p:cNvSpPr/>
            <p:nvPr/>
          </p:nvSpPr>
          <p:spPr>
            <a:xfrm>
              <a:off x="813515" y="1162023"/>
              <a:ext cx="11430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0744" y="214597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</a:rPr>
                <a:t>1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7219" y="1302043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g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1962732" y="3123678"/>
            <a:ext cx="1676400" cy="490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114800" y="298727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Modularity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79643" y="1476255"/>
                <a:ext cx="4230263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:=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ℋ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𝑔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24</m:t>
                              </m:r>
                            </m:den>
                          </m:f>
                        </m:sup>
                      </m:sSup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= 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43" y="1476255"/>
                <a:ext cx="4230263" cy="8509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824654" y="808097"/>
            <a:ext cx="3001522" cy="2353279"/>
            <a:chOff x="6110523" y="3637491"/>
            <a:chExt cx="3001522" cy="23532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0523" y="3964740"/>
              <a:ext cx="3001522" cy="1644218"/>
            </a:xfrm>
            <a:prstGeom prst="rect">
              <a:avLst/>
            </a:prstGeom>
          </p:spPr>
        </p:pic>
        <p:sp>
          <p:nvSpPr>
            <p:cNvPr id="23" name="Arc 22"/>
            <p:cNvSpPr/>
            <p:nvPr/>
          </p:nvSpPr>
          <p:spPr>
            <a:xfrm>
              <a:off x="7570808" y="4966535"/>
              <a:ext cx="469900" cy="487849"/>
            </a:xfrm>
            <a:prstGeom prst="arc">
              <a:avLst>
                <a:gd name="adj1" fmla="val 16200000"/>
                <a:gd name="adj2" fmla="val 4829939"/>
              </a:avLst>
            </a:prstGeom>
            <a:ln w="762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25015" y="5405995"/>
              <a:ext cx="44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19262" y="3637491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g</a:t>
              </a:r>
              <a:endParaRPr lang="en-US" sz="4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6345760" y="4274136"/>
              <a:ext cx="2450096" cy="9363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7982" y="3785964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F09C7"/>
                </a:solidFill>
              </a:rPr>
              <a:t>This is the gold standard for the conceptual explanation of Moonshine-modularity </a:t>
            </a:r>
            <a:endParaRPr lang="en-US" sz="3200" dirty="0">
              <a:solidFill>
                <a:srgbClr val="DF09C7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510" y="4766580"/>
            <a:ext cx="8303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A truly satisfying conceptual explanation 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of genus zero properties remains elusive.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4147" y="5903893"/>
            <a:ext cx="723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Important progress: Duncan &amp; </a:t>
            </a:r>
            <a:r>
              <a:rPr lang="en-US" sz="2800" dirty="0" err="1" smtClean="0">
                <a:solidFill>
                  <a:srgbClr val="C00000"/>
                </a:solidFill>
              </a:rPr>
              <a:t>Frenkel</a:t>
            </a:r>
            <a:r>
              <a:rPr lang="en-US" sz="2800" dirty="0" smtClean="0">
                <a:solidFill>
                  <a:srgbClr val="C00000"/>
                </a:solidFill>
              </a:rPr>
              <a:t> 2009;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Paquette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Persson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Volpato</a:t>
            </a:r>
            <a:r>
              <a:rPr lang="en-US" sz="2800" dirty="0">
                <a:solidFill>
                  <a:srgbClr val="C00000"/>
                </a:solidFill>
              </a:rPr>
              <a:t>  </a:t>
            </a:r>
            <a:r>
              <a:rPr lang="en-US" sz="2800" dirty="0" smtClean="0">
                <a:solidFill>
                  <a:srgbClr val="C00000"/>
                </a:solidFill>
              </a:rPr>
              <a:t>2017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10" grpId="0"/>
      <p:bldP spid="24" grpId="0"/>
      <p:bldP spid="27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971800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B. STATEMENT OF THE PROBLEM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710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" y="1295400"/>
            <a:ext cx="9152351" cy="5299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152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1988: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93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405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(Super-) Conformal Symmetry: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Superconformal symmetry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supercurrent: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blipFill>
                <a:blip r:embed="rId6"/>
                <a:stretch>
                  <a:fillRect l="-1680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266700" y="4913068"/>
                <a:ext cx="3886200" cy="98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700" y="4913068"/>
                <a:ext cx="3886200" cy="986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66486" y="5545223"/>
                <a:ext cx="6934200" cy="1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86" y="5545223"/>
                <a:ext cx="6934200" cy="12524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600" y="4250391"/>
                <a:ext cx="5409173" cy="1077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 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4250391"/>
                <a:ext cx="5409173" cy="10776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74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2400" y="1143000"/>
                <a:ext cx="8153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5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43000"/>
                <a:ext cx="8153400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2973" y="43434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``spin lift’’  -  it is a ``2d spin conformal field theory’’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0043" y="2590800"/>
                <a:ext cx="89154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has fields with conformal dimension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43" y="2590800"/>
                <a:ext cx="8915400" cy="874663"/>
              </a:xfrm>
              <a:prstGeom prst="rect">
                <a:avLst/>
              </a:prstGeom>
              <a:blipFill>
                <a:blip r:embed="rId4"/>
                <a:stretch>
                  <a:fillRect l="-2120" b="-1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498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6773" y="5031347"/>
            <a:ext cx="899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Today I will fill in this gap. </a:t>
            </a:r>
          </a:p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It is very recent work with R. Singh   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473656"/>
            <a:ext cx="4137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Not known. Not easy. </a:t>
            </a:r>
            <a:endParaRPr lang="en-US" sz="5400" dirty="0"/>
          </a:p>
        </p:txBody>
      </p:sp>
      <p:pic>
        <p:nvPicPr>
          <p:cNvPr id="5" name="Picture 2" descr="Image result for confused l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280"/>
            <a:ext cx="4572000" cy="45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9" y="512611"/>
            <a:ext cx="6186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33CC"/>
                </a:solidFill>
              </a:rPr>
              <a:t> What is the actual supercurrent? </a:t>
            </a:r>
            <a:endParaRPr lang="en-US" sz="4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" y="2714036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Zamolodchikov’s</a:t>
            </a:r>
            <a:r>
              <a:rPr lang="en-US" sz="2800" dirty="0" smtClean="0">
                <a:solidFill>
                  <a:srgbClr val="7030A0"/>
                </a:solidFill>
              </a:rPr>
              <a:t> tetrahedral equations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273" y="4380392"/>
            <a:ext cx="8869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Dinner discussions:  Igor would present his broad and beautiful vision of what is and is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not important in the development of math.  </a:t>
            </a:r>
            <a:r>
              <a:rPr lang="en-US" sz="3600" i="1" u="sng" dirty="0" smtClean="0">
                <a:solidFill>
                  <a:srgbClr val="C00000"/>
                </a:solidFill>
              </a:rPr>
              <a:t>Very</a:t>
            </a:r>
            <a:r>
              <a:rPr lang="en-US" sz="3600" dirty="0" smtClean="0">
                <a:solidFill>
                  <a:srgbClr val="C00000"/>
                </a:solidFill>
              </a:rPr>
              <a:t> original viewpoints. 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383" y="0"/>
            <a:ext cx="2725148" cy="323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4" y="32951"/>
            <a:ext cx="3175686" cy="23817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99248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Good times </a:t>
            </a:r>
          </a:p>
          <a:p>
            <a:pPr algn="ctr"/>
            <a:r>
              <a:rPr lang="en-US" sz="5400" dirty="0" smtClean="0"/>
              <a:t>@ Yale: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217273" y="3412777"/>
            <a:ext cx="8774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Geometry-Symmetry-Physics Seminar 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8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90800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C. A LITTLE MORE BACKGROUND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004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767" y="3810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33CC"/>
                </a:solidFill>
              </a:rPr>
              <a:t>In one of our (several) attempts to explain Umbral Moonshine, Jeff Harvey and I discovered a curious relation between supercurrents in certain </a:t>
            </a:r>
            <a:r>
              <a:rPr lang="en-US" sz="4000" dirty="0" err="1" smtClean="0">
                <a:solidFill>
                  <a:srgbClr val="0033CC"/>
                </a:solidFill>
              </a:rPr>
              <a:t>superconformal</a:t>
            </a:r>
            <a:r>
              <a:rPr lang="en-US" sz="4000" dirty="0" smtClean="0">
                <a:solidFill>
                  <a:srgbClr val="0033CC"/>
                </a:solidFill>
              </a:rPr>
              <a:t> 2d field theories and quantum error correcting codes. </a:t>
            </a:r>
            <a:endParaRPr lang="en-US" sz="4000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05" y="4495800"/>
            <a:ext cx="8264324" cy="197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8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A WZW Model Equivalent To K3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1" y="1140941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Amazing result of GTVW:  The supersymmetric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sigma model on a special K3 surface is isomorphic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to the product of 6 copies of (a spin lift of a) </a:t>
            </a:r>
          </a:p>
          <a:p>
            <a:pPr algn="ctr"/>
            <a:r>
              <a:rPr lang="en-US" sz="3200" b="1" i="1" u="sng" dirty="0" smtClean="0">
                <a:solidFill>
                  <a:srgbClr val="FF0000"/>
                </a:solidFill>
              </a:rPr>
              <a:t>bosonic</a:t>
            </a:r>
            <a:r>
              <a:rPr lang="en-US" sz="3200" dirty="0" smtClean="0">
                <a:solidFill>
                  <a:srgbClr val="FF0000"/>
                </a:solidFill>
              </a:rPr>
              <a:t>  k=1 SU(2) WZW model !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490150" y="3356868"/>
                <a:ext cx="960119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So it must be possible to write </a:t>
                </a:r>
              </a:p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of dimension  (3/2,0) 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0150" y="3356868"/>
                <a:ext cx="9601199" cy="1323439"/>
              </a:xfrm>
              <a:prstGeom prst="rect">
                <a:avLst/>
              </a:prstGeom>
              <a:blipFill>
                <a:blip r:embed="rId3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6215" y="4908084"/>
                <a:ext cx="8446770" cy="1584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5" y="4908084"/>
                <a:ext cx="8446770" cy="15840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373" y="-3599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/>
              <a:t>Frenkel</a:t>
            </a:r>
            <a:r>
              <a:rPr lang="en-US" sz="5400" dirty="0" smtClean="0"/>
              <a:t>-</a:t>
            </a:r>
            <a:r>
              <a:rPr lang="en-US" sz="5400" dirty="0" err="1" smtClean="0"/>
              <a:t>Kac</a:t>
            </a:r>
            <a:r>
              <a:rPr lang="en-US" sz="5400" dirty="0" smtClean="0"/>
              <a:t>-Segal 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05035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Gaussian model: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43200" y="1575521"/>
                <a:ext cx="3180104" cy="1203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𝜋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∫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𝜕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acc>
                        <m:accPr>
                          <m:chr m:val="̃"/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</m:acc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575521"/>
                <a:ext cx="3180104" cy="1203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0" y="1895825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∼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𝜋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95825"/>
                <a:ext cx="28194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06997" y="2750295"/>
                <a:ext cx="6825205" cy="92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⊗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97" y="2750295"/>
                <a:ext cx="6825205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74072" y="6065478"/>
                <a:ext cx="74365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Gives an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𝔰𝔲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(2)−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current algebra.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072" y="6065478"/>
                <a:ext cx="7436528" cy="646331"/>
              </a:xfrm>
              <a:prstGeom prst="rect">
                <a:avLst/>
              </a:prstGeom>
              <a:blipFill>
                <a:blip r:embed="rId5"/>
                <a:stretch>
                  <a:fillRect l="-2541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0641" y="3870080"/>
                <a:ext cx="9500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At R=1 we have a theory equivalent to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𝑆𝑈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WZW model 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41" y="3870080"/>
                <a:ext cx="9500830" cy="461665"/>
              </a:xfrm>
              <a:prstGeom prst="rect">
                <a:avLst/>
              </a:prstGeom>
              <a:blipFill>
                <a:blip r:embed="rId6"/>
                <a:stretch>
                  <a:fillRect l="-96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61999" y="4643780"/>
                <a:ext cx="7315200" cy="123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𝜕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,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±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" y="4643780"/>
                <a:ext cx="7315200" cy="12366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21909"/>
            <a:ext cx="2690539" cy="2017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0104" y="954978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Witten’s </a:t>
            </a:r>
            <a:r>
              <a:rPr lang="en-US" sz="2800" dirty="0" err="1" smtClean="0"/>
              <a:t>Nonabelian</a:t>
            </a:r>
            <a:r>
              <a:rPr lang="en-US" sz="2800" dirty="0" smtClean="0"/>
              <a:t> </a:t>
            </a:r>
            <a:r>
              <a:rPr lang="en-US" sz="2800" dirty="0" err="1" smtClean="0"/>
              <a:t>Bosonization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020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5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Chiral Fields Of Dimension 3/2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4004163"/>
                <a:ext cx="464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So in WZW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004163"/>
                <a:ext cx="4648200" cy="584775"/>
              </a:xfrm>
              <a:prstGeom prst="rect">
                <a:avLst/>
              </a:prstGeom>
              <a:blipFill>
                <a:blip r:embed="rId2"/>
                <a:stretch>
                  <a:fillRect l="-327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76200" y="4657067"/>
                <a:ext cx="7251472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≔ 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+⋯+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4657067"/>
                <a:ext cx="7251472" cy="10468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09369" y="5007680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∈{ ±1 </m:t>
                      </m:r>
                      <m:r>
                        <m:rPr>
                          <m:lit/>
                        </m:rP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69" y="5007680"/>
                <a:ext cx="2209800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5943600"/>
                <a:ext cx="80772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⇒ 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vertex operators of conformal dimension =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×6=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943600"/>
                <a:ext cx="8077200" cy="645048"/>
              </a:xfrm>
              <a:prstGeom prst="rect">
                <a:avLst/>
              </a:prstGeom>
              <a:blipFill>
                <a:blip r:embed="rId5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9600" y="1149573"/>
                <a:ext cx="838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Periodic boson with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149573"/>
                <a:ext cx="8382000" cy="646331"/>
              </a:xfrm>
              <a:prstGeom prst="rect">
                <a:avLst/>
              </a:prstGeom>
              <a:blipFill>
                <a:blip r:embed="rId6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4436" y="2035547"/>
                <a:ext cx="8147164" cy="1025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p>
                    </m:sSup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SU(2) doublet (``Qbit’’)  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36" y="2035547"/>
                <a:ext cx="8147164" cy="1025602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31818" y="3181461"/>
                <a:ext cx="64357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33CC"/>
                    </a:solidFill>
                  </a:rPr>
                  <a:t>Conformal dimension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=1/4</m:t>
                    </m:r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818" y="3181461"/>
                <a:ext cx="6435782" cy="707886"/>
              </a:xfrm>
              <a:prstGeom prst="rect">
                <a:avLst/>
              </a:prstGeom>
              <a:blipFill>
                <a:blip r:embed="rId8"/>
                <a:stretch>
                  <a:fillRect l="-331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43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1" grpId="0"/>
      <p:bldP spid="1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Chiral Fields Of Dimension 3/2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392490"/>
                <a:ext cx="7251472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≔ 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+⋯+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2490"/>
                <a:ext cx="7251472" cy="10468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86600" y="1669958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∈{ ±1 </m:t>
                      </m:r>
                      <m:r>
                        <m:rPr>
                          <m:lit/>
                        </m:rP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669958"/>
                <a:ext cx="2209800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58" y="2966338"/>
                <a:ext cx="9293942" cy="1122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 smtClean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span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dimensional vector space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                     of holomorphic (3/2,0) operators.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" y="2966338"/>
                <a:ext cx="9293942" cy="1122295"/>
              </a:xfrm>
              <a:prstGeom prst="rect">
                <a:avLst/>
              </a:prstGeom>
              <a:blipFill>
                <a:blip r:embed="rId4"/>
                <a:stretch>
                  <a:fillRect t="-597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93008" y="4437349"/>
            <a:ext cx="8112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Identify this space with the space of states in a </a:t>
            </a:r>
          </a:p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system of 6 Qbits.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2600" y="5863283"/>
                <a:ext cx="5616153" cy="669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0033CC"/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US" sz="36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⊗6</m:t>
                        </m:r>
                      </m:sup>
                    </m:sSup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33CC"/>
                    </a:solidFill>
                  </a:rPr>
                  <a:t> write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863283"/>
                <a:ext cx="5616153" cy="669414"/>
              </a:xfrm>
              <a:prstGeom prst="rect">
                <a:avLst/>
              </a:prstGeom>
              <a:blipFill>
                <a:blip r:embed="rId5"/>
                <a:stretch>
                  <a:fillRect l="-3366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7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0"/>
            <a:ext cx="8229600" cy="1143000"/>
          </a:xfrm>
        </p:spPr>
        <p:txBody>
          <a:bodyPr/>
          <a:lstStyle/>
          <a:p>
            <a:r>
              <a:rPr lang="en-US" dirty="0" smtClean="0"/>
              <a:t>Which Ones Are Supercurrents?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0030" y="1819912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" y="1819912"/>
                <a:ext cx="8915400" cy="9270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30630" y="4067758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</a:t>
                </a:r>
                <a:r>
                  <a:rPr lang="en-US" sz="3200" dirty="0">
                    <a:solidFill>
                      <a:srgbClr val="0033CC"/>
                    </a:solidFill>
                  </a:rPr>
                  <a:t>Q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30" y="4067758"/>
                <a:ext cx="6934200" cy="586186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" y="3176046"/>
                <a:ext cx="8877300" cy="46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: generators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affine Lie algebra,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 …,  3⋅6=18 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76046"/>
                <a:ext cx="8877300" cy="462627"/>
              </a:xfrm>
              <a:prstGeom prst="rect">
                <a:avLst/>
              </a:prstGeom>
              <a:blipFill>
                <a:blip r:embed="rId4"/>
                <a:stretch>
                  <a:fillRect l="-4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4600" y="1077412"/>
                <a:ext cx="525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have OPE’s: </a:t>
                </a:r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077412"/>
                <a:ext cx="5257800" cy="584775"/>
              </a:xfrm>
              <a:prstGeom prst="rect">
                <a:avLst/>
              </a:prstGeom>
              <a:blipFill>
                <a:blip r:embed="rId5"/>
                <a:stretch>
                  <a:fillRect l="-3016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9650" y="4864935"/>
                <a:ext cx="6934200" cy="1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0" y="4864935"/>
                <a:ext cx="6934200" cy="12524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267200" y="1382958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N=1 Generator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2438400"/>
                <a:ext cx="899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+1256])+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+[56])</m:t>
                      </m:r>
                    </m:oMath>
                  </m:oMathPara>
                </a14:m>
                <a:endParaRPr lang="en-US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+[146])−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+[235]+[136]+[145]) 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38400"/>
                <a:ext cx="8991600" cy="707886"/>
              </a:xfrm>
              <a:prstGeom prst="rect">
                <a:avLst/>
              </a:prstGeom>
              <a:blipFill>
                <a:blip r:embed="rId2"/>
                <a:stretch>
                  <a:fillRect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04666" y="5257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Is there a </a:t>
            </a:r>
            <a:r>
              <a:rPr lang="en-US" sz="3600" i="1" u="sng" dirty="0" smtClean="0">
                <a:solidFill>
                  <a:srgbClr val="00B050"/>
                </a:solidFill>
              </a:rPr>
              <a:t>code</a:t>
            </a:r>
            <a:r>
              <a:rPr lang="en-US" sz="3600" dirty="0" smtClean="0">
                <a:solidFill>
                  <a:srgbClr val="00B050"/>
                </a:solidFill>
              </a:rPr>
              <a:t> governing this quantum state? </a:t>
            </a:r>
            <a:endParaRPr lang="en-US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4733" y="6040526"/>
                <a:ext cx="8991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16355A"/>
                    </a:solidFill>
                  </a:rPr>
                  <a:t>Yes!! It is a code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4400" dirty="0" smtClean="0">
                    <a:solidFill>
                      <a:srgbClr val="16355A"/>
                    </a:solidFill>
                  </a:rPr>
                  <a:t>``</a:t>
                </a:r>
                <a:r>
                  <a:rPr lang="en-US" sz="4400" dirty="0" err="1" smtClean="0">
                    <a:solidFill>
                      <a:srgbClr val="16355A"/>
                    </a:solidFill>
                  </a:rPr>
                  <a:t>hexacode</a:t>
                </a:r>
                <a:r>
                  <a:rPr lang="en-US" sz="4400" dirty="0" smtClean="0">
                    <a:solidFill>
                      <a:srgbClr val="16355A"/>
                    </a:solidFill>
                  </a:rPr>
                  <a:t>’’ </a:t>
                </a:r>
                <a:endParaRPr lang="en-US" sz="44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33" y="6040526"/>
                <a:ext cx="8991600" cy="769441"/>
              </a:xfrm>
              <a:prstGeom prst="rect">
                <a:avLst/>
              </a:prstGeom>
              <a:blipFill>
                <a:blip r:embed="rId3"/>
                <a:stretch>
                  <a:fillRect l="-2780" t="-16667" r="-1831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90600" y="1358204"/>
                <a:ext cx="815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Using results of GTVW it is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/>
                  <a:t>for </a:t>
                </a:r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358204"/>
                <a:ext cx="8153400" cy="646331"/>
              </a:xfrm>
              <a:prstGeom prst="rect">
                <a:avLst/>
              </a:prstGeom>
              <a:blipFill>
                <a:blip r:embed="rId4"/>
                <a:stretch>
                  <a:fillRect l="-231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19200" y="3678823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≔| − , + , − , + , − , + 〉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78823"/>
                <a:ext cx="59436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04666" y="4659740"/>
            <a:ext cx="909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Obtained by tedious translation from the </a:t>
            </a:r>
            <a:r>
              <a:rPr lang="en-US" sz="2400" dirty="0" err="1" smtClean="0">
                <a:solidFill>
                  <a:srgbClr val="C00000"/>
                </a:solidFill>
              </a:rPr>
              <a:t>susy</a:t>
            </a:r>
            <a:r>
              <a:rPr lang="en-US" sz="2400" dirty="0" smtClean="0">
                <a:solidFill>
                  <a:srgbClr val="C00000"/>
                </a:solidFill>
              </a:rPr>
              <a:t> for the K3 sigma model….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</p:spPr>
            <p:txBody>
              <a:bodyPr/>
              <a:lstStyle/>
              <a:p>
                <a:r>
                  <a:rPr lang="en-US" b="0" dirty="0" smtClean="0"/>
                  <a:t>Codes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22147" y="4472986"/>
                <a:ext cx="7060202" cy="936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 smtClean="0">
                    <a:solidFill>
                      <a:srgbClr val="0033CC"/>
                    </a:solidFill>
                  </a:rPr>
                  <a:t>Hexacode: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5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⊂   </m:t>
                    </m:r>
                    <m:sSubSup>
                      <m:sSubSupPr>
                        <m:ctrlP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5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endParaRPr lang="en-US" sz="5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47" y="4472986"/>
                <a:ext cx="7060202" cy="936218"/>
              </a:xfrm>
              <a:prstGeom prst="rect">
                <a:avLst/>
              </a:prstGeom>
              <a:blipFill>
                <a:blip r:embed="rId3"/>
                <a:stretch>
                  <a:fillRect l="-4663" t="-16340" b="-39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2147" y="5615986"/>
                <a:ext cx="7746002" cy="1208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 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A special 3-dimensional subspace of the 6-dimensional vector space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47" y="5615986"/>
                <a:ext cx="7746002" cy="1208985"/>
              </a:xfrm>
              <a:prstGeom prst="rect">
                <a:avLst/>
              </a:prstGeom>
              <a:blipFill>
                <a:blip r:embed="rId5"/>
                <a:stretch>
                  <a:fillRect t="-7538" r="-2520" b="-18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523" y="1436370"/>
            <a:ext cx="3763077" cy="28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27039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&amp; The Quaternion Group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27039"/>
                <a:ext cx="8229600" cy="1143000"/>
              </a:xfrm>
              <a:blipFill>
                <a:blip r:embed="rId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≅ 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±1,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⊂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US" sz="36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3629" y="1874923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Group of special unitary bit-flip and phase-flip errors in theory of QEC. </a:t>
            </a:r>
            <a:endParaRPr 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8545" y="2948505"/>
                <a:ext cx="845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1→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±1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→ 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→0 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45" y="2948505"/>
                <a:ext cx="84582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371600" y="3655904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1600" y="3655904"/>
                <a:ext cx="7200900" cy="810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43200" y="3655904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−1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655904"/>
                <a:ext cx="7200900" cy="8107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219200" y="4623853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4623853"/>
                <a:ext cx="7200900" cy="8107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43200" y="4648473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648473"/>
                <a:ext cx="7200900" cy="8107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19200" y="5641043"/>
                <a:ext cx="5867400" cy="62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641043"/>
                <a:ext cx="5867400" cy="623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3229" y="6264675"/>
                <a:ext cx="8380771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660C64"/>
                    </a:solidFill>
                  </a:rPr>
                  <a:t> is a nontrivial </a:t>
                </a:r>
                <a:r>
                  <a:rPr lang="en-US" sz="2800" dirty="0" err="1" smtClean="0">
                    <a:solidFill>
                      <a:srgbClr val="660C64"/>
                    </a:solidFill>
                  </a:rPr>
                  <a:t>cocycle</a:t>
                </a:r>
                <a:r>
                  <a:rPr lang="en-US" sz="2800" dirty="0" smtClean="0">
                    <a:solidFill>
                      <a:srgbClr val="660C64"/>
                    </a:solidFill>
                  </a:rPr>
                  <a:t> with some nice properties. </a:t>
                </a:r>
                <a:endParaRPr lang="en-US" sz="28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29" y="6264675"/>
                <a:ext cx="8380771" cy="557204"/>
              </a:xfrm>
              <a:prstGeom prst="rect">
                <a:avLst/>
              </a:prstGeom>
              <a:blipFill>
                <a:blip r:embed="rId10"/>
                <a:stretch>
                  <a:fillRect t="-10989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42801" y="2280071"/>
                <a:ext cx="1676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01" y="2280071"/>
                <a:ext cx="1676400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H="1">
            <a:off x="3657600" y="3018226"/>
            <a:ext cx="7143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86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26773"/>
            <a:ext cx="7391400" cy="68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41627"/>
            <a:ext cx="8229600" cy="1143000"/>
          </a:xfrm>
        </p:spPr>
        <p:txBody>
          <a:bodyPr/>
          <a:lstStyle/>
          <a:p>
            <a:r>
              <a:rPr lang="en-US" dirty="0" smtClean="0"/>
              <a:t>N=1 Generator And The </a:t>
            </a:r>
            <a:r>
              <a:rPr lang="en-US" dirty="0" err="1" smtClean="0"/>
              <a:t>Hexacode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define 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blipFill>
                <a:blip r:embed="rId2"/>
                <a:stretch>
                  <a:fillRect l="-2364" t="-11340" r="-909" b="-3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⊗⋯⊗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blipFill>
                <a:blip r:embed="rId3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34603" y="2671552"/>
                <a:ext cx="5168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4603" y="2671552"/>
                <a:ext cx="5168594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33991" y="2461124"/>
                <a:ext cx="4190898" cy="9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For general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c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annot remove signs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.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91" y="2461124"/>
                <a:ext cx="4190898" cy="960776"/>
              </a:xfrm>
              <a:prstGeom prst="rect">
                <a:avLst/>
              </a:prstGeom>
              <a:blipFill>
                <a:blip r:embed="rId5"/>
                <a:stretch>
                  <a:fillRect l="-3057" t="-5732" b="-1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5447" y="5370849"/>
                <a:ext cx="4762142" cy="134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47" y="5370849"/>
                <a:ext cx="4762142" cy="13485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5710" y="4648012"/>
                <a:ext cx="49244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10" y="4648012"/>
                <a:ext cx="492449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410200" y="4606026"/>
                <a:ext cx="4190898" cy="529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⊂ 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 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4606026"/>
                <a:ext cx="4190898" cy="529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53452" y="3598227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But! On the </a:t>
            </a:r>
            <a:r>
              <a:rPr lang="en-US" sz="3200" dirty="0" err="1" smtClean="0">
                <a:solidFill>
                  <a:srgbClr val="FF0000"/>
                </a:solidFill>
              </a:rPr>
              <a:t>hexacode</a:t>
            </a:r>
            <a:r>
              <a:rPr lang="en-US" sz="3200" dirty="0" smtClean="0">
                <a:solidFill>
                  <a:srgbClr val="FF0000"/>
                </a:solidFill>
              </a:rPr>
              <a:t>: 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527589" y="5673710"/>
                <a:ext cx="296151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89" y="5673710"/>
                <a:ext cx="296151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3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2" grpId="0"/>
      <p:bldP spid="13" grpId="0"/>
      <p:bldP spid="5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Consequences: 1/2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generates an N=1 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superconformal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symmetry: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blipFill>
                <a:blip r:embed="rId2"/>
                <a:stretch>
                  <a:fillRect t="-12500" r="-10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3350" y="2306287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2306287"/>
                <a:ext cx="8915400" cy="927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95400" y="3900621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qubit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900621"/>
                <a:ext cx="6934200" cy="586186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3050" y="4888555"/>
                <a:ext cx="6096000" cy="647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   &amp;    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50" y="4888555"/>
                <a:ext cx="6096000" cy="6478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1" y="5945610"/>
                <a:ext cx="46863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33CC"/>
                    </a:solidFill>
                  </a:rPr>
                  <a:t>is a QEC! </a:t>
                </a:r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1" y="5945610"/>
                <a:ext cx="4686300" cy="707886"/>
              </a:xfrm>
              <a:prstGeom prst="rect">
                <a:avLst/>
              </a:prstGeom>
              <a:blipFill>
                <a:blip r:embed="rId6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191000" y="2017032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6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Conway Group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092" y="96134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Frenkel</a:t>
            </a:r>
            <a:r>
              <a:rPr lang="en-US" sz="2800" dirty="0" smtClean="0"/>
              <a:t>, </a:t>
            </a:r>
            <a:r>
              <a:rPr lang="en-US" sz="2800" dirty="0" err="1" smtClean="0"/>
              <a:t>Lepowsky</a:t>
            </a:r>
            <a:r>
              <a:rPr lang="en-US" sz="2800" dirty="0" smtClean="0"/>
              <a:t>, </a:t>
            </a:r>
            <a:r>
              <a:rPr lang="en-US" sz="2800" dirty="0" err="1" smtClean="0"/>
              <a:t>Meurman</a:t>
            </a:r>
            <a:r>
              <a:rPr lang="en-US" sz="2800" dirty="0" smtClean="0"/>
              <a:t>; Duncan; Duncan-Mack-Crane]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8919" y="1653584"/>
                <a:ext cx="8991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         Susy sigma model with target </a:t>
                </a:r>
                <a:endParaRPr lang="en-US" sz="36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𝔛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Cartan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torus of E8, with special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-field.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1653584"/>
                <a:ext cx="8991600" cy="1200329"/>
              </a:xfrm>
              <a:prstGeom prst="rect">
                <a:avLst/>
              </a:prstGeom>
              <a:blipFill>
                <a:blip r:embed="rId2"/>
                <a:stretch>
                  <a:fillRect t="-710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4800" y="4708997"/>
                <a:ext cx="7848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𝐷𝑢𝑛𝑐𝑎𝑛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600" dirty="0" smtClean="0">
                    <a:solidFill>
                      <a:srgbClr val="DF09C7"/>
                    </a:solidFill>
                  </a:rPr>
                  <a:t> error-correcting code </a:t>
                </a:r>
              </a:p>
              <a:p>
                <a:r>
                  <a:rPr lang="en-US" sz="3600" dirty="0" smtClean="0">
                    <a:solidFill>
                      <a:srgbClr val="DF09C7"/>
                    </a:solidFill>
                  </a:rPr>
                  <a:t>         associated with the </a:t>
                </a:r>
                <a:r>
                  <a:rPr lang="en-US" sz="3600" dirty="0" err="1" smtClean="0">
                    <a:solidFill>
                      <a:srgbClr val="DF09C7"/>
                    </a:solidFill>
                  </a:rPr>
                  <a:t>Golay</a:t>
                </a:r>
                <a:r>
                  <a:rPr lang="en-US" sz="3600" dirty="0" smtClean="0">
                    <a:solidFill>
                      <a:srgbClr val="DF09C7"/>
                    </a:solidFill>
                  </a:rPr>
                  <a:t> code </a:t>
                </a:r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708997"/>
                <a:ext cx="7848600" cy="1200329"/>
              </a:xfrm>
              <a:prstGeom prst="rect">
                <a:avLst/>
              </a:prstGeom>
              <a:blipFill>
                <a:blip r:embed="rId3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3111843" y="3196402"/>
            <a:ext cx="5410200" cy="150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5400" y="6019800"/>
                <a:ext cx="5562600" cy="834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Dunca</m:t>
                              </m:r>
                              <m:r>
                                <a:rPr lang="en-US" sz="44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en-US" sz="44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4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019800"/>
                <a:ext cx="5562600" cy="8345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3568" y="2998084"/>
                <a:ext cx="9144000" cy="14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68" y="2998084"/>
                <a:ext cx="9144000" cy="14997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62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90800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D. SOLUTION OF THE PROBLEM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842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624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Now we will use these ideas to fill in the old gap in the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Beauty &amp; Beast paper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4766100"/>
                <a:ext cx="8153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766100"/>
                <a:ext cx="8153400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3411497"/>
                <a:ext cx="8153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411497"/>
                <a:ext cx="815340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276388"/>
                <a:ext cx="7086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For every spinor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we have a dimension 3/2 primary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76388"/>
                <a:ext cx="7086600" cy="1200329"/>
              </a:xfrm>
              <a:prstGeom prst="rect">
                <a:avLst/>
              </a:prstGeom>
              <a:blipFill>
                <a:blip r:embed="rId2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00100" y="393063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But now we need to know about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the OPE of </a:t>
            </a:r>
            <a:r>
              <a:rPr lang="en-US" sz="4000" i="1" u="sng" dirty="0" smtClean="0">
                <a:solidFill>
                  <a:srgbClr val="7030A0"/>
                </a:solidFill>
              </a:rPr>
              <a:t>bosonic</a:t>
            </a:r>
            <a:r>
              <a:rPr lang="en-US" sz="4000" dirty="0" smtClean="0">
                <a:solidFill>
                  <a:srgbClr val="7030A0"/>
                </a:solidFill>
              </a:rPr>
              <a:t> twist fields …..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563805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Much more challenging …..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858222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Jeff and I speculated that once again a supercurrent would be determined from a special spinor determined by a code. </a:t>
            </a:r>
            <a:endParaRPr lang="en-US"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28812"/>
            <a:ext cx="6356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With a student, </a:t>
            </a:r>
          </a:p>
          <a:p>
            <a:pPr algn="ctr"/>
            <a:r>
              <a:rPr lang="en-US" sz="4000" dirty="0" err="1" smtClean="0"/>
              <a:t>Ranveer</a:t>
            </a:r>
            <a:r>
              <a:rPr lang="en-US" sz="4000" dirty="0" smtClean="0"/>
              <a:t> Singh, </a:t>
            </a:r>
          </a:p>
          <a:p>
            <a:pPr algn="ctr"/>
            <a:r>
              <a:rPr lang="en-US" sz="4000" dirty="0" smtClean="0"/>
              <a:t>we have indeed realized the supercurrent in this way 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88" y="0"/>
            <a:ext cx="2355026" cy="3412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535" y="4495800"/>
                <a:ext cx="9144000" cy="182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b="0" i="1" dirty="0" smtClean="0">
                  <a:solidFill>
                    <a:srgbClr val="0033CC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5" y="4495800"/>
                <a:ext cx="9144000" cy="18258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09600" y="3726359"/>
                <a:ext cx="415786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26359"/>
                <a:ext cx="4157868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0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1600200"/>
            <a:ext cx="8001000" cy="1268856"/>
            <a:chOff x="457200" y="1600200"/>
            <a:chExt cx="8001000" cy="1268856"/>
          </a:xfrm>
        </p:grpSpPr>
        <p:sp>
          <p:nvSpPr>
            <p:cNvPr id="2" name="Rectangle 1"/>
            <p:cNvSpPr/>
            <p:nvPr/>
          </p:nvSpPr>
          <p:spPr>
            <a:xfrm>
              <a:off x="1828800" y="1600200"/>
              <a:ext cx="5410200" cy="1268856"/>
            </a:xfrm>
            <a:prstGeom prst="rect">
              <a:avLst/>
            </a:prstGeom>
            <a:solidFill>
              <a:srgbClr val="163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57200" y="1809688"/>
                  <a:ext cx="8001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∼〈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sz="4400" b="0" dirty="0" smtClean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809688"/>
                  <a:ext cx="8001000" cy="7694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4748964"/>
                <a:ext cx="6858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748964"/>
                <a:ext cx="6858000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181" y="3011406"/>
                <a:ext cx="9319054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81" y="3011406"/>
                <a:ext cx="9319054" cy="7871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228600" y="122025"/>
                <a:ext cx="9144000" cy="1344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122025"/>
                <a:ext cx="9144000" cy="1344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132" y="3816812"/>
                <a:ext cx="8953500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Construct an Abelian subgroup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acc>
                    <m:r>
                      <a:rPr lang="en-US" sz="3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</m:e>
                    </m:d>
                    <m:r>
                      <a:rPr lang="en-US" sz="3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2" y="3816812"/>
                <a:ext cx="8953500" cy="717697"/>
              </a:xfrm>
              <a:prstGeom prst="rect">
                <a:avLst/>
              </a:prstGeom>
              <a:blipFill>
                <a:blip r:embed="rId6"/>
                <a:stretch>
                  <a:fillRect l="-2042" t="-5932" b="-27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13561" y="4534509"/>
                <a:ext cx="5554877" cy="169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acc>
                            <m:accPr>
                              <m:chr m:val="̂"/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acc>
                        </m:sub>
                        <m:sup/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561" y="4534509"/>
                <a:ext cx="5554877" cy="1699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03754" y="619313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is a rank one projection operator. </a:t>
            </a:r>
          </a:p>
        </p:txBody>
      </p:sp>
    </p:spTree>
    <p:extLst>
      <p:ext uri="{BB962C8B-B14F-4D97-AF65-F5344CB8AC3E}">
        <p14:creationId xmlns:p14="http://schemas.microsoft.com/office/powerpoint/2010/main" val="9263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286818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0075" y="1967596"/>
                <a:ext cx="8305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⇒ 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2   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1967596"/>
                <a:ext cx="83058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33117" y="2961163"/>
            <a:ext cx="8458200" cy="1390852"/>
            <a:chOff x="266700" y="3168421"/>
            <a:chExt cx="8458200" cy="1390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66700" y="3168421"/>
                  <a:ext cx="84582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 ⊂</m:t>
                        </m:r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⊂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" y="3168421"/>
                  <a:ext cx="8458200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400300" y="3851387"/>
                  <a:ext cx="32766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300" y="3851387"/>
                  <a:ext cx="3276600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924300" y="3838659"/>
                  <a:ext cx="32766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300" y="3838659"/>
                  <a:ext cx="3276600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85837" y="4475126"/>
                <a:ext cx="7534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16355A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⇒  </m:t>
                    </m:r>
                    <m:sSup>
                      <m:sSupPr>
                        <m:ctrlP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=0 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 4 </m:t>
                    </m:r>
                  </m:oMath>
                </a14:m>
                <a:r>
                  <a:rPr lang="en-US" sz="4800" dirty="0" smtClean="0">
                    <a:solidFill>
                      <a:srgbClr val="16355A"/>
                    </a:solidFill>
                  </a:rPr>
                  <a:t>  </a:t>
                </a:r>
                <a:endParaRPr lang="en-US" sz="48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37" y="4475126"/>
                <a:ext cx="7534275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13537" y="5715000"/>
                <a:ext cx="76024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0000FF"/>
                    </a:solidFill>
                  </a:rPr>
                  <a:t>Nonzero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&gt;4 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37" y="5715000"/>
                <a:ext cx="7602494" cy="830997"/>
              </a:xfrm>
              <a:prstGeom prst="rect">
                <a:avLst/>
              </a:prstGeom>
              <a:blipFill>
                <a:blip r:embed="rId8"/>
                <a:stretch>
                  <a:fillRect l="-3609" t="-16176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569" y="223421"/>
                <a:ext cx="8640462" cy="1402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Constructing a suitable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acc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b="0" i="0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</m:e>
                    </m:d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requires a lattice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</a:rPr>
                  <a:t>such that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9" y="223421"/>
                <a:ext cx="8640462" cy="1402692"/>
              </a:xfrm>
              <a:prstGeom prst="rect">
                <a:avLst/>
              </a:prstGeom>
              <a:blipFill>
                <a:blip r:embed="rId9"/>
                <a:stretch>
                  <a:fillRect l="-353" t="-4348" b="-1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1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3400" y="347551"/>
                <a:ext cx="8534400" cy="71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50"/>
                    </a:solidFill>
                  </a:rPr>
                  <a:t>Choose an isomorphism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Sup>
                      <m:sSubSup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47551"/>
                <a:ext cx="8534400" cy="716222"/>
              </a:xfrm>
              <a:prstGeom prst="rect">
                <a:avLst/>
              </a:prstGeom>
              <a:blipFill>
                <a:blip r:embed="rId3"/>
                <a:stretch>
                  <a:fillRect l="-2571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600" y="1371600"/>
                <a:ext cx="7924800" cy="93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⊂  </m:t>
                      </m:r>
                      <m:sSubSup>
                        <m:sSub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b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371600"/>
                <a:ext cx="7924800" cy="9344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238280"/>
                <a:ext cx="87192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is a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superconformal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current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&amp;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38280"/>
                <a:ext cx="8719272" cy="1323439"/>
              </a:xfrm>
              <a:prstGeom prst="rect">
                <a:avLst/>
              </a:prstGeom>
              <a:blipFill>
                <a:blip r:embed="rId5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400" y="2482298"/>
                <a:ext cx="838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Supercurrent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482298"/>
                <a:ext cx="8382000" cy="707886"/>
              </a:xfrm>
              <a:prstGeom prst="rect">
                <a:avLst/>
              </a:prstGeom>
              <a:blipFill>
                <a:blip r:embed="rId6"/>
                <a:stretch>
                  <a:fillRect l="-261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8272" y="3383234"/>
                <a:ext cx="8001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   ⇒ 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48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72" y="3383234"/>
                <a:ext cx="8001000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4433868"/>
                <a:ext cx="822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because of the error correcting properties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33868"/>
                <a:ext cx="8229600" cy="584775"/>
              </a:xfrm>
              <a:prstGeom prst="rect">
                <a:avLst/>
              </a:prstGeom>
              <a:blipFill>
                <a:blip r:embed="rId8"/>
                <a:stretch>
                  <a:fillRect l="-1852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8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14600"/>
            <a:ext cx="5791199" cy="43434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914354" y="395324"/>
            <a:ext cx="6229645" cy="2119276"/>
          </a:xfrm>
          <a:prstGeom prst="wedgeEllipseCallout">
            <a:avLst>
              <a:gd name="adj1" fmla="val -23152"/>
              <a:gd name="adj2" fmla="val 13022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1000" y="8382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</a:rPr>
              <a:t>``Physicists …  they always know what to do.’’ </a:t>
            </a:r>
            <a:endParaRPr lang="en-US" sz="3200" i="1" dirty="0">
              <a:solidFill>
                <a:srgbClr val="FFFF00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7230" y="44338"/>
            <a:ext cx="3237470" cy="2133600"/>
          </a:xfrm>
          <a:prstGeom prst="cloudCallout">
            <a:avLst>
              <a:gd name="adj1" fmla="val 57089"/>
              <a:gd name="adj2" fmla="val 89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214" y="531632"/>
            <a:ext cx="247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… but they don’t know what they’re doing …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-8238"/>
                <a:ext cx="92154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/>
                  <a:t>Example of a </a:t>
                </a:r>
                <a:r>
                  <a:rPr lang="en-US" sz="5400" dirty="0" err="1" smtClean="0"/>
                  <a:t>sublattice</a:t>
                </a:r>
                <a:r>
                  <a:rPr lang="en-US" sz="5400" dirty="0" smtClean="0"/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-8238"/>
                <a:ext cx="9215485" cy="923330"/>
              </a:xfrm>
              <a:prstGeom prst="rect">
                <a:avLst/>
              </a:prstGeom>
              <a:blipFill>
                <a:blip r:embed="rId3"/>
                <a:stretch>
                  <a:fillRect l="-3574" t="-17881" b="-40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57282" y="4272485"/>
                <a:ext cx="7172233" cy="977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≅      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48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d>
                      <m:r>
                        <a:rPr lang="en-US" sz="48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82" y="4272485"/>
                <a:ext cx="7172233" cy="9771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133356"/>
                <a:ext cx="8077200" cy="2920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Dong, Li, Mason, Norton: </a:t>
                </a:r>
              </a:p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There is an isometric embedding of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400" dirty="0" smtClean="0">
                    <a:solidFill>
                      <a:srgbClr val="C00000"/>
                    </a:solidFill>
                  </a:rPr>
                  <a:t>into the Leech lattice for every </a:t>
                </a:r>
                <a:r>
                  <a:rPr lang="en-US" sz="4400" dirty="0" err="1" smtClean="0">
                    <a:solidFill>
                      <a:srgbClr val="C00000"/>
                    </a:solidFill>
                  </a:rPr>
                  <a:t>Niemeier</a:t>
                </a:r>
                <a:r>
                  <a:rPr lang="en-US" sz="4400" dirty="0" smtClean="0">
                    <a:solidFill>
                      <a:srgbClr val="C00000"/>
                    </a:solidFill>
                  </a:rPr>
                  <a:t> lattice L </a:t>
                </a:r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33356"/>
                <a:ext cx="8077200" cy="2920864"/>
              </a:xfrm>
              <a:prstGeom prst="rect">
                <a:avLst/>
              </a:prstGeom>
              <a:blipFill>
                <a:blip r:embed="rId5"/>
                <a:stretch>
                  <a:fillRect l="-2943" t="-4384" r="-4302" b="-8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5436972"/>
                <a:ext cx="87630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Are there others?  </a:t>
                </a:r>
              </a:p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&amp;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have  N&gt;1 supersymmetry ? </a:t>
                </a:r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436972"/>
                <a:ext cx="8763001" cy="1200329"/>
              </a:xfrm>
              <a:prstGeom prst="rect">
                <a:avLst/>
              </a:prstGeom>
              <a:blipFill>
                <a:blip r:embed="rId6"/>
                <a:stretch>
                  <a:fillRect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8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1242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Time Reversal In  </a:t>
            </a:r>
          </a:p>
          <a:p>
            <a:pPr algn="ctr"/>
            <a:r>
              <a:rPr lang="en-US" sz="5400" dirty="0" err="1" smtClean="0"/>
              <a:t>Chern</a:t>
            </a:r>
            <a:r>
              <a:rPr lang="en-US" sz="5400" dirty="0" smtClean="0"/>
              <a:t>-Simons-Witten Theory 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858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NUGGET 2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757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497" y="19153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When does 3d </a:t>
            </a:r>
            <a:r>
              <a:rPr lang="en-US" sz="4000" dirty="0" err="1" smtClean="0">
                <a:solidFill>
                  <a:srgbClr val="0000FF"/>
                </a:solidFill>
              </a:rPr>
              <a:t>Chern</a:t>
            </a:r>
            <a:r>
              <a:rPr lang="en-US" sz="4000" dirty="0" smtClean="0">
                <a:solidFill>
                  <a:srgbClr val="0000FF"/>
                </a:solidFill>
              </a:rPr>
              <a:t>-Simons-Witten theory have a time reversal symmetry?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6496" y="1905000"/>
                <a:ext cx="91234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General theory based on compact group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and a ``level’’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𝐵𝐺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6" y="1905000"/>
                <a:ext cx="9123405" cy="1323439"/>
              </a:xfrm>
              <a:prstGeom prst="rect">
                <a:avLst/>
              </a:prstGeom>
              <a:blipFill>
                <a:blip r:embed="rId3"/>
                <a:stretch>
                  <a:fillRect l="-2071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9695" y="3429000"/>
                <a:ext cx="83336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Which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give 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T-reversal invariant theories?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5" y="3429000"/>
                <a:ext cx="8333602" cy="1323439"/>
              </a:xfrm>
              <a:prstGeom prst="rect">
                <a:avLst/>
              </a:prstGeom>
              <a:blipFill>
                <a:blip r:embed="rId4"/>
                <a:stretch>
                  <a:fillRect t="-8295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34147" y="5105400"/>
            <a:ext cx="8544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Related:  When does </a:t>
            </a:r>
            <a:r>
              <a:rPr lang="en-US" sz="3200" dirty="0" err="1" smtClean="0">
                <a:solidFill>
                  <a:srgbClr val="C00000"/>
                </a:solidFill>
              </a:rPr>
              <a:t>Reshetikhin</a:t>
            </a:r>
            <a:r>
              <a:rPr lang="en-US" sz="3200" dirty="0" smtClean="0">
                <a:solidFill>
                  <a:srgbClr val="C00000"/>
                </a:solidFill>
              </a:rPr>
              <a:t>-</a:t>
            </a:r>
            <a:r>
              <a:rPr lang="en-US" sz="3200" dirty="0" err="1" smtClean="0">
                <a:solidFill>
                  <a:srgbClr val="C00000"/>
                </a:solidFill>
              </a:rPr>
              <a:t>Turaev</a:t>
            </a:r>
            <a:r>
              <a:rPr lang="en-US" sz="3200" dirty="0" smtClean="0">
                <a:solidFill>
                  <a:srgbClr val="C00000"/>
                </a:solidFill>
              </a:rPr>
              <a:t>-Witten topological field theory factor </a:t>
            </a:r>
            <a:r>
              <a:rPr lang="en-US" sz="3200" dirty="0" smtClean="0">
                <a:solidFill>
                  <a:srgbClr val="C00000"/>
                </a:solidFill>
              </a:rPr>
              <a:t>through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t</a:t>
            </a:r>
            <a:r>
              <a:rPr lang="en-US" sz="3200" dirty="0" smtClean="0">
                <a:solidFill>
                  <a:srgbClr val="C00000"/>
                </a:solidFill>
              </a:rPr>
              <a:t>he </a:t>
            </a:r>
            <a:r>
              <a:rPr lang="en-US" sz="3200" dirty="0" err="1" smtClean="0">
                <a:solidFill>
                  <a:srgbClr val="C00000"/>
                </a:solidFill>
              </a:rPr>
              <a:t>unoriented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bordism</a:t>
            </a:r>
            <a:r>
              <a:rPr lang="en-US" sz="3200" dirty="0" smtClean="0">
                <a:solidFill>
                  <a:srgbClr val="C00000"/>
                </a:solidFill>
              </a:rPr>
              <a:t> category</a:t>
            </a:r>
            <a:r>
              <a:rPr lang="en-US" sz="3200" dirty="0" smtClean="0">
                <a:solidFill>
                  <a:srgbClr val="C00000"/>
                </a:solidFill>
              </a:rPr>
              <a:t>?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14300" y="152400"/>
            <a:ext cx="876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Some nontrivial examples of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 T-invariant CSW theories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appeared in several recent papers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284221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But there is no systematic understanding.</a:t>
            </a:r>
            <a:endParaRPr lang="en-US" sz="4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49311" y="3718691"/>
                <a:ext cx="541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𝑃𝑆𝑈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311" y="3718691"/>
                <a:ext cx="5410200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2400" y="24648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Seiberg</a:t>
            </a:r>
            <a:r>
              <a:rPr lang="en-US" sz="2400" dirty="0" smtClean="0"/>
              <a:t> &amp; Witten 2016; </a:t>
            </a:r>
            <a:r>
              <a:rPr lang="en-US" sz="2400" dirty="0" err="1" smtClean="0"/>
              <a:t>Hsin</a:t>
            </a:r>
            <a:r>
              <a:rPr lang="en-US" sz="2400" dirty="0"/>
              <a:t> </a:t>
            </a:r>
            <a:r>
              <a:rPr lang="en-US" sz="2400" dirty="0" smtClean="0"/>
              <a:t>&amp; </a:t>
            </a:r>
            <a:r>
              <a:rPr lang="en-US" sz="2400" dirty="0" err="1" smtClean="0"/>
              <a:t>Seiberg</a:t>
            </a:r>
            <a:r>
              <a:rPr lang="en-US" sz="2400" dirty="0" smtClean="0"/>
              <a:t> 2016; Cordova, </a:t>
            </a:r>
            <a:r>
              <a:rPr lang="en-US" sz="2400" dirty="0" err="1" smtClean="0"/>
              <a:t>Hsin</a:t>
            </a:r>
            <a:r>
              <a:rPr lang="en-US" sz="2400" dirty="0"/>
              <a:t> </a:t>
            </a:r>
            <a:r>
              <a:rPr lang="en-US" sz="2400" dirty="0" smtClean="0"/>
              <a:t>&amp; </a:t>
            </a:r>
            <a:r>
              <a:rPr lang="en-US" sz="2400" dirty="0" err="1" smtClean="0"/>
              <a:t>Seiberg</a:t>
            </a:r>
            <a:r>
              <a:rPr lang="en-US" sz="2400" dirty="0" smtClean="0"/>
              <a:t> ]  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67200" y="3691918"/>
                <a:ext cx="541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691918"/>
                <a:ext cx="5410200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9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9652" y="2072677"/>
                <a:ext cx="61011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Spin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Chern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-Simons Theory with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torus gauge group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≅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52" y="2072677"/>
                <a:ext cx="6101148" cy="1200329"/>
              </a:xfrm>
              <a:prstGeom prst="rect">
                <a:avLst/>
              </a:prstGeom>
              <a:blipFill>
                <a:blip r:embed="rId2"/>
                <a:stretch>
                  <a:fillRect l="-2997" t="-7614" r="-309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1" y="3518751"/>
                <a:ext cx="83820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3518751"/>
                <a:ext cx="8382000" cy="1364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5947" y="5257800"/>
                <a:ext cx="9144000" cy="1239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𝐼𝐽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:  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nondegenerate, integral symmetric matrix: determines integral lattice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7" y="5257800"/>
                <a:ext cx="9144000" cy="1239122"/>
              </a:xfrm>
              <a:prstGeom prst="rect">
                <a:avLst/>
              </a:prstGeom>
              <a:blipFill>
                <a:blip r:embed="rId4"/>
                <a:stretch>
                  <a:fillRect l="-2067" t="-7389" b="-17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25" y="72606"/>
            <a:ext cx="239529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652" y="72606"/>
            <a:ext cx="6024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With my student Roman </a:t>
            </a:r>
            <a:r>
              <a:rPr lang="en-US" sz="3600" dirty="0" err="1" smtClean="0">
                <a:solidFill>
                  <a:srgbClr val="C00000"/>
                </a:solidFill>
              </a:rPr>
              <a:t>Geiko</a:t>
            </a:r>
            <a:r>
              <a:rPr lang="en-US" sz="3600" dirty="0" smtClean="0">
                <a:solidFill>
                  <a:srgbClr val="C00000"/>
                </a:solidFill>
              </a:rPr>
              <a:t> we have recently carried out a systematic study for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0" y="3657600"/>
            <a:ext cx="8572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But there can be quantum T-reversal symmetries not visible classically.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5649" y="319138"/>
                <a:ext cx="8153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Classical T-reversal: </a:t>
                </a:r>
              </a:p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  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𝐺𝐿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such that </a:t>
                </a:r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49" y="319138"/>
                <a:ext cx="8153400" cy="1446550"/>
              </a:xfrm>
              <a:prstGeom prst="rect">
                <a:avLst/>
              </a:prstGeom>
              <a:blipFill>
                <a:blip r:embed="rId2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0200" y="1864249"/>
                <a:ext cx="6248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𝑈𝐾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64249"/>
                <a:ext cx="62484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38150" y="5404784"/>
            <a:ext cx="8164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Rank 2 examples studied by </a:t>
            </a:r>
          </a:p>
          <a:p>
            <a:pPr algn="ctr"/>
            <a:r>
              <a:rPr lang="en-US" sz="3600" dirty="0" err="1" smtClean="0">
                <a:solidFill>
                  <a:srgbClr val="7030A0"/>
                </a:solidFill>
              </a:rPr>
              <a:t>Seiberg</a:t>
            </a:r>
            <a:r>
              <a:rPr lang="en-US" sz="3600" dirty="0" smtClean="0">
                <a:solidFill>
                  <a:srgbClr val="7030A0"/>
                </a:solidFill>
              </a:rPr>
              <a:t> &amp; Witten; </a:t>
            </a:r>
            <a:r>
              <a:rPr lang="en-US" sz="3600" dirty="0" err="1" smtClean="0">
                <a:solidFill>
                  <a:srgbClr val="7030A0"/>
                </a:solidFill>
              </a:rPr>
              <a:t>Delmastro</a:t>
            </a:r>
            <a:r>
              <a:rPr lang="en-US" sz="3600" dirty="0" smtClean="0">
                <a:solidFill>
                  <a:srgbClr val="7030A0"/>
                </a:solidFill>
              </a:rPr>
              <a:t> &amp; </a:t>
            </a:r>
            <a:r>
              <a:rPr lang="en-US" sz="3600" dirty="0" err="1" smtClean="0">
                <a:solidFill>
                  <a:srgbClr val="7030A0"/>
                </a:solidFill>
              </a:rPr>
              <a:t>Gomis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0" y="2689558"/>
                <a:ext cx="518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(Note: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=0 ) 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689558"/>
                <a:ext cx="5181600" cy="707886"/>
              </a:xfrm>
              <a:prstGeom prst="rect">
                <a:avLst/>
              </a:prstGeom>
              <a:blipFill>
                <a:blip r:embed="rId4"/>
                <a:stretch>
                  <a:fillRect l="-411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03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3284" y="-98405"/>
                <a:ext cx="82296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0000FF"/>
                    </a:solidFill>
                  </a:rPr>
                  <a:t>The quantum theory does not depend on all the details of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84" y="-98405"/>
                <a:ext cx="8229600" cy="1446550"/>
              </a:xfrm>
              <a:prstGeom prst="rect">
                <a:avLst/>
              </a:prstGeom>
              <a:blipFill>
                <a:blip r:embed="rId2"/>
                <a:stretch>
                  <a:fillRect l="-3037" t="-8861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6511" y="1989910"/>
                <a:ext cx="838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Finite Abelian group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11" y="1989910"/>
                <a:ext cx="8382000" cy="707886"/>
              </a:xfrm>
              <a:prstGeom prst="rect">
                <a:avLst/>
              </a:prstGeom>
              <a:blipFill>
                <a:blip r:embed="rId3"/>
                <a:stretch>
                  <a:fillRect l="-2545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90500" y="4016658"/>
                <a:ext cx="9144000" cy="965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4000" dirty="0" smtClean="0">
                    <a:solidFill>
                      <a:srgbClr val="00B0F0"/>
                    </a:solidFill>
                  </a:rPr>
                  <a:t>  </a:t>
                </a:r>
                <a:endParaRPr lang="en-US" sz="4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" y="4016658"/>
                <a:ext cx="9144000" cy="9657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61884" y="3418064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Quadratic Function (spin of </a:t>
            </a:r>
            <a:r>
              <a:rPr lang="en-US" sz="3600" dirty="0" err="1" smtClean="0">
                <a:solidFill>
                  <a:srgbClr val="00B0F0"/>
                </a:solidFill>
              </a:rPr>
              <a:t>anyons</a:t>
            </a:r>
            <a:r>
              <a:rPr lang="en-US" sz="3600" dirty="0" smtClean="0">
                <a:solidFill>
                  <a:srgbClr val="00B0F0"/>
                </a:solidFill>
              </a:rPr>
              <a:t>) : </a:t>
            </a:r>
            <a:endParaRPr lang="en-US" sz="36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2784" y="5274951"/>
                <a:ext cx="3505200" cy="1508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</m:e>
                              </m:d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84" y="5274951"/>
                <a:ext cx="3505200" cy="1508042"/>
              </a:xfrm>
              <a:prstGeom prst="rect">
                <a:avLst/>
              </a:prstGeom>
              <a:blipFill>
                <a:blip r:embed="rId5"/>
                <a:stretch>
                  <a:fillRect r="-37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47735" y="5383257"/>
                <a:ext cx="4114800" cy="1210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735" y="5383257"/>
                <a:ext cx="4114800" cy="12100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981200" y="1312333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What </a:t>
            </a:r>
            <a:r>
              <a:rPr lang="en-US" sz="3200" i="1" u="sng" dirty="0" smtClean="0">
                <a:solidFill>
                  <a:srgbClr val="7030A0"/>
                </a:solidFill>
              </a:rPr>
              <a:t>does</a:t>
            </a:r>
            <a:r>
              <a:rPr lang="en-US" sz="3200" dirty="0" smtClean="0">
                <a:solidFill>
                  <a:srgbClr val="7030A0"/>
                </a:solidFill>
              </a:rPr>
              <a:t> it depend on?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925953"/>
            <a:ext cx="817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a.k.a</a:t>
            </a:r>
            <a:r>
              <a:rPr lang="en-US" sz="2400" dirty="0" smtClean="0">
                <a:solidFill>
                  <a:srgbClr val="C00000"/>
                </a:solidFill>
              </a:rPr>
              <a:t>  ``group of </a:t>
            </a:r>
            <a:r>
              <a:rPr lang="en-US" sz="2400" dirty="0" err="1" smtClean="0">
                <a:solidFill>
                  <a:srgbClr val="C00000"/>
                </a:solidFill>
              </a:rPr>
              <a:t>anyons</a:t>
            </a:r>
            <a:r>
              <a:rPr lang="en-US" sz="2400" dirty="0" smtClean="0">
                <a:solidFill>
                  <a:srgbClr val="C00000"/>
                </a:solidFill>
              </a:rPr>
              <a:t>’’   a.k.a.  ``group of 1-form symmetries’’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6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2700" y="11878"/>
            <a:ext cx="9274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Theorem </a:t>
            </a:r>
          </a:p>
          <a:p>
            <a:pPr algn="ctr"/>
            <a:r>
              <a:rPr lang="en-US" sz="3600" dirty="0" smtClean="0"/>
              <a:t>[ </a:t>
            </a:r>
            <a:r>
              <a:rPr lang="en-US" sz="3600" dirty="0" err="1" smtClean="0"/>
              <a:t>Belov</a:t>
            </a:r>
            <a:r>
              <a:rPr lang="en-US" sz="3600" dirty="0" smtClean="0"/>
              <a:t> &amp; Moore;  </a:t>
            </a:r>
            <a:r>
              <a:rPr lang="en-US" sz="3600" dirty="0" err="1" smtClean="0"/>
              <a:t>Freed,Lurie,Hopkins</a:t>
            </a:r>
            <a:r>
              <a:rPr lang="en-US" sz="3600" dirty="0" smtClean="0"/>
              <a:t>, </a:t>
            </a:r>
            <a:r>
              <a:rPr lang="en-US" sz="3600" dirty="0" err="1" smtClean="0"/>
              <a:t>Teleman</a:t>
            </a:r>
            <a:r>
              <a:rPr lang="en-US" sz="3600" dirty="0" smtClean="0"/>
              <a:t>]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6939" y="1369092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The quantum theory only depends on the equivalence class of the triple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</m:d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39" y="1369092"/>
                <a:ext cx="8610600" cy="1200329"/>
              </a:xfrm>
              <a:prstGeom prst="rect">
                <a:avLst/>
              </a:prstGeom>
              <a:blipFill>
                <a:blip r:embed="rId3"/>
                <a:stretch>
                  <a:fillRect t="-816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0" y="2883190"/>
                <a:ext cx="7162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/24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883190"/>
                <a:ext cx="71628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9200" y="3610660"/>
                <a:ext cx="3505200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10660"/>
                <a:ext cx="3505200" cy="14366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43400" y="3678262"/>
                <a:ext cx="4114800" cy="1176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̅"/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m:rPr>
                                  <m:lit/>
                                </m:r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678262"/>
                <a:ext cx="4114800" cy="11763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905000" y="2800123"/>
                <a:ext cx="7924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0" y="2800123"/>
                <a:ext cx="7924800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69814" y="5410200"/>
            <a:ext cx="8324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Conversely, every such triple arises from some torus CSW theory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64021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Equivalence of triples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61869" y="2870349"/>
                <a:ext cx="3352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869" y="2870349"/>
                <a:ext cx="3352800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00" y="2916516"/>
                <a:ext cx="4267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  </m:t>
                    </m:r>
                  </m:oMath>
                </a14:m>
                <a:r>
                  <a:rPr lang="en-US" sz="4800" dirty="0" smtClean="0">
                    <a:solidFill>
                      <a:srgbClr val="7030A0"/>
                    </a:solidFill>
                  </a:rPr>
                  <a:t>isomorphism </a:t>
                </a:r>
                <a:endParaRPr lang="en-US" sz="4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16516"/>
                <a:ext cx="4267200" cy="830997"/>
              </a:xfrm>
              <a:prstGeom prst="rect">
                <a:avLst/>
              </a:prstGeom>
              <a:blipFill>
                <a:blip r:embed="rId3"/>
                <a:stretch>
                  <a:fillRect t="-16058" r="-4286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4000" y="4168082"/>
                <a:ext cx="559761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∃   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68082"/>
                <a:ext cx="5597611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4800" y="5334000"/>
                <a:ext cx="809625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0"/>
                <a:ext cx="809625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95799" y="1337606"/>
                <a:ext cx="67982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</m:d>
                    <m:r>
                      <a:rPr lang="en-US" sz="5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≅</m:t>
                    </m:r>
                    <m:d>
                      <m:dPr>
                        <m:ctrlP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5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en-US" sz="5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99" y="1337606"/>
                <a:ext cx="6798275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7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T-Reversal Criterion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4063" y="1103267"/>
                <a:ext cx="76158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[(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)]=[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−</m:t>
                          </m:r>
                          <m:acc>
                            <m:accPr>
                              <m:chr m:val="̅"/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 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63" y="1103267"/>
                <a:ext cx="761587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58559" y="2293406"/>
                <a:ext cx="7315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Determines the spin of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anyons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559" y="2293406"/>
                <a:ext cx="7315200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8728" y="3144424"/>
                <a:ext cx="81348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Determines the braiding of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anyons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28" y="3144424"/>
                <a:ext cx="8134861" cy="707886"/>
              </a:xfrm>
              <a:prstGeom prst="rect">
                <a:avLst/>
              </a:prstGeom>
              <a:blipFill>
                <a:blip r:embed="rId4"/>
                <a:stretch>
                  <a:fillRect t="-15517" r="-15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687856" y="4078189"/>
            <a:ext cx="2113009" cy="2447667"/>
            <a:chOff x="825839" y="1130643"/>
            <a:chExt cx="2113009" cy="2447667"/>
          </a:xfrm>
        </p:grpSpPr>
        <p:sp>
          <p:nvSpPr>
            <p:cNvPr id="9" name="Oval 8"/>
            <p:cNvSpPr/>
            <p:nvPr/>
          </p:nvSpPr>
          <p:spPr>
            <a:xfrm>
              <a:off x="920578" y="3295134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47438" y="3349710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066800" y="1371600"/>
              <a:ext cx="1606378" cy="1863810"/>
            </a:xfrm>
            <a:custGeom>
              <a:avLst/>
              <a:gdLst>
                <a:gd name="connsiteX0" fmla="*/ 0 w 1643448"/>
                <a:gd name="connsiteY0" fmla="*/ 1828800 h 1828800"/>
                <a:gd name="connsiteX1" fmla="*/ 234778 w 1643448"/>
                <a:gd name="connsiteY1" fmla="*/ 1198605 h 1828800"/>
                <a:gd name="connsiteX2" fmla="*/ 1359243 w 1643448"/>
                <a:gd name="connsiteY2" fmla="*/ 741405 h 1828800"/>
                <a:gd name="connsiteX3" fmla="*/ 1643448 w 1643448"/>
                <a:gd name="connsiteY3" fmla="*/ 0 h 1828800"/>
                <a:gd name="connsiteX4" fmla="*/ 1643448 w 1643448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448" h="1828800">
                  <a:moveTo>
                    <a:pt x="0" y="1828800"/>
                  </a:moveTo>
                  <a:cubicBezTo>
                    <a:pt x="4118" y="1604319"/>
                    <a:pt x="8237" y="1379838"/>
                    <a:pt x="234778" y="1198605"/>
                  </a:cubicBezTo>
                  <a:cubicBezTo>
                    <a:pt x="461319" y="1017372"/>
                    <a:pt x="1124465" y="941172"/>
                    <a:pt x="1359243" y="741405"/>
                  </a:cubicBezTo>
                  <a:cubicBezTo>
                    <a:pt x="1594021" y="541638"/>
                    <a:pt x="1643448" y="0"/>
                    <a:pt x="1643448" y="0"/>
                  </a:cubicBezTo>
                  <a:lnTo>
                    <a:pt x="1643448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81648" y="1143000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34978" y="2456934"/>
              <a:ext cx="832021" cy="838200"/>
            </a:xfrm>
            <a:custGeom>
              <a:avLst/>
              <a:gdLst>
                <a:gd name="connsiteX0" fmla="*/ 518984 w 550677"/>
                <a:gd name="connsiteY0" fmla="*/ 729048 h 729048"/>
                <a:gd name="connsiteX1" fmla="*/ 494270 w 550677"/>
                <a:gd name="connsiteY1" fmla="*/ 370703 h 729048"/>
                <a:gd name="connsiteX2" fmla="*/ 0 w 550677"/>
                <a:gd name="connsiteY2" fmla="*/ 0 h 729048"/>
                <a:gd name="connsiteX3" fmla="*/ 0 w 550677"/>
                <a:gd name="connsiteY3" fmla="*/ 0 h 7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677" h="729048">
                  <a:moveTo>
                    <a:pt x="518984" y="729048"/>
                  </a:moveTo>
                  <a:cubicBezTo>
                    <a:pt x="549875" y="610629"/>
                    <a:pt x="580767" y="492211"/>
                    <a:pt x="494270" y="370703"/>
                  </a:cubicBezTo>
                  <a:cubicBezTo>
                    <a:pt x="407773" y="249195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54439" y="1295399"/>
              <a:ext cx="531344" cy="988540"/>
            </a:xfrm>
            <a:custGeom>
              <a:avLst/>
              <a:gdLst>
                <a:gd name="connsiteX0" fmla="*/ 531344 w 531344"/>
                <a:gd name="connsiteY0" fmla="*/ 988540 h 988540"/>
                <a:gd name="connsiteX1" fmla="*/ 86501 w 531344"/>
                <a:gd name="connsiteY1" fmla="*/ 667265 h 988540"/>
                <a:gd name="connsiteX2" fmla="*/ 4 w 531344"/>
                <a:gd name="connsiteY2" fmla="*/ 0 h 988540"/>
                <a:gd name="connsiteX3" fmla="*/ 4 w 531344"/>
                <a:gd name="connsiteY3" fmla="*/ 0 h 98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344" h="988540">
                  <a:moveTo>
                    <a:pt x="531344" y="988540"/>
                  </a:moveTo>
                  <a:cubicBezTo>
                    <a:pt x="353201" y="910281"/>
                    <a:pt x="175058" y="832022"/>
                    <a:pt x="86501" y="667265"/>
                  </a:cubicBezTo>
                  <a:cubicBezTo>
                    <a:pt x="-2056" y="502508"/>
                    <a:pt x="4" y="0"/>
                    <a:pt x="4" y="0"/>
                  </a:cubicBezTo>
                  <a:lnTo>
                    <a:pt x="4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25839" y="1130643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86400" y="4125723"/>
            <a:ext cx="2113009" cy="2447667"/>
            <a:chOff x="4477261" y="1185219"/>
            <a:chExt cx="2113009" cy="2447667"/>
          </a:xfrm>
        </p:grpSpPr>
        <p:sp>
          <p:nvSpPr>
            <p:cNvPr id="17" name="Oval 16"/>
            <p:cNvSpPr/>
            <p:nvPr/>
          </p:nvSpPr>
          <p:spPr>
            <a:xfrm>
              <a:off x="4572000" y="3349710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098860" y="3404286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133070" y="1197576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105400" y="2303505"/>
              <a:ext cx="1213021" cy="1011195"/>
            </a:xfrm>
            <a:custGeom>
              <a:avLst/>
              <a:gdLst>
                <a:gd name="connsiteX0" fmla="*/ 518984 w 550677"/>
                <a:gd name="connsiteY0" fmla="*/ 729048 h 729048"/>
                <a:gd name="connsiteX1" fmla="*/ 494270 w 550677"/>
                <a:gd name="connsiteY1" fmla="*/ 370703 h 729048"/>
                <a:gd name="connsiteX2" fmla="*/ 0 w 550677"/>
                <a:gd name="connsiteY2" fmla="*/ 0 h 729048"/>
                <a:gd name="connsiteX3" fmla="*/ 0 w 550677"/>
                <a:gd name="connsiteY3" fmla="*/ 0 h 7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677" h="729048">
                  <a:moveTo>
                    <a:pt x="518984" y="729048"/>
                  </a:moveTo>
                  <a:cubicBezTo>
                    <a:pt x="549875" y="610629"/>
                    <a:pt x="580767" y="492211"/>
                    <a:pt x="494270" y="370703"/>
                  </a:cubicBezTo>
                  <a:cubicBezTo>
                    <a:pt x="407773" y="249195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705861" y="1349975"/>
              <a:ext cx="531344" cy="988540"/>
            </a:xfrm>
            <a:custGeom>
              <a:avLst/>
              <a:gdLst>
                <a:gd name="connsiteX0" fmla="*/ 531344 w 531344"/>
                <a:gd name="connsiteY0" fmla="*/ 988540 h 988540"/>
                <a:gd name="connsiteX1" fmla="*/ 86501 w 531344"/>
                <a:gd name="connsiteY1" fmla="*/ 667265 h 988540"/>
                <a:gd name="connsiteX2" fmla="*/ 4 w 531344"/>
                <a:gd name="connsiteY2" fmla="*/ 0 h 988540"/>
                <a:gd name="connsiteX3" fmla="*/ 4 w 531344"/>
                <a:gd name="connsiteY3" fmla="*/ 0 h 98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344" h="988540">
                  <a:moveTo>
                    <a:pt x="531344" y="988540"/>
                  </a:moveTo>
                  <a:cubicBezTo>
                    <a:pt x="353201" y="910281"/>
                    <a:pt x="175058" y="832022"/>
                    <a:pt x="86501" y="667265"/>
                  </a:cubicBezTo>
                  <a:cubicBezTo>
                    <a:pt x="-2056" y="502508"/>
                    <a:pt x="4" y="0"/>
                    <a:pt x="4" y="0"/>
                  </a:cubicBezTo>
                  <a:lnTo>
                    <a:pt x="4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477261" y="1185219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673394" y="2394121"/>
              <a:ext cx="337271" cy="864973"/>
            </a:xfrm>
            <a:custGeom>
              <a:avLst/>
              <a:gdLst>
                <a:gd name="connsiteX0" fmla="*/ 77779 w 337271"/>
                <a:gd name="connsiteY0" fmla="*/ 864973 h 864973"/>
                <a:gd name="connsiteX1" fmla="*/ 15996 w 337271"/>
                <a:gd name="connsiteY1" fmla="*/ 395416 h 864973"/>
                <a:gd name="connsiteX2" fmla="*/ 337271 w 337271"/>
                <a:gd name="connsiteY2" fmla="*/ 61784 h 864973"/>
                <a:gd name="connsiteX3" fmla="*/ 337271 w 337271"/>
                <a:gd name="connsiteY3" fmla="*/ 61784 h 864973"/>
                <a:gd name="connsiteX4" fmla="*/ 337271 w 337271"/>
                <a:gd name="connsiteY4" fmla="*/ 61784 h 864973"/>
                <a:gd name="connsiteX5" fmla="*/ 300201 w 337271"/>
                <a:gd name="connsiteY5" fmla="*/ 0 h 864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71" h="864973">
                  <a:moveTo>
                    <a:pt x="77779" y="864973"/>
                  </a:moveTo>
                  <a:cubicBezTo>
                    <a:pt x="25263" y="697127"/>
                    <a:pt x="-27253" y="529281"/>
                    <a:pt x="15996" y="395416"/>
                  </a:cubicBezTo>
                  <a:cubicBezTo>
                    <a:pt x="59245" y="261551"/>
                    <a:pt x="337271" y="61784"/>
                    <a:pt x="337271" y="61784"/>
                  </a:cubicBezTo>
                  <a:lnTo>
                    <a:pt x="337271" y="61784"/>
                  </a:lnTo>
                  <a:lnTo>
                    <a:pt x="337271" y="61784"/>
                  </a:lnTo>
                  <a:lnTo>
                    <a:pt x="300201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325762" y="1569308"/>
              <a:ext cx="1075038" cy="679622"/>
            </a:xfrm>
            <a:custGeom>
              <a:avLst/>
              <a:gdLst>
                <a:gd name="connsiteX0" fmla="*/ 0 w 1075038"/>
                <a:gd name="connsiteY0" fmla="*/ 679622 h 679622"/>
                <a:gd name="connsiteX1" fmla="*/ 234779 w 1075038"/>
                <a:gd name="connsiteY1" fmla="*/ 518984 h 679622"/>
                <a:gd name="connsiteX2" fmla="*/ 753762 w 1075038"/>
                <a:gd name="connsiteY2" fmla="*/ 407773 h 679622"/>
                <a:gd name="connsiteX3" fmla="*/ 1075038 w 1075038"/>
                <a:gd name="connsiteY3" fmla="*/ 0 h 679622"/>
                <a:gd name="connsiteX4" fmla="*/ 1075038 w 1075038"/>
                <a:gd name="connsiteY4" fmla="*/ 0 h 67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5038" h="679622">
                  <a:moveTo>
                    <a:pt x="0" y="679622"/>
                  </a:moveTo>
                  <a:cubicBezTo>
                    <a:pt x="54576" y="621957"/>
                    <a:pt x="109152" y="564292"/>
                    <a:pt x="234779" y="518984"/>
                  </a:cubicBezTo>
                  <a:cubicBezTo>
                    <a:pt x="360406" y="473676"/>
                    <a:pt x="613719" y="494270"/>
                    <a:pt x="753762" y="407773"/>
                  </a:cubicBezTo>
                  <a:cubicBezTo>
                    <a:pt x="893805" y="321276"/>
                    <a:pt x="1075038" y="0"/>
                    <a:pt x="1075038" y="0"/>
                  </a:cubicBezTo>
                  <a:lnTo>
                    <a:pt x="1075038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3383699" y="5189434"/>
            <a:ext cx="1814385" cy="48500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00170" y="4286360"/>
                <a:ext cx="1676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170" y="4286360"/>
                <a:ext cx="1676400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7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052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Moonshine Phenomena,</a:t>
            </a:r>
            <a:br>
              <a:rPr lang="en-US" sz="5400" dirty="0" smtClean="0"/>
            </a:br>
            <a:r>
              <a:rPr lang="en-US" sz="5400" dirty="0" smtClean="0"/>
              <a:t>Supersymmetry, </a:t>
            </a:r>
            <a:br>
              <a:rPr lang="en-US" sz="5400" dirty="0" smtClean="0"/>
            </a:br>
            <a:r>
              <a:rPr lang="en-US" sz="5400" dirty="0" smtClean="0"/>
              <a:t>and Quantum Codes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858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NUGGET 1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750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68442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Simpler Problem:  The Witt Group (1936)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497630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97630"/>
                <a:ext cx="89916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2590800"/>
                <a:ext cx="7772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660C64"/>
                    </a:solidFill>
                  </a:rPr>
                  <a:t>Throw away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40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660C64"/>
                    </a:solidFill>
                  </a:rPr>
                  <a:t> and just keep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4000" dirty="0" smtClean="0">
                    <a:solidFill>
                      <a:srgbClr val="660C64"/>
                    </a:solidFill>
                  </a:rPr>
                  <a:t>  </a:t>
                </a:r>
                <a:endParaRPr lang="en-US" sz="40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590800"/>
                <a:ext cx="7772400" cy="707886"/>
              </a:xfrm>
              <a:prstGeom prst="rect">
                <a:avLst/>
              </a:prstGeom>
              <a:blipFill>
                <a:blip r:embed="rId3"/>
                <a:stretch>
                  <a:fillRect l="-282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95151" y="3446867"/>
                <a:ext cx="426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0000"/>
                    </a:solidFill>
                  </a:rPr>
                  <a:t>Classify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151" y="3446867"/>
                <a:ext cx="4267200" cy="769441"/>
              </a:xfrm>
              <a:prstGeom prst="rect">
                <a:avLst/>
              </a:prstGeom>
              <a:blipFill>
                <a:blip r:embed="rId4"/>
                <a:stretch>
                  <a:fillRect l="-5857" t="-15748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500449" y="4626915"/>
                <a:ext cx="1005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0449" y="4626915"/>
                <a:ext cx="1005840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57400" y="5719601"/>
                <a:ext cx="6400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C00000"/>
                    </a:solidFill>
                  </a:rPr>
                  <a:t>Abelian monoid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𝒟ℬ</m:t>
                    </m:r>
                  </m:oMath>
                </a14:m>
                <a:r>
                  <a:rPr lang="en-US" sz="4400" dirty="0" smtClean="0">
                    <a:solidFill>
                      <a:srgbClr val="C00000"/>
                    </a:solidFill>
                  </a:rPr>
                  <a:t> </a:t>
                </a:r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719601"/>
                <a:ext cx="6400800" cy="769441"/>
              </a:xfrm>
              <a:prstGeom prst="rect">
                <a:avLst/>
              </a:prstGeom>
              <a:blipFill>
                <a:blip r:embed="rId6"/>
                <a:stretch>
                  <a:fillRect l="-3905"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35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26524" y="86555"/>
                <a:ext cx="6781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Submonoid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𝒮𝓅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 Split forms: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524" y="86555"/>
                <a:ext cx="6781800" cy="707886"/>
              </a:xfrm>
              <a:prstGeom prst="rect">
                <a:avLst/>
              </a:prstGeom>
              <a:blipFill>
                <a:blip r:embed="rId2"/>
                <a:stretch>
                  <a:fillRect l="-323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99303" y="1054149"/>
                <a:ext cx="7696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03" y="1054149"/>
                <a:ext cx="76962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3951" y="2139894"/>
                <a:ext cx="7848600" cy="838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51" y="2139894"/>
                <a:ext cx="7848600" cy="8381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9803" y="3089915"/>
                <a:ext cx="7315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𝒲𝒾𝓉𝓉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≔  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𝒟ℬ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03" y="3089915"/>
                <a:ext cx="731520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127172" y="4212477"/>
            <a:ext cx="9149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Abelian group whose structure is known.    Roughly speaking: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5735148"/>
                <a:ext cx="8153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𝒲𝒾𝓉𝓉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≅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ℤ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ℤ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735148"/>
                <a:ext cx="8153400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8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75318" y="811496"/>
                <a:ext cx="853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 </m:t>
                      </m:r>
                      <m:r>
                        <m:rPr>
                          <m:lit/>
                        </m:rP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} ⊂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𝒟ℬ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318" y="811496"/>
                <a:ext cx="85344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25278" y="2033023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Roman computed generators for the (infinite)  Abelian subgroup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39906" y="3547817"/>
                <a:ext cx="272414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906" y="3547817"/>
                <a:ext cx="2724143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4778" y="4876800"/>
                <a:ext cx="8001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and then refined it to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invariant triples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78" y="4876800"/>
                <a:ext cx="8001000" cy="1323439"/>
              </a:xfrm>
              <a:prstGeom prst="rect">
                <a:avLst/>
              </a:prstGeom>
              <a:blipFill>
                <a:blip r:embed="rId4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400" y="806917"/>
                <a:ext cx="169469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ℓ⊂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806917"/>
                <a:ext cx="169469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9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381000"/>
                <a:ext cx="8077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Theorem:  A T-invariant triple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must be a direct sum of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81000"/>
                <a:ext cx="8077200" cy="1200329"/>
              </a:xfrm>
              <a:prstGeom prst="rect">
                <a:avLst/>
              </a:prstGeom>
              <a:blipFill>
                <a:blip r:embed="rId2"/>
                <a:stretch>
                  <a:fillRect t="-8163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972"/>
            <a:ext cx="8991600" cy="50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" y="533400"/>
                <a:ext cx="86868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Example: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can be primitively embedded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(</a:t>
                </a:r>
                <a:r>
                  <a:rPr lang="en-US" sz="4000" dirty="0" err="1" smtClean="0">
                    <a:solidFill>
                      <a:srgbClr val="C00000"/>
                    </a:solidFill>
                  </a:rPr>
                  <a:t>Nikulin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)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"/>
                <a:ext cx="8686800" cy="1323439"/>
              </a:xfrm>
              <a:prstGeom prst="rect">
                <a:avLst/>
              </a:prstGeom>
              <a:blipFill>
                <a:blip r:embed="rId2"/>
                <a:stretch>
                  <a:fillRect l="-2456" t="-8295" r="-70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71500" y="2446065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These are positive definite, and cannot be T-invariant classically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4604951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Nevertheless, they are quantum T-invariant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589" y="203729"/>
            <a:ext cx="7827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Conjecture for the general case: </a:t>
            </a:r>
            <a:endParaRPr lang="en-US" sz="4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312993"/>
                <a:ext cx="94055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𝐶𝑆𝑊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 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𝑀𝑇𝐶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12993"/>
                <a:ext cx="9405552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3785286" y="2154514"/>
            <a:ext cx="1219200" cy="15240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943600" y="2154514"/>
            <a:ext cx="1219200" cy="1503086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42138" y="3762047"/>
                <a:ext cx="25393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𝑊𝑍𝑊</m:t>
                      </m:r>
                      <m:r>
                        <a:rPr lang="en-US" sz="4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4000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000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138" y="3762047"/>
                <a:ext cx="2539314" cy="707886"/>
              </a:xfrm>
              <a:prstGeom prst="rect">
                <a:avLst/>
              </a:prstGeom>
              <a:blipFill>
                <a:blip r:embed="rId4"/>
                <a:stretch>
                  <a:fillRect r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571234" y="2760920"/>
            <a:ext cx="162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Witten 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958914" y="2481748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Moore &amp; </a:t>
            </a:r>
            <a:r>
              <a:rPr lang="en-US" sz="3200" dirty="0" err="1" smtClean="0"/>
              <a:t>Seiberg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904" y="4336101"/>
            <a:ext cx="4802210" cy="250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811" y="4308110"/>
            <a:ext cx="3450189" cy="26135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50585" y="2245557"/>
            <a:ext cx="6229645" cy="2119276"/>
            <a:chOff x="2003152" y="4653270"/>
            <a:chExt cx="6229645" cy="2119276"/>
          </a:xfrm>
        </p:grpSpPr>
        <p:sp>
          <p:nvSpPr>
            <p:cNvPr id="17" name="Oval Callout 16"/>
            <p:cNvSpPr/>
            <p:nvPr/>
          </p:nvSpPr>
          <p:spPr>
            <a:xfrm>
              <a:off x="2003152" y="4653270"/>
              <a:ext cx="6229645" cy="2119276"/>
            </a:xfrm>
            <a:prstGeom prst="wedgeEllipseCallout">
              <a:avLst>
                <a:gd name="adj1" fmla="val 46470"/>
                <a:gd name="adj2" fmla="val 9349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78356" y="5374578"/>
              <a:ext cx="48660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FF00"/>
                  </a:solidFill>
                </a:rPr>
                <a:t>Tensor categories! </a:t>
              </a:r>
              <a:endParaRPr lang="en-US" sz="4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03152" y="2222413"/>
            <a:ext cx="6229645" cy="2119276"/>
            <a:chOff x="2209800" y="1642771"/>
            <a:chExt cx="6229645" cy="2119276"/>
          </a:xfrm>
        </p:grpSpPr>
        <p:sp>
          <p:nvSpPr>
            <p:cNvPr id="19" name="Oval Callout 18"/>
            <p:cNvSpPr/>
            <p:nvPr/>
          </p:nvSpPr>
          <p:spPr>
            <a:xfrm>
              <a:off x="2209800" y="1642771"/>
              <a:ext cx="6229645" cy="2119276"/>
            </a:xfrm>
            <a:prstGeom prst="wedgeEllipseCallout">
              <a:avLst>
                <a:gd name="adj1" fmla="val -42194"/>
                <a:gd name="adj2" fmla="val 135473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5948" y="2374026"/>
              <a:ext cx="54573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FF00"/>
                  </a:solidFill>
                </a:rPr>
                <a:t>Modular Tensor Categories</a:t>
              </a:r>
              <a:endParaRPr lang="en-US" sz="36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4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238" y="381000"/>
            <a:ext cx="9115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There is a mathematical notion of a 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Witt group of (</a:t>
            </a:r>
            <a:r>
              <a:rPr lang="en-US" sz="4400" dirty="0" err="1" smtClean="0">
                <a:solidFill>
                  <a:srgbClr val="C00000"/>
                </a:solidFill>
              </a:rPr>
              <a:t>pointed,nondegenerate</a:t>
            </a:r>
            <a:r>
              <a:rPr lang="en-US" sz="4400" dirty="0" smtClean="0">
                <a:solidFill>
                  <a:srgbClr val="C00000"/>
                </a:solidFill>
              </a:rPr>
              <a:t>) braided fusion categories.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[</a:t>
            </a:r>
            <a:r>
              <a:rPr lang="en-US" sz="3600" dirty="0" err="1" smtClean="0">
                <a:solidFill>
                  <a:srgbClr val="C00000"/>
                </a:solidFill>
              </a:rPr>
              <a:t>Davydov</a:t>
            </a:r>
            <a:r>
              <a:rPr lang="en-US" sz="3600" dirty="0" smtClean="0">
                <a:solidFill>
                  <a:srgbClr val="C00000"/>
                </a:solidFill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</a:rPr>
              <a:t>Müger</a:t>
            </a:r>
            <a:r>
              <a:rPr lang="en-US" sz="3600" dirty="0" smtClean="0">
                <a:solidFill>
                  <a:srgbClr val="C00000"/>
                </a:solidFill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</a:rPr>
              <a:t>Nikshych</a:t>
            </a:r>
            <a:r>
              <a:rPr lang="en-US" sz="3600" dirty="0" smtClean="0">
                <a:solidFill>
                  <a:srgbClr val="C00000"/>
                </a:solidFill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</a:rPr>
              <a:t>Ostrik</a:t>
            </a:r>
            <a:r>
              <a:rPr lang="en-US" sz="3600" dirty="0" smtClean="0">
                <a:solidFill>
                  <a:srgbClr val="C00000"/>
                </a:solidFill>
              </a:rPr>
              <a:t> 2010]  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6800" y="5257800"/>
                <a:ext cx="7391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𝐶𝑆𝑊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is T-invariant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iff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𝑀𝑇𝐶</m:t>
                        </m:r>
                        <m:d>
                          <m:dPr>
                            <m:ctrlP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US" sz="4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order 2 in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𝒲𝒾𝓉𝓉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257800"/>
                <a:ext cx="7391400" cy="1323439"/>
              </a:xfrm>
              <a:prstGeom prst="rect">
                <a:avLst/>
              </a:prstGeom>
              <a:blipFill>
                <a:blip r:embed="rId2"/>
                <a:stretch>
                  <a:fillRect t="-8295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14600" y="3742729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CONJECTURE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4034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3048000"/>
            <a:ext cx="899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We can also confirm the conjecture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for examples of </a:t>
            </a:r>
            <a:r>
              <a:rPr lang="en-US" sz="4400" dirty="0" err="1" smtClean="0">
                <a:solidFill>
                  <a:srgbClr val="FF0000"/>
                </a:solidFill>
              </a:rPr>
              <a:t>Seiberg</a:t>
            </a:r>
            <a:r>
              <a:rPr lang="en-US" sz="4400" dirty="0" smtClean="0">
                <a:solidFill>
                  <a:srgbClr val="FF0000"/>
                </a:solidFill>
              </a:rPr>
              <a:t> et. al. 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using ``higher central charges’’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73" y="76200"/>
            <a:ext cx="861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Compatible with the physical interpretation of Witt equivalence corresponding to the existence of a topological defect.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486400"/>
            <a:ext cx="8724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[Ng, </a:t>
            </a:r>
            <a:r>
              <a:rPr lang="en-US" sz="3200" dirty="0" err="1" smtClean="0"/>
              <a:t>Schopieray</a:t>
            </a:r>
            <a:r>
              <a:rPr lang="en-US" sz="3200" dirty="0" smtClean="0"/>
              <a:t>, Wang 2018; </a:t>
            </a:r>
          </a:p>
          <a:p>
            <a:pPr algn="ctr"/>
            <a:r>
              <a:rPr lang="en-US" sz="3200" dirty="0" err="1" smtClean="0"/>
              <a:t>Kaidi</a:t>
            </a:r>
            <a:r>
              <a:rPr lang="en-US" sz="3200" dirty="0" smtClean="0"/>
              <a:t>, </a:t>
            </a:r>
            <a:r>
              <a:rPr lang="en-US" sz="3200" dirty="0" err="1" smtClean="0"/>
              <a:t>Komargodski,Ohmori,Seifnashri</a:t>
            </a:r>
            <a:r>
              <a:rPr lang="en-US" sz="3200" dirty="0" smtClean="0"/>
              <a:t>, Shao 2021]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33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290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Two Developments In </a:t>
            </a:r>
            <a:br>
              <a:rPr lang="en-US" sz="5400" dirty="0" smtClean="0"/>
            </a:br>
            <a:r>
              <a:rPr lang="en-US" sz="5400" dirty="0" smtClean="0"/>
              <a:t>The Relation Of SYM And </a:t>
            </a:r>
            <a:br>
              <a:rPr lang="en-US" sz="5400" dirty="0" smtClean="0"/>
            </a:br>
            <a:r>
              <a:rPr lang="en-US" sz="5400" dirty="0" smtClean="0"/>
              <a:t>Four-Manifold Invariants 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858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NUGGET 3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71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748" y="-189851"/>
            <a:ext cx="8229600" cy="1143000"/>
          </a:xfrm>
        </p:spPr>
        <p:txBody>
          <a:bodyPr/>
          <a:lstStyle/>
          <a:p>
            <a:r>
              <a:rPr lang="en-US" dirty="0" smtClean="0"/>
              <a:t>Families Of Four-Manifolds - 1/3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5948" y="4600527"/>
                <a:ext cx="8153400" cy="80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=∫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𝑑𝑉𝑀</m:t>
                        </m:r>
                      </m:e>
                    </m:d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[−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VM</m:t>
                        </m:r>
                        <m: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]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48" y="4600527"/>
                <a:ext cx="8153400" cy="801438"/>
              </a:xfrm>
              <a:prstGeom prst="rect">
                <a:avLst/>
              </a:prstGeom>
              <a:blipFill>
                <a:blip r:embed="rId2"/>
                <a:stretch>
                  <a:fillRect t="-7634" b="-2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84548" y="3082470"/>
                <a:ext cx="7696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Consider a twisted VM in d=4 N=2 SYM  on four-manifold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𝕏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48" y="3082470"/>
                <a:ext cx="7696200" cy="1323439"/>
              </a:xfrm>
              <a:prstGeom prst="rect">
                <a:avLst/>
              </a:prstGeom>
              <a:blipFill>
                <a:blip r:embed="rId3"/>
                <a:stretch>
                  <a:fillRect t="-8295" r="-872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9268" y="5791200"/>
                <a:ext cx="9220200" cy="730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Witten (1988):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is constant on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68" y="5791200"/>
                <a:ext cx="9220200" cy="730649"/>
              </a:xfrm>
              <a:prstGeom prst="rect">
                <a:avLst/>
              </a:prstGeom>
              <a:blipFill>
                <a:blip r:embed="rId4"/>
                <a:stretch>
                  <a:fillRect l="-1983" t="-5833" b="-2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49436"/>
            <a:ext cx="1838416" cy="1838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095630"/>
            <a:ext cx="1305922" cy="1762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937049"/>
            <a:ext cx="1574390" cy="195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0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A. SOME BACKGROUND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550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Families Of Four-Manifolds - 2/3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0100" y="893555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Couple to twisted (truncated) conformal supergravity: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386" y="2233001"/>
                <a:ext cx="9246973" cy="730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𝑑𝑉𝑀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⁡[−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𝑉𝑀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]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6" y="2233001"/>
                <a:ext cx="9246973" cy="7306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4075947"/>
                <a:ext cx="89174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Defines a closed differential form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𝐷𝑖𝑓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075947"/>
                <a:ext cx="8917488" cy="1200329"/>
              </a:xfrm>
              <a:prstGeom prst="rect">
                <a:avLst/>
              </a:prstGeom>
              <a:blipFill>
                <a:blip r:embed="rId3"/>
                <a:stretch>
                  <a:fillRect t="-8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85744" y="5261860"/>
                <a:ext cx="7410712" cy="659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]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𝐵𝐷𝑖𝑓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744" y="5261860"/>
                <a:ext cx="7410712" cy="659604"/>
              </a:xfrm>
              <a:prstGeom prst="rect">
                <a:avLst/>
              </a:prstGeom>
              <a:blipFill>
                <a:blip r:embed="rId4"/>
                <a:stretch>
                  <a:fillRect t="-555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971800" y="605425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New invariants? </a:t>
            </a:r>
            <a:endParaRPr lang="en-US" sz="36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0659" y="3206692"/>
                <a:ext cx="2983127" cy="690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59" y="3206692"/>
                <a:ext cx="2983127" cy="6908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42618" y="3227411"/>
                <a:ext cx="5760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Cotangent vector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18" y="3227411"/>
                <a:ext cx="5760294" cy="584775"/>
              </a:xfrm>
              <a:prstGeom prst="rect">
                <a:avLst/>
              </a:prstGeom>
              <a:blipFill>
                <a:blip r:embed="rId6"/>
                <a:stretch>
                  <a:fillRect l="-275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6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28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Donaldson-Witten a la  </a:t>
            </a:r>
            <a:r>
              <a:rPr lang="en-US" sz="3600" dirty="0" err="1" smtClean="0"/>
              <a:t>Baulieu</a:t>
            </a:r>
            <a:r>
              <a:rPr lang="en-US" sz="3600" dirty="0" smtClean="0"/>
              <a:t>-Singer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6800" y="1219200"/>
                <a:ext cx="19976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𝕏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219200"/>
                <a:ext cx="1997676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86200" y="1200665"/>
                <a:ext cx="3810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𝐴𝑢𝑡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200665"/>
                <a:ext cx="38100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1500" y="2057400"/>
                <a:ext cx="800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FF000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057400"/>
                <a:ext cx="8001000" cy="646331"/>
              </a:xfrm>
              <a:prstGeom prst="rect">
                <a:avLst/>
              </a:prstGeom>
              <a:blipFill>
                <a:blip r:embed="rId4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2852580"/>
                <a:ext cx="8267700" cy="1159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  <m:d>
                                    <m:dPr>
                                      <m:ctrlP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𝐿𝑖𝑒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𝒢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𝒢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52580"/>
                <a:ext cx="8267700" cy="1159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9216" y="4171724"/>
                <a:ext cx="2590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16" y="4171724"/>
                <a:ext cx="2590800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10016" y="4180075"/>
                <a:ext cx="34290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016" y="4180075"/>
                <a:ext cx="3429000" cy="6243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39016" y="4199856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016" y="4199856"/>
                <a:ext cx="25908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" y="5988368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𝐷𝑊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Pushforward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200" dirty="0" err="1" smtClean="0">
                    <a:solidFill>
                      <a:srgbClr val="C00000"/>
                    </a:solidFill>
                  </a:rPr>
                  <a:t>equivariant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cohomology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.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88368"/>
                <a:ext cx="9144000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03870" y="522301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Atiyah</a:t>
            </a:r>
            <a:r>
              <a:rPr lang="en-US" sz="3200" dirty="0" smtClean="0"/>
              <a:t> &amp; Jeffrey  +   </a:t>
            </a:r>
            <a:r>
              <a:rPr lang="en-US" sz="3200" dirty="0" err="1" smtClean="0"/>
              <a:t>Baulieu</a:t>
            </a:r>
            <a:r>
              <a:rPr lang="en-US" sz="3200" dirty="0" smtClean="0"/>
              <a:t> &amp; Singer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18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47800" y="228600"/>
                <a:ext cx="4953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𝐷𝑖𝑓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28600"/>
                <a:ext cx="495300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143000"/>
                <a:ext cx="853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FF000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43000"/>
                <a:ext cx="8534400" cy="646331"/>
              </a:xfrm>
              <a:prstGeom prst="rect">
                <a:avLst/>
              </a:prstGeom>
              <a:blipFill>
                <a:blip r:embed="rId3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457200" y="2093051"/>
                <a:ext cx="3352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2093051"/>
                <a:ext cx="3352800" cy="624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09800" y="2073269"/>
                <a:ext cx="54102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073269"/>
                <a:ext cx="5410200" cy="624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43600" y="2093051"/>
                <a:ext cx="449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093051"/>
                <a:ext cx="44958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3126622"/>
                <a:ext cx="8534400" cy="1941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Action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a closed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equivariant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class in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⋊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− </m:t>
                    </m:r>
                  </m:oMath>
                </a14:m>
                <a:r>
                  <a:rPr lang="en-US" sz="4000" dirty="0" err="1" smtClean="0">
                    <a:solidFill>
                      <a:srgbClr val="0000FF"/>
                    </a:solidFill>
                  </a:rPr>
                  <a:t>equivariant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cohomology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126622"/>
                <a:ext cx="8534400" cy="1941044"/>
              </a:xfrm>
              <a:prstGeom prst="rect">
                <a:avLst/>
              </a:prstGeom>
              <a:blipFill>
                <a:blip r:embed="rId7"/>
                <a:stretch>
                  <a:fillRect l="-1571" t="-5346" r="-3071" b="-1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7867" y="5334000"/>
                <a:ext cx="86682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Push-forward in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7030A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is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7030A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class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67" y="5334000"/>
                <a:ext cx="8668265" cy="1200329"/>
              </a:xfrm>
              <a:prstGeom prst="rect">
                <a:avLst/>
              </a:prstGeom>
              <a:blipFill>
                <a:blip r:embed="rId8"/>
                <a:stretch>
                  <a:fillRect l="-1477" t="-7614" r="-147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63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535" y="116854"/>
                <a:ext cx="2590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5" y="116854"/>
                <a:ext cx="2590800" cy="624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52400" y="1053096"/>
                <a:ext cx="34290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1053096"/>
                <a:ext cx="3429000" cy="624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52400" y="2016746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2016746"/>
                <a:ext cx="25908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43400" y="120973"/>
                <a:ext cx="3352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0973"/>
                <a:ext cx="3352800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4800" y="1066800"/>
                <a:ext cx="54102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1066800"/>
                <a:ext cx="5410200" cy="6243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10606" y="2028926"/>
                <a:ext cx="449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606" y="2028926"/>
                <a:ext cx="44958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43100" y="1070919"/>
                <a:ext cx="36576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100" y="1070919"/>
                <a:ext cx="3657600" cy="6243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8341" y="2034569"/>
                <a:ext cx="4076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41" y="2034569"/>
                <a:ext cx="407670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100" y="2940833"/>
                <a:ext cx="8610600" cy="122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𝑊𝑖𝑡𝑡𝑒𝑛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+   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𝑣𝑜𝑙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 ⋯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2940833"/>
                <a:ext cx="8610600" cy="12250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100" y="4505224"/>
                <a:ext cx="3213786" cy="730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4505224"/>
                <a:ext cx="3213786" cy="7306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9870" y="5873672"/>
                <a:ext cx="4533642" cy="827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70" y="5873672"/>
                <a:ext cx="4533642" cy="8274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94927" y="4370872"/>
                <a:ext cx="5410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+⋯=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heroic computations by Jay &amp;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Vivek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927" y="4370872"/>
                <a:ext cx="5410200" cy="1200329"/>
              </a:xfrm>
              <a:prstGeom prst="rect">
                <a:avLst/>
              </a:prstGeom>
              <a:blipFill>
                <a:blip r:embed="rId14"/>
                <a:stretch>
                  <a:fillRect l="-3378" t="-7614" r="-4730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015041" y="5853171"/>
                <a:ext cx="2830840" cy="7976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sub>
                      </m:sSub>
                      <m:sSup>
                        <m:sSupPr>
                          <m:ctrlP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041" y="5853171"/>
                <a:ext cx="2830840" cy="7976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2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83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``K-Theoretic Donaldson Invariants’’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3" y="1524001"/>
            <a:ext cx="9174433" cy="51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Partial Topological Twist of 5d SYM on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blipFill>
                <a:blip r:embed="rId3"/>
                <a:stretch>
                  <a:fillRect l="-2000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2565" y="3643231"/>
                <a:ext cx="8568847" cy="177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65" y="3643231"/>
                <a:ext cx="8568847" cy="17711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84462" y="5582213"/>
            <a:ext cx="861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</a:t>
            </a:r>
            <a:r>
              <a:rPr lang="en-US" sz="2400" dirty="0" err="1" smtClean="0"/>
              <a:t>Nekrasov</a:t>
            </a:r>
            <a:r>
              <a:rPr lang="en-US" sz="2400" dirty="0" smtClean="0"/>
              <a:t> (1996); </a:t>
            </a:r>
            <a:r>
              <a:rPr lang="en-US" sz="2400" dirty="0" err="1" smtClean="0"/>
              <a:t>Losev</a:t>
            </a:r>
            <a:r>
              <a:rPr lang="en-US" sz="2400" dirty="0" smtClean="0"/>
              <a:t>, </a:t>
            </a:r>
            <a:r>
              <a:rPr lang="en-US" sz="2400" dirty="0" err="1" smtClean="0"/>
              <a:t>Nekrasov</a:t>
            </a:r>
            <a:r>
              <a:rPr lang="en-US" sz="2400" dirty="0" smtClean="0"/>
              <a:t>, </a:t>
            </a:r>
            <a:r>
              <a:rPr lang="en-US" sz="2400" dirty="0" err="1" smtClean="0"/>
              <a:t>Shatashvili</a:t>
            </a:r>
            <a:r>
              <a:rPr lang="en-US" sz="2400" dirty="0" smtClean="0"/>
              <a:t>; </a:t>
            </a:r>
            <a:r>
              <a:rPr lang="en-US" sz="2400" dirty="0" err="1" smtClean="0"/>
              <a:t>Gottsche</a:t>
            </a:r>
            <a:r>
              <a:rPr lang="en-US" sz="2400" dirty="0" smtClean="0"/>
              <a:t> et. al.  …. ]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7641" y="62116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F09C7"/>
                </a:solidFill>
              </a:rPr>
              <a:t>+ interesting story including observables… </a:t>
            </a:r>
            <a:endParaRPr lang="en-US" sz="3600" dirty="0">
              <a:solidFill>
                <a:srgbClr val="DF09C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3058454"/>
                <a:ext cx="457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058454"/>
                <a:ext cx="45720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77279" y="1810732"/>
            <a:ext cx="882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Reduces to SQM on the moduli space of instantons: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72703" y="2412159"/>
                <a:ext cx="5638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(Requires that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be Spin-c ) 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03" y="2412159"/>
                <a:ext cx="5638800" cy="584775"/>
              </a:xfrm>
              <a:prstGeom prst="rect">
                <a:avLst/>
              </a:prstGeom>
              <a:blipFill>
                <a:blip r:embed="rId6"/>
                <a:stretch>
                  <a:fillRect l="-270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7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  <p:bldP spid="8" grpId="0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832"/>
            <a:ext cx="8229600" cy="1143000"/>
          </a:xfrm>
        </p:spPr>
        <p:txBody>
          <a:bodyPr/>
          <a:lstStyle/>
          <a:p>
            <a:r>
              <a:rPr lang="en-US" dirty="0" err="1" smtClean="0"/>
              <a:t>Chern</a:t>
            </a:r>
            <a:r>
              <a:rPr lang="en-US" dirty="0" smtClean="0"/>
              <a:t>-Simons Observables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211" y="1095880"/>
                <a:ext cx="7162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𝑖𝑛𝑠𝑡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2060"/>
                    </a:solidFill>
                  </a:rPr>
                  <a:t>symmetry with current 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1" y="1095880"/>
                <a:ext cx="7162800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19800" y="1084998"/>
                <a:ext cx="3505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084998"/>
                <a:ext cx="3505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9200" y="4591421"/>
                <a:ext cx="8077200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591421"/>
                <a:ext cx="8077200" cy="11988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3192522"/>
                <a:ext cx="7315200" cy="1234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92522"/>
                <a:ext cx="7315200" cy="1234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39098" y="5993073"/>
                <a:ext cx="5572897" cy="815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≔〈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098" y="5993073"/>
                <a:ext cx="5572897" cy="815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29200" y="1928022"/>
                <a:ext cx="4267200" cy="105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928022"/>
                <a:ext cx="4267200" cy="10511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1824853"/>
                <a:ext cx="4784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Couple to background </a:t>
                </a:r>
              </a:p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gauge field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4853"/>
                <a:ext cx="4784639" cy="1200329"/>
              </a:xfrm>
              <a:prstGeom prst="rect">
                <a:avLst/>
              </a:prstGeom>
              <a:blipFill>
                <a:blip r:embed="rId9"/>
                <a:stretch>
                  <a:fillRect l="-3954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5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04800" y="30480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Using both the Coulomb branch integral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(a.k.a. the U-plane integral)  and, independently, localization techniques,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 reproduce &amp; generalize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990600"/>
                <a:ext cx="8368614" cy="1435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32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90600"/>
                <a:ext cx="8368614" cy="14355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7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2951"/>
            <a:ext cx="7239000" cy="357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66" y="3605119"/>
            <a:ext cx="6643868" cy="32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81200" y="533400"/>
                <a:ext cx="4114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33400"/>
                <a:ext cx="4114800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1721822"/>
            <a:ext cx="949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Derived a wall-crossing formula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7750" y="3877287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</a:rPr>
              <a:t>A</a:t>
            </a:r>
            <a:r>
              <a:rPr lang="en-US" sz="4800" dirty="0" smtClean="0">
                <a:solidFill>
                  <a:srgbClr val="7030A0"/>
                </a:solidFill>
              </a:rPr>
              <a:t>grees with GNY, </a:t>
            </a:r>
          </a:p>
          <a:p>
            <a:pPr algn="ctr"/>
            <a:r>
              <a:rPr lang="en-US" sz="4800" dirty="0" smtClean="0">
                <a:solidFill>
                  <a:srgbClr val="7030A0"/>
                </a:solidFill>
              </a:rPr>
              <a:t>suitably interpreted 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5744108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This raises some puzzles…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0750" y="2749129"/>
            <a:ext cx="491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7030A0"/>
                </a:solidFill>
              </a:rPr>
              <a:t>Differs from GNY. </a:t>
            </a:r>
            <a:endParaRPr lang="en-US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512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1/2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8699" y="78320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can divide physicists into two types: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87" y="1374616"/>
            <a:ext cx="89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Our world is a random choice drawn from a huge ensemble: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7" y="2137185"/>
            <a:ext cx="2910328" cy="2182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26207"/>
            <a:ext cx="3219551" cy="2182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" y="4831755"/>
            <a:ext cx="2701660" cy="2026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527" y="4817287"/>
            <a:ext cx="2032772" cy="2040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404415"/>
            <a:ext cx="2125316" cy="212531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5132975" y="3507067"/>
            <a:ext cx="1105754" cy="1310220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18329" y="5596313"/>
            <a:ext cx="1780584" cy="700343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561405" y="3874561"/>
            <a:ext cx="1215411" cy="1018184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340109" y="5633489"/>
            <a:ext cx="1239832" cy="663167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6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2103" y="304800"/>
                <a:ext cx="9001897" cy="1053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03" y="304800"/>
                <a:ext cx="9001897" cy="10534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81346" y="1429177"/>
                <a:ext cx="6096000" cy="1247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13−</m:t>
                              </m:r>
                              <m:sSub>
                                <m:sSubPr>
                                  <m:ctrlP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sz="32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346" y="1429177"/>
                <a:ext cx="6096000" cy="12470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75951" y="5922071"/>
                <a:ext cx="7543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44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 : </m:t>
                    </m:r>
                  </m:oMath>
                </a14:m>
                <a:r>
                  <a:rPr lang="en-US" sz="4400" dirty="0" smtClean="0">
                    <a:solidFill>
                      <a:srgbClr val="660C64"/>
                    </a:solidFill>
                  </a:rPr>
                  <a:t> Mock Jacobi form </a:t>
                </a:r>
                <a:endParaRPr lang="en-US" sz="44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951" y="5922071"/>
                <a:ext cx="7543800" cy="769441"/>
              </a:xfrm>
              <a:prstGeom prst="rect">
                <a:avLst/>
              </a:prstGeom>
              <a:blipFill>
                <a:blip r:embed="rId4"/>
                <a:stretch>
                  <a:fillRect t="-15748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8579" y="3177814"/>
                <a:ext cx="4500948" cy="2376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79" y="3177814"/>
                <a:ext cx="4500948" cy="23761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49665" y="1681041"/>
                <a:ext cx="2971800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𝜗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𝜗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𝜗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𝜗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665" y="1681041"/>
                <a:ext cx="2971800" cy="9951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43051" y="3429000"/>
                <a:ext cx="4076700" cy="1739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51" y="3429000"/>
                <a:ext cx="4076700" cy="17397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51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4735" y="4329791"/>
                <a:ext cx="9448800" cy="1388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)=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+3 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e>
                                  <m:sup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p>
                      </m:den>
                    </m:f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/>
                      <m:e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num>
                                  <m:den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e>
                    </m:nary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35" y="4329791"/>
                <a:ext cx="9448800" cy="1388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0" y="381000"/>
                <a:ext cx="4114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𝕏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)&gt;1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81000"/>
                <a:ext cx="41148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1600200"/>
                <a:ext cx="8211065" cy="1974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00200"/>
                <a:ext cx="8211065" cy="19742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85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3973" y="381000"/>
                <a:ext cx="8305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This should generalize to 6d SYM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73" y="381000"/>
                <a:ext cx="8305800" cy="646331"/>
              </a:xfrm>
              <a:prstGeom prst="rect">
                <a:avLst/>
              </a:prstGeom>
              <a:blipFill>
                <a:blip r:embed="rId2"/>
                <a:stretch>
                  <a:fillRect l="-220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319" y="1266568"/>
                <a:ext cx="8709454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𝐸𝑙𝑙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9" y="1266568"/>
                <a:ext cx="8709454" cy="9515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4205" y="3269158"/>
                <a:ext cx="8229600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Integrals in elliptic </a:t>
                </a:r>
                <a:r>
                  <a:rPr lang="en-US" sz="44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of distinguished classes defined by the </a:t>
                </a:r>
                <a:r>
                  <a:rPr lang="en-US" sz="4400" dirty="0" err="1" smtClean="0">
                    <a:solidFill>
                      <a:srgbClr val="FF0000"/>
                    </a:solidFill>
                  </a:rPr>
                  <a:t>susy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sigma model with target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define smooth invariants of four-manifolds 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05" y="3269158"/>
                <a:ext cx="8229600" cy="3477875"/>
              </a:xfrm>
              <a:prstGeom prst="rect">
                <a:avLst/>
              </a:prstGeom>
              <a:blipFill>
                <a:blip r:embed="rId4"/>
                <a:stretch>
                  <a:fillRect l="-667" t="-3503" r="-2074" b="-7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722605" y="2442932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Conjecture: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8" y="1470409"/>
            <a:ext cx="4768625" cy="2491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70409"/>
            <a:ext cx="3517273" cy="2637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22" y="3867665"/>
            <a:ext cx="4129903" cy="3097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398" y="3733800"/>
            <a:ext cx="4165602" cy="3124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3773" y="-72021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Happy Birthday Igor!!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9911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65" y="-144899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2/2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71251"/>
            <a:ext cx="891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The fundamental laws of nature are based on some beautiful exceptional mathematical structure: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086" y="3073068"/>
            <a:ext cx="3149253" cy="3168148"/>
          </a:xfrm>
          <a:prstGeom prst="rect">
            <a:avLst/>
          </a:prstGeom>
        </p:spPr>
      </p:pic>
      <p:pic>
        <p:nvPicPr>
          <p:cNvPr id="1026" name="Picture 2" descr="Image result for tetrahedr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59" y="3006740"/>
            <a:ext cx="1017170" cy="9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ctahedr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64" y="574063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odecahed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45" y="1730135"/>
            <a:ext cx="1039762" cy="10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7758" y="5780324"/>
            <a:ext cx="1203123" cy="1117362"/>
          </a:xfrm>
          <a:prstGeom prst="rect">
            <a:avLst/>
          </a:prstGeom>
        </p:spPr>
      </p:pic>
      <p:sp>
        <p:nvSpPr>
          <p:cNvPr id="9" name="AutoShape 16" descr="Image result for hexahed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611" y="2789839"/>
            <a:ext cx="1117137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30751</TotalTime>
  <Words>7148</Words>
  <Application>Microsoft Office PowerPoint</Application>
  <PresentationFormat>On-screen Show (4:3)</PresentationFormat>
  <Paragraphs>491</Paragraphs>
  <Slides>83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Cambria Math</vt:lpstr>
      <vt:lpstr>Office Theme</vt:lpstr>
      <vt:lpstr>Three Birthday Nuggets For Igor</vt:lpstr>
      <vt:lpstr>PowerPoint Presentation</vt:lpstr>
      <vt:lpstr>PowerPoint Presentation</vt:lpstr>
      <vt:lpstr>PowerPoint Presentation</vt:lpstr>
      <vt:lpstr>PowerPoint Presentation</vt:lpstr>
      <vt:lpstr> Moonshine Phenomena, Supersymmetry,  and Quantum Codes</vt:lpstr>
      <vt:lpstr>PowerPoint Presentation</vt:lpstr>
      <vt:lpstr>Philosophy – 1/2</vt:lpstr>
      <vt:lpstr>Philosophy – 2/2</vt:lpstr>
      <vt:lpstr>Finite-Simple Groups</vt:lpstr>
      <vt:lpstr>McKay &amp; Conway-Norton 1978-1979</vt:lpstr>
      <vt:lpstr>McKay &amp; Conway-Norton 1978-1979</vt:lpstr>
      <vt:lpstr>Amazing Fact Of Monstrous Moonshine</vt:lpstr>
      <vt:lpstr>New Moonshine</vt:lpstr>
      <vt:lpstr>The New Moonshine Phenomena Remain Unexplained</vt:lpstr>
      <vt:lpstr>Why Should Physicists Care? 1/2</vt:lpstr>
      <vt:lpstr>Why Should Physicists Care? 2/2 </vt:lpstr>
      <vt:lpstr>RCFT Approach To FLM</vt:lpstr>
      <vt:lpstr>Z_2-Orbifold </vt:lpstr>
      <vt:lpstr>Nontrivial Gauge Bundle on  S^1  Twist Fields </vt:lpstr>
      <vt:lpstr>Noncommutative Translations - 2/2</vt:lpstr>
      <vt:lpstr>PowerPoint Presentation</vt:lpstr>
      <vt:lpstr>PowerPoint Presentation</vt:lpstr>
      <vt:lpstr>Payoff: Conceptual Explanation of Modularity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WZW Model Equivalent To K3 </vt:lpstr>
      <vt:lpstr>Frenkel-Kac-Segal </vt:lpstr>
      <vt:lpstr>Chiral Fields Of Dimension 3/2 </vt:lpstr>
      <vt:lpstr>Chiral Fields Of Dimension 3/2 </vt:lpstr>
      <vt:lpstr>Which Ones Are Supercurrents? </vt:lpstr>
      <vt:lpstr>N=1 Generator</vt:lpstr>
      <vt:lpstr>Codes Over F_4   </vt:lpstr>
      <vt:lpstr> F_4   &amp; The Quaternion Group</vt:lpstr>
      <vt:lpstr>N=1 Generator And The Hexacode</vt:lpstr>
      <vt:lpstr>Consequences: 1/2</vt:lpstr>
      <vt:lpstr>Conway Group Moonshine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Two Developments In  The Relation Of SYM And  Four-Manifold Invariants </vt:lpstr>
      <vt:lpstr>Families Of Four-Manifolds - 1/3 </vt:lpstr>
      <vt:lpstr>Families Of Four-Manifolds - 2/3</vt:lpstr>
      <vt:lpstr>PowerPoint Presentation</vt:lpstr>
      <vt:lpstr>PowerPoint Presentation</vt:lpstr>
      <vt:lpstr>PowerPoint Presentation</vt:lpstr>
      <vt:lpstr>``K-Theoretic Donaldson Invariants’’ </vt:lpstr>
      <vt:lpstr>Five Dimensions </vt:lpstr>
      <vt:lpstr>Chern-Simons Observables </vt:lpstr>
      <vt:lpstr>Five Dimensions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Greg Moore</cp:lastModifiedBy>
  <cp:revision>1655</cp:revision>
  <cp:lastPrinted>2022-05-07T15:28:59Z</cp:lastPrinted>
  <dcterms:created xsi:type="dcterms:W3CDTF">2012-12-09T22:45:15Z</dcterms:created>
  <dcterms:modified xsi:type="dcterms:W3CDTF">2022-06-03T16:21:53Z</dcterms:modified>
</cp:coreProperties>
</file>