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622" r:id="rId2"/>
    <p:sldId id="712" r:id="rId3"/>
    <p:sldId id="425" r:id="rId4"/>
    <p:sldId id="689" r:id="rId5"/>
    <p:sldId id="620" r:id="rId6"/>
    <p:sldId id="621" r:id="rId7"/>
    <p:sldId id="483" r:id="rId8"/>
    <p:sldId id="484" r:id="rId9"/>
    <p:sldId id="506" r:id="rId10"/>
    <p:sldId id="713" r:id="rId11"/>
    <p:sldId id="496" r:id="rId12"/>
    <p:sldId id="555" r:id="rId13"/>
    <p:sldId id="721" r:id="rId14"/>
    <p:sldId id="492" r:id="rId15"/>
    <p:sldId id="655" r:id="rId16"/>
    <p:sldId id="656" r:id="rId17"/>
    <p:sldId id="714" r:id="rId18"/>
    <p:sldId id="732" r:id="rId19"/>
    <p:sldId id="753" r:id="rId20"/>
    <p:sldId id="650" r:id="rId21"/>
    <p:sldId id="730" r:id="rId22"/>
    <p:sldId id="549" r:id="rId23"/>
    <p:sldId id="657" r:id="rId24"/>
    <p:sldId id="696" r:id="rId25"/>
    <p:sldId id="671" r:id="rId26"/>
    <p:sldId id="585" r:id="rId27"/>
    <p:sldId id="723" r:id="rId28"/>
    <p:sldId id="587" r:id="rId29"/>
    <p:sldId id="715" r:id="rId30"/>
    <p:sldId id="515" r:id="rId31"/>
    <p:sldId id="522" r:id="rId32"/>
    <p:sldId id="570" r:id="rId33"/>
    <p:sldId id="516" r:id="rId34"/>
    <p:sldId id="659" r:id="rId35"/>
    <p:sldId id="660" r:id="rId36"/>
    <p:sldId id="661" r:id="rId37"/>
    <p:sldId id="662" r:id="rId38"/>
    <p:sldId id="727" r:id="rId39"/>
    <p:sldId id="726" r:id="rId40"/>
    <p:sldId id="651" r:id="rId41"/>
    <p:sldId id="606" r:id="rId42"/>
    <p:sldId id="652" r:id="rId43"/>
    <p:sldId id="653" r:id="rId44"/>
    <p:sldId id="716" r:id="rId45"/>
    <p:sldId id="687" r:id="rId46"/>
    <p:sldId id="719" r:id="rId47"/>
    <p:sldId id="733" r:id="rId48"/>
    <p:sldId id="736" r:id="rId49"/>
    <p:sldId id="698" r:id="rId50"/>
    <p:sldId id="374" r:id="rId51"/>
    <p:sldId id="634" r:id="rId52"/>
    <p:sldId id="755" r:id="rId53"/>
    <p:sldId id="679" r:id="rId54"/>
    <p:sldId id="654" r:id="rId55"/>
    <p:sldId id="637" r:id="rId56"/>
    <p:sldId id="638" r:id="rId57"/>
    <p:sldId id="691" r:id="rId58"/>
    <p:sldId id="669" r:id="rId59"/>
    <p:sldId id="666" r:id="rId60"/>
    <p:sldId id="575" r:id="rId61"/>
    <p:sldId id="729" r:id="rId62"/>
    <p:sldId id="677" r:id="rId63"/>
    <p:sldId id="717" r:id="rId64"/>
    <p:sldId id="672" r:id="rId65"/>
    <p:sldId id="673" r:id="rId66"/>
    <p:sldId id="693" r:id="rId67"/>
    <p:sldId id="674" r:id="rId68"/>
    <p:sldId id="675" r:id="rId69"/>
    <p:sldId id="681" r:id="rId70"/>
    <p:sldId id="682" r:id="rId71"/>
    <p:sldId id="697" r:id="rId72"/>
    <p:sldId id="718" r:id="rId73"/>
    <p:sldId id="539" r:id="rId74"/>
    <p:sldId id="668" r:id="rId75"/>
    <p:sldId id="627" r:id="rId76"/>
    <p:sldId id="628" r:id="rId77"/>
    <p:sldId id="646" r:id="rId78"/>
    <p:sldId id="737" r:id="rId79"/>
    <p:sldId id="738" r:id="rId80"/>
    <p:sldId id="728" r:id="rId81"/>
    <p:sldId id="641" r:id="rId82"/>
    <p:sldId id="741" r:id="rId83"/>
    <p:sldId id="742" r:id="rId84"/>
    <p:sldId id="740" r:id="rId85"/>
    <p:sldId id="744" r:id="rId86"/>
    <p:sldId id="745" r:id="rId87"/>
    <p:sldId id="754" r:id="rId88"/>
    <p:sldId id="747" r:id="rId89"/>
    <p:sldId id="748" r:id="rId90"/>
    <p:sldId id="752" r:id="rId91"/>
    <p:sldId id="391" r:id="rId92"/>
  </p:sldIdLst>
  <p:sldSz cx="9144000" cy="6858000" type="screen4x3"/>
  <p:notesSz cx="6954838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3366FF"/>
    <a:srgbClr val="F75E09"/>
    <a:srgbClr val="FF33CC"/>
    <a:srgbClr val="0F0498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2" autoAdjust="0"/>
    <p:restoredTop sz="86126" autoAdjust="0"/>
  </p:normalViewPr>
  <p:slideViewPr>
    <p:cSldViewPr>
      <p:cViewPr varScale="1">
        <p:scale>
          <a:sx n="55" d="100"/>
          <a:sy n="55" d="100"/>
        </p:scale>
        <p:origin x="8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48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8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9" tIns="46250" rIns="92499" bIns="462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8644"/>
            <a:ext cx="5563870" cy="4157663"/>
          </a:xfrm>
          <a:prstGeom prst="rect">
            <a:avLst/>
          </a:prstGeom>
        </p:spPr>
        <p:txBody>
          <a:bodyPr vert="horz" lIns="92499" tIns="46250" rIns="92499" bIns="462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8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98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419">
              <a:defRPr/>
            </a:pPr>
            <a:r>
              <a:rPr lang="en-US" dirty="0" smtClean="0"/>
              <a:t>You all learned in school that atoms look like this. (Actually, it is quite inaccurate for many</a:t>
            </a:r>
            <a:r>
              <a:rPr lang="en-US" baseline="0" dirty="0" smtClean="0"/>
              <a:t> </a:t>
            </a:r>
          </a:p>
          <a:p>
            <a:pPr defTabSz="946419">
              <a:defRPr/>
            </a:pPr>
            <a:r>
              <a:rPr lang="en-US" baseline="0" dirty="0" smtClean="0"/>
              <a:t>Reasons. For one thing, if we scaled up the atom to be the size of Princeton Stadium then </a:t>
            </a:r>
          </a:p>
          <a:p>
            <a:pPr defTabSz="946419">
              <a:defRPr/>
            </a:pPr>
            <a:r>
              <a:rPr lang="en-US" baseline="0" dirty="0" smtClean="0"/>
              <a:t>The nuclear would be the size of a baseball. </a:t>
            </a:r>
          </a:p>
          <a:p>
            <a:pPr defTabSz="946419">
              <a:defRPr/>
            </a:pPr>
            <a:endParaRPr lang="en-US" baseline="0" dirty="0" smtClean="0"/>
          </a:p>
          <a:p>
            <a:pPr defTabSz="946419">
              <a:defRPr/>
            </a:pPr>
            <a:r>
              <a:rPr lang="en-US" dirty="0" smtClean="0"/>
              <a:t>I could spend</a:t>
            </a:r>
            <a:r>
              <a:rPr lang="en-US" baseline="0" dirty="0" smtClean="0"/>
              <a:t> some time trying to convey how big 10^(28)  but it’s </a:t>
            </a:r>
          </a:p>
          <a:p>
            <a:pPr defTabSz="946419">
              <a:defRPr/>
            </a:pPr>
            <a:r>
              <a:rPr lang="en-US" baseline="0" dirty="0" smtClean="0"/>
              <a:t>Just one of those Carl Sagan numbers:  billions x billions x billions </a:t>
            </a:r>
            <a:endParaRPr lang="en-US" dirty="0" smtClean="0"/>
          </a:p>
          <a:p>
            <a:pPr defTabSz="946419">
              <a:defRPr/>
            </a:pPr>
            <a:endParaRPr lang="en-US" dirty="0" smtClean="0"/>
          </a:p>
          <a:p>
            <a:pPr defTabSz="946419">
              <a:defRPr/>
            </a:pPr>
            <a:r>
              <a:rPr lang="en-US" dirty="0" smtClean="0"/>
              <a:t>So, what holds the nucleus together?  There</a:t>
            </a:r>
            <a:r>
              <a:rPr lang="en-US" baseline="0" dirty="0" smtClean="0"/>
              <a:t> must be another force – </a:t>
            </a:r>
          </a:p>
          <a:p>
            <a:pPr defTabSz="946419">
              <a:defRPr/>
            </a:pPr>
            <a:r>
              <a:rPr lang="en-US" baseline="0" dirty="0" smtClean="0"/>
              <a:t>The nuclear force. Also called the “strong force” for reasons that I hope </a:t>
            </a:r>
          </a:p>
          <a:p>
            <a:pPr defTabSz="946419">
              <a:defRPr/>
            </a:pPr>
            <a:r>
              <a:rPr lang="en-US" baseline="0" dirty="0" smtClean="0"/>
              <a:t>Are now clear.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80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Biggest experiment ever carried out by man – with</a:t>
            </a:r>
            <a:r>
              <a:rPr lang="en-US" baseline="0" dirty="0" smtClean="0"/>
              <a:t> the exception of global warming.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60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4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physicists were having a great time learning all sorts of things about the </a:t>
            </a:r>
          </a:p>
          <a:p>
            <a:r>
              <a:rPr lang="en-US" baseline="0" dirty="0" smtClean="0"/>
              <a:t>Instantons in the 1970’s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12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 \mu(S) only depends on the </a:t>
            </a:r>
            <a:r>
              <a:rPr lang="en-US" dirty="0" err="1" smtClean="0"/>
              <a:t>HOMOLOGYof</a:t>
            </a:r>
            <a:r>
              <a:rPr lang="en-US" dirty="0" smtClean="0"/>
              <a:t> 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24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the fun in Donaldson theory comes when we consider non-spin manifolds </a:t>
            </a:r>
          </a:p>
          <a:p>
            <a:r>
              <a:rPr lang="en-US" dirty="0" smtClean="0"/>
              <a:t>So</a:t>
            </a:r>
            <a:r>
              <a:rPr lang="en-US" baseline="0" dirty="0" smtClean="0"/>
              <a:t> it is important to note that if X is not spin ….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7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the history of the relation between math and</a:t>
            </a:r>
            <a:r>
              <a:rPr lang="en-US" baseline="0" dirty="0" smtClean="0"/>
              <a:t> fundamental physics </a:t>
            </a:r>
          </a:p>
          <a:p>
            <a:r>
              <a:rPr lang="en-US" baseline="0" dirty="0" smtClean="0"/>
              <a:t>Has had its ups and downs over the past centuries. A high water mark came </a:t>
            </a:r>
          </a:p>
          <a:p>
            <a:r>
              <a:rPr lang="en-US" baseline="0" dirty="0" smtClean="0"/>
              <a:t>After the upheavals in early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physics with the introduction of </a:t>
            </a:r>
          </a:p>
          <a:p>
            <a:r>
              <a:rPr lang="en-US" baseline="0" dirty="0" smtClean="0"/>
              <a:t>General relativity and quantum mechanics. In a famous paper Dirac said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3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least formally.  Well, this should sound</a:t>
            </a:r>
            <a:r>
              <a:rPr lang="en-US" baseline="0" dirty="0" smtClean="0"/>
              <a:t> familiar!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3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 will henceforth</a:t>
            </a:r>
            <a:r>
              <a:rPr lang="en-US" baseline="0" dirty="0" smtClean="0"/>
              <a:t> call it the Donaldson-Witten partition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3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9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aspects of the physics are encoded in this family of </a:t>
            </a:r>
            <a:r>
              <a:rPr lang="en-US" baseline="0" dirty="0" err="1" smtClean="0"/>
              <a:t>Seiberg</a:t>
            </a:r>
            <a:r>
              <a:rPr lang="en-US" baseline="0" dirty="0" smtClean="0"/>
              <a:t>-Witten curves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8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Moreover,</a:t>
            </a:r>
            <a:r>
              <a:rPr lang="en-US" baseline="0" dirty="0" smtClean="0"/>
              <a:t> to write the action one actually uses this lattice. </a:t>
            </a:r>
          </a:p>
          <a:p>
            <a:r>
              <a:rPr lang="en-US" baseline="0" dirty="0" smtClean="0"/>
              <a:t>These theories enjoy electromagnetic duality: What this means is that </a:t>
            </a:r>
          </a:p>
          <a:p>
            <a:r>
              <a:rPr lang="en-US" baseline="0" dirty="0" smtClean="0"/>
              <a:t>To write an action one must choose a splitting of this </a:t>
            </a:r>
            <a:r>
              <a:rPr lang="en-US" baseline="0" dirty="0" err="1" smtClean="0"/>
              <a:t>symplectic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Lattice – that is, a choice of A and B-cycles.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6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44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to write the </a:t>
            </a:r>
            <a:r>
              <a:rPr lang="en-US" dirty="0" err="1" smtClean="0"/>
              <a:t>Seiberg</a:t>
            </a:r>
            <a:r>
              <a:rPr lang="en-US" dirty="0" smtClean="0"/>
              <a:t>-Witten equations one</a:t>
            </a:r>
            <a:r>
              <a:rPr lang="en-US" baseline="0" dirty="0" smtClean="0"/>
              <a:t> needs to choose </a:t>
            </a:r>
          </a:p>
          <a:p>
            <a:r>
              <a:rPr lang="en-US" baseline="0" dirty="0" smtClean="0"/>
              <a:t>What is called a spin-c structure on X. For our purposes this is just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cohomology</a:t>
            </a:r>
            <a:r>
              <a:rPr lang="en-US" baseline="0" dirty="0" smtClean="0"/>
              <a:t> class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7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in words: when b2+ &gt; 1 Z-u vanishes.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then something happened</a:t>
            </a:r>
            <a:r>
              <a:rPr lang="en-US" baseline="0" dirty="0" smtClean="0"/>
              <a:t> during the 30’s – 60’s and there was relatively </a:t>
            </a:r>
          </a:p>
          <a:p>
            <a:r>
              <a:rPr lang="en-US" baseline="0" dirty="0" smtClean="0"/>
              <a:t>Little interaction. This was perhaps most famously articulated by Freeman Dyson –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like we saw how counting the holes and the sources of sinks of flowing water on a surface encode the same invariant.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5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differences between physicists</a:t>
            </a:r>
            <a:r>
              <a:rPr lang="en-US" baseline="0" dirty="0" smtClean="0"/>
              <a:t> and mathematicians.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5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the measure</a:t>
            </a:r>
            <a:r>
              <a:rPr lang="en-US" baseline="0" dirty="0" smtClean="0"/>
              <a:t> is modular invariant . Say in words that modularity of h-hat is crucial so that the finite boundaries do not contribute.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67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77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9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V is an associate</a:t>
            </a:r>
            <a:r>
              <a:rPr lang="en-US" baseline="0" dirty="0" smtClean="0"/>
              <a:t> bundle to the gauge bundle for a </a:t>
            </a:r>
            <a:r>
              <a:rPr lang="en-US" baseline="0" dirty="0" err="1" smtClean="0"/>
              <a:t>quaternionic</a:t>
            </a:r>
            <a:r>
              <a:rPr lang="en-US" baseline="0" dirty="0" smtClean="0"/>
              <a:t> representation of 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6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application of these newly discovered interactions we </a:t>
            </a:r>
          </a:p>
          <a:p>
            <a:r>
              <a:rPr lang="en-US" baseline="0" dirty="0" smtClean="0"/>
              <a:t>Decided to revisit the old puzzle of the conflict between </a:t>
            </a:r>
            <a:r>
              <a:rPr lang="en-US" baseline="0" dirty="0" err="1" smtClean="0"/>
              <a:t>holomorphy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modularity in this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0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8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indeed there is a chapter in Graham’s book called “The long divorce.’’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6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15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Graham’s book is</a:t>
            </a:r>
            <a:r>
              <a:rPr lang="en-US" baseline="0" dirty="0" smtClean="0"/>
              <a:t>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8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063">
              <a:defRPr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12.png"/><Relationship Id="rId4" Type="http://schemas.openxmlformats.org/officeDocument/2006/relationships/image" Target="../media/image46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10.png"/><Relationship Id="rId7" Type="http://schemas.openxmlformats.org/officeDocument/2006/relationships/image" Target="../media/image17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11.png"/><Relationship Id="rId4" Type="http://schemas.openxmlformats.org/officeDocument/2006/relationships/image" Target="../media/image1210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0.png"/><Relationship Id="rId7" Type="http://schemas.openxmlformats.org/officeDocument/2006/relationships/image" Target="../media/image39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491.png"/><Relationship Id="rId4" Type="http://schemas.openxmlformats.org/officeDocument/2006/relationships/image" Target="../media/image5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1.png"/><Relationship Id="rId5" Type="http://schemas.openxmlformats.org/officeDocument/2006/relationships/image" Target="../media/image470.png"/><Relationship Id="rId4" Type="http://schemas.openxmlformats.org/officeDocument/2006/relationships/image" Target="../media/image5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1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0.png"/><Relationship Id="rId5" Type="http://schemas.openxmlformats.org/officeDocument/2006/relationships/image" Target="../media/image791.png"/><Relationship Id="rId4" Type="http://schemas.openxmlformats.org/officeDocument/2006/relationships/image" Target="../media/image7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7" Type="http://schemas.openxmlformats.org/officeDocument/2006/relationships/image" Target="../media/image7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10" Type="http://schemas.openxmlformats.org/officeDocument/2006/relationships/image" Target="../media/image82.png"/><Relationship Id="rId9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image" Target="../media/image84.jpeg"/><Relationship Id="rId9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771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4.png"/><Relationship Id="rId5" Type="http://schemas.openxmlformats.org/officeDocument/2006/relationships/image" Target="../media/image104.png"/><Relationship Id="rId4" Type="http://schemas.openxmlformats.org/officeDocument/2006/relationships/image" Target="../media/image9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972.png"/><Relationship Id="rId4" Type="http://schemas.openxmlformats.org/officeDocument/2006/relationships/image" Target="../media/image10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7" Type="http://schemas.openxmlformats.org/officeDocument/2006/relationships/image" Target="../media/image970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0.png"/><Relationship Id="rId5" Type="http://schemas.openxmlformats.org/officeDocument/2006/relationships/image" Target="../media/image106.png"/><Relationship Id="rId4" Type="http://schemas.openxmlformats.org/officeDocument/2006/relationships/image" Target="../media/image10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2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0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0.png"/><Relationship Id="rId9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1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1120.png"/><Relationship Id="rId9" Type="http://schemas.openxmlformats.org/officeDocument/2006/relationships/image" Target="../media/image11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511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0.png"/><Relationship Id="rId10" Type="http://schemas.openxmlformats.org/officeDocument/2006/relationships/image" Target="../media/image1211.png"/><Relationship Id="rId4" Type="http://schemas.openxmlformats.org/officeDocument/2006/relationships/image" Target="../media/image120.png"/><Relationship Id="rId9" Type="http://schemas.openxmlformats.org/officeDocument/2006/relationships/image" Target="../media/image59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21.emf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250.png"/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47.png"/><Relationship Id="rId7" Type="http://schemas.openxmlformats.org/officeDocument/2006/relationships/image" Target="../media/image124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4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430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15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png"/><Relationship Id="rId4" Type="http://schemas.openxmlformats.org/officeDocument/2006/relationships/image" Target="../media/image15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780.png"/><Relationship Id="rId7" Type="http://schemas.openxmlformats.org/officeDocument/2006/relationships/image" Target="../media/image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0.png"/><Relationship Id="rId5" Type="http://schemas.openxmlformats.org/officeDocument/2006/relationships/image" Target="../media/image1530.png"/><Relationship Id="rId4" Type="http://schemas.openxmlformats.org/officeDocument/2006/relationships/image" Target="../media/image1130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830.png"/><Relationship Id="rId7" Type="http://schemas.openxmlformats.org/officeDocument/2006/relationships/image" Target="../media/image12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1.png"/><Relationship Id="rId5" Type="http://schemas.openxmlformats.org/officeDocument/2006/relationships/image" Target="../media/image1131.png"/><Relationship Id="rId4" Type="http://schemas.openxmlformats.org/officeDocument/2006/relationships/image" Target="../media/image1850.png"/><Relationship Id="rId9" Type="http://schemas.openxmlformats.org/officeDocument/2006/relationships/image" Target="../media/image150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40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GiovanniStd-Book"/>
              </a:rPr>
              <a:t> Quantum Field Theory </a:t>
            </a:r>
          </a:p>
          <a:p>
            <a:pPr algn="ctr"/>
            <a:r>
              <a:rPr lang="en-US" sz="3200" dirty="0" smtClean="0">
                <a:latin typeface="GiovanniStd-Book"/>
              </a:rPr>
              <a:t>And Invariants Of</a:t>
            </a:r>
          </a:p>
          <a:p>
            <a:pPr algn="ctr"/>
            <a:r>
              <a:rPr lang="en-US" sz="3200" dirty="0" smtClean="0">
                <a:latin typeface="GiovanniStd-Book"/>
              </a:rPr>
              <a:t>Smooth Four-Dimensional Manifolds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850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Gregory Moore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5850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Rutgers University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93" y="2296620"/>
            <a:ext cx="6456613" cy="4582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8493" y="6019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33CC"/>
                </a:solidFill>
              </a:rPr>
              <a:t>British Math Colloquium, June 6, 2022 </a:t>
            </a:r>
            <a:endParaRPr lang="en-US" sz="3200" dirty="0">
              <a:solidFill>
                <a:srgbClr val="FF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660072"/>
            <a:ext cx="3276600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465" y="129148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Instantons &amp; Donaldson Invariants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Math &amp; Physics Problems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66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Four Dimensional </a:t>
            </a:r>
            <a:br>
              <a:rPr lang="en-US" dirty="0" smtClean="0"/>
            </a:br>
            <a:r>
              <a:rPr lang="en-US" dirty="0" smtClean="0"/>
              <a:t>Differentiable Topology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2400" y="4495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One thing we know for sure is that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world of such four-dimensional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manifolds </a:t>
            </a:r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really wild.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895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We do not know anything even close to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: Four-dimensional, compact, oriented, simply connected, smooth manifold without boundary.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blipFill>
                <a:blip r:embed="rId3"/>
                <a:stretch>
                  <a:fillRect l="-1801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7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36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4495" y="2360165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Protons have positive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  electric charge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4800" y="1074178"/>
                <a:ext cx="66294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It’s cozy in there:  </a:t>
                </a:r>
                <a:endParaRPr lang="en-US" sz="36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074178"/>
                <a:ext cx="6629400" cy="1206677"/>
              </a:xfrm>
              <a:prstGeom prst="rect">
                <a:avLst/>
              </a:prstGeom>
              <a:blipFill>
                <a:blip r:embed="rId3"/>
                <a:stretch>
                  <a:fillRect l="-2757" t="-7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3579633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Electrical force between two protons at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this distance produces an acceleration ….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59268"/>
            <a:ext cx="3818525" cy="2541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Fastest roller 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coaster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∼6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blipFill>
                <a:blip r:embed="rId6"/>
                <a:stretch>
                  <a:fillRect l="-47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Fighter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pilots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∼9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 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blipFill>
                <a:blip r:embed="rId7"/>
                <a:stretch>
                  <a:fillRect l="-5576" t="-5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696" y="5252217"/>
            <a:ext cx="2278424" cy="1594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500" y="5347590"/>
            <a:ext cx="2686500" cy="15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4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 strong force is very subtle – it has been studied with particle accelerators</a:t>
            </a:r>
          </a:p>
          <a:p>
            <a:r>
              <a:rPr lang="en-US" sz="4000" dirty="0">
                <a:solidFill>
                  <a:srgbClr val="0000FF"/>
                </a:solidFill>
              </a:rPr>
              <a:t>f</a:t>
            </a:r>
            <a:r>
              <a:rPr lang="en-US" sz="4000" dirty="0" smtClean="0">
                <a:solidFill>
                  <a:srgbClr val="0000FF"/>
                </a:solidFill>
              </a:rPr>
              <a:t>or decades - up to the present day…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Large Hadron Collider at CERN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Given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: connection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i="1" u="sng" dirty="0" smtClean="0">
                    <a:solidFill>
                      <a:srgbClr val="FF0000"/>
                    </a:solidFill>
                  </a:rPr>
                  <a:t>AND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  a Riemannian metric on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blipFill>
                <a:blip r:embed="rId2"/>
                <a:stretch>
                  <a:fillRect l="-9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0000FF"/>
                    </a:solidFill>
                  </a:rPr>
                  <a:t> Compact finite dimensional Lie group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blipFill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Space of connections on principal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-bundles over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42292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Yang-Mills action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𝑌𝑀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 ∗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descends to a function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blipFill>
                <a:blip r:embed="rId6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283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Mathematical Formulation Of The Strong Force: 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Lie algebra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 equipped with invariant bilinear form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𝑡𝑟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blipFill>
                <a:blip r:embed="rId7"/>
                <a:stretch>
                  <a:fillRect l="-1597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 : C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onnections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up to isomorphism (gauge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equivalence classes</a:t>
                </a:r>
                <a:r>
                  <a:rPr lang="en-US" sz="2400" dirty="0">
                    <a:solidFill>
                      <a:srgbClr val="C0000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  <a:blipFill>
                <a:blip r:embed="rId8"/>
                <a:stretch>
                  <a:fillRect l="-1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∗: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Hodge star: Depends on the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blipFill>
                <a:blip r:embed="rId9"/>
                <a:stretch>
                  <a:fillRect t="-978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2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Formally,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natural translation invariant measure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pushes forward to a measure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blipFill>
                <a:blip r:embed="rId2"/>
                <a:stretch>
                  <a:fillRect t="-5731" b="-1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Physicists want: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𝑌𝑀</m:t>
                            </m:r>
                          </m:sub>
                        </m:sSub>
                      </m:sup>
                    </m:sSup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B05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B050"/>
                    </a:solidFill>
                  </a:rPr>
                  <a:t>as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a probability measure on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blipFill>
                <a:blip r:embed="rId3"/>
                <a:stretch>
                  <a:fillRect t="-7798" b="-18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2514" y="4276512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Expectation values: ``path integral’’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" y="53340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Overwhelming evidence suggests it makes mathematical sense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7122" y="2181269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Instantons &amp; Donaldson Invariants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1481"/>
            <a:ext cx="8229600" cy="1143000"/>
          </a:xfrm>
        </p:spPr>
        <p:txBody>
          <a:bodyPr/>
          <a:lstStyle/>
          <a:p>
            <a:r>
              <a:rPr lang="en-US" dirty="0" smtClean="0"/>
              <a:t>Reminder On Self-Duality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=1.  </m:t>
                    </m:r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For any 2-form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define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(anti-)self-dual projections: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blipFill>
                <a:blip r:embed="rId2"/>
                <a:stretch>
                  <a:fillRect t="-7834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≔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1± ∗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±∗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421" y="6129750"/>
                <a:ext cx="86707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subspaces for intersection form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36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1" y="6129750"/>
                <a:ext cx="8670758" cy="646331"/>
              </a:xfrm>
              <a:prstGeom prst="rect">
                <a:avLst/>
              </a:prstGeom>
              <a:blipFill>
                <a:blip r:embed="rId4"/>
                <a:stretch>
                  <a:fillRect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5129539"/>
                <a:ext cx="5181600" cy="708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29539"/>
                <a:ext cx="5181600" cy="708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3584" y="3741385"/>
                <a:ext cx="807720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splits into orthogonal sum of  </a:t>
                </a:r>
              </a:p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(anti-)self-dual forms dimensions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endParaRPr lang="en-US" sz="36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84" y="3741385"/>
                <a:ext cx="8077200" cy="1261307"/>
              </a:xfrm>
              <a:prstGeom prst="rect">
                <a:avLst/>
              </a:prstGeom>
              <a:blipFill>
                <a:blip r:embed="rId6"/>
                <a:stretch>
                  <a:fillRect t="-724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6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6105" y="4630869"/>
                <a:ext cx="9465095" cy="122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]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5" y="4630869"/>
                <a:ext cx="9465095" cy="12250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3759" y="2179459"/>
                <a:ext cx="4985496" cy="1476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≔−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759" y="2179459"/>
                <a:ext cx="4985496" cy="14768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8761" y="-126787"/>
                <a:ext cx="8077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Most important connections: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The minima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61" y="-126787"/>
                <a:ext cx="8077200" cy="1446550"/>
              </a:xfrm>
              <a:prstGeom prst="rect">
                <a:avLst/>
              </a:prstGeom>
              <a:blipFill>
                <a:blip r:embed="rId4"/>
                <a:stretch>
                  <a:fillRect t="-8439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53000" y="3570081"/>
                <a:ext cx="4191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∐"/>
                        <m:supHide m:val="on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570081"/>
                <a:ext cx="419100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57800" y="5745577"/>
                <a:ext cx="2536720" cy="1225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supHide m:val="on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745577"/>
                <a:ext cx="2536720" cy="1225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90361" y="2336161"/>
                <a:ext cx="2895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Locally </a:t>
                </a:r>
              </a:p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constant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361" y="2336161"/>
                <a:ext cx="2895600" cy="1077218"/>
              </a:xfrm>
              <a:prstGeom prst="rect">
                <a:avLst/>
              </a:prstGeom>
              <a:blipFill>
                <a:blip r:embed="rId7"/>
                <a:stretch>
                  <a:fillRect l="-1895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90600" y="1471573"/>
                <a:ext cx="7090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In general we cannot set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.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71573"/>
                <a:ext cx="7090561" cy="707886"/>
              </a:xfrm>
              <a:prstGeom prst="rect">
                <a:avLst/>
              </a:prstGeom>
              <a:blipFill>
                <a:blip r:embed="rId8"/>
                <a:stretch>
                  <a:fillRect l="-3095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6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6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157810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Instantons &amp; Donaldson Invariants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7122" y="1469703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Math &amp; Physics Problems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Physical Mathematics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8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657"/>
            <a:ext cx="8229600" cy="1143000"/>
          </a:xfrm>
        </p:spPr>
        <p:txBody>
          <a:bodyPr/>
          <a:lstStyle/>
          <a:p>
            <a:r>
              <a:rPr lang="en-US" dirty="0" smtClean="0"/>
              <a:t>Instantons -1.1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295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+∗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133351" y="2519270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 solution of the anti-self-dual YM equation: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349" y="3155467"/>
                <a:ext cx="8909957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+∗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9" y="3155467"/>
                <a:ext cx="8909957" cy="1359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19153" y="4537640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will </a:t>
            </a:r>
            <a:r>
              <a:rPr lang="en-US" sz="3600" dirty="0" err="1" smtClean="0">
                <a:solidFill>
                  <a:srgbClr val="0000FF"/>
                </a:solidFill>
              </a:rPr>
              <a:t>mimimize</a:t>
            </a:r>
            <a:r>
              <a:rPr lang="en-US" sz="3600" dirty="0" smtClean="0">
                <a:solidFill>
                  <a:srgbClr val="0000FF"/>
                </a:solidFill>
              </a:rPr>
              <a:t> the action.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7800" y="5564328"/>
                <a:ext cx="6781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Such solutions only exist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564328"/>
                <a:ext cx="6781800" cy="646331"/>
              </a:xfrm>
              <a:prstGeom prst="rect">
                <a:avLst/>
              </a:prstGeom>
              <a:blipFill>
                <a:blip r:embed="rId5"/>
                <a:stretch>
                  <a:fillRect l="-278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2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55" y="0"/>
            <a:ext cx="8229600" cy="1143000"/>
          </a:xfrm>
        </p:spPr>
        <p:txBody>
          <a:bodyPr/>
          <a:lstStyle/>
          <a:p>
            <a:r>
              <a:rPr lang="en-US" dirty="0" smtClean="0"/>
              <a:t>Instantons – 1.2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810434"/>
                <a:ext cx="891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Solutions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are called </a:t>
                </a:r>
                <a:r>
                  <a:rPr lang="en-US" sz="3600" i="1" u="sng" dirty="0" smtClean="0">
                    <a:solidFill>
                      <a:srgbClr val="FF0000"/>
                    </a:solidFill>
                  </a:rPr>
                  <a:t>instantons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10434"/>
                <a:ext cx="8915400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28600" y="31242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Ever since their discovery in 1975 by  </a:t>
            </a:r>
            <a:r>
              <a:rPr lang="en-US" sz="3600" dirty="0" err="1">
                <a:solidFill>
                  <a:srgbClr val="7030A0"/>
                </a:solidFill>
              </a:rPr>
              <a:t>Belavin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</a:rPr>
              <a:t>Polyakov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smtClean="0">
                <a:solidFill>
                  <a:srgbClr val="7030A0"/>
                </a:solidFill>
              </a:rPr>
              <a:t>Schwartz</a:t>
            </a:r>
            <a:r>
              <a:rPr lang="en-US" sz="3600" dirty="0">
                <a:solidFill>
                  <a:srgbClr val="7030A0"/>
                </a:solidFill>
              </a:rPr>
              <a:t>, and </a:t>
            </a:r>
            <a:r>
              <a:rPr lang="en-US" sz="3600" dirty="0" err="1" smtClean="0">
                <a:solidFill>
                  <a:srgbClr val="7030A0"/>
                </a:solidFill>
              </a:rPr>
              <a:t>Tyupkin</a:t>
            </a:r>
            <a:r>
              <a:rPr lang="en-US" sz="3600" dirty="0" smtClean="0">
                <a:solidFill>
                  <a:srgbClr val="7030A0"/>
                </a:solidFill>
              </a:rPr>
              <a:t> they have been intensively studied by physicists interested in Yang-Mills theory.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Meanwhile, back at the ranch</a:t>
            </a:r>
            <a:endParaRPr lang="en-US" dirty="0"/>
          </a:p>
        </p:txBody>
      </p:sp>
      <p:pic>
        <p:nvPicPr>
          <p:cNvPr id="4" name="Picture 2" descr="Image result for oxford universit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6200" y="317712"/>
            <a:ext cx="9133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…. mathematicians such as </a:t>
            </a:r>
            <a:r>
              <a:rPr lang="en-US" sz="2800" dirty="0" err="1" smtClean="0">
                <a:solidFill>
                  <a:srgbClr val="C00000"/>
                </a:solidFill>
              </a:rPr>
              <a:t>Atiyah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Bott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Drinfeld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Hitchin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Manin</a:t>
            </a:r>
            <a:r>
              <a:rPr lang="en-US" sz="2800" dirty="0" smtClean="0">
                <a:solidFill>
                  <a:srgbClr val="C00000"/>
                </a:solidFill>
              </a:rPr>
              <a:t>, Singer, </a:t>
            </a:r>
            <a:r>
              <a:rPr lang="en-US" sz="2800" dirty="0" err="1" smtClean="0">
                <a:solidFill>
                  <a:srgbClr val="C00000"/>
                </a:solidFill>
              </a:rPr>
              <a:t>Uhlenbeck</a:t>
            </a:r>
            <a:r>
              <a:rPr lang="en-US" sz="2800" dirty="0" smtClean="0">
                <a:solidFill>
                  <a:srgbClr val="C00000"/>
                </a:solidFill>
              </a:rPr>
              <a:t>…. were </a:t>
            </a:r>
            <a:r>
              <a:rPr lang="en-US" sz="2800" dirty="0">
                <a:solidFill>
                  <a:srgbClr val="C00000"/>
                </a:solidFill>
              </a:rPr>
              <a:t>producing remarkable mathematical results about these instantons.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42756" y="2285133"/>
                <a:ext cx="60198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∐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756" y="2285133"/>
                <a:ext cx="6019800" cy="12873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8857" y="3918522"/>
                <a:ext cx="5486400" cy="1044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h𝑘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7" y="3918522"/>
                <a:ext cx="5486400" cy="1044838"/>
              </a:xfrm>
              <a:prstGeom prst="rect">
                <a:avLst/>
              </a:prstGeom>
              <a:blipFill>
                <a:blip r:embed="rId3"/>
                <a:stretch>
                  <a:fillRect r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6200" y="183700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There are continuous families of instanton solutions: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479" y="2542049"/>
                <a:ext cx="6553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Instanton moduli space: 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9" y="2542049"/>
                <a:ext cx="6553200" cy="584775"/>
              </a:xfrm>
              <a:prstGeom prst="rect">
                <a:avLst/>
              </a:prstGeom>
              <a:blipFill>
                <a:blip r:embed="rId4"/>
                <a:stretch>
                  <a:fillRect t="-12500" r="-651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6000" y="3353800"/>
                <a:ext cx="41637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Simple Lie group: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353800"/>
                <a:ext cx="4163785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630" y="4841306"/>
                <a:ext cx="5486400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=8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0" y="4841306"/>
                <a:ext cx="5486400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59379" y="5213498"/>
                <a:ext cx="3374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SO</m:t>
                      </m:r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379" y="5213498"/>
                <a:ext cx="33745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275613" y="4123681"/>
            <a:ext cx="2405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</a:t>
            </a:r>
            <a:r>
              <a:rPr lang="en-US" sz="2400" dirty="0" err="1" smtClean="0">
                <a:solidFill>
                  <a:srgbClr val="FF0000"/>
                </a:solidFill>
              </a:rPr>
              <a:t>Atiyah</a:t>
            </a:r>
            <a:r>
              <a:rPr lang="en-US" sz="2400" dirty="0" smtClean="0">
                <a:solidFill>
                  <a:srgbClr val="FF0000"/>
                </a:solidFill>
              </a:rPr>
              <a:t>-</a:t>
            </a:r>
            <a:r>
              <a:rPr lang="en-US" sz="2400" dirty="0" err="1" smtClean="0">
                <a:solidFill>
                  <a:srgbClr val="FF0000"/>
                </a:solidFill>
              </a:rPr>
              <a:t>Hitchin</a:t>
            </a:r>
            <a:r>
              <a:rPr lang="en-US" sz="2400" dirty="0" smtClean="0">
                <a:solidFill>
                  <a:srgbClr val="FF0000"/>
                </a:solidFill>
              </a:rPr>
              <a:t>-Singer 1977 ]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1114" y="6213559"/>
                <a:ext cx="7848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depends on the Riemannian metric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14" y="6213559"/>
                <a:ext cx="7848600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2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3000" y="5639171"/>
            <a:ext cx="6705601" cy="1218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23801"/>
            <a:ext cx="8229600" cy="1143000"/>
          </a:xfrm>
        </p:spPr>
        <p:txBody>
          <a:bodyPr/>
          <a:lstStyle/>
          <a:p>
            <a:r>
              <a:rPr lang="en-US" dirty="0" smtClean="0"/>
              <a:t>Donaldson Invariants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905000" y="2991692"/>
                <a:ext cx="9144000" cy="135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0" y="2991692"/>
                <a:ext cx="9144000" cy="1353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9201" y="4491954"/>
                <a:ext cx="6629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a linear function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4491954"/>
                <a:ext cx="6629400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5782879"/>
                <a:ext cx="5105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is metric independent </a:t>
                </a:r>
                <a:endParaRPr lang="en-US" sz="3200" b="0" i="1" dirty="0" smtClean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Topological Invariant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!  </a:t>
                </a:r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782879"/>
                <a:ext cx="5105400" cy="1077218"/>
              </a:xfrm>
              <a:prstGeom prst="rect">
                <a:avLst/>
              </a:prstGeom>
              <a:blipFill>
                <a:blip r:embed="rId5"/>
                <a:stretch>
                  <a:fillRect t="-6818" r="-549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33600" y="695653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95653"/>
                <a:ext cx="4900765" cy="646331"/>
              </a:xfrm>
              <a:prstGeom prst="rect">
                <a:avLst/>
              </a:prstGeom>
              <a:blipFill>
                <a:blip r:embed="rId6"/>
                <a:stretch>
                  <a:fillRect t="-14151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468" y="1300044"/>
                <a:ext cx="90678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: subspace where the Dirac </a:t>
                </a:r>
                <a:r>
                  <a:rPr lang="en-US" sz="3200" dirty="0" smtClean="0">
                    <a:solidFill>
                      <a:srgbClr val="002060"/>
                    </a:solidFill>
                  </a:rPr>
                  <a:t>equation </a:t>
                </a:r>
                <a:r>
                  <a:rPr lang="en-US" sz="3200" dirty="0">
                    <a:solidFill>
                      <a:srgbClr val="002060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coupled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 has a </a:t>
                </a:r>
                <a:r>
                  <a:rPr lang="en-US" sz="3200" dirty="0" smtClean="0">
                    <a:solidFill>
                      <a:srgbClr val="002060"/>
                    </a:solidFill>
                  </a:rPr>
                  <a:t>solution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8" y="1300044"/>
                <a:ext cx="9067800" cy="1077218"/>
              </a:xfrm>
              <a:prstGeom prst="rect">
                <a:avLst/>
              </a:prstGeom>
              <a:blipFill>
                <a:blip r:embed="rId7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200" y="2399890"/>
                <a:ext cx="9144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Poincare dual to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defines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99890"/>
                <a:ext cx="9144000" cy="584775"/>
              </a:xfrm>
              <a:prstGeom prst="rect">
                <a:avLst/>
              </a:prstGeom>
              <a:blipFill>
                <a:blip r:embed="rId8"/>
                <a:stretch>
                  <a:fillRect l="-173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98876" y="2866720"/>
                <a:ext cx="9067800" cy="1586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876" y="2866720"/>
                <a:ext cx="9067800" cy="15860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0" y="5115951"/>
                <a:ext cx="60078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is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15951"/>
                <a:ext cx="6007802" cy="523220"/>
              </a:xfrm>
              <a:prstGeom prst="rect">
                <a:avLst/>
              </a:prstGeom>
              <a:blipFill>
                <a:blip r:embed="rId10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8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37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The discovery of these and related topological invariants led to major advances in the differential topology of four-manifolds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2" descr="Image result for fields medal donaldson freedman 1986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6726"/>
            <a:ext cx="6850614" cy="49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0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torm cloud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76200"/>
            <a:ext cx="21008898" cy="70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656" y="6096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Donaldson invariants are extremely hard to compute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" y="2819400"/>
            <a:ext cx="912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It took a lot of effort to compute </a:t>
            </a:r>
          </a:p>
          <a:p>
            <a:r>
              <a:rPr lang="en-US" sz="4800" dirty="0" smtClean="0">
                <a:solidFill>
                  <a:srgbClr val="7030A0"/>
                </a:solidFill>
              </a:rPr>
              <a:t>       a few special examples….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343" y="461370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Mathematicians hit a wall… 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465" y="3196191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Topological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0" y="-1949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Phys-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cal</a:t>
            </a:r>
            <a:r>
              <a:rPr lang="en-US" dirty="0" smtClean="0">
                <a:solidFill>
                  <a:srgbClr val="FF0000"/>
                </a:solidFill>
              </a:rPr>
              <a:t> Math-e-ma-tics, 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04800" y="155390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Physical mathematics is a fusion of mathematical and physical ideas, motivated </a:t>
            </a:r>
          </a:p>
          <a:p>
            <a:pPr algn="ctr"/>
            <a:r>
              <a:rPr lang="en-US" sz="3600" dirty="0" smtClean="0"/>
              <a:t>by the dual, </a:t>
            </a:r>
            <a:r>
              <a:rPr lang="en-US" sz="3600" i="1" u="sng" dirty="0" smtClean="0"/>
              <a:t>but equally central</a:t>
            </a:r>
            <a:r>
              <a:rPr lang="en-US" sz="3600" dirty="0" smtClean="0"/>
              <a:t>, goals </a:t>
            </a:r>
            <a:r>
              <a:rPr lang="en-US" sz="3600" dirty="0"/>
              <a:t>of </a:t>
            </a:r>
            <a:endParaRPr lang="en-US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75114" y="5941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Brit. </a:t>
            </a:r>
            <a:r>
              <a:rPr lang="en-US" sz="2000" dirty="0"/>
              <a:t> /ˈ</a:t>
            </a:r>
            <a:r>
              <a:rPr lang="en-US" sz="2000" dirty="0" err="1" smtClean="0"/>
              <a:t>fɪzᵻkl</a:t>
            </a:r>
            <a:r>
              <a:rPr lang="en-US" sz="2000" dirty="0" smtClean="0"/>
              <a:t>  </a:t>
            </a:r>
            <a:r>
              <a:rPr lang="en-US" sz="2000" dirty="0"/>
              <a:t>ˌma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matɪks</a:t>
            </a:r>
            <a:r>
              <a:rPr lang="en-US" sz="2000" dirty="0"/>
              <a:t> </a:t>
            </a:r>
            <a:r>
              <a:rPr lang="en-US" sz="2000" dirty="0" smtClean="0"/>
              <a:t>/</a:t>
            </a:r>
            <a:r>
              <a:rPr lang="en-US" sz="2000" dirty="0"/>
              <a:t> , U.S. /ˈ</a:t>
            </a:r>
            <a:r>
              <a:rPr lang="en-US" sz="2000" dirty="0" err="1" smtClean="0"/>
              <a:t>fɪzək</a:t>
            </a:r>
            <a:r>
              <a:rPr lang="en-US" sz="2000" dirty="0" smtClean="0"/>
              <a:t>(ə)l</a:t>
            </a:r>
            <a:r>
              <a:rPr lang="en-US" sz="2000" dirty="0"/>
              <a:t> </a:t>
            </a:r>
            <a:r>
              <a:rPr lang="en-US" sz="2000" dirty="0" smtClean="0"/>
              <a:t>ˌ</a:t>
            </a:r>
            <a:r>
              <a:rPr lang="en-US" sz="2000" dirty="0" err="1"/>
              <a:t>mæ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mædɪks</a:t>
            </a:r>
            <a:r>
              <a:rPr lang="en-US" sz="2000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-33636" y="817848"/>
            <a:ext cx="237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Pronunciation: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5039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smtClean="0">
                <a:solidFill>
                  <a:srgbClr val="C00000"/>
                </a:solidFill>
              </a:rPr>
              <a:t>together with</a:t>
            </a:r>
            <a:endParaRPr lang="en-US" sz="3200" i="1" u="sng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66" y="5943600"/>
            <a:ext cx="864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 Discovering deep mathematical truths.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47980" y="3617888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1. Elucidating the laws of nature at their most fundamental level,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82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74"/>
            <a:ext cx="8229600" cy="1143000"/>
          </a:xfrm>
        </p:spPr>
        <p:txBody>
          <a:bodyPr/>
          <a:lstStyle/>
          <a:p>
            <a:r>
              <a:rPr lang="en-US" dirty="0" smtClean="0"/>
              <a:t>A Turning Point: </a:t>
            </a:r>
            <a:r>
              <a:rPr lang="en-US" dirty="0" err="1" smtClean="0"/>
              <a:t>Atiyah’s</a:t>
            </a:r>
            <a:r>
              <a:rPr lang="en-US" dirty="0" smtClean="0"/>
              <a:t> Question: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2438400"/>
            <a:ext cx="4289885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87595" y="914400"/>
            <a:ext cx="9431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What is </a:t>
            </a:r>
            <a:r>
              <a:rPr lang="en-US" sz="4000" b="1" i="1" u="sng" dirty="0" smtClean="0">
                <a:solidFill>
                  <a:srgbClr val="0000FF"/>
                </a:solidFill>
              </a:rPr>
              <a:t>the physical interpretation </a:t>
            </a:r>
            <a:r>
              <a:rPr lang="en-US" sz="4000" dirty="0" smtClean="0">
                <a:solidFill>
                  <a:srgbClr val="0000FF"/>
                </a:solidFill>
              </a:rPr>
              <a:t>of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   the Donaldson invariants?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edward witte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91" y="2438400"/>
            <a:ext cx="669142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457200"/>
            <a:ext cx="9171039" cy="5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Witten’s Answer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Donaldson invariants can be computed within the framework   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of a Yang-Mills field theory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(with gauge group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blipFill>
                <a:blip r:embed="rId2"/>
                <a:stretch>
                  <a:fillRect t="-4409" r="-4345" b="-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8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69953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89066"/>
            <a:ext cx="8229600" cy="1143000"/>
          </a:xfrm>
        </p:spPr>
        <p:txBody>
          <a:bodyPr/>
          <a:lstStyle/>
          <a:p>
            <a:r>
              <a:rPr lang="en-US" dirty="0" smtClean="0"/>
              <a:t>N=</a:t>
            </a:r>
            <a:r>
              <a:rPr lang="en-US" dirty="0" smtClean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  <a:r>
              <a:rPr lang="en-US" dirty="0" smtClean="0"/>
              <a:t> Super-Yang-Mills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𝑎𝑑𝑃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9742" y="2142395"/>
                <a:ext cx="90242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Fermions/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anticommuting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𝑎𝑑𝑃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2" y="2142395"/>
                <a:ext cx="9024257" cy="584775"/>
              </a:xfrm>
              <a:prstGeom prst="rect">
                <a:avLst/>
              </a:prstGeom>
              <a:blipFill>
                <a:blip r:embed="rId5"/>
                <a:stretch>
                  <a:fillRect l="-175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: Rank </a:t>
                </a:r>
                <a:r>
                  <a:rPr lang="en-US" sz="3600" dirty="0" smtClean="0">
                    <a:solidFill>
                      <a:srgbClr val="00B050"/>
                    </a:solidFill>
                    <a:latin typeface="Algerian" panose="04020705040A02060702" pitchFamily="82" charset="0"/>
                  </a:rPr>
                  <a:t>2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complex vector bundle with connection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 and structure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blipFill>
                <a:blip r:embed="rId6"/>
                <a:stretch>
                  <a:fillRect l="-2000" t="-867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Chiral spin bundle over X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blipFill>
                <a:blip r:embed="rId7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N.B.  If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not spin we can still define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making a proper choice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blipFill>
                <a:blip r:embed="rId8"/>
                <a:stretch>
                  <a:fillRect l="-1050" t="-7614" r="-2585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3722" y="1063158"/>
            <a:ext cx="186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Fields:  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5257800"/>
            <a:ext cx="9111343" cy="1600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76200" y="841676"/>
                <a:ext cx="9296400" cy="12003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In SYM we replace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by a</a:t>
                </a: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super-manifold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fibered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841676"/>
                <a:ext cx="9296400" cy="1200329"/>
              </a:xfrm>
              <a:prstGeom prst="rect">
                <a:avLst/>
              </a:prstGeom>
              <a:blipFill>
                <a:blip r:embed="rId3"/>
                <a:stretch>
                  <a:fillRect t="-7107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There is still a formal probability measure  </a:t>
                </a:r>
              </a:p>
              <a:p>
                <a:pPr algn="ctr"/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(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Berezinian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)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𝑆𝑌𝑀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𝑆𝑌𝑀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blipFill>
                <a:blip r:embed="rId4"/>
                <a:stretch>
                  <a:fillRect t="-8122" r="-1455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+⋯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For a special choice of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the variation of the measure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wrt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is a </a:t>
                </a:r>
                <a:r>
                  <a:rPr lang="en-US" sz="3200" i="1" u="sng" dirty="0" smtClean="0">
                    <a:solidFill>
                      <a:srgbClr val="FFFF00"/>
                    </a:solidFill>
                  </a:rPr>
                  <a:t>total derivative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blipFill>
                <a:blip r:embed="rId6"/>
                <a:stretch>
                  <a:fillRect l="-1786" t="-6557" r="-571" b="-1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3657" y="-225881"/>
            <a:ext cx="8229600" cy="1143000"/>
          </a:xfrm>
        </p:spPr>
        <p:txBody>
          <a:bodyPr/>
          <a:lstStyle/>
          <a:p>
            <a:r>
              <a:rPr lang="en-US" dirty="0" smtClean="0"/>
              <a:t>Topological Twisting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1600" y="5889956"/>
            <a:ext cx="7239000" cy="11204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657"/>
            <a:ext cx="8229600" cy="1143000"/>
          </a:xfrm>
        </p:spPr>
        <p:txBody>
          <a:bodyPr/>
          <a:lstStyle/>
          <a:p>
            <a:r>
              <a:rPr lang="en-US" dirty="0" smtClean="0"/>
              <a:t>Observables In Witten’s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  <a:blipFill>
                <a:blip r:embed="rId3"/>
                <a:stretch>
                  <a:fillRect t="-15094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1824076"/>
                <a:ext cx="7239000" cy="1228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76"/>
                <a:ext cx="7239000" cy="1228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4447" y="3125335"/>
                <a:ext cx="6858000" cy="74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47" y="3125335"/>
                <a:ext cx="6858000" cy="749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0" y="5083388"/>
                <a:ext cx="83384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So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083388"/>
                <a:ext cx="8338457" cy="646331"/>
              </a:xfrm>
              <a:prstGeom prst="rect">
                <a:avLst/>
              </a:prstGeom>
              <a:blipFill>
                <a:blip r:embed="rId6"/>
                <a:stretch>
                  <a:fillRect l="-2193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3000" y="3947489"/>
                <a:ext cx="77843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With Top. Twist, i.e., special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, 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47489"/>
                <a:ext cx="7784381" cy="646331"/>
              </a:xfrm>
              <a:prstGeom prst="rect">
                <a:avLst/>
              </a:prstGeom>
              <a:blipFill>
                <a:blip r:embed="rId7"/>
                <a:stretch>
                  <a:fillRect l="-242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04644" y="6097680"/>
                <a:ext cx="642086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independent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metric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44" y="6097680"/>
                <a:ext cx="642086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00200" y="4528681"/>
                <a:ext cx="6324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only depends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528681"/>
                <a:ext cx="63246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1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-359229"/>
            <a:ext cx="8229600" cy="1143000"/>
          </a:xfrm>
        </p:spPr>
        <p:txBody>
          <a:bodyPr/>
          <a:lstStyle/>
          <a:p>
            <a:r>
              <a:rPr lang="en-US" dirty="0" smtClean="0"/>
              <a:t>Localization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9113" y="838537"/>
                <a:ext cx="84963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M.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Atiyah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&amp; L. Jeffrey:  The measure can be interpreted as a representative of a Thom class for the normal bundle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 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3" y="838537"/>
                <a:ext cx="8496300" cy="1754326"/>
              </a:xfrm>
              <a:prstGeom prst="rect">
                <a:avLst/>
              </a:prstGeom>
              <a:blipFill>
                <a:blip r:embed="rId3"/>
                <a:stretch>
                  <a:fillRect l="-2152" t="-5575" b="-1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60683" y="4359216"/>
                <a:ext cx="92440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L. 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Baulieu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 &amp; I. Singer:  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Under localization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pulls back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0683" y="4359216"/>
                <a:ext cx="9244012" cy="1323439"/>
              </a:xfrm>
              <a:prstGeom prst="rect">
                <a:avLst/>
              </a:prstGeom>
              <a:blipFill>
                <a:blip r:embed="rId4"/>
                <a:stretch>
                  <a:fillRect l="-330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9725" y="5839394"/>
                <a:ext cx="6934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Claim: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725" y="5839394"/>
                <a:ext cx="6934200" cy="769441"/>
              </a:xfrm>
              <a:prstGeom prst="rect">
                <a:avLst/>
              </a:prstGeom>
              <a:blipFill>
                <a:blip r:embed="rId5"/>
                <a:stretch>
                  <a:fillRect l="-3515"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Path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(assumed to exist)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localizes to an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blipFill>
                <a:blip r:embed="rId6"/>
                <a:stretch>
                  <a:fillRect t="-7614" r="-200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7091"/>
            <a:ext cx="838200" cy="1079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7" y="-2407"/>
            <a:ext cx="958873" cy="958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66" y="3842321"/>
            <a:ext cx="1008422" cy="1173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934" y="3932167"/>
            <a:ext cx="1662044" cy="110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road crepuscular ray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0"/>
            <a:ext cx="108585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driving into a stor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2657"/>
            <a:ext cx="1052425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dQghMHoJA2-Uo-CqGl0z3ZSr0V3Dcd4hmOKYrzxgcZR0MPg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6" y="0"/>
            <a:ext cx="3383985" cy="20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38" y="2286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1931: Dirac’s Paper on Monopoles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35" y="2209800"/>
            <a:ext cx="8177364" cy="1407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8423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10200"/>
            <a:ext cx="8834461" cy="12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i="1" u="sng" dirty="0" smtClean="0"/>
              <a:t>Quantum</a:t>
            </a:r>
            <a:r>
              <a:rPr lang="en-US" dirty="0" smtClean="0"/>
              <a:t> Field Theory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6700" y="1371600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Computing Donaldson invariants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 la Witten requires computing 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</a:rPr>
              <a:t>e</a:t>
            </a:r>
            <a:r>
              <a:rPr lang="en-US" sz="4800" dirty="0" smtClean="0">
                <a:solidFill>
                  <a:srgbClr val="0000FF"/>
                </a:solidFill>
              </a:rPr>
              <a:t>xpectation values in a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Yang-Mills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029200"/>
            <a:ext cx="689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How hard can that be?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2" y="43543"/>
            <a:ext cx="3929743" cy="220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"/>
            <a:ext cx="2861182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286771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Abelian field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8" y="3281054"/>
            <a:ext cx="6096000" cy="22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0096" y="5791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Nonabelian</a:t>
            </a:r>
            <a:r>
              <a:rPr lang="en-US" sz="4800" dirty="0" smtClean="0">
                <a:solidFill>
                  <a:srgbClr val="FF0000"/>
                </a:solidFill>
              </a:rPr>
              <a:t> field theory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-326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Abelian: Maxwell’s theory: Hard, but solvable - 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Dyson, Feynman, Schwinger, </a:t>
            </a:r>
            <a:r>
              <a:rPr lang="en-US" sz="3200" dirty="0" err="1" smtClean="0">
                <a:solidFill>
                  <a:srgbClr val="FF0000"/>
                </a:solidFill>
              </a:rPr>
              <a:t>Tomonaga</a:t>
            </a:r>
            <a:r>
              <a:rPr lang="en-US" sz="3200" dirty="0" smtClean="0">
                <a:solidFill>
                  <a:srgbClr val="FF0000"/>
                </a:solidFill>
              </a:rPr>
              <a:t>  (1946-1949)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Nonabelian: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𝑀𝑈𝐶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harder: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Not solved yet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blipFill>
                <a:blip r:embed="rId3"/>
                <a:stretch>
                  <a:fillRect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764" y="2091007"/>
            <a:ext cx="3347472" cy="2078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344" y="1292260"/>
            <a:ext cx="1307057" cy="1504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205" y="1025526"/>
            <a:ext cx="1510873" cy="23847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8200" y="996837"/>
            <a:ext cx="1869564" cy="2509941"/>
            <a:chOff x="1665514" y="1426026"/>
            <a:chExt cx="2419003" cy="3842658"/>
          </a:xfrm>
        </p:grpSpPr>
        <p:sp>
          <p:nvSpPr>
            <p:cNvPr id="10" name="Rectangle 9"/>
            <p:cNvSpPr/>
            <p:nvPr/>
          </p:nvSpPr>
          <p:spPr>
            <a:xfrm>
              <a:off x="1676400" y="4343400"/>
              <a:ext cx="225571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053145" y="3204656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87286" y="1426026"/>
              <a:ext cx="2255716" cy="174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91343" y="3237312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408" y="3410255"/>
            <a:ext cx="1084928" cy="1655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349" y="3586573"/>
            <a:ext cx="1210763" cy="15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90600"/>
            <a:ext cx="781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So, computing correlation functions of operators in </a:t>
            </a:r>
            <a:r>
              <a:rPr lang="en-US" sz="3600" i="1" u="sng" dirty="0" err="1" smtClean="0">
                <a:solidFill>
                  <a:srgbClr val="FF0000"/>
                </a:solidFill>
              </a:rPr>
              <a:t>nonabelian</a:t>
            </a:r>
            <a:r>
              <a:rPr lang="en-US" sz="3600" dirty="0" smtClean="0">
                <a:solidFill>
                  <a:srgbClr val="FF0000"/>
                </a:solidFill>
              </a:rPr>
              <a:t>  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Yang-Mills theory is extremely difficult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7338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So we seem to have exchanged one hard problem for another…..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413707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Low Energy Effective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64411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o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blipFill>
                <a:blip r:embed="rId2"/>
                <a:stretch>
                  <a:fillRect t="-13710" b="-28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Consider metric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in the limit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blipFill>
                <a:blip r:embed="rId3"/>
                <a:stretch>
                  <a:fillRect l="-2067" t="-10435" b="-2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273992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Quantum theory:   Length ~  1/Energy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443" y="3659390"/>
            <a:ext cx="862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Minima of energy (or action):  “</a:t>
            </a:r>
            <a:r>
              <a:rPr lang="en-US" sz="4000" dirty="0" err="1" smtClean="0">
                <a:solidFill>
                  <a:srgbClr val="FF0000"/>
                </a:solidFill>
              </a:rPr>
              <a:t>Vacua</a:t>
            </a:r>
            <a:r>
              <a:rPr lang="en-US" sz="4000" dirty="0" smtClean="0">
                <a:solidFill>
                  <a:srgbClr val="FF0000"/>
                </a:solidFill>
              </a:rPr>
              <a:t>”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43" y="4724400"/>
            <a:ext cx="888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Small deviations from a vacuum can be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described by a DIFFERENT QFT: The LEET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86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W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e </a:t>
                </a:r>
                <a:r>
                  <a:rPr lang="en-US" sz="3600" b="1" i="1" u="sng" dirty="0" smtClean="0">
                    <a:solidFill>
                      <a:srgbClr val="FF0000"/>
                    </a:solidFill>
                  </a:rPr>
                  <a:t>ask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a question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of a QFT, with action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blipFill>
                <a:blip r:embed="rId2"/>
                <a:stretch>
                  <a:fillRect l="-200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We </a:t>
                </a:r>
                <a:r>
                  <a:rPr lang="en-US" sz="4000" b="1" i="1" u="sng" dirty="0" smtClean="0">
                    <a:solidFill>
                      <a:srgbClr val="C00000"/>
                    </a:solidFill>
                  </a:rPr>
                  <a:t>answer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using a </a:t>
                </a:r>
                <a:r>
                  <a:rPr lang="en-US" sz="4000" i="1" dirty="0" smtClean="0">
                    <a:solidFill>
                      <a:srgbClr val="0000FF"/>
                    </a:solidFill>
                  </a:rPr>
                  <a:t>different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QFT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with action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(perhaps with a totally new set of fields)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blipFill>
                <a:blip r:embed="rId3"/>
                <a:stretch>
                  <a:fillRect t="-5660" r="-67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The answer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the </a:t>
                </a:r>
                <a:r>
                  <a:rPr lang="en-US" sz="4000" b="1" i="1" u="sng" dirty="0">
                    <a:solidFill>
                      <a:srgbClr val="FF3399"/>
                    </a:solidFill>
                  </a:rPr>
                  <a:t>SAME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as the answer </a:t>
                </a:r>
                <a:r>
                  <a:rPr lang="en-US" sz="4000" dirty="0">
                    <a:solidFill>
                      <a:srgbClr val="0000FF"/>
                    </a:solidFill>
                  </a:rPr>
                  <a:t>to an analogous question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  <a:blipFill>
                <a:blip r:embed="rId4"/>
                <a:stretch>
                  <a:fillRect l="-2286" t="-8295" r="-3571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14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=0⇒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semisimple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blipFill>
                <a:blip r:embed="rId2"/>
                <a:stretch>
                  <a:fillRect t="-14151" r="-1847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204836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Moduli Spaces Of </a:t>
                </a:r>
                <a:r>
                  <a:rPr lang="en-US" dirty="0" err="1" smtClean="0"/>
                  <a:t>Vacua</a:t>
                </a:r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204836"/>
                <a:ext cx="8229600" cy="1143000"/>
              </a:xfrm>
              <a:blipFill>
                <a:blip r:embed="rId3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𝑆𝑌𝑀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Vacua: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is constant: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sub>
                    </m:sSub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blipFill>
                <a:blip r:embed="rId5"/>
                <a:stretch>
                  <a:fillRect l="-197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2600" y="3403843"/>
                <a:ext cx="685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7030A0"/>
                    </a:solidFill>
                  </a:rPr>
                  <a:t>Any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will do!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403843"/>
                <a:ext cx="6858000" cy="707886"/>
              </a:xfrm>
              <a:prstGeom prst="rect">
                <a:avLst/>
              </a:prstGeom>
              <a:blipFill>
                <a:blip r:embed="rId6"/>
                <a:stretch>
                  <a:fillRect l="-3200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253924" y="5845627"/>
            <a:ext cx="697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There is a </a:t>
            </a:r>
            <a:r>
              <a:rPr lang="en-US" sz="3600" b="1" i="1" u="sng" dirty="0">
                <a:solidFill>
                  <a:srgbClr val="7030A0"/>
                </a:solidFill>
              </a:rPr>
              <a:t>moduli space of </a:t>
            </a:r>
            <a:r>
              <a:rPr lang="en-US" sz="3600" b="1" i="1" u="sng" dirty="0" err="1">
                <a:solidFill>
                  <a:srgbClr val="7030A0"/>
                </a:solidFill>
              </a:rPr>
              <a:t>vacua</a:t>
            </a:r>
            <a:r>
              <a:rPr lang="en-US" sz="3600" dirty="0">
                <a:solidFill>
                  <a:srgbClr val="7030A0"/>
                </a:solidFill>
              </a:rPr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351" y="4316958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There is not a unique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Poincare - invariant vacuum. </a:t>
            </a:r>
          </a:p>
        </p:txBody>
      </p:sp>
    </p:spTree>
    <p:extLst>
      <p:ext uri="{BB962C8B-B14F-4D97-AF65-F5344CB8AC3E}">
        <p14:creationId xmlns:p14="http://schemas.microsoft.com/office/powerpoint/2010/main" val="12877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35" y="0"/>
            <a:ext cx="8229600" cy="1143000"/>
          </a:xfrm>
        </p:spPr>
        <p:txBody>
          <a:bodyPr/>
          <a:lstStyle/>
          <a:p>
            <a:r>
              <a:rPr lang="en-US" dirty="0" smtClean="0"/>
              <a:t>Moduli Spaces Of </a:t>
            </a:r>
            <a:r>
              <a:rPr lang="en-US" dirty="0" err="1" smtClean="0"/>
              <a:t>Vacua</a:t>
            </a:r>
            <a:r>
              <a:rPr lang="en-US" dirty="0" smtClean="0"/>
              <a:t> - 2/2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4957425"/>
            <a:ext cx="8915400" cy="1900575"/>
            <a:chOff x="76200" y="4957425"/>
            <a:chExt cx="8915400" cy="1900575"/>
          </a:xfrm>
        </p:grpSpPr>
        <p:sp>
          <p:nvSpPr>
            <p:cNvPr id="6" name="Rectangle 5"/>
            <p:cNvSpPr/>
            <p:nvPr/>
          </p:nvSpPr>
          <p:spPr>
            <a:xfrm>
              <a:off x="76200" y="4957425"/>
              <a:ext cx="8915400" cy="19005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here is not one probability measure on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 but (for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(2)) </m:t>
                      </m:r>
                      <m:r>
                        <a:rPr lang="en-US" sz="3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a continuous family 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labled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 by ``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vacua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’’ 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</m:oMath>
                  </a14:m>
                  <a:endParaRPr lang="en-US" sz="360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blipFill>
                  <a:blip r:embed="rId6"/>
                  <a:stretch>
                    <a:fillRect t="-5208" b="-121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25335" y="3838103"/>
                <a:ext cx="47488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335" y="3838103"/>
                <a:ext cx="4748893" cy="769441"/>
              </a:xfrm>
              <a:prstGeom prst="rect">
                <a:avLst/>
              </a:prstGeom>
              <a:blipFill>
                <a:blip r:embed="rId7"/>
                <a:stretch>
                  <a:fillRect r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48400" y="3838104"/>
                <a:ext cx="914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838104"/>
                <a:ext cx="914400" cy="769441"/>
              </a:xfrm>
              <a:prstGeom prst="rect">
                <a:avLst/>
              </a:prstGeom>
              <a:blipFill>
                <a:blip r:embed="rId8"/>
                <a:stretch>
                  <a:fillRect r="-2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325335" y="1258864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Persists in the quantum theory: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2101892"/>
                <a:ext cx="891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d>
                      <m:dPr>
                        <m:begChr m:val="|"/>
                        <m:endChr m:val="〉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Poincare invariant quantum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600" dirty="0">
                    <a:solidFill>
                      <a:srgbClr val="0000FF"/>
                    </a:solidFill>
                  </a:rPr>
                  <a:t>.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101892"/>
                <a:ext cx="8915400" cy="646331"/>
              </a:xfrm>
              <a:prstGeom prst="rect">
                <a:avLst/>
              </a:prstGeom>
              <a:blipFill>
                <a:blip r:embed="rId9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62793" y="2969998"/>
                <a:ext cx="6172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labeled </a:t>
                </a:r>
                <a:r>
                  <a:rPr lang="en-US" sz="3600" dirty="0">
                    <a:solidFill>
                      <a:srgbClr val="FF0000"/>
                    </a:solidFill>
                  </a:rPr>
                  <a:t>by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793" y="2969998"/>
                <a:ext cx="6172200" cy="646331"/>
              </a:xfrm>
              <a:prstGeom prst="rect">
                <a:avLst/>
              </a:prstGeom>
              <a:blipFill>
                <a:blip r:embed="rId10"/>
                <a:stretch>
                  <a:fillRect l="-306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7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Spontaneous Symmetry Breaking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61914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</a:rPr>
              <a:t>Automorphisms</a:t>
            </a:r>
            <a:r>
              <a:rPr lang="en-US" sz="4000" dirty="0" smtClean="0">
                <a:solidFill>
                  <a:srgbClr val="7030A0"/>
                </a:solidFill>
              </a:rPr>
              <a:t> of the vacuum are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U(1) gauge transformations. </a:t>
            </a:r>
            <a:endParaRPr lang="en-US" sz="4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The LEET of small field deviations around a vacuum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an ABELIAN GAUGE THEORY!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blipFill>
                <a:blip r:embed="rId2"/>
                <a:stretch>
                  <a:fillRect l="-496" t="-8122" r="-1841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gauge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to the form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blipFill>
                <a:blip r:embed="rId3"/>
                <a:stretch>
                  <a:fillRect l="-2519" t="-15517" r="-84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334000" cy="1935162"/>
          </a:xfrm>
        </p:spPr>
        <p:txBody>
          <a:bodyPr/>
          <a:lstStyle/>
          <a:p>
            <a:r>
              <a:rPr lang="en-US" dirty="0" smtClean="0"/>
              <a:t>1972: Dyson’s Announcement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0"/>
            <a:ext cx="9133532" cy="4850537"/>
          </a:xfrm>
          <a:prstGeom prst="rect">
            <a:avLst/>
          </a:prstGeom>
        </p:spPr>
      </p:pic>
      <p:pic>
        <p:nvPicPr>
          <p:cNvPr id="2050" name="Picture 2" descr="http://2.bp.blogspot.com/-r-ackb3G1TY/TwH5dQL1rnI/AAAAAAAAAsw/CXkLJEucFaw/s1600/x-Dy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0"/>
            <a:ext cx="2990850" cy="21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Paper</a:t>
            </a:r>
            <a:endParaRPr lang="en-US" dirty="0"/>
          </a:p>
        </p:txBody>
      </p:sp>
      <p:pic>
        <p:nvPicPr>
          <p:cNvPr id="28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8" y="2966"/>
            <a:ext cx="1436242" cy="1841141"/>
          </a:xfrm>
          <a:prstGeom prst="rect">
            <a:avLst/>
          </a:prstGeom>
          <a:noFill/>
        </p:spPr>
      </p:pic>
      <p:pic>
        <p:nvPicPr>
          <p:cNvPr id="30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850" y="38148"/>
            <a:ext cx="1669592" cy="18308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114862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Seiberg</a:t>
            </a:r>
            <a:r>
              <a:rPr lang="en-US" sz="2800" dirty="0" smtClean="0">
                <a:solidFill>
                  <a:srgbClr val="0000FF"/>
                </a:solidFill>
              </a:rPr>
              <a:t> &amp; Witten (1994)  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Seiberg-Witten: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can be computed from the periods of a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meromorphic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1-form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on a family of Riemann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surfaces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  <a:blipFill>
                <a:blip r:embed="rId5"/>
                <a:stretch>
                  <a:fillRect l="-1670" t="-4651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572000" y="4319364"/>
            <a:ext cx="4191000" cy="2286000"/>
            <a:chOff x="533400" y="609601"/>
            <a:chExt cx="8382000" cy="548639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0866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34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3400" y="4038600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37955" y="6072074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Image result for tor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19688" y="738188"/>
              <a:ext cx="2095500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 flipH="1">
              <a:off x="6105092" y="2805545"/>
              <a:ext cx="51955" cy="1752600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990792" y="4674610"/>
              <a:ext cx="228600" cy="85725"/>
            </a:xfrm>
            <a:prstGeom prst="ellipse">
              <a:avLst/>
            </a:prstGeom>
            <a:solidFill>
              <a:srgbClr val="0F04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715000" y="4738572"/>
                  <a:ext cx="990600" cy="1255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4738572"/>
                  <a:ext cx="990600" cy="12557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blipFill>
                  <a:blip r:embed="rId8"/>
                  <a:stretch>
                    <a:fillRect r="-33929" b="-1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97825" y="5748114"/>
                <a:ext cx="2538452" cy="98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825" y="5748114"/>
                <a:ext cx="2538452" cy="9839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 LEET  has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that depends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blipFill>
                <a:blip r:embed="rId12"/>
                <a:stretch>
                  <a:fillRect l="-196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22" grpId="0"/>
      <p:bldP spid="3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151"/>
            <a:ext cx="8229600" cy="1143000"/>
          </a:xfrm>
        </p:spPr>
        <p:txBody>
          <a:bodyPr/>
          <a:lstStyle/>
          <a:p>
            <a:r>
              <a:rPr lang="en-US" dirty="0" smtClean="0"/>
              <a:t>Local System Of Charges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045" y="1197151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Electro-mag. charge lattice: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;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5" y="1197151"/>
                <a:ext cx="8991600" cy="646331"/>
              </a:xfrm>
              <a:prstGeom prst="rect">
                <a:avLst/>
              </a:prstGeom>
              <a:blipFill>
                <a:blip r:embed="rId3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4399" y="1979275"/>
                <a:ext cx="8825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LEET only depends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9" y="1979275"/>
                <a:ext cx="8825023" cy="646331"/>
              </a:xfrm>
              <a:prstGeom prst="rect">
                <a:avLst/>
              </a:prstGeom>
              <a:blipFill>
                <a:blip r:embed="rId4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𝐿𝐸𝐸𝑇</m:t>
                        </m:r>
                      </m:sub>
                      <m: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p>
                    </m:sSubSup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∼</m:t>
                    </m:r>
                    <m:nary>
                      <m:naryPr>
                        <m:supHide m:val="on"/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acc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𝜏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+⋯</m:t>
                        </m:r>
                      </m:e>
                    </m:nary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2761399"/>
                <a:ext cx="86868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But!  </a:t>
                </a:r>
                <a:r>
                  <a:rPr lang="en-US" sz="3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write an action we must </a:t>
                </a:r>
                <a:r>
                  <a:rPr lang="en-US" sz="3600" i="1" u="sng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choose</a:t>
                </a:r>
                <a:r>
                  <a:rPr lang="en-US" sz="3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splitting: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≅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⊕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𝜏</m:t>
                    </m:r>
                    <m:d>
                      <m:d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1399"/>
                <a:ext cx="8686800" cy="1200329"/>
              </a:xfrm>
              <a:prstGeom prst="rect">
                <a:avLst/>
              </a:prstGeom>
              <a:blipFill>
                <a:blip r:embed="rId6"/>
                <a:stretch>
                  <a:fillRect l="-1123" t="-8122" r="-2667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8176" y="5385724"/>
            <a:ext cx="898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LEETs with different </a:t>
            </a:r>
            <a:r>
              <a:rPr lang="en-US" sz="4400" dirty="0" err="1" smtClean="0">
                <a:solidFill>
                  <a:srgbClr val="0000FF"/>
                </a:solidFill>
              </a:rPr>
              <a:t>splittings</a:t>
            </a:r>
            <a:r>
              <a:rPr lang="en-US" sz="4400" dirty="0" smtClean="0">
                <a:solidFill>
                  <a:srgbClr val="0000FF"/>
                </a:solidFill>
              </a:rPr>
              <a:t> are related by ``electromagnetic duality’’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010400" y="47244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7244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4724400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61755" y="6757874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614500" y="5268939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o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8927" y="1468960"/>
            <a:ext cx="2095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6863" y="894365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1728800" y="3470259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952225" y="3559201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836768" y="5503133"/>
            <a:ext cx="228600" cy="85725"/>
          </a:xfrm>
          <a:prstGeom prst="ellipse">
            <a:avLst/>
          </a:prstGeom>
          <a:solidFill>
            <a:srgbClr val="0F0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19687" y="5598504"/>
                <a:ext cx="6157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87" y="5598504"/>
                <a:ext cx="61572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35900" y="5400744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=-1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900" y="5400744"/>
                <a:ext cx="1319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9740" y="2293793"/>
                <a:ext cx="813043" cy="56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40" y="2293793"/>
                <a:ext cx="813043" cy="560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46571" y="3043288"/>
                <a:ext cx="6784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71" y="3043288"/>
                <a:ext cx="67845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3962400" y="5826287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33800" y="5951920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=+1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951920"/>
                <a:ext cx="1319200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8955" y="1277910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4063165" y="3915340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99033" y="3071992"/>
                <a:ext cx="813043" cy="56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033" y="3071992"/>
                <a:ext cx="813043" cy="560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6536" y="-86655"/>
                <a:ext cx="8305800" cy="12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has nontrivial </a:t>
                </a:r>
                <a:r>
                  <a:rPr lang="en-US" sz="3600" dirty="0" err="1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monodromy</a:t>
                </a:r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around    discriminant locus: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Δ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=0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36" y="-86655"/>
                <a:ext cx="8305800" cy="1284647"/>
              </a:xfrm>
              <a:prstGeom prst="rect">
                <a:avLst/>
              </a:prstGeom>
              <a:blipFill>
                <a:blip r:embed="rId10"/>
                <a:stretch>
                  <a:fillRect t="-7583" r="-5062" b="-1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5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3" grpId="0"/>
      <p:bldP spid="14" grpId="0"/>
      <p:bldP spid="17" grpId="0"/>
      <p:bldP spid="20" grpId="0"/>
      <p:bldP spid="18" grpId="0" animBg="1"/>
      <p:bldP spid="19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38" y="-236485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Theory - 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442" y="1940046"/>
            <a:ext cx="852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LEET breaks down near discriminant locus:  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we can use a </a:t>
                </a:r>
                <a:r>
                  <a:rPr lang="en-US" sz="3200" i="1" u="sng" dirty="0" smtClean="0">
                    <a:solidFill>
                      <a:srgbClr val="7030A0"/>
                    </a:solidFill>
                  </a:rPr>
                  <a:t>different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LEET – there are new </a:t>
                </a:r>
              </a:p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ields (``monopole fields’’) which need to be included.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blipFill>
                <a:blip r:embed="rId2"/>
                <a:stretch>
                  <a:fillRect l="-1645" t="-6522" r="-7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981200" y="2819400"/>
            <a:ext cx="4191000" cy="914400"/>
            <a:chOff x="1981200" y="2819400"/>
            <a:chExt cx="4191000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It is </a:t>
                </a:r>
                <a:r>
                  <a:rPr lang="en-US" sz="3600" i="1" u="sng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an Abelian gauge theory and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has an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blipFill>
                <a:blip r:embed="rId5"/>
                <a:stretch>
                  <a:fillRect t="-727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67970" y="3146537"/>
            <a:ext cx="162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BUT!</a:t>
            </a:r>
            <a:endParaRPr lang="en-US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0" y="819879"/>
                <a:ext cx="891553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Cannot use the same gauge field for 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: Transitions by electro-magnetic duality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9879"/>
                <a:ext cx="8915539" cy="1077218"/>
              </a:xfrm>
              <a:prstGeom prst="rect">
                <a:avLst/>
              </a:prstGeom>
              <a:blipFill>
                <a:blip r:embed="rId6"/>
                <a:stretch>
                  <a:fillRect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1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89"/>
            <a:ext cx="8229600" cy="1143000"/>
          </a:xfrm>
        </p:spPr>
        <p:txBody>
          <a:bodyPr/>
          <a:lstStyle/>
          <a:p>
            <a:r>
              <a:rPr lang="en-US" dirty="0" smtClean="0"/>
              <a:t>X: SUMMING </a:t>
            </a:r>
            <a:r>
              <a:rPr lang="en-US" dirty="0" smtClean="0"/>
              <a:t>OVER VACUA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ALSO: The LEET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near the discriminant loci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−1, +1 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has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its own set of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blipFill>
                <a:blip r:embed="rId3"/>
                <a:stretch>
                  <a:fillRect r="-420" b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Vacua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are enumerated by the solutions to the renowned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Seiberg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-Witten equations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blipFill>
                <a:blip r:embed="rId4"/>
                <a:stretch>
                  <a:fillRect b="-15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Quantum effects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the path integral for </a:t>
                </a:r>
                <a:r>
                  <a:rPr lang="en-US" sz="3200" i="1" u="sng" dirty="0" smtClean="0">
                    <a:solidFill>
                      <a:srgbClr val="0000FF"/>
                    </a:solidFill>
                  </a:rPr>
                  <a:t>compact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will be given by a sum over ALL the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blipFill>
                <a:blip r:embed="rId5"/>
                <a:stretch>
                  <a:fillRect t="-681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Continuous moduli space of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vacua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parametrized by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blipFill>
                <a:blip r:embed="rId6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057400" y="228739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Two kinds of </a:t>
            </a:r>
            <a:r>
              <a:rPr lang="en-US" sz="4000" dirty="0" err="1" smtClean="0">
                <a:solidFill>
                  <a:srgbClr val="C00000"/>
                </a:solidFill>
              </a:rPr>
              <a:t>vacua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Using LEET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3400" y="3352800"/>
            <a:ext cx="7848600" cy="18422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01140" y="3201291"/>
            <a:ext cx="8209459" cy="21327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𝑊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sub>
                        <m:sup/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𝑆𝑊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2971800" y="5638800"/>
            <a:ext cx="4191000" cy="914400"/>
            <a:chOff x="1981200" y="2819400"/>
            <a:chExt cx="4191000" cy="914400"/>
          </a:xfrm>
        </p:grpSpPr>
        <p:grpSp>
          <p:nvGrpSpPr>
            <p:cNvPr id="22" name="Group 21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32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 animBg="1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Preliminary Comments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609" y="1469692"/>
                <a:ext cx="8991600" cy="13234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an explicit integral over complex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plane computed using QFT techniques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" y="1469692"/>
                <a:ext cx="8991600" cy="1323439"/>
              </a:xfrm>
              <a:prstGeom prst="rect">
                <a:avLst/>
              </a:prstGeom>
              <a:blipFill>
                <a:blip r:embed="rId4"/>
                <a:stretch>
                  <a:fillRect t="-7834" r="-949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838" y="3091723"/>
            <a:ext cx="8000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will return to it </a:t>
            </a:r>
            <a:r>
              <a:rPr lang="en-US" sz="4000" smtClean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discuss it in detail.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029200"/>
            <a:ext cx="7076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But first let’s finish writing down the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full answer for the path integral.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Contributions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  <a:blipFill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Path integral for the LEET with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takes </a:t>
                </a:r>
              </a:p>
              <a:p>
                <a:r>
                  <a:rPr lang="en-US" sz="3200" dirty="0">
                    <a:solidFill>
                      <a:srgbClr val="0000FF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he general form of a sum over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(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soln’s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to SWE):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blipFill>
                <a:blip r:embed="rId4"/>
                <a:stretch>
                  <a:fillRect l="-1763" r="-2441" b="-1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𝔖𝔭𝔦𝔫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𝑅𝑒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[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𝑻</m:t>
                          </m:r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𝒊</m:t>
                          </m:r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den>
                          </m:f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Nonvanishing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period in the neighborhood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blipFill>
                <a:blip r:embed="rId7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∼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0" dirty="0" smtClean="0">
                    <a:solidFill>
                      <a:srgbClr val="7030A0"/>
                    </a:solidFill>
                  </a:rPr>
                  <a:t>structure: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blipFill>
                <a:blip r:embed="rId10"/>
                <a:stretch>
                  <a:fillRect t="-15517" r="-45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8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7800" y="1295400"/>
                <a:ext cx="4980402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4400" i="1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295400"/>
                <a:ext cx="4980402" cy="8860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-185058" y="392081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Everything is already known </a:t>
            </a:r>
            <a:r>
              <a:rPr lang="en-US" sz="4000" b="1" i="1" u="sng" dirty="0" smtClean="0">
                <a:solidFill>
                  <a:srgbClr val="FF0000"/>
                </a:solidFill>
              </a:rPr>
              <a:t>EXCEPT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F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unctions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:  independent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but difficult to derive from first principles.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Using a phenomenon known as 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``wall crossing’’ one can derive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, directly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0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is of fundamental importance.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blipFill>
                <a:blip r:embed="rId4"/>
                <a:stretch>
                  <a:fillRect l="-1091" t="-4296" r="-2836" b="-9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-13822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Witten Conjecture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10007" y="881034"/>
                <a:ext cx="89915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4400" dirty="0">
                    <a:solidFill>
                      <a:srgbClr val="0000FF"/>
                    </a:solidFill>
                  </a:rPr>
                  <a:t>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4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&gt;1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 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007" y="881034"/>
                <a:ext cx="8991599" cy="769441"/>
              </a:xfrm>
              <a:prstGeom prst="rect">
                <a:avLst/>
              </a:prstGeom>
              <a:blipFill>
                <a:blip r:embed="rId3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904" y="2478120"/>
                <a:ext cx="6699398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(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</m:e>
                      </m:nary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04" y="2478120"/>
                <a:ext cx="6699398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6999" y="3910788"/>
                <a:ext cx="2512996" cy="1094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99" y="3910788"/>
                <a:ext cx="2512996" cy="1094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712" y="5338583"/>
                <a:ext cx="30522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=2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𝜒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+3 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12" y="5338583"/>
                <a:ext cx="305224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86402" y="4856673"/>
                <a:ext cx="4695131" cy="189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B050"/>
                    </a:solidFill>
                  </a:rPr>
                  <a:t>      Example: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𝐾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3:   </m:t>
                    </m:r>
                  </m:oMath>
                </a14:m>
                <a:endParaRPr lang="en-US" sz="3600" b="0" i="1" dirty="0" smtClean="0">
                  <a:solidFill>
                    <a:srgbClr val="00B05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402" y="4856673"/>
                <a:ext cx="4695131" cy="1891159"/>
              </a:xfrm>
              <a:prstGeom prst="rect">
                <a:avLst/>
              </a:prstGeom>
              <a:blipFill>
                <a:blip r:embed="rId7"/>
                <a:stretch>
                  <a:fillRect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85793" y="3363970"/>
                <a:ext cx="4599401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793" y="3363970"/>
                <a:ext cx="4599401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47944" y="1721313"/>
                <a:ext cx="5548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If X has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)&gt;1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then: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44" y="1721313"/>
                <a:ext cx="5548255" cy="646331"/>
              </a:xfrm>
              <a:prstGeom prst="rect">
                <a:avLst/>
              </a:prstGeom>
              <a:blipFill>
                <a:blip r:embed="rId9"/>
                <a:stretch>
                  <a:fillRect l="-3297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72" y="11430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Well, I am happy to report that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Mathematics and Physics have remarried!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6886" y="5348029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C</a:t>
            </a:r>
            <a:r>
              <a:rPr lang="en-US" sz="3600" dirty="0" smtClean="0">
                <a:solidFill>
                  <a:srgbClr val="0033CC"/>
                </a:solidFill>
              </a:rPr>
              <a:t>hange began in the 1970’s …..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825" y="9737725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Atiyah</a:t>
            </a:r>
            <a:r>
              <a:rPr lang="en-US" dirty="0" smtClean="0"/>
              <a:t>, </a:t>
            </a:r>
            <a:r>
              <a:rPr lang="en-US" dirty="0" err="1" smtClean="0"/>
              <a:t>Bott</a:t>
            </a:r>
            <a:r>
              <a:rPr lang="en-US" dirty="0" smtClean="0"/>
              <a:t>, Singer, …</a:t>
            </a:r>
            <a:endParaRPr lang="en-US" dirty="0"/>
          </a:p>
        </p:txBody>
      </p:sp>
      <p:pic>
        <p:nvPicPr>
          <p:cNvPr id="1026" name="Picture 2" descr="http://4.bp.blogspot.com/_THxIgNCTzuU/TIafg2qv0-I/AAAAAAAAAaI/rRNngzShTLo/s1600/Wedding%20bell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6" y="152400"/>
            <a:ext cx="2753008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22" y="4626687"/>
            <a:ext cx="2857500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4898748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Much easier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to compute!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20" y="685800"/>
            <a:ext cx="9070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The Donaldson invariants can be written in terms of the </a:t>
            </a:r>
            <a:r>
              <a:rPr lang="en-US" sz="4000" dirty="0" err="1" smtClean="0">
                <a:solidFill>
                  <a:srgbClr val="C00000"/>
                </a:solidFill>
              </a:rPr>
              <a:t>Seiberg</a:t>
            </a:r>
            <a:r>
              <a:rPr lang="en-US" sz="4000" dirty="0" smtClean="0">
                <a:solidFill>
                  <a:srgbClr val="C00000"/>
                </a:solidFill>
              </a:rPr>
              <a:t>-Witten invariants: They carry the same information about the four-dimensional space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upload.wikimedia.org/wikipedia/commons/thumb/6/6e/Sliderule.PickettN902T.agr.jpg/220px-Sliderule.PickettN902T.a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4937"/>
            <a:ext cx="3252206" cy="18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05294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4047"/>
            <a:ext cx="5029200" cy="40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1132114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Agrees with structure theorem of P. </a:t>
            </a:r>
            <a:r>
              <a:rPr lang="en-US" sz="3200" dirty="0" err="1" smtClean="0">
                <a:solidFill>
                  <a:srgbClr val="0000FF"/>
                </a:solidFill>
              </a:rPr>
              <a:t>Kronheimer</a:t>
            </a:r>
            <a:r>
              <a:rPr lang="en-US" sz="3200" dirty="0" smtClean="0">
                <a:solidFill>
                  <a:srgbClr val="0000FF"/>
                </a:solidFill>
              </a:rPr>
              <a:t> and T. </a:t>
            </a:r>
            <a:r>
              <a:rPr lang="en-US" sz="3200" dirty="0" err="1" smtClean="0">
                <a:solidFill>
                  <a:srgbClr val="0000FF"/>
                </a:solidFill>
              </a:rPr>
              <a:t>Mrowka</a:t>
            </a:r>
            <a:r>
              <a:rPr lang="en-US" sz="3200" dirty="0" smtClean="0">
                <a:solidFill>
                  <a:srgbClr val="0000FF"/>
                </a:solidFill>
              </a:rPr>
              <a:t> – whose work provided important background for Witten’s conjecture.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876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P. </a:t>
            </a:r>
            <a:r>
              <a:rPr lang="en-US" sz="3600" dirty="0" err="1" smtClean="0">
                <a:solidFill>
                  <a:srgbClr val="C00000"/>
                </a:solidFill>
              </a:rPr>
              <a:t>Feehan</a:t>
            </a:r>
            <a:r>
              <a:rPr lang="en-US" sz="3600" dirty="0" smtClean="0">
                <a:solidFill>
                  <a:srgbClr val="C00000"/>
                </a:solidFill>
              </a:rPr>
              <a:t> and T. </a:t>
            </a:r>
            <a:r>
              <a:rPr lang="en-US" sz="3600" dirty="0" err="1" smtClean="0">
                <a:solidFill>
                  <a:srgbClr val="C00000"/>
                </a:solidFill>
              </a:rPr>
              <a:t>Leness</a:t>
            </a:r>
            <a:r>
              <a:rPr lang="en-US" sz="3600" dirty="0" smtClean="0">
                <a:solidFill>
                  <a:srgbClr val="C00000"/>
                </a:solidFill>
              </a:rPr>
              <a:t> have outlined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 a rigorous proof of this conjecture using standard techniques of differential geometry.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Comments On The Witten Conjecture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864197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Physical derivation sketched above was given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by G. Moore and E. Witten in 1997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899" y="4260548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Complex surfaces:  L. </a:t>
            </a:r>
            <a:r>
              <a:rPr lang="en-US" sz="2400" dirty="0" err="1" smtClean="0">
                <a:solidFill>
                  <a:srgbClr val="0000FF"/>
                </a:solidFill>
              </a:rPr>
              <a:t>Gottsche</a:t>
            </a:r>
            <a:r>
              <a:rPr lang="en-US" sz="2400" dirty="0" smtClean="0">
                <a:solidFill>
                  <a:srgbClr val="0000FF"/>
                </a:solidFill>
              </a:rPr>
              <a:t>, H. Nakajima, &amp; K. Yoshioka  2006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5042023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45351" y="424405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Low Energy Effective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FF00"/>
                    </a:solidFill>
                  </a:rPr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3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-Plane Integral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  <a:blipFill>
                <a:blip r:embed="rId2"/>
                <a:stretch>
                  <a:fillRect b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" y="990600"/>
            <a:ext cx="773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Can be computed explicitly from QFT of LEET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Vanishes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&gt;1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.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3846" t="-13542" r="-307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2730" y="2352813"/>
                <a:ext cx="3731534" cy="603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=∫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𝑑𝑢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ℋ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Ψ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30" y="2352813"/>
                <a:ext cx="3731534" cy="603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/>
                      </a:rPr>
                      <m:t>Ψ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:    Sum over principal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bundles for gauge field </a:t>
                </a: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of the Abelian LEET: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blipFill>
                <a:blip r:embed="rId5"/>
                <a:stretch>
                  <a:fillRect l="-1686" t="-6780" r="-742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=1: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5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ℋ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is  </a:t>
                </a:r>
                <a:r>
                  <a:rPr lang="en-US" sz="3200" b="1" i="1" u="sng" dirty="0" smtClean="0">
                    <a:solidFill>
                      <a:srgbClr val="336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holomorphic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3200" b="1" i="1" u="sng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metric-independent</a:t>
                </a:r>
                <a:endParaRPr lang="en-US" sz="3200" b="1" i="1" u="sng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13542" r="-10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Ψ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𝜋𝜏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𝑢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3462" y="6220418"/>
            <a:ext cx="8569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holomorphic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i="1" u="sng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metric- DEPENDENT</a:t>
            </a:r>
            <a:endParaRPr lang="en-US" sz="3200" b="1" i="1" u="sng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  <p:bldP spid="9" grpId="0"/>
      <p:bldP spid="10" grpId="0"/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36144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u-plane integral turns out to be closely related to the theory of mock modular (and Jacobi) forms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1706" y="2505159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Special examples:  Moore-Witten (1997)  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and </a:t>
            </a:r>
            <a:r>
              <a:rPr lang="en-US" sz="3200" dirty="0" err="1" smtClean="0">
                <a:solidFill>
                  <a:srgbClr val="00B050"/>
                </a:solidFill>
              </a:rPr>
              <a:t>Malmendier</a:t>
            </a:r>
            <a:r>
              <a:rPr lang="en-US" sz="3200" dirty="0" smtClean="0">
                <a:solidFill>
                  <a:srgbClr val="00B050"/>
                </a:solidFill>
              </a:rPr>
              <a:t>-Ono (2008) 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9794" y="4127282"/>
                <a:ext cx="7848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New point: The relation holds for ALL 4-manifolds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94" y="4127282"/>
                <a:ext cx="7848600" cy="1323439"/>
              </a:xfrm>
              <a:prstGeom prst="rect">
                <a:avLst/>
              </a:prstGeom>
              <a:blipFill>
                <a:blip r:embed="rId2"/>
                <a:stretch>
                  <a:fillRect l="-2562" t="-8295" r="-4037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5995627"/>
            <a:ext cx="794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G. </a:t>
            </a:r>
            <a:r>
              <a:rPr lang="en-US" sz="2800" dirty="0" err="1" smtClean="0"/>
              <a:t>Korpas</a:t>
            </a:r>
            <a:r>
              <a:rPr lang="en-US" sz="2800" dirty="0" smtClean="0"/>
              <a:t>, J. </a:t>
            </a:r>
            <a:r>
              <a:rPr lang="en-US" sz="2800" dirty="0" err="1" smtClean="0"/>
              <a:t>Manschot</a:t>
            </a:r>
            <a:r>
              <a:rPr lang="en-US" sz="2800" dirty="0" smtClean="0"/>
              <a:t>, G. Moore, I. </a:t>
            </a:r>
            <a:r>
              <a:rPr lang="en-US" sz="2800" dirty="0" err="1" smtClean="0"/>
              <a:t>Nidaiev</a:t>
            </a:r>
            <a:r>
              <a:rPr lang="en-US" sz="2800" dirty="0" smtClean="0"/>
              <a:t> (2019)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7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6073" y="3449547"/>
                <a:ext cx="2113592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73" y="3449547"/>
                <a:ext cx="2113592" cy="1137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62401" y="3430049"/>
                <a:ext cx="4114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B-cycle: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/>
                      </a:rPr>
                      <m:t>⇒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3430049"/>
                <a:ext cx="4114800" cy="707886"/>
              </a:xfrm>
              <a:prstGeom prst="rect">
                <a:avLst/>
              </a:prstGeom>
              <a:blipFill>
                <a:blip r:embed="rId4"/>
                <a:stretch>
                  <a:fillRect l="-518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There is a unique A-cycle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invariant under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monodromy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(for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&gt;1 )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blipFill>
                <a:blip r:embed="rId7"/>
                <a:stretch>
                  <a:fillRect l="-1800" t="-6704" b="-18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52600" y="4137935"/>
                <a:ext cx="83058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/</m:t>
                          </m:r>
                          <m:nary>
                            <m:naryPr>
                              <m:chr m:val="∮"/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137935"/>
                <a:ext cx="8305800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2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2937" cy="548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⊂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𝑆𝐿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44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:   A sum of integrals of the form :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blipFill>
                <a:blip r:embed="rId3"/>
                <a:stretch>
                  <a:fillRect t="-15517" r="-120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Support of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is bounded below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blipFill>
                <a:blip r:embed="rId6"/>
                <a:stretch>
                  <a:fillRect l="-4762"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Strategy:  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such that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blipFill>
                <a:blip r:embed="rId7"/>
                <a:stretch>
                  <a:fillRect l="-2744" t="-9836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modular of weight (2,0)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blipFill>
                <a:blip r:embed="rId9"/>
                <a:stretch>
                  <a:fillRect t="-9917" r="-3754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1782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Relation To Mock Modular Forms – 1.1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0" y="3774140"/>
            <a:ext cx="1009650" cy="29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18723"/>
            <a:ext cx="9067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Relation To Mock Modular Forms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We choose an explicit solution 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sub>
                    </m:sSub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𝐼𝑚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 </a:t>
                </a:r>
              </a:p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vanishing exponentially fast at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blipFill>
                <a:blip r:embed="rId3"/>
                <a:stretch>
                  <a:fillRect t="-5017" b="-8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219200" y="5457208"/>
                <a:ext cx="67818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5457208"/>
                <a:ext cx="6781800" cy="1198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5200" y="5791200"/>
                <a:ext cx="4833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791200"/>
                <a:ext cx="48332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2800" y="5456951"/>
                <a:ext cx="4419600" cy="1199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3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456951"/>
                <a:ext cx="4419600" cy="1199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15143" y="3535926"/>
                <a:ext cx="69233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:  mock modular form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3" y="3535926"/>
                <a:ext cx="6923314" cy="646331"/>
              </a:xfrm>
              <a:prstGeom prst="rect">
                <a:avLst/>
              </a:prstGeom>
              <a:blipFill>
                <a:blip r:embed="rId9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8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381000"/>
            <a:ext cx="915744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Some great mathematicians </a:t>
            </a:r>
          </a:p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 got interested in aspects of                fundamental physics ….. 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While some great physicists started producing results requiring ever increasing mathematical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sophistication,  …..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25884"/>
            <a:ext cx="8229600" cy="1143000"/>
          </a:xfrm>
        </p:spPr>
        <p:txBody>
          <a:bodyPr/>
          <a:lstStyle/>
          <a:p>
            <a:r>
              <a:rPr lang="en-US" dirty="0" smtClean="0"/>
              <a:t>Doing The Integral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Note: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undetermined by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diffeq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but fixed by the modular properties: Subtle!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blipFill>
                <a:blip r:embed="rId6"/>
                <a:stretch>
                  <a:fillRect l="-215" t="-6780" r="-1291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</a:rPr>
                  <a:t>Long history of the definition &amp; evaluation of such   integrals with singular modular forms</a:t>
                </a:r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blipFill>
                <a:blip r:embed="rId7"/>
                <a:stretch>
                  <a:fillRect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78932"/>
            <a:ext cx="1600200" cy="4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Some references for evaluation of modular integrals: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-10886" y="1752600"/>
            <a:ext cx="922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H. Peterson, Math. Ann. 127, 33 (1954)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Dixon-</a:t>
            </a:r>
            <a:r>
              <a:rPr lang="en-US" sz="2800" dirty="0" err="1" smtClean="0">
                <a:solidFill>
                  <a:srgbClr val="0000FF"/>
                </a:solidFill>
              </a:rPr>
              <a:t>Kaplunovsky</a:t>
            </a:r>
            <a:r>
              <a:rPr lang="en-US" sz="2800" dirty="0" smtClean="0">
                <a:solidFill>
                  <a:srgbClr val="0000FF"/>
                </a:solidFill>
              </a:rPr>
              <a:t>-Louis, </a:t>
            </a:r>
            <a:r>
              <a:rPr lang="en-US" sz="2800" dirty="0" err="1">
                <a:solidFill>
                  <a:srgbClr val="0000FF"/>
                </a:solidFill>
              </a:rPr>
              <a:t>Nucl</a:t>
            </a:r>
            <a:r>
              <a:rPr lang="en-US" sz="2800" dirty="0">
                <a:solidFill>
                  <a:srgbClr val="0000FF"/>
                </a:solidFill>
              </a:rPr>
              <a:t>. Phys. B329 (1990) 27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Harvey-Moore,  </a:t>
            </a:r>
            <a:r>
              <a:rPr lang="en-US" sz="2800" dirty="0" err="1" smtClean="0">
                <a:solidFill>
                  <a:srgbClr val="0000FF"/>
                </a:solidFill>
              </a:rPr>
              <a:t>Nucl</a:t>
            </a:r>
            <a:r>
              <a:rPr lang="en-US" sz="2800" dirty="0" smtClean="0">
                <a:solidFill>
                  <a:srgbClr val="0000FF"/>
                </a:solidFill>
              </a:rPr>
              <a:t>. Phys. B463 (1996) 315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Moore-Witten, Adv. </a:t>
            </a:r>
            <a:r>
              <a:rPr lang="en-US" sz="2800" dirty="0" err="1" smtClean="0">
                <a:solidFill>
                  <a:srgbClr val="0000FF"/>
                </a:solidFill>
              </a:rPr>
              <a:t>Theor</a:t>
            </a:r>
            <a:r>
              <a:rPr lang="en-US" sz="2800" dirty="0" smtClean="0">
                <a:solidFill>
                  <a:srgbClr val="0000FF"/>
                </a:solidFill>
              </a:rPr>
              <a:t>. Math. Phys. 1 (1997) 298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Borcherds</a:t>
            </a:r>
            <a:r>
              <a:rPr lang="en-US" sz="2800" dirty="0" smtClean="0">
                <a:solidFill>
                  <a:srgbClr val="FF0000"/>
                </a:solidFill>
              </a:rPr>
              <a:t>, Inv. Math. 132 (1998) 491   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Brunnier-Funke</a:t>
            </a:r>
            <a:r>
              <a:rPr lang="en-US" sz="2800" dirty="0" smtClean="0">
                <a:solidFill>
                  <a:srgbClr val="FF0000"/>
                </a:solidFill>
              </a:rPr>
              <a:t>, Duke Math J. 125.1 (2004)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Bringmann-Diamantis-Ehlen</a:t>
            </a:r>
            <a:r>
              <a:rPr lang="en-US" sz="2800" dirty="0" smtClean="0">
                <a:solidFill>
                  <a:srgbClr val="FF0000"/>
                </a:solidFill>
              </a:rPr>
              <a:t>, Int. Math. Res. Not. (2017)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</a:rPr>
              <a:t>Korpas</a:t>
            </a:r>
            <a:r>
              <a:rPr lang="en-US" sz="2800" dirty="0" smtClean="0">
                <a:solidFill>
                  <a:srgbClr val="0000FF"/>
                </a:solidFill>
              </a:rPr>
              <a:t>-</a:t>
            </a:r>
            <a:r>
              <a:rPr lang="en-US" sz="2800" dirty="0" err="1" smtClean="0">
                <a:solidFill>
                  <a:srgbClr val="0000FF"/>
                </a:solidFill>
              </a:rPr>
              <a:t>Manschot</a:t>
            </a:r>
            <a:r>
              <a:rPr lang="en-US" sz="2800" dirty="0" smtClean="0">
                <a:solidFill>
                  <a:srgbClr val="0000FF"/>
                </a:solidFill>
              </a:rPr>
              <a:t>-Moore-</a:t>
            </a:r>
            <a:r>
              <a:rPr lang="en-US" sz="2800" dirty="0" err="1" smtClean="0">
                <a:solidFill>
                  <a:srgbClr val="0000FF"/>
                </a:solidFill>
              </a:rPr>
              <a:t>Nidaiev</a:t>
            </a:r>
            <a:r>
              <a:rPr lang="en-US" sz="2800" dirty="0" smtClean="0">
                <a:solidFill>
                  <a:srgbClr val="0000FF"/>
                </a:solidFill>
              </a:rPr>
              <a:t>,  e-print arXiv:1910.13410 </a:t>
            </a:r>
          </a:p>
        </p:txBody>
      </p:sp>
    </p:spTree>
    <p:extLst>
      <p:ext uri="{BB962C8B-B14F-4D97-AF65-F5344CB8AC3E}">
        <p14:creationId xmlns:p14="http://schemas.microsoft.com/office/powerpoint/2010/main" val="33718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9714" y="5861709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Directions For Future Research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45351" y="424405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Low Energy Effective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90600" y="5151601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151601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685800"/>
                <a:ext cx="7924800" cy="600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3200" dirty="0" smtClean="0">
                    <a:solidFill>
                      <a:srgbClr val="0000FF"/>
                    </a:solidFill>
                  </a:rPr>
                  <a:t>Other N=2 Theories </a:t>
                </a:r>
              </a:p>
              <a:p>
                <a:pPr marL="342900" indent="-342900">
                  <a:buAutoNum type="arabicPeriod"/>
                </a:pPr>
                <a:endParaRPr lang="en-US" sz="3200" dirty="0"/>
              </a:p>
              <a:p>
                <a:pPr marL="342900" indent="-342900">
                  <a:buAutoNum type="arabicPeriod"/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Family Invariants</a:t>
                </a:r>
              </a:p>
              <a:p>
                <a:pPr marL="342900" indent="-342900">
                  <a:buAutoNum type="arabicPeriod"/>
                </a:pPr>
                <a:endParaRPr lang="en-US" sz="3200" dirty="0"/>
              </a:p>
              <a:p>
                <a:r>
                  <a:rPr lang="en-US" sz="3200" b="0" dirty="0" smtClean="0">
                    <a:solidFill>
                      <a:srgbClr val="C00000"/>
                    </a:solidFill>
                  </a:rPr>
                  <a:t>3.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  <a:p>
                <a:pPr marL="342900" indent="-342900">
                  <a:buAutoNum type="arabicPeriod"/>
                </a:pPr>
                <a:endParaRPr lang="en-US" sz="3200" dirty="0" smtClean="0">
                  <a:solidFill>
                    <a:srgbClr val="7030A0"/>
                  </a:solidFill>
                </a:endParaRP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4. Manifolds with boundary and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Floer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theory</a:t>
                </a:r>
              </a:p>
              <a:p>
                <a:endParaRPr lang="en-US" sz="3200" dirty="0" smtClean="0"/>
              </a:p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5. Physical Interpretation of Bauer-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Furuta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Invariant?  </a:t>
                </a:r>
              </a:p>
              <a:p>
                <a:endParaRPr lang="en-US" sz="3200" dirty="0">
                  <a:solidFill>
                    <a:srgbClr val="FF3399"/>
                  </a:solidFill>
                </a:endParaRPr>
              </a:p>
              <a:p>
                <a:r>
                  <a:rPr lang="en-US" sz="3200" dirty="0" smtClean="0">
                    <a:solidFill>
                      <a:srgbClr val="FF3399"/>
                    </a:solidFill>
                  </a:rPr>
                  <a:t>6.  K-theoretic &amp; Elliptic Generalizations </a:t>
                </a:r>
                <a:endParaRPr lang="en-US" sz="32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5800"/>
                <a:ext cx="7924800" cy="6001643"/>
              </a:xfrm>
              <a:prstGeom prst="rect">
                <a:avLst/>
              </a:prstGeom>
              <a:blipFill>
                <a:blip r:embed="rId2"/>
                <a:stretch>
                  <a:fillRect l="-2077" t="-1626" b="-2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triped Right Arrow 4"/>
          <p:cNvSpPr/>
          <p:nvPr/>
        </p:nvSpPr>
        <p:spPr>
          <a:xfrm rot="10800000">
            <a:off x="5105400" y="800582"/>
            <a:ext cx="1295400" cy="381000"/>
          </a:xfrm>
          <a:prstGeom prst="striped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Striped Right Arrow 5"/>
          <p:cNvSpPr/>
          <p:nvPr/>
        </p:nvSpPr>
        <p:spPr>
          <a:xfrm rot="10800000">
            <a:off x="5151699" y="1756457"/>
            <a:ext cx="1295400" cy="381000"/>
          </a:xfrm>
          <a:prstGeom prst="striped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Striped Right Arrow 6"/>
          <p:cNvSpPr/>
          <p:nvPr/>
        </p:nvSpPr>
        <p:spPr>
          <a:xfrm rot="10800000">
            <a:off x="7620000" y="6172200"/>
            <a:ext cx="1295400" cy="381000"/>
          </a:xfrm>
          <a:prstGeom prst="striped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6184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6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Other N=2 Theories?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7279" y="2514600"/>
                <a:ext cx="720953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Topological twisting should sense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𝒩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theory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79" y="2514600"/>
                <a:ext cx="7209538" cy="1323439"/>
              </a:xfrm>
              <a:prstGeom prst="rect">
                <a:avLst/>
              </a:prstGeom>
              <a:blipFill>
                <a:blip r:embed="rId2"/>
                <a:stretch>
                  <a:fillRect l="-2451" t="-8295" r="-2536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4648200"/>
                <a:ext cx="893168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Natural Question: Given the successful application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SYM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to the theory of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4-manifold invariants, are there interesting applications of OTHER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field theories?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48200"/>
                <a:ext cx="8931684" cy="2062103"/>
              </a:xfrm>
              <a:prstGeom prst="rect">
                <a:avLst/>
              </a:prstGeom>
              <a:blipFill>
                <a:blip r:embed="rId3"/>
                <a:stretch>
                  <a:fillRect t="-3846" r="-341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4800" y="1108248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There are infinitely many other four-dimensional N=2 supersymmetric quantum field theories.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013" y="3874785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(but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-dependent details remain to be worked out)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13" y="3874785"/>
                <a:ext cx="8839200" cy="584775"/>
              </a:xfrm>
              <a:prstGeom prst="rect">
                <a:avLst/>
              </a:prstGeom>
              <a:blipFill>
                <a:blip r:embed="rId4"/>
                <a:stretch>
                  <a:fillRect l="-1724" t="-12500" r="-897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3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Lagrangian</a:t>
            </a:r>
            <a:r>
              <a:rPr lang="en-US" dirty="0" smtClean="0"/>
              <a:t> Theories Generalize Donaldson Invariants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𝒯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</m:nary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𝒱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 now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ℳ</m:t>
                    </m:r>
                  </m:oMath>
                </a14:m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is the moduli space of:  </a:t>
                </a:r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blipFill>
                <a:blip r:embed="rId5"/>
                <a:stretch>
                  <a:fillRect l="-200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𝒟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=0 </m:t>
                      </m:r>
                    </m:oMath>
                  </m:oMathPara>
                </a14:m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57756" y="5304957"/>
            <a:ext cx="6643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``Generalized monopole equations’’</a:t>
            </a:r>
            <a:endParaRPr lang="en-US" sz="32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228108"/>
            <a:ext cx="821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U(1) case: </a:t>
            </a:r>
            <a:r>
              <a:rPr lang="en-US" sz="360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Seiberg</a:t>
            </a:r>
            <a:r>
              <a:rPr lang="en-US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-Witten equations. </a:t>
            </a:r>
            <a:endParaRPr lang="en-US" sz="36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0129" y="5853056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[Labastida-Marino;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Losev-Shatashvili-Nekrasov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0129" y="4094866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29" y="4094866"/>
                <a:ext cx="51816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2245" y="4756857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Rank 2 bundle associated to 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structure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5" y="4756857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1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</p:spPr>
            <p:txBody>
              <a:bodyPr/>
              <a:lstStyle/>
              <a:p>
                <a:r>
                  <a:rPr lang="en-US" dirty="0" smtClean="0"/>
                  <a:t>Example:  SU(2)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𝒩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76600" y="1787925"/>
                <a:ext cx="5943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787925"/>
                <a:ext cx="59436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41538"/>
            <a:ext cx="3276600" cy="1843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104322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arXiv:2104.06492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0330" y="4397874"/>
                <a:ext cx="8567858" cy="1076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sSubSup>
                          <m:sSubSup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  <m:sup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sup>
                    </m:s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30" y="4397874"/>
                <a:ext cx="8567858" cy="1076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595746" y="2770451"/>
                <a:ext cx="90539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(UV) Spin-c structure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𝔰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</m:oMath>
                </a14:m>
                <a:endParaRPr lang="en-US" sz="3600" b="0" i="1" dirty="0" smtClean="0">
                  <a:solidFill>
                    <a:srgbClr val="FF3399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0" dirty="0" smtClean="0">
                    <a:solidFill>
                      <a:srgbClr val="FF3399"/>
                    </a:solidFill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𝔰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𝑢𝑣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5746" y="2770451"/>
                <a:ext cx="9053946" cy="1200329"/>
              </a:xfrm>
              <a:prstGeom prst="rect">
                <a:avLst/>
              </a:prstGeom>
              <a:blipFill>
                <a:blip r:embed="rId7"/>
                <a:stretch>
                  <a:fillRect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4959" y="5943600"/>
                <a:ext cx="4038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≔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959" y="5943600"/>
                <a:ext cx="403860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381000"/>
                <a:ext cx="8305800" cy="82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≔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𝒩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"/>
                <a:ext cx="8305800" cy="8274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6788" y="1595707"/>
                <a:ext cx="6400800" cy="1586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≥0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𝐸𝑢𝑙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ℰ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;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88" y="1595707"/>
                <a:ext cx="6400800" cy="1586525"/>
              </a:xfrm>
              <a:prstGeom prst="rect">
                <a:avLst/>
              </a:prstGeom>
              <a:blipFill>
                <a:blip r:embed="rId3"/>
                <a:stretch>
                  <a:fillRect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266700" y="5543359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ℰ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Obstruction bundle for elliptic complex</a:t>
                </a:r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700" y="5543359"/>
                <a:ext cx="9448800" cy="646331"/>
              </a:xfrm>
              <a:prstGeom prst="rect">
                <a:avLst/>
              </a:prstGeom>
              <a:blipFill>
                <a:blip r:embed="rId4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6794" y="3569533"/>
                <a:ext cx="63218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4000" dirty="0" err="1" smtClean="0">
                    <a:solidFill>
                      <a:srgbClr val="00B050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B050"/>
                    </a:solidFill>
                  </a:rPr>
                  <a:t> Euler class for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U(1) symmetry rotating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94" y="3569533"/>
                <a:ext cx="6321812" cy="1323439"/>
              </a:xfrm>
              <a:prstGeom prst="rect">
                <a:avLst/>
              </a:prstGeom>
              <a:blipFill>
                <a:blip r:embed="rId5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9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52400" y="328518"/>
                <a:ext cx="9296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Interpolates between Donaldson-Witten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→∞ ) 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and 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Vafa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-Witten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) partition functions 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28518"/>
                <a:ext cx="9296400" cy="1077218"/>
              </a:xfrm>
              <a:prstGeom prst="rect">
                <a:avLst/>
              </a:prstGeom>
              <a:blipFill>
                <a:blip r:embed="rId2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" y="1676400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Suitably S-duality covariant under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𝑆𝐿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transformations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676400"/>
                <a:ext cx="8610600" cy="1200329"/>
              </a:xfrm>
              <a:prstGeom prst="rect">
                <a:avLst/>
              </a:prstGeom>
              <a:blipFill>
                <a:blip r:embed="rId3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3190210"/>
                <a:ext cx="7810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But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nonholomorphic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90210"/>
                <a:ext cx="7810500" cy="646331"/>
              </a:xfrm>
              <a:prstGeom prst="rect">
                <a:avLst/>
              </a:prstGeom>
              <a:blipFill>
                <a:blip r:embed="rId4"/>
                <a:stretch>
                  <a:fillRect l="-242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9550" y="4207896"/>
                <a:ext cx="8934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exact</m:t>
                    </m:r>
                    <m: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expressions in terms of Jacobi-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Maass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forms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207896"/>
                <a:ext cx="8934450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575" y="5438372"/>
                <a:ext cx="89344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∃ </m:t>
                    </m:r>
                  </m:oMath>
                </a14:m>
                <a:r>
                  <a:rPr lang="en-US" sz="3600" dirty="0" smtClean="0">
                    <a:solidFill>
                      <a:srgbClr val="FF3399"/>
                    </a:solidFill>
                  </a:rPr>
                  <a:t>explicit analog of the ``Witten conjecture’’</a:t>
                </a:r>
              </a:p>
              <a:p>
                <a:pPr algn="ctr"/>
                <a:r>
                  <a:rPr lang="en-US" sz="3600" dirty="0" smtClean="0">
                    <a:solidFill>
                      <a:srgbClr val="FF3399"/>
                    </a:solidFill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endParaRPr lang="en-US" sz="36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" y="5438372"/>
                <a:ext cx="8934450" cy="1200329"/>
              </a:xfrm>
              <a:prstGeom prst="rect">
                <a:avLst/>
              </a:prstGeom>
              <a:blipFill>
                <a:blip r:embed="rId6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2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Physical Mathematics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6948" y="870824"/>
            <a:ext cx="92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In the past few decades a new field has emerged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with its own distinctive character, its own aims and values,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its own standards of proof.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455039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One of the guiding principles is certainly the discovery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of the ultimate foundations of physics.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2" y="4399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921E"/>
                </a:solidFill>
              </a:rPr>
              <a:t>A second guiding principle is that physical insights can lead to surprising and new results in mathematics  </a:t>
            </a:r>
            <a:endParaRPr lang="en-US" sz="2800" dirty="0">
              <a:solidFill>
                <a:srgbClr val="2692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43" y="5473005"/>
            <a:ext cx="912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Such insights are a great success - just as profound and notable as an experimental confirmation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of a theoretical prediction.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52" y="36427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This quest has led to ever more sophisticated mathematics…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542" y="3193188"/>
            <a:ext cx="9144000" cy="24365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43" y="-299543"/>
            <a:ext cx="8229600" cy="1143000"/>
          </a:xfrm>
        </p:spPr>
        <p:txBody>
          <a:bodyPr/>
          <a:lstStyle/>
          <a:p>
            <a:r>
              <a:rPr lang="en-US" dirty="0" smtClean="0"/>
              <a:t>Class S: Conjecture A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657" y="57246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Nontrivial checks: Pure SU(N) </a:t>
            </a:r>
            <a:r>
              <a:rPr lang="en-US" sz="2000" dirty="0" smtClean="0">
                <a:solidFill>
                  <a:srgbClr val="002060"/>
                </a:solidFill>
              </a:rPr>
              <a:t>[M. Marino &amp; G. Moore] </a:t>
            </a: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&amp; simplest non-</a:t>
            </a:r>
            <a:r>
              <a:rPr lang="en-US" sz="3200" dirty="0" err="1" smtClean="0">
                <a:solidFill>
                  <a:srgbClr val="7030A0"/>
                </a:solidFill>
              </a:rPr>
              <a:t>Lagrangian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[Moore-</a:t>
            </a:r>
            <a:r>
              <a:rPr lang="en-US" dirty="0" err="1" smtClean="0">
                <a:solidFill>
                  <a:srgbClr val="002060"/>
                </a:solidFill>
              </a:rPr>
              <a:t>Nidaiev</a:t>
            </a:r>
            <a:r>
              <a:rPr lang="en-US" dirty="0" smtClean="0">
                <a:solidFill>
                  <a:srgbClr val="002060"/>
                </a:solidFill>
              </a:rPr>
              <a:t>]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382994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Conjecture A: For all </a:t>
            </a:r>
            <a:r>
              <a:rPr lang="en-US" sz="3200" dirty="0" err="1" smtClean="0">
                <a:solidFill>
                  <a:srgbClr val="FFFF00"/>
                </a:solidFill>
              </a:rPr>
              <a:t>Lagrangian</a:t>
            </a:r>
            <a:r>
              <a:rPr lang="en-US" sz="3200" dirty="0" smtClean="0">
                <a:solidFill>
                  <a:srgbClr val="FFFF00"/>
                </a:solidFill>
              </a:rPr>
              <a:t> and all class S theories the four-manifold invariants can be written in terms of </a:t>
            </a:r>
            <a:r>
              <a:rPr lang="en-US" sz="3200" dirty="0" err="1" smtClean="0">
                <a:solidFill>
                  <a:srgbClr val="FFFF00"/>
                </a:solidFill>
              </a:rPr>
              <a:t>Seiberg</a:t>
            </a:r>
            <a:r>
              <a:rPr lang="en-US" sz="3200" dirty="0" smtClean="0">
                <a:solidFill>
                  <a:srgbClr val="FFFF00"/>
                </a:solidFill>
              </a:rPr>
              <a:t>-Witten invariants, using formulae generalizing the Witten conjecture.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614" y="2021067"/>
            <a:ext cx="895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Not always described by an action principle – somewhat more mysterious.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631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Another class of theories is derived from 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six-dimensional</a:t>
            </a:r>
            <a:r>
              <a:rPr lang="en-US" sz="3200" dirty="0" smtClean="0">
                <a:solidFill>
                  <a:srgbClr val="0000FF"/>
                </a:solidFill>
              </a:rPr>
              <a:t> QFT by compactification on a Riemann surface C. </a:t>
            </a:r>
            <a:r>
              <a:rPr lang="en-US" sz="1600" dirty="0" smtClean="0">
                <a:solidFill>
                  <a:srgbClr val="0000FF"/>
                </a:solidFill>
              </a:rPr>
              <a:t>[</a:t>
            </a:r>
            <a:r>
              <a:rPr lang="en-US" sz="1600" dirty="0" err="1" smtClean="0">
                <a:solidFill>
                  <a:srgbClr val="0000FF"/>
                </a:solidFill>
              </a:rPr>
              <a:t>Lerche</a:t>
            </a:r>
            <a:r>
              <a:rPr lang="en-US" sz="1600" dirty="0" smtClean="0">
                <a:solidFill>
                  <a:srgbClr val="0000FF"/>
                </a:solidFill>
              </a:rPr>
              <a:t> et. al.; Witten; </a:t>
            </a:r>
            <a:r>
              <a:rPr lang="en-US" sz="1600" dirty="0" err="1" smtClean="0">
                <a:solidFill>
                  <a:srgbClr val="0000FF"/>
                </a:solidFill>
              </a:rPr>
              <a:t>Gaiotto</a:t>
            </a:r>
            <a:r>
              <a:rPr lang="en-US" sz="1600" dirty="0" smtClean="0">
                <a:solidFill>
                  <a:srgbClr val="0000FF"/>
                </a:solidFill>
              </a:rPr>
              <a:t>; </a:t>
            </a:r>
            <a:r>
              <a:rPr lang="en-US" sz="1600" dirty="0" err="1" smtClean="0">
                <a:solidFill>
                  <a:srgbClr val="0000FF"/>
                </a:solidFill>
              </a:rPr>
              <a:t>Gaiotto,Moore,Neitzke</a:t>
            </a:r>
            <a:r>
              <a:rPr lang="en-US" sz="1600" dirty="0" smtClean="0">
                <a:solidFill>
                  <a:srgbClr val="0000FF"/>
                </a:solidFill>
              </a:rPr>
              <a:t>]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22" y="0"/>
            <a:ext cx="8229600" cy="1143000"/>
          </a:xfrm>
        </p:spPr>
        <p:txBody>
          <a:bodyPr/>
          <a:lstStyle/>
          <a:p>
            <a:r>
              <a:rPr lang="en-US" dirty="0" smtClean="0"/>
              <a:t>Family Donaldson Invariants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5445" y="1127567"/>
            <a:ext cx="7710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interesting generalization to invariants for families of four-manifolds. 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3530" y="4181791"/>
                <a:ext cx="6553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𝐵𝐷𝑖𝑓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30" y="4181791"/>
                <a:ext cx="65532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8695" y="2306256"/>
            <a:ext cx="8142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Mentioned by Donaldson long ago.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A modest amount of work has been done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in the math literature .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01" y="4972482"/>
            <a:ext cx="1838416" cy="1838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10" y="5047903"/>
            <a:ext cx="1305922" cy="1762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01" y="4860095"/>
            <a:ext cx="1574390" cy="19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Donaldson-Witten a la  </a:t>
            </a:r>
            <a:r>
              <a:rPr lang="en-US" sz="3600" dirty="0" err="1" smtClean="0"/>
              <a:t>Baulieu</a:t>
            </a:r>
            <a:r>
              <a:rPr lang="en-US" sz="3600" dirty="0" smtClean="0"/>
              <a:t>-Singer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𝕏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𝐴𝑢𝑡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blipFill>
                <a:blip r:embed="rId4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𝐿𝑖𝑒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Pushforward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 err="1" smtClean="0">
                    <a:solidFill>
                      <a:srgbClr val="C00000"/>
                    </a:solidFill>
                  </a:rPr>
                  <a:t>equivariant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cohomology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03870" y="522301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Atiyah</a:t>
            </a:r>
            <a:r>
              <a:rPr lang="en-US" sz="3200" dirty="0" smtClean="0"/>
              <a:t> &amp; Jeffrey  +   </a:t>
            </a:r>
            <a:r>
              <a:rPr lang="en-US" sz="3200" dirty="0" err="1" smtClean="0"/>
              <a:t>Baulieu</a:t>
            </a:r>
            <a:r>
              <a:rPr lang="en-US" sz="3200" dirty="0" smtClean="0"/>
              <a:t> &amp; Singer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22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𝐷𝑖𝑓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blipFill>
                <a:blip r:embed="rId3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a closed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class in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⋊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− </m:t>
                    </m:r>
                  </m:oMath>
                </a14:m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cohomology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blipFill>
                <a:blip r:embed="rId7"/>
                <a:stretch>
                  <a:fillRect l="-1571" t="-5346" r="-3071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Push-forward in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is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class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blipFill>
                <a:blip r:embed="rId8"/>
                <a:stretch>
                  <a:fillRect l="-1477" t="-7614" r="-147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- 2/3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0945" y="1066800"/>
                <a:ext cx="942734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Thanks to heroic computations by JC and VS we have explicit actions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obtained by coupling to truncated &amp; twisted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conformal supergravity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945" y="1066800"/>
                <a:ext cx="9427345" cy="2554545"/>
              </a:xfrm>
              <a:prstGeom prst="rect">
                <a:avLst/>
              </a:prstGeom>
              <a:blipFill>
                <a:blip r:embed="rId2"/>
                <a:stretch>
                  <a:fillRect l="-1229" t="-4296" r="-2329" b="-9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3212" y="3810000"/>
                <a:ext cx="8419029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40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 smtClean="0">
                    <a:solidFill>
                      <a:srgbClr val="0033CC"/>
                    </a:solidFill>
                  </a:rPr>
                  <a:t> ]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𝐵𝐷𝑖𝑓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12" y="3810000"/>
                <a:ext cx="8419029" cy="801438"/>
              </a:xfrm>
              <a:prstGeom prst="rect">
                <a:avLst/>
              </a:prstGeom>
              <a:blipFill>
                <a:blip r:embed="rId3"/>
                <a:stretch>
                  <a:fillRect t="-7634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4953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Conjecture B: These will produce the family invariants envisioned by Donaldson, and generalizations thereof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83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``K-Theoretic Donaldson Invariants’’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3" y="1524001"/>
            <a:ext cx="9174433" cy="5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Partial Topological Twist of 5d SYM on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blipFill>
                <a:blip r:embed="rId3"/>
                <a:stretch>
                  <a:fillRect l="-2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84462" y="5582213"/>
            <a:ext cx="861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 (1996); </a:t>
            </a:r>
            <a:r>
              <a:rPr lang="en-US" sz="2400" dirty="0" err="1" smtClean="0"/>
              <a:t>Losev</a:t>
            </a:r>
            <a:r>
              <a:rPr lang="en-US" sz="2400" dirty="0" smtClean="0"/>
              <a:t>, 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, </a:t>
            </a:r>
            <a:r>
              <a:rPr lang="en-US" sz="2400" dirty="0" err="1" smtClean="0"/>
              <a:t>Shatashvili</a:t>
            </a:r>
            <a:r>
              <a:rPr lang="en-US" sz="2400" dirty="0" smtClean="0"/>
              <a:t>; </a:t>
            </a:r>
            <a:r>
              <a:rPr lang="en-US" sz="2400" dirty="0" err="1" smtClean="0"/>
              <a:t>Gottsche</a:t>
            </a:r>
            <a:r>
              <a:rPr lang="en-US" sz="2400" dirty="0" smtClean="0"/>
              <a:t> et. al.  …. ]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7641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+ interesting story including observables… </a:t>
            </a:r>
            <a:endParaRPr lang="en-US" sz="3600" dirty="0">
              <a:solidFill>
                <a:srgbClr val="DF09C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77279" y="1810732"/>
            <a:ext cx="882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Reduces to SQM on the moduli space of instantons: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(Requires that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be Spin-c )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blipFill>
                <a:blip r:embed="rId6"/>
                <a:stretch>
                  <a:fillRect l="-270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7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832"/>
            <a:ext cx="8229600" cy="1143000"/>
          </a:xfrm>
        </p:spPr>
        <p:txBody>
          <a:bodyPr/>
          <a:lstStyle/>
          <a:p>
            <a:r>
              <a:rPr lang="en-US" dirty="0" err="1" smtClean="0"/>
              <a:t>Chern</a:t>
            </a:r>
            <a:r>
              <a:rPr lang="en-US" dirty="0" smtClean="0"/>
              <a:t>-Simons Observables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symmetry with current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4591421"/>
                <a:ext cx="80772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591421"/>
                <a:ext cx="8077200" cy="1198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Couple to background </a:t>
                </a:r>
              </a:p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gauge field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blipFill>
                <a:blip r:embed="rId9"/>
                <a:stretch>
                  <a:fillRect l="-39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5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04800" y="3048000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Using both the U-plane integral, and, independently, localization techniques,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reproduce &amp; generalize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08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2951"/>
            <a:ext cx="7239000" cy="357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66" y="3605119"/>
            <a:ext cx="6643868" cy="32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2" y="1229002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   I will explain just one emblematic example of a remarkable convergence </a:t>
            </a:r>
          </a:p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of physical and mathematical ideas.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 smtClean="0"/>
              <a:t>Today: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3973" y="381000"/>
                <a:ext cx="8305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This should generalize to 6d SYM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73" y="381000"/>
                <a:ext cx="8305800" cy="646331"/>
              </a:xfrm>
              <a:prstGeom prst="rect">
                <a:avLst/>
              </a:prstGeom>
              <a:blipFill>
                <a:blip r:embed="rId2"/>
                <a:stretch>
                  <a:fillRect l="-220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319" y="1266568"/>
                <a:ext cx="8709454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𝐸𝑙𝑙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9" y="1266568"/>
                <a:ext cx="8709454" cy="951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Integrals in elliptic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of distinguished classes defined by the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susy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sigma model with target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define smooth invariants of four-manifolds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blipFill>
                <a:blip r:embed="rId4"/>
                <a:stretch>
                  <a:fillRect l="-667" t="-3503" r="-2074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722605" y="2442932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 C: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24866</TotalTime>
  <Words>7028</Words>
  <Application>Microsoft Office PowerPoint</Application>
  <PresentationFormat>On-screen Show (4:3)</PresentationFormat>
  <Paragraphs>685</Paragraphs>
  <Slides>91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Algerian</vt:lpstr>
      <vt:lpstr>Arial</vt:lpstr>
      <vt:lpstr>Calibri</vt:lpstr>
      <vt:lpstr>Cambria Math</vt:lpstr>
      <vt:lpstr>GiovanniStd-Book</vt:lpstr>
      <vt:lpstr>Office Theme</vt:lpstr>
      <vt:lpstr>PowerPoint Presentation</vt:lpstr>
      <vt:lpstr>PowerPoint Presentation</vt:lpstr>
      <vt:lpstr>Phys-i-cal Math-e-ma-tics, n. </vt:lpstr>
      <vt:lpstr>1931: Dirac’s Paper on Monopoles</vt:lpstr>
      <vt:lpstr>1972: Dyson’s Announcement</vt:lpstr>
      <vt:lpstr>PowerPoint Presentation</vt:lpstr>
      <vt:lpstr>PowerPoint Presentation</vt:lpstr>
      <vt:lpstr>Physical Mathematics</vt:lpstr>
      <vt:lpstr>Today: </vt:lpstr>
      <vt:lpstr>PowerPoint Presentation</vt:lpstr>
      <vt:lpstr>Four Dimensional  Differentiable Topology</vt:lpstr>
      <vt:lpstr>PowerPoint Presentation</vt:lpstr>
      <vt:lpstr>Nuclear Force</vt:lpstr>
      <vt:lpstr>PowerPoint Presentation</vt:lpstr>
      <vt:lpstr>Mathematical Formulation Of The Strong Force: Yang-Mills Theory</vt:lpstr>
      <vt:lpstr>PowerPoint Presentation</vt:lpstr>
      <vt:lpstr>PowerPoint Presentation</vt:lpstr>
      <vt:lpstr>Reminder On Self-Duality</vt:lpstr>
      <vt:lpstr>PowerPoint Presentation</vt:lpstr>
      <vt:lpstr>Instantons -1.1</vt:lpstr>
      <vt:lpstr>Instantons – 1.2 </vt:lpstr>
      <vt:lpstr>Meanwhile, back at the ranch</vt:lpstr>
      <vt:lpstr>PowerPoint Presentation</vt:lpstr>
      <vt:lpstr>Donaldson Invariants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Turning Point: Atiyah’s Question:</vt:lpstr>
      <vt:lpstr>PowerPoint Presentation</vt:lpstr>
      <vt:lpstr>Witten’s Answer</vt:lpstr>
      <vt:lpstr>PowerPoint Presentation</vt:lpstr>
      <vt:lpstr>N=2 Super-Yang-Mills Theory</vt:lpstr>
      <vt:lpstr>Topological Twisting</vt:lpstr>
      <vt:lpstr>Observables In Witten’s Theory</vt:lpstr>
      <vt:lpstr>Localization</vt:lpstr>
      <vt:lpstr>PowerPoint Presentation</vt:lpstr>
      <vt:lpstr>PowerPoint Presentation</vt:lpstr>
      <vt:lpstr>Quantum Field Theory</vt:lpstr>
      <vt:lpstr>PowerPoint Presentation</vt:lpstr>
      <vt:lpstr>PowerPoint Presentation</vt:lpstr>
      <vt:lpstr>PowerPoint Presentation</vt:lpstr>
      <vt:lpstr>PowerPoint Presentation</vt:lpstr>
      <vt:lpstr>Low Energy Effective Theory – 1.1</vt:lpstr>
      <vt:lpstr>Low Energy Effective Theory – 1.2</vt:lpstr>
      <vt:lpstr>Moduli Spaces Of Vacua On R^4</vt:lpstr>
      <vt:lpstr>Moduli Spaces Of Vacua - 2/2 </vt:lpstr>
      <vt:lpstr>Spontaneous Symmetry Breaking</vt:lpstr>
      <vt:lpstr>Seiberg-Witten Paper</vt:lpstr>
      <vt:lpstr>Local System Of Charges</vt:lpstr>
      <vt:lpstr>PowerPoint Presentation</vt:lpstr>
      <vt:lpstr>Seiberg-Witten Theory - II</vt:lpstr>
      <vt:lpstr>X: SUMMING OVER VACUA</vt:lpstr>
      <vt:lpstr>Evaluate Z_DW (S)  Using LEET</vt:lpstr>
      <vt:lpstr>Preliminary Comments On Z_u</vt:lpstr>
      <vt:lpstr>Contributions From u_j</vt:lpstr>
      <vt:lpstr>PowerPoint Presentation</vt:lpstr>
      <vt:lpstr>Witten Conjecture</vt:lpstr>
      <vt:lpstr>PowerPoint Presentation</vt:lpstr>
      <vt:lpstr>PowerPoint Presentation</vt:lpstr>
      <vt:lpstr>Comments On The Witten Conjecture</vt:lpstr>
      <vt:lpstr>PowerPoint Presentation</vt:lpstr>
      <vt:lpstr>u-Plane Integral Z_u</vt:lpstr>
      <vt:lpstr>u-Plane: Recent Progress 1.1</vt:lpstr>
      <vt:lpstr>u-Plane: Recent Progress 1.2</vt:lpstr>
      <vt:lpstr>PowerPoint Presentation</vt:lpstr>
      <vt:lpstr>Relation To Mock Modular Forms – 1.1</vt:lpstr>
      <vt:lpstr>Relation To Mock Modular Forms – 1.2</vt:lpstr>
      <vt:lpstr>Doing The Integral </vt:lpstr>
      <vt:lpstr>PowerPoint Presentation</vt:lpstr>
      <vt:lpstr>PowerPoint Presentation</vt:lpstr>
      <vt:lpstr>PowerPoint Presentation</vt:lpstr>
      <vt:lpstr>FUTURE DIRECTIONS</vt:lpstr>
      <vt:lpstr>What About Other N=2 Theories? </vt:lpstr>
      <vt:lpstr>How Lagrangian Theories Generalize Donaldson Invariants </vt:lpstr>
      <vt:lpstr>Example:  SU(2) N=2^∗</vt:lpstr>
      <vt:lpstr>PowerPoint Presentation</vt:lpstr>
      <vt:lpstr>PowerPoint Presentation</vt:lpstr>
      <vt:lpstr>Class S: Conjecture A </vt:lpstr>
      <vt:lpstr>Family Donaldson Invariants </vt:lpstr>
      <vt:lpstr>PowerPoint Presentation</vt:lpstr>
      <vt:lpstr>PowerPoint Presentation</vt:lpstr>
      <vt:lpstr>Families Of Four-Manifolds - 2/3</vt:lpstr>
      <vt:lpstr>``K-Theoretic Donaldson Invariants’’ </vt:lpstr>
      <vt:lpstr>Five Dimensions </vt:lpstr>
      <vt:lpstr>Chern-Simons Observables </vt:lpstr>
      <vt:lpstr>Five Dimensions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Greg Moore</cp:lastModifiedBy>
  <cp:revision>3034</cp:revision>
  <cp:lastPrinted>2020-01-13T20:06:22Z</cp:lastPrinted>
  <dcterms:created xsi:type="dcterms:W3CDTF">2012-07-01T03:15:52Z</dcterms:created>
  <dcterms:modified xsi:type="dcterms:W3CDTF">2022-06-06T15:12:12Z</dcterms:modified>
</cp:coreProperties>
</file>