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7" r:id="rId2"/>
    <p:sldId id="339" r:id="rId3"/>
    <p:sldId id="314" r:id="rId4"/>
    <p:sldId id="315" r:id="rId5"/>
    <p:sldId id="316" r:id="rId6"/>
    <p:sldId id="304" r:id="rId7"/>
    <p:sldId id="311" r:id="rId8"/>
    <p:sldId id="310" r:id="rId9"/>
    <p:sldId id="313" r:id="rId10"/>
    <p:sldId id="318" r:id="rId11"/>
    <p:sldId id="340" r:id="rId12"/>
    <p:sldId id="312" r:id="rId13"/>
    <p:sldId id="343" r:id="rId14"/>
    <p:sldId id="309" r:id="rId15"/>
    <p:sldId id="319" r:id="rId16"/>
    <p:sldId id="323" r:id="rId17"/>
    <p:sldId id="329" r:id="rId18"/>
    <p:sldId id="320" r:id="rId19"/>
    <p:sldId id="328" r:id="rId20"/>
    <p:sldId id="321" r:id="rId21"/>
    <p:sldId id="324" r:id="rId22"/>
    <p:sldId id="344" r:id="rId23"/>
    <p:sldId id="325" r:id="rId24"/>
    <p:sldId id="330" r:id="rId25"/>
    <p:sldId id="331" r:id="rId26"/>
    <p:sldId id="322" r:id="rId27"/>
    <p:sldId id="327" r:id="rId28"/>
    <p:sldId id="332" r:id="rId29"/>
    <p:sldId id="341" r:id="rId30"/>
    <p:sldId id="317" r:id="rId31"/>
    <p:sldId id="334" r:id="rId32"/>
    <p:sldId id="333" r:id="rId33"/>
    <p:sldId id="336" r:id="rId34"/>
    <p:sldId id="335" r:id="rId35"/>
    <p:sldId id="308" r:id="rId36"/>
    <p:sldId id="337" r:id="rId37"/>
    <p:sldId id="342" r:id="rId3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E09"/>
    <a:srgbClr val="3366FF"/>
    <a:srgbClr val="0000FF"/>
    <a:srgbClr val="0F0498"/>
    <a:srgbClr val="FF33CC"/>
    <a:srgbClr val="FF3399"/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 autoAdjust="0"/>
    <p:restoredTop sz="90826" autoAdjust="0"/>
  </p:normalViewPr>
  <p:slideViewPr>
    <p:cSldViewPr>
      <p:cViewPr varScale="1">
        <p:scale>
          <a:sx n="60" d="100"/>
          <a:sy n="60" d="100"/>
        </p:scale>
        <p:origin x="-764" y="-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8688"/>
    </p:cViewPr>
  </p:sorterViewPr>
  <p:notesViewPr>
    <p:cSldViewPr>
      <p:cViewPr varScale="1">
        <p:scale>
          <a:sx n="51" d="100"/>
          <a:sy n="51" d="100"/>
        </p:scale>
        <p:origin x="-2656" y="-8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check papers of Dan </a:t>
            </a:r>
            <a:r>
              <a:rPr lang="en-US" dirty="0" err="1" smtClean="0"/>
              <a:t>Xie</a:t>
            </a:r>
            <a:r>
              <a:rPr lang="en-US" dirty="0" smtClean="0"/>
              <a:t>;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Bullimore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8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</a:t>
            </a:r>
            <a:r>
              <a:rPr lang="en-US" baseline="0" dirty="0" smtClean="0"/>
              <a:t> SW moduli space in this case is just the space of three complex numbers (</a:t>
            </a:r>
            <a:r>
              <a:rPr lang="en-US" baseline="0" dirty="0" err="1" smtClean="0"/>
              <a:t>alpha,beta,gamma</a:t>
            </a:r>
            <a:r>
              <a:rPr lang="en-US" baseline="0" dirty="0" smtClean="0"/>
              <a:t>) satisfying this </a:t>
            </a:r>
            <a:r>
              <a:rPr lang="en-US" baseline="0" smtClean="0"/>
              <a:t>polynomial equation.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3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call these ``theories</a:t>
            </a:r>
            <a:r>
              <a:rPr lang="en-US" baseline="0" dirty="0" smtClean="0"/>
              <a:t> of class H’’ where “H”  stands for “hybrid” , </a:t>
            </a:r>
          </a:p>
          <a:p>
            <a:r>
              <a:rPr lang="en-US" baseline="0" dirty="0" smtClean="0"/>
              <a:t>Or “hippogriff”  or – as we’ll soon see -  “hypothetical”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5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3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4" Type="http://schemas.openxmlformats.org/officeDocument/2006/relationships/image" Target="../media/image3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7" Type="http://schemas.openxmlformats.org/officeDocument/2006/relationships/image" Target="../media/image4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0.png"/><Relationship Id="rId7" Type="http://schemas.openxmlformats.org/officeDocument/2006/relationships/image" Target="../media/image53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42.png"/><Relationship Id="rId10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18" Type="http://schemas.openxmlformats.org/officeDocument/2006/relationships/image" Target="../media/image88.png"/><Relationship Id="rId3" Type="http://schemas.openxmlformats.org/officeDocument/2006/relationships/image" Target="../media/image850.png"/><Relationship Id="rId7" Type="http://schemas.openxmlformats.org/officeDocument/2006/relationships/image" Target="../media/image731.png"/><Relationship Id="rId12" Type="http://schemas.openxmlformats.org/officeDocument/2006/relationships/image" Target="../media/image780.png"/><Relationship Id="rId17" Type="http://schemas.openxmlformats.org/officeDocument/2006/relationships/image" Target="../media/image840.png"/><Relationship Id="rId2" Type="http://schemas.openxmlformats.org/officeDocument/2006/relationships/image" Target="../media/image841.png"/><Relationship Id="rId16" Type="http://schemas.openxmlformats.org/officeDocument/2006/relationships/image" Target="../media/image83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770.png"/><Relationship Id="rId5" Type="http://schemas.openxmlformats.org/officeDocument/2006/relationships/image" Target="../media/image87.png"/><Relationship Id="rId15" Type="http://schemas.openxmlformats.org/officeDocument/2006/relationships/image" Target="../media/image820.png"/><Relationship Id="rId10" Type="http://schemas.openxmlformats.org/officeDocument/2006/relationships/image" Target="../media/image760.png"/><Relationship Id="rId4" Type="http://schemas.openxmlformats.org/officeDocument/2006/relationships/image" Target="../media/image860.png"/><Relationship Id="rId9" Type="http://schemas.openxmlformats.org/officeDocument/2006/relationships/image" Target="../media/image750.png"/><Relationship Id="rId14" Type="http://schemas.openxmlformats.org/officeDocument/2006/relationships/image" Target="../media/image8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e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0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1161.png"/><Relationship Id="rId7" Type="http://schemas.openxmlformats.org/officeDocument/2006/relationships/image" Target="../media/image1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20.png"/><Relationship Id="rId10" Type="http://schemas.openxmlformats.org/officeDocument/2006/relationships/image" Target="../media/image119.png"/><Relationship Id="rId9" Type="http://schemas.openxmlformats.org/officeDocument/2006/relationships/image" Target="../media/image11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0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5" Type="http://schemas.openxmlformats.org/officeDocument/2006/relationships/image" Target="../media/image18.png"/><Relationship Id="rId4" Type="http://schemas.openxmlformats.org/officeDocument/2006/relationships/image" Target="../media/image1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4" y="31898"/>
            <a:ext cx="9154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Three Remarks On </a:t>
            </a:r>
            <a:br>
              <a:rPr lang="en-US" sz="7200" dirty="0" smtClean="0"/>
            </a:br>
            <a:r>
              <a:rPr lang="en-US" sz="7200" dirty="0" smtClean="0"/>
              <a:t> d=4 N=2 Field Theory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390918" y="3444182"/>
            <a:ext cx="6970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Gregory Moore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Rutgers University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562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</a:rPr>
              <a:t>Ascona</a:t>
            </a:r>
            <a:r>
              <a:rPr lang="en-US" sz="6000" dirty="0" smtClean="0">
                <a:solidFill>
                  <a:srgbClr val="0000FF"/>
                </a:solidFill>
              </a:rPr>
              <a:t>, July 3</a:t>
            </a:r>
            <a:r>
              <a:rPr lang="en-US" sz="6000" dirty="0" smtClean="0">
                <a:solidFill>
                  <a:srgbClr val="0000FF"/>
                </a:solidFill>
              </a:rPr>
              <a:t>, </a:t>
            </a:r>
            <a:r>
              <a:rPr lang="en-US" sz="6000" dirty="0" smtClean="0">
                <a:solidFill>
                  <a:srgbClr val="0000FF"/>
                </a:solidFill>
              </a:rPr>
              <a:t>2017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0391" y="5513769"/>
            <a:ext cx="9154391" cy="1371600"/>
          </a:xfrm>
          <a:prstGeom prst="rect">
            <a:avLst/>
          </a:prstGeom>
          <a:solidFill>
            <a:srgbClr val="0F049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457200"/>
                <a:ext cx="7835928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Main claim of DMO: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(℘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"/>
                <a:ext cx="7835928" cy="737189"/>
              </a:xfrm>
              <a:prstGeom prst="rect">
                <a:avLst/>
              </a:prstGeom>
              <a:blipFill rotWithShape="1">
                <a:blip r:embed="rId2"/>
                <a:stretch>
                  <a:fillRect l="-155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10391" y="1371600"/>
            <a:ext cx="670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Actually, it cannot be true in this generality! 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6696" y="2143780"/>
                <a:ext cx="307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𝔰𝔲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𝒩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6" y="2143780"/>
                <a:ext cx="307366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5678011"/>
                <a:ext cx="9143999" cy="98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Open Problem: For ALL OTHER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it is  NOT KNOWN when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℘(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 has a single connected 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connected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component!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78011"/>
                <a:ext cx="9143999" cy="989117"/>
              </a:xfrm>
              <a:prstGeom prst="rect">
                <a:avLst/>
              </a:prstGeom>
              <a:blipFill rotWithShape="1">
                <a:blip r:embed="rId4"/>
                <a:stretch>
                  <a:fillRect l="-1333" t="-5521" r="-4333" b="-15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95349"/>
            <a:ext cx="41243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4299466"/>
                <a:ext cx="7231749" cy="122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1,1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0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℘(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 has  g= GCD(</a:t>
                </a:r>
                <a:r>
                  <a:rPr lang="en-US" sz="3600" dirty="0" err="1" smtClean="0">
                    <a:solidFill>
                      <a:srgbClr val="C00000"/>
                    </a:solidFill>
                  </a:rPr>
                  <a:t>p,q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) 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            connected components.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99466"/>
                <a:ext cx="7231749" cy="1224694"/>
              </a:xfrm>
              <a:prstGeom prst="rect">
                <a:avLst/>
              </a:prstGeom>
              <a:blipFill rotWithShape="1">
                <a:blip r:embed="rId6"/>
                <a:stretch>
                  <a:fillRect l="-2530" t="-696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16200000">
            <a:off x="7324505" y="1188027"/>
            <a:ext cx="424089" cy="1738746"/>
          </a:xfrm>
          <a:prstGeom prst="rightBrac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58567" y="14478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q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2764" y="2151883"/>
                <a:ext cx="1719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℘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64" y="2151883"/>
                <a:ext cx="1719958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2673" y="2947554"/>
                <a:ext cx="3698833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℘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0,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3" y="2947554"/>
                <a:ext cx="3698833" cy="10468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9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5" grpId="0"/>
      <p:bldP spid="8" grpId="0"/>
      <p:bldP spid="7" grpId="0"/>
      <p:bldP spid="4" grpId="0" animBg="1"/>
      <p:bldP spid="9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8199" y="16764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New d=4, N=2 </a:t>
            </a:r>
            <a:r>
              <a:rPr lang="en-US" sz="2800" dirty="0" err="1" smtClean="0"/>
              <a:t>Superconformal</a:t>
            </a:r>
            <a:r>
              <a:rPr lang="en-US" sz="2800" dirty="0" smtClean="0"/>
              <a:t> Field Theories?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068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323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199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Comparing Computations Of Line Defect </a:t>
            </a:r>
            <a:r>
              <a:rPr lang="en-US" sz="2800" dirty="0" err="1" smtClean="0">
                <a:solidFill>
                  <a:srgbClr val="FFFF00"/>
                </a:solidFill>
              </a:rPr>
              <a:t>Vevs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068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Little Gap In The Classification Of Line Defects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27709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VEV’s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27709"/>
                <a:ext cx="8229600" cy="1143000"/>
              </a:xfrm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7457" y="1143000"/>
                <a:ext cx="7601505" cy="57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Consider path integral with L  inserted at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{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" y="1143000"/>
                <a:ext cx="7601505" cy="578813"/>
              </a:xfrm>
              <a:prstGeom prst="rect">
                <a:avLst/>
              </a:prstGeom>
              <a:blipFill rotWithShape="1">
                <a:blip r:embed="rId3"/>
                <a:stretch>
                  <a:fillRect l="-160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6738" y="1905000"/>
                <a:ext cx="676294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〈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is a function on the SW moduli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:=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vacua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of compactification 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𝕄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1,2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8" y="1905000"/>
                <a:ext cx="676294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802" t="-5769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771" y="4343400"/>
                <a:ext cx="9296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is a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hk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manifold.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〈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is a  holomorphic function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        in the complex structure selected by the phase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𝜁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. 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(The projection of the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integrable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system is not holomorphic.)  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" y="4343400"/>
                <a:ext cx="9296400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377" t="-396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11226" y="5903893"/>
            <a:ext cx="6721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Part 2 of the talk focuses on exact results for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these holomorphic functions. 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771" y="3048000"/>
                <a:ext cx="916199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Total space of an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integrable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system: A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fibration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over the Coulomb  </a:t>
                </a:r>
              </a:p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                branch by torus of electric and magnetic Wilson lines. 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                In class S this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integrable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system is a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Hitchin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system.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" y="3048000"/>
                <a:ext cx="9161995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20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9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0782"/>
            <a:ext cx="8229600" cy="1143000"/>
          </a:xfrm>
        </p:spPr>
        <p:txBody>
          <a:bodyPr/>
          <a:lstStyle/>
          <a:p>
            <a:r>
              <a:rPr lang="en-US" dirty="0" smtClean="0"/>
              <a:t>Types Of Exact Computations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99" y="4800600"/>
            <a:ext cx="388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Darboux</a:t>
            </a:r>
            <a:r>
              <a:rPr lang="en-US" sz="3200" dirty="0" smtClean="0">
                <a:solidFill>
                  <a:srgbClr val="0000FF"/>
                </a:solidFill>
              </a:rPr>
              <a:t> expansion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5" y="1219200"/>
            <a:ext cx="9292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Localization [</a:t>
            </a:r>
            <a:r>
              <a:rPr lang="en-US" sz="2800" dirty="0" err="1" smtClean="0">
                <a:solidFill>
                  <a:srgbClr val="C00000"/>
                </a:solidFill>
              </a:rPr>
              <a:t>Pestun</a:t>
            </a:r>
            <a:r>
              <a:rPr lang="en-US" sz="2800" dirty="0" smtClean="0">
                <a:solidFill>
                  <a:srgbClr val="C00000"/>
                </a:solidFill>
              </a:rPr>
              <a:t> (2007);  </a:t>
            </a:r>
            <a:r>
              <a:rPr lang="en-US" sz="2800" dirty="0" err="1" smtClean="0">
                <a:solidFill>
                  <a:srgbClr val="C00000"/>
                </a:solidFill>
              </a:rPr>
              <a:t>Gaumis</a:t>
            </a:r>
            <a:r>
              <a:rPr lang="en-US" sz="2800" dirty="0" smtClean="0">
                <a:solidFill>
                  <a:srgbClr val="C00000"/>
                </a:solidFill>
              </a:rPr>
              <a:t>-Okuda-</a:t>
            </a:r>
            <a:r>
              <a:rPr lang="en-US" sz="2800" dirty="0" err="1" smtClean="0">
                <a:solidFill>
                  <a:srgbClr val="C00000"/>
                </a:solidFill>
              </a:rPr>
              <a:t>Pestun</a:t>
            </a:r>
            <a:r>
              <a:rPr lang="en-US" sz="2800" dirty="0" smtClean="0">
                <a:solidFill>
                  <a:srgbClr val="C00000"/>
                </a:solidFill>
              </a:rPr>
              <a:t> (2011) ;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Ito-Okuda-Taki (2011)  ] 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96925" y="2342707"/>
                <a:ext cx="62085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Applies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in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Lagrangian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theories.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25" y="2342707"/>
                <a:ext cx="620857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063" t="-10465" r="-127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3048000"/>
            <a:ext cx="8987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. AGT-type [</a:t>
            </a:r>
            <a:r>
              <a:rPr lang="en-US" sz="2800" dirty="0" err="1" smtClean="0">
                <a:solidFill>
                  <a:srgbClr val="00B050"/>
                </a:solidFill>
              </a:rPr>
              <a:t>Alday,Gaiotto,Gukov,Tachikawa,Verlinde</a:t>
            </a:r>
            <a:r>
              <a:rPr lang="en-US" sz="2800" dirty="0" smtClean="0">
                <a:solidFill>
                  <a:srgbClr val="00B050"/>
                </a:solidFill>
              </a:rPr>
              <a:t> (2009);</a:t>
            </a:r>
          </a:p>
          <a:p>
            <a:r>
              <a:rPr lang="en-US" sz="2800" dirty="0" err="1" smtClean="0">
                <a:solidFill>
                  <a:srgbClr val="00B050"/>
                </a:solidFill>
              </a:rPr>
              <a:t>Drukker,Gaumis,Okuda,Teschner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(2009)] 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96925" y="4114800"/>
                <a:ext cx="65043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Should apply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(℘,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in general class S.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25" y="4114800"/>
                <a:ext cx="650434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968" t="-10465" r="-84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8"/>
            <a:ext cx="9144000" cy="11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10391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〈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〉</m:t>
                    </m:r>
                  </m:oMath>
                </a14:m>
                <a:r>
                  <a:rPr lang="en-US" dirty="0"/>
                  <a:t>  As A Trace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10391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4245" y="1219200"/>
                <a:ext cx="9277668" cy="128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≔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𝐹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𝜃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sz="3600" b="0" dirty="0" smtClean="0">
                  <a:solidFill>
                    <a:srgbClr val="0000FF"/>
                  </a:solidFill>
                </a:endParaRPr>
              </a:p>
              <a:p>
                <a:endParaRPr lang="en-US" sz="36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45" y="1219200"/>
                <a:ext cx="9277668" cy="1285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4535" y="2027306"/>
                <a:ext cx="7076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</a:rPr>
                  <a:t>   is the Hilbert space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</a:rPr>
                  <a:t> in the presence </a:t>
                </a:r>
              </a:p>
              <a:p>
                <a:r>
                  <a:rPr lang="en-US" sz="2800" dirty="0" smtClean="0">
                    <a:solidFill>
                      <a:srgbClr val="0F0498"/>
                    </a:solidFill>
                  </a:rPr>
                  <a:t>          of L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</a:rPr>
                  <a:t>with vacuum u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</a:rPr>
                      <m:t>=∞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</a:rPr>
                  <a:t> </a:t>
                </a:r>
                <a:endParaRPr lang="en-US" sz="28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35" y="2027306"/>
                <a:ext cx="7076809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5769" r="-77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34997" y="2996221"/>
                <a:ext cx="60054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(At y=-1  we get the </a:t>
                </a:r>
                <a:r>
                  <a:rPr lang="en-US" sz="2000" dirty="0" err="1" smtClean="0">
                    <a:solidFill>
                      <a:srgbClr val="00B050"/>
                    </a:solidFill>
                  </a:rPr>
                  <a:t>vev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.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≠−1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</a:rPr>
                  <a:t> we are studying a</a:t>
                </a:r>
              </a:p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 quantization of the algebra of functions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</a:rPr>
                  <a:t>.) </a:t>
                </a:r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97" y="2996221"/>
                <a:ext cx="6005427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014" t="-4310" r="-10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89902" y="3810000"/>
                <a:ext cx="8700074" cy="1420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Class 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𝜁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≠0,∞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the moduli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 as a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complex manifold , is the space of flat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ℂ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connections,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𝒜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with prescribed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monodromy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" y="3810000"/>
                <a:ext cx="8700074" cy="1420004"/>
              </a:xfrm>
              <a:prstGeom prst="rect">
                <a:avLst/>
              </a:prstGeom>
              <a:blipFill rotWithShape="1">
                <a:blip r:embed="rId6"/>
                <a:stretch>
                  <a:fillRect l="-1401" t="-3863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0" y="5257180"/>
                <a:ext cx="24279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↔ 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𝒜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257180"/>
                <a:ext cx="242797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5762991"/>
                <a:ext cx="7199022" cy="109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〈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℘,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〉=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𝐻𝑜𝑙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ℛ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𝑃𝑒𝑥𝑝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∮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℘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𝒜</m:t>
                              </m:r>
                            </m:e>
                          </m:nary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62991"/>
                <a:ext cx="7199022" cy="10928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636"/>
            <a:ext cx="8229600" cy="1143000"/>
          </a:xfrm>
        </p:spPr>
        <p:txBody>
          <a:bodyPr/>
          <a:lstStyle/>
          <a:p>
            <a:r>
              <a:rPr lang="en-US" dirty="0" err="1" smtClean="0"/>
              <a:t>Darboux</a:t>
            </a:r>
            <a:r>
              <a:rPr lang="en-US" dirty="0" smtClean="0"/>
              <a:t>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09473" y="990600"/>
                <a:ext cx="4379917" cy="1502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𝛾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̲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pos m:val="top"/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</m:bar>
                            </m:e>
                          </m:acc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𝒴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473" y="990600"/>
                <a:ext cx="4379917" cy="15023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589980"/>
                <a:ext cx="906915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𝒴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89980"/>
                <a:ext cx="906915" cy="7571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606" y="4572000"/>
                <a:ext cx="901310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At weak coupling, or at  large R  we can write them explicitly </a:t>
                </a:r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in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and parameters in the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Lagrangian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: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" y="4572000"/>
                <a:ext cx="901310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352" t="-5732" r="-40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5011" y="5638800"/>
                <a:ext cx="6940298" cy="1045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𝛾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𝒪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11" y="5638800"/>
                <a:ext cx="6940298" cy="10456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2558" y="2698383"/>
                <a:ext cx="1503617" cy="64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</m:bar>
                        </m:e>
                      </m:acc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𝛾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58" y="2698383"/>
                <a:ext cx="1503617" cy="6428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38399" y="2758207"/>
            <a:ext cx="497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Framed BPS state degeneracies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38399" y="3706935"/>
                <a:ext cx="7039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Locally defined holomorphic functions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9" y="3706935"/>
                <a:ext cx="7039043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732" t="-10465" r="-7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3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21" y="10391"/>
            <a:ext cx="8229600" cy="1143000"/>
          </a:xfrm>
        </p:spPr>
        <p:txBody>
          <a:bodyPr/>
          <a:lstStyle/>
          <a:p>
            <a:r>
              <a:rPr lang="en-US" dirty="0" smtClean="0"/>
              <a:t>A Set Of ``</a:t>
            </a:r>
            <a:r>
              <a:rPr lang="en-US" dirty="0" err="1" smtClean="0"/>
              <a:t>Darboux</a:t>
            </a:r>
            <a:r>
              <a:rPr lang="en-US" dirty="0" smtClean="0"/>
              <a:t> Coordinates’’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86200"/>
            <a:ext cx="9223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Shear/Thurston/</a:t>
            </a:r>
            <a:r>
              <a:rPr lang="en-US" sz="3200" dirty="0" err="1" smtClean="0">
                <a:solidFill>
                  <a:srgbClr val="7030A0"/>
                </a:solidFill>
              </a:rPr>
              <a:t>Penner</a:t>
            </a:r>
            <a:r>
              <a:rPr lang="en-US" sz="3200" dirty="0" smtClean="0">
                <a:solidFill>
                  <a:srgbClr val="7030A0"/>
                </a:solidFill>
              </a:rPr>
              <a:t>/</a:t>
            </a:r>
            <a:r>
              <a:rPr lang="en-US" sz="3200" dirty="0" err="1" smtClean="0">
                <a:solidFill>
                  <a:srgbClr val="7030A0"/>
                </a:solidFill>
              </a:rPr>
              <a:t>Fock-Goncharov</a:t>
            </a:r>
            <a:r>
              <a:rPr lang="en-US" sz="3200" dirty="0" smtClean="0">
                <a:solidFill>
                  <a:srgbClr val="7030A0"/>
                </a:solidFill>
              </a:rPr>
              <a:t>  coordinates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97416" y="1542428"/>
                <a:ext cx="4000390" cy="693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𝒴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𝒴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𝒴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16" y="1542428"/>
                <a:ext cx="4000390" cy="6939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963" y="2496234"/>
                <a:ext cx="90045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Choose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gives a set of coordinates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3" y="2496234"/>
                <a:ext cx="900451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031" t="-14019" r="-1083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0" y="3210580"/>
            <a:ext cx="4224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Conjecture: Same as: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585" y="4648200"/>
            <a:ext cx="418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Checked in many cases.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5562600"/>
                <a:ext cx="8510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 is a Laurent polynomial in these coordinates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2600"/>
                <a:ext cx="8510278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1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7" y="1057133"/>
            <a:ext cx="1600200" cy="93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89063"/>
            <a:ext cx="1957721" cy="12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0" y="3314259"/>
            <a:ext cx="1773382" cy="10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4881" y="1253406"/>
                <a:ext cx="2951770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𝑇𝑟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881" y="1253406"/>
                <a:ext cx="2951770" cy="5421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34984" y="2335914"/>
                <a:ext cx="2960811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𝑇𝑟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84" y="2335914"/>
                <a:ext cx="2960811" cy="5421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34984" y="3587708"/>
                <a:ext cx="3158300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𝑇𝑟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84" y="3587708"/>
                <a:ext cx="3158300" cy="5421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87582" y="5224790"/>
                <a:ext cx="59686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𝑆𝐿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ℂ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⇒  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=1⋅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𝑇𝑟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582" y="5224790"/>
                <a:ext cx="596862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6645" y="4648200"/>
                <a:ext cx="8876789" cy="466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Can reduce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𝑇𝑟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 W = any word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±1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±1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to polynomial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𝛽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𝛾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5" y="4648200"/>
                <a:ext cx="8876789" cy="466281"/>
              </a:xfrm>
              <a:prstGeom prst="rect">
                <a:avLst/>
              </a:prstGeom>
              <a:blipFill rotWithShape="1">
                <a:blip r:embed="rId10"/>
                <a:stretch>
                  <a:fillRect l="-1099" t="-92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096000"/>
                <a:ext cx="8460201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𝑇𝑟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𝐴𝐵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𝛼𝛽𝛾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−2 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6000"/>
                <a:ext cx="8460201" cy="473591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0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Example: SU(2)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𝒩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1">
                <a:blip r:embed="rId1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-3048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Shear Coordinates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ℳ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-30480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07688" y="1915012"/>
                <a:ext cx="2984856" cy="97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𝑦𝑧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𝑦𝑧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88" y="1915012"/>
                <a:ext cx="2984856" cy="9757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86083" y="3431915"/>
                <a:ext cx="3012235" cy="1332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𝑥𝑧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𝑥𝑧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  <a:p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083" y="3431915"/>
                <a:ext cx="3012235" cy="1332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34086" y="4800600"/>
                <a:ext cx="3075522" cy="1406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𝑥𝑦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7030A0"/>
                  </a:solidFill>
                </a:endParaRPr>
              </a:p>
              <a:p>
                <a:endParaRPr lang="en-US" sz="28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86" y="4800600"/>
                <a:ext cx="3075522" cy="1406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4400" y="6088291"/>
                <a:ext cx="2894895" cy="109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𝑥𝑦𝑧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200" b="0" dirty="0" smtClean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088291"/>
                <a:ext cx="2894895" cy="10932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8" y="1254962"/>
            <a:ext cx="2911976" cy="17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54" y="2956266"/>
            <a:ext cx="2647950" cy="165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09" y="4451540"/>
            <a:ext cx="2630830" cy="161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7698" y="6102927"/>
                <a:ext cx="2361287" cy="632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𝒴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98" y="6102927"/>
                <a:ext cx="2361287" cy="6326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01867" y="731742"/>
                <a:ext cx="62201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Ideal triangulation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⇒ 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Coordinate chart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867" y="731742"/>
                <a:ext cx="6220146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95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3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Of Shear Coordinates To Physical Quantities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1891" y="1899869"/>
                <a:ext cx="7320850" cy="97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𝑁𝑃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899869"/>
                <a:ext cx="7320850" cy="9731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891" y="3505200"/>
                <a:ext cx="6165469" cy="97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𝑁𝑃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3505200"/>
                <a:ext cx="6165469" cy="973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4993240"/>
                <a:ext cx="8593506" cy="97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)+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𝑁𝑃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93240"/>
                <a:ext cx="8593506" cy="973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8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4572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A Little Gap In The Classification Of Line Defects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New d=4, N=2 </a:t>
            </a:r>
            <a:r>
              <a:rPr lang="en-US" sz="2800" dirty="0" err="1" smtClean="0"/>
              <a:t>Superconformal</a:t>
            </a:r>
            <a:r>
              <a:rPr lang="en-US" sz="2800" dirty="0" smtClean="0"/>
              <a:t> Field Theories?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068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323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199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Comparing Computations Of Line Defect </a:t>
            </a:r>
            <a:r>
              <a:rPr lang="en-US" sz="2800" dirty="0" err="1" smtClean="0"/>
              <a:t>Vevs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2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Complexified</a:t>
            </a:r>
            <a:r>
              <a:rPr lang="en-US" dirty="0" smtClean="0"/>
              <a:t> </a:t>
            </a:r>
            <a:r>
              <a:rPr lang="en-US" dirty="0" err="1" smtClean="0"/>
              <a:t>Fenchel</a:t>
            </a:r>
            <a:r>
              <a:rPr lang="en-US" dirty="0" smtClean="0"/>
              <a:t>-Nielsen Coordinates </a:t>
            </a:r>
            <a:endParaRPr lang="en-US" dirty="0"/>
          </a:p>
        </p:txBody>
      </p:sp>
      <p:pic>
        <p:nvPicPr>
          <p:cNvPr id="3" name="Picture 2" descr="Image result for pants decompositions of surf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0691"/>
            <a:ext cx="50292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30792"/>
            <a:ext cx="5710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Darboux</a:t>
            </a:r>
            <a:r>
              <a:rPr lang="en-US" sz="3200" dirty="0" smtClean="0">
                <a:solidFill>
                  <a:srgbClr val="0000FF"/>
                </a:solidFill>
              </a:rPr>
              <a:t>-conjugate coordinates: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31502"/>
            <a:ext cx="3762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Half the coordinates: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51064" y="2723531"/>
                <a:ext cx="1838452" cy="1031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𝑃𝑒𝑥𝑝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𝒜</m:t>
                          </m:r>
                        </m:e>
                      </m:nary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64" y="2723531"/>
                <a:ext cx="1838452" cy="10318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2200" y="2891714"/>
                <a:ext cx="2376420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𝔞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𝔱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ℂ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891714"/>
                <a:ext cx="2376420" cy="6643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308599"/>
                <a:ext cx="52843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ℳ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is holomorphic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symplectic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: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08599"/>
                <a:ext cx="5284395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184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66735" y="4067821"/>
                <a:ext cx="4019242" cy="1102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𝜛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≔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𝑇𝑟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𝒜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∧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𝒜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735" y="4067821"/>
                <a:ext cx="4019242" cy="11024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60455" y="5170302"/>
                <a:ext cx="3583545" cy="1287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𝜛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〈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∧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𝔟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55" y="5170302"/>
                <a:ext cx="3583545" cy="12873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3600" y="6211669"/>
                <a:ext cx="28159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𝔟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𝔟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𝔞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211669"/>
                <a:ext cx="2815964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1295537"/>
            <a:ext cx="5166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Localization and AGT formulae are</a:t>
            </a:r>
          </a:p>
          <a:p>
            <a:r>
              <a:rPr lang="en-US" sz="2800" dirty="0">
                <a:solidFill>
                  <a:srgbClr val="C00000"/>
                </a:solidFill>
              </a:rPr>
              <a:t>e</a:t>
            </a:r>
            <a:r>
              <a:rPr lang="en-US" sz="2800" dirty="0" smtClean="0">
                <a:solidFill>
                  <a:srgbClr val="C00000"/>
                </a:solidFill>
              </a:rPr>
              <a:t>xpressed in terms of CFN </a:t>
            </a:r>
            <a:r>
              <a:rPr lang="en-US" sz="2800" dirty="0" err="1" smtClean="0">
                <a:solidFill>
                  <a:srgbClr val="C00000"/>
                </a:solidFill>
              </a:rPr>
              <a:t>coords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243738"/>
            <a:ext cx="4147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Nekrasov</a:t>
            </a:r>
            <a:r>
              <a:rPr lang="en-US" sz="1600" dirty="0" smtClean="0"/>
              <a:t>, </a:t>
            </a:r>
            <a:r>
              <a:rPr lang="en-US" sz="1600" dirty="0" err="1" smtClean="0"/>
              <a:t>Rosly</a:t>
            </a:r>
            <a:r>
              <a:rPr lang="en-US" sz="1600" dirty="0" smtClean="0"/>
              <a:t>, </a:t>
            </a:r>
            <a:r>
              <a:rPr lang="en-US" sz="1600" dirty="0" err="1" smtClean="0"/>
              <a:t>Shatashvili</a:t>
            </a:r>
            <a:r>
              <a:rPr lang="en-US" sz="1600" dirty="0" smtClean="0"/>
              <a:t>; </a:t>
            </a:r>
            <a:r>
              <a:rPr lang="en-US" sz="1600" dirty="0" err="1" smtClean="0"/>
              <a:t>Dimofte</a:t>
            </a:r>
            <a:r>
              <a:rPr lang="en-US" sz="1600" dirty="0" smtClean="0"/>
              <a:t> &amp; </a:t>
            </a:r>
            <a:r>
              <a:rPr lang="en-US" sz="1600" dirty="0" err="1" smtClean="0"/>
              <a:t>Gukov</a:t>
            </a:r>
            <a:r>
              <a:rPr lang="en-US" sz="1600" dirty="0" smtClean="0"/>
              <a:t>]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72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Form Of Localization Answers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219200"/>
                <a:ext cx="8216031" cy="1509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𝑐𝑜𝑐h𝑎𝑟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𝔟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8216031" cy="15093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9032" y="2900690"/>
                <a:ext cx="21622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GOP [For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]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32" y="2900690"/>
                <a:ext cx="216225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563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99164" y="2900690"/>
                <a:ext cx="27553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IOT [For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]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64" y="2900690"/>
                <a:ext cx="275537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646" t="-10465" r="-354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7071" y="3733800"/>
                <a:ext cx="8246552" cy="80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𝑙𝑜𝑜𝑝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𝑚𝑜𝑛𝑜𝑝𝑜𝑙𝑒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71" y="3733800"/>
                <a:ext cx="8246552" cy="801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098" y="4726992"/>
                <a:ext cx="3304430" cy="80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𝑚𝑜𝑛𝑜𝑝𝑜𝑙𝑒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𝔞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8" y="4726992"/>
                <a:ext cx="3304430" cy="8014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73582" y="4929416"/>
            <a:ext cx="5433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Sums over tuples of Young diagrams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5791200"/>
                <a:ext cx="900310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Localization of path integral to some subset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ℳ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of a 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monopole bubbling locus in the sense of Kapustin &amp; Witten. </a:t>
                </a:r>
              </a:p>
              <a:p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91200"/>
                <a:ext cx="9003106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423" t="-3965" r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1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Comparing Computations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000" y="1161388"/>
                <a:ext cx="2979149" cy="1032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𝛾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̲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</m:bar>
                            </m:e>
                          </m:acc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61388"/>
                <a:ext cx="2979149" cy="10323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53046" y="1138255"/>
                <a:ext cx="5537029" cy="1037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𝑐𝑜𝑐h𝑎𝑟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𝔟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46" y="1138255"/>
                <a:ext cx="5537029" cy="10370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187" y="2765501"/>
                <a:ext cx="3946593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</m:bar>
                        </m:e>
                      </m:ba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𝐾𝑒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ℳ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" y="2765501"/>
                <a:ext cx="3946593" cy="6741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175396" y="2592536"/>
                <a:ext cx="4968604" cy="1020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∼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ℳ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𝑐h𝑎𝑟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.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𝑐𝑙𝑎𝑠𝑠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396" y="2592536"/>
                <a:ext cx="4968604" cy="10200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61306" y="4739488"/>
            <a:ext cx="584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Need to compare coordinates 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0985" y="5791200"/>
                <a:ext cx="88383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75E09"/>
                    </a:solidFill>
                  </a:rPr>
                  <a:t>Need to clarify what characteristic class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75E09"/>
                        </a:solidFill>
                        <a:latin typeface="Cambria Math"/>
                      </a:rPr>
                      <m:t>ℳ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F75E09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5" y="5791200"/>
                <a:ext cx="8838317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72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875" y="3733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Manton,Schroers</a:t>
            </a:r>
            <a:r>
              <a:rPr lang="en-US" dirty="0"/>
              <a:t>; </a:t>
            </a:r>
            <a:r>
              <a:rPr lang="en-US" dirty="0" err="1" smtClean="0"/>
              <a:t>Sethi</a:t>
            </a:r>
            <a:r>
              <a:rPr lang="en-US" dirty="0" smtClean="0"/>
              <a:t>, </a:t>
            </a:r>
            <a:r>
              <a:rPr lang="en-US" dirty="0" smtClean="0"/>
              <a:t>Stern,  </a:t>
            </a:r>
            <a:r>
              <a:rPr lang="en-US" dirty="0" err="1" smtClean="0"/>
              <a:t>Zaslow</a:t>
            </a:r>
            <a:r>
              <a:rPr lang="en-US" dirty="0" smtClean="0"/>
              <a:t>; </a:t>
            </a:r>
            <a:r>
              <a:rPr lang="en-US" dirty="0" err="1" smtClean="0"/>
              <a:t>Gauntlett</a:t>
            </a:r>
            <a:r>
              <a:rPr lang="en-US" dirty="0" smtClean="0"/>
              <a:t> </a:t>
            </a:r>
            <a:r>
              <a:rPr lang="en-US" dirty="0" smtClean="0"/>
              <a:t>, </a:t>
            </a:r>
            <a:r>
              <a:rPr lang="en-US" dirty="0" smtClean="0"/>
              <a:t>Harvey ; Tong</a:t>
            </a:r>
            <a:r>
              <a:rPr lang="en-US" dirty="0"/>
              <a:t>; </a:t>
            </a:r>
            <a:r>
              <a:rPr lang="en-US" dirty="0" err="1"/>
              <a:t>Gauntlett</a:t>
            </a:r>
            <a:r>
              <a:rPr lang="en-US" dirty="0"/>
              <a:t>,  Kim, </a:t>
            </a:r>
            <a:r>
              <a:rPr lang="en-US" dirty="0" smtClean="0"/>
              <a:t>Park</a:t>
            </a:r>
            <a:r>
              <a:rPr lang="en-US" dirty="0"/>
              <a:t>, Yi;  </a:t>
            </a:r>
            <a:r>
              <a:rPr lang="en-US" dirty="0" smtClean="0"/>
              <a:t> </a:t>
            </a:r>
            <a:r>
              <a:rPr lang="en-US" dirty="0" err="1" smtClean="0"/>
              <a:t>Gauntlett</a:t>
            </a:r>
            <a:r>
              <a:rPr lang="en-US" dirty="0"/>
              <a:t>,  Kim,  Lee,  Yi; </a:t>
            </a:r>
            <a:r>
              <a:rPr lang="en-US" dirty="0" err="1"/>
              <a:t>Bak</a:t>
            </a:r>
            <a:r>
              <a:rPr lang="en-US" dirty="0"/>
              <a:t>, Lee, </a:t>
            </a:r>
            <a:r>
              <a:rPr lang="en-US" dirty="0" smtClean="0"/>
              <a:t>Yi</a:t>
            </a:r>
            <a:r>
              <a:rPr lang="en-US" dirty="0"/>
              <a:t> </a:t>
            </a:r>
            <a:r>
              <a:rPr lang="en-US" dirty="0" smtClean="0"/>
              <a:t>; </a:t>
            </a:r>
            <a:r>
              <a:rPr lang="en-US" dirty="0"/>
              <a:t>Moore-Royston-van den </a:t>
            </a:r>
            <a:r>
              <a:rPr lang="en-US" dirty="0" err="1"/>
              <a:t>Bleeken</a:t>
            </a:r>
            <a:r>
              <a:rPr lang="en-US" dirty="0"/>
              <a:t>; </a:t>
            </a:r>
            <a:r>
              <a:rPr lang="en-US" dirty="0" smtClean="0"/>
              <a:t>Moore-Brennan)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Some New Results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4061" y="1696134"/>
                <a:ext cx="64202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ℳ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 is just a quiver variety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61" y="1696134"/>
                <a:ext cx="6420284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4151" r="-189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04475" y="2752858"/>
                <a:ext cx="2396618" cy="1149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0" dirty="0" smtClean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475" y="2752858"/>
                <a:ext cx="2396618" cy="11492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90" y="2829421"/>
                <a:ext cx="33259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Example: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𝑆𝑈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(2)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" y="2829421"/>
                <a:ext cx="332597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66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35973" y="2752858"/>
                <a:ext cx="2500428" cy="148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</m:oMath>
                  </m:oMathPara>
                </a14:m>
                <a:endParaRPr lang="en-US" sz="2400" b="0" dirty="0" smtClean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73" y="2752858"/>
                <a:ext cx="2500428" cy="14835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4300" y="4236406"/>
            <a:ext cx="8873165" cy="2259553"/>
            <a:chOff x="118435" y="3754039"/>
            <a:chExt cx="8873165" cy="2259553"/>
          </a:xfrm>
        </p:grpSpPr>
        <p:grpSp>
          <p:nvGrpSpPr>
            <p:cNvPr id="11" name="Group 10"/>
            <p:cNvGrpSpPr/>
            <p:nvPr/>
          </p:nvGrpSpPr>
          <p:grpSpPr>
            <a:xfrm>
              <a:off x="118435" y="3754039"/>
              <a:ext cx="8873165" cy="763822"/>
              <a:chOff x="118435" y="3754039"/>
              <a:chExt cx="8873165" cy="76382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971800" y="3754039"/>
                <a:ext cx="914400" cy="762000"/>
                <a:chOff x="1447800" y="3657600"/>
                <a:chExt cx="914400" cy="762000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1447800" y="3657600"/>
                  <a:ext cx="914400" cy="762000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1513386" y="3853934"/>
                      <a:ext cx="78322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3386" y="3853934"/>
                      <a:ext cx="783228" cy="3693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/>
              <p:cNvGrpSpPr/>
              <p:nvPr/>
            </p:nvGrpSpPr>
            <p:grpSpPr>
              <a:xfrm>
                <a:off x="5294225" y="3755861"/>
                <a:ext cx="914400" cy="762000"/>
                <a:chOff x="1447800" y="3657600"/>
                <a:chExt cx="914400" cy="7620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447800" y="3657600"/>
                  <a:ext cx="914400" cy="762000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1513386" y="3853934"/>
                      <a:ext cx="78322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3386" y="3853934"/>
                      <a:ext cx="783228" cy="369332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Group 21"/>
              <p:cNvGrpSpPr/>
              <p:nvPr/>
            </p:nvGrpSpPr>
            <p:grpSpPr>
              <a:xfrm>
                <a:off x="118435" y="3915179"/>
                <a:ext cx="533400" cy="520639"/>
                <a:chOff x="1562099" y="3867240"/>
                <a:chExt cx="533400" cy="520639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1562099" y="3867240"/>
                  <a:ext cx="533400" cy="520639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1645897" y="3942895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5897" y="3942895"/>
                      <a:ext cx="365805" cy="36933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/>
              <p:cNvGrpSpPr/>
              <p:nvPr/>
            </p:nvGrpSpPr>
            <p:grpSpPr>
              <a:xfrm>
                <a:off x="8458200" y="3931411"/>
                <a:ext cx="533400" cy="520639"/>
                <a:chOff x="1562099" y="3867240"/>
                <a:chExt cx="533400" cy="520639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562099" y="3867240"/>
                  <a:ext cx="533400" cy="520639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1645897" y="3942895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5897" y="3942895"/>
                      <a:ext cx="365805" cy="36933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Group 23"/>
              <p:cNvGrpSpPr/>
              <p:nvPr/>
            </p:nvGrpSpPr>
            <p:grpSpPr>
              <a:xfrm>
                <a:off x="1158196" y="3915729"/>
                <a:ext cx="533400" cy="520639"/>
                <a:chOff x="990600" y="3923390"/>
                <a:chExt cx="533400" cy="520639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990600" y="3923390"/>
                  <a:ext cx="533400" cy="520639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074398" y="3999045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4398" y="3999045"/>
                      <a:ext cx="365805" cy="36933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Group 24"/>
              <p:cNvGrpSpPr/>
              <p:nvPr/>
            </p:nvGrpSpPr>
            <p:grpSpPr>
              <a:xfrm>
                <a:off x="7437098" y="3952922"/>
                <a:ext cx="533400" cy="520639"/>
                <a:chOff x="990600" y="3923390"/>
                <a:chExt cx="533400" cy="520639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990600" y="3923390"/>
                  <a:ext cx="533400" cy="520639"/>
                </a:xfrm>
                <a:prstGeom prst="ellipse">
                  <a:avLst/>
                </a:prstGeom>
                <a:noFill/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1074398" y="3999045"/>
                      <a:ext cx="3658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4398" y="3999045"/>
                      <a:ext cx="365805" cy="369332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39992" y="4176050"/>
                <a:ext cx="51820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979437" y="4176050"/>
                <a:ext cx="51820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691596" y="4191730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2617058" y="4191728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3886871" y="4213239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4872780" y="4213237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6208625" y="4213243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7020681" y="4213233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023325" y="3920857"/>
                    <a:ext cx="62869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3325" y="3920857"/>
                    <a:ext cx="628697" cy="58477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 flipV="1">
                <a:off x="6348846" y="4213235"/>
                <a:ext cx="365804" cy="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531748" y="3915179"/>
                    <a:ext cx="62869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1748" y="3915179"/>
                    <a:ext cx="628697" cy="58477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244083" y="3883110"/>
                    <a:ext cx="62869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4083" y="3883110"/>
                    <a:ext cx="628697" cy="58477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Connector 11"/>
            <p:cNvCxnSpPr/>
            <p:nvPr/>
          </p:nvCxnSpPr>
          <p:spPr>
            <a:xfrm>
              <a:off x="3429000" y="4517861"/>
              <a:ext cx="0" cy="8624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51425" y="4516039"/>
              <a:ext cx="0" cy="8624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3128045" y="5402388"/>
              <a:ext cx="676974" cy="598630"/>
              <a:chOff x="3037386" y="5562599"/>
              <a:chExt cx="676974" cy="59863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037386" y="5562599"/>
                <a:ext cx="676974" cy="597187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123239" y="5576454"/>
                    <a:ext cx="50526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239" y="5576454"/>
                    <a:ext cx="505267" cy="58477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5466065" y="5414962"/>
              <a:ext cx="676974" cy="598630"/>
              <a:chOff x="3037386" y="5562599"/>
              <a:chExt cx="676974" cy="59863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037386" y="5562599"/>
                <a:ext cx="676974" cy="597187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123239" y="5576454"/>
                    <a:ext cx="50526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239" y="5576454"/>
                    <a:ext cx="505267" cy="58477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TextBox 3"/>
          <p:cNvSpPr txBox="1"/>
          <p:nvPr/>
        </p:nvSpPr>
        <p:spPr>
          <a:xfrm>
            <a:off x="655857" y="990600"/>
            <a:ext cx="801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Work in progress with </a:t>
            </a:r>
            <a:r>
              <a:rPr lang="en-US" sz="2800" dirty="0" err="1" smtClean="0"/>
              <a:t>Anindya</a:t>
            </a:r>
            <a:r>
              <a:rPr lang="en-US" sz="2800" dirty="0" smtClean="0"/>
              <a:t> </a:t>
            </a:r>
            <a:r>
              <a:rPr lang="en-US" sz="2800" dirty="0" err="1" smtClean="0"/>
              <a:t>Dey</a:t>
            </a:r>
            <a:r>
              <a:rPr lang="en-US" sz="2800" dirty="0" smtClean="0"/>
              <a:t> &amp;  Daniel Brennan</a:t>
            </a:r>
            <a:endParaRPr lang="en-US" sz="28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191000" y="4236406"/>
            <a:ext cx="880547" cy="0"/>
          </a:xfrm>
          <a:prstGeom prst="straightConnector1">
            <a:avLst/>
          </a:prstGeom>
          <a:ln w="76200">
            <a:solidFill>
              <a:srgbClr val="0F049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20187" y="3573623"/>
                <a:ext cx="751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87" y="3573623"/>
                <a:ext cx="751360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5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Prescription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7154" y="4239355"/>
                <a:ext cx="5062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−2+ 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54" y="4239355"/>
                <a:ext cx="506247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0565" y="5655245"/>
                <a:ext cx="4591642" cy="587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𝜄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65" y="5655245"/>
                <a:ext cx="4591642" cy="5872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4974722"/>
                <a:ext cx="5253874" cy="587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𝜄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74722"/>
                <a:ext cx="5253874" cy="5872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7154" y="3585075"/>
            <a:ext cx="854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Make ADHM complex U(1) </a:t>
            </a:r>
            <a:r>
              <a:rPr lang="en-US" sz="2800" dirty="0" err="1" smtClean="0">
                <a:solidFill>
                  <a:srgbClr val="00B050"/>
                </a:solidFill>
              </a:rPr>
              <a:t>equivariant</a:t>
            </a:r>
            <a:r>
              <a:rPr lang="en-US" sz="2800" dirty="0" smtClean="0">
                <a:solidFill>
                  <a:srgbClr val="00B050"/>
                </a:solidFill>
              </a:rPr>
              <a:t>: As U(1) modules: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327" y="990600"/>
            <a:ext cx="8661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Kronheimer</a:t>
            </a:r>
            <a:r>
              <a:rPr lang="en-US" sz="2800" dirty="0" smtClean="0">
                <a:solidFill>
                  <a:srgbClr val="0000FF"/>
                </a:solidFill>
              </a:rPr>
              <a:t> correspondence: Identify singular monopoles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with U(1)-invariant instantons on TN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172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Bubbling locus: U(1) invariant instantons at NUT point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3960" y="4271084"/>
            <a:ext cx="246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Kapustin &amp; Witten</a:t>
            </a:r>
            <a:endParaRPr 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5425663"/>
                <a:ext cx="2170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𝜄</m:t>
                      </m:r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↪</m:t>
                      </m:r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425663"/>
                <a:ext cx="217078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6269182"/>
                <a:ext cx="47768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F0498"/>
                    </a:solidFill>
                  </a:rPr>
                  <a:t>Stabilizes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𝑞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F0498"/>
                    </a:solidFill>
                  </a:rPr>
                  <a:t>. </a:t>
                </a:r>
                <a:endParaRPr lang="en-US" sz="32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269182"/>
                <a:ext cx="477682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189" t="-12500" r="-216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5763" y="2819400"/>
                <a:ext cx="70509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Identify with U(1)-invariant instantons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63" y="2819400"/>
                <a:ext cx="705096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729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2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2614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Expressions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𝑚𝑜𝑛𝑜𝑝𝑜𝑙𝑒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2614" y="0"/>
                <a:ext cx="8229600" cy="1143000"/>
              </a:xfrm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27" y="3048000"/>
                <a:ext cx="4740978" cy="1215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𝑚𝑜𝑛𝑜𝑝𝑜𝑙𝑒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𝑞𝑢𝑖𝑣𝑒𝑟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𝑆𝑄𝑀</m:t>
                          </m:r>
                        </m:sub>
                      </m:sSub>
                    </m:oMath>
                  </m:oMathPara>
                </a14:m>
                <a:endParaRPr lang="en-US" sz="3200" b="0" dirty="0" smtClean="0">
                  <a:solidFill>
                    <a:srgbClr val="7030A0"/>
                  </a:solidFill>
                </a:endParaRPr>
              </a:p>
              <a:p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3048000"/>
                <a:ext cx="4740978" cy="12150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20046" y="2849288"/>
                <a:ext cx="4125681" cy="1152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ℳ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𝔞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𝔞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46" y="2849288"/>
                <a:ext cx="4125681" cy="1152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295400"/>
                <a:ext cx="863441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           Moreover, we observe that  for SU(N)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𝒩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       the answer found by IOT also agrees with the Witten 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     index of the SQM for this quiver: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5400"/>
                <a:ext cx="8634410" cy="1384995"/>
              </a:xfrm>
              <a:prstGeom prst="rect">
                <a:avLst/>
              </a:prstGeom>
              <a:blipFill rotWithShape="1">
                <a:blip r:embed="rId5"/>
                <a:stretch>
                  <a:fillRect t="-396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2443" y="4114799"/>
                <a:ext cx="3325462" cy="1106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𝔱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43" y="4114799"/>
                <a:ext cx="3325462" cy="11067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00" y="5451901"/>
            <a:ext cx="8770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Remark: The same functions are claimed by </a:t>
            </a:r>
          </a:p>
          <a:p>
            <a:r>
              <a:rPr lang="en-US" sz="2800" dirty="0" err="1" smtClean="0">
                <a:solidFill>
                  <a:srgbClr val="7030A0"/>
                </a:solidFill>
              </a:rPr>
              <a:t>Bullimore-Dimofte-Gaiotto</a:t>
            </a:r>
            <a:r>
              <a:rPr lang="en-US" sz="2800" dirty="0" smtClean="0">
                <a:solidFill>
                  <a:srgbClr val="7030A0"/>
                </a:solidFill>
              </a:rPr>
              <a:t> to appear in an ``</a:t>
            </a:r>
            <a:r>
              <a:rPr lang="en-US" sz="2800" dirty="0" err="1" smtClean="0">
                <a:solidFill>
                  <a:srgbClr val="7030A0"/>
                </a:solidFill>
              </a:rPr>
              <a:t>abelianization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map’’ for monopole operators in d=3 N=4  gauge theories.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483490"/>
            <a:ext cx="361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[Moore, </a:t>
            </a:r>
            <a:r>
              <a:rPr lang="en-US" dirty="0" err="1" smtClean="0"/>
              <a:t>Nekrasov</a:t>
            </a:r>
            <a:r>
              <a:rPr lang="en-US" dirty="0" smtClean="0"/>
              <a:t>, </a:t>
            </a:r>
            <a:r>
              <a:rPr lang="en-US" dirty="0" err="1" smtClean="0"/>
              <a:t>Shatashvili</a:t>
            </a:r>
            <a:r>
              <a:rPr lang="en-US" dirty="0" smtClean="0"/>
              <a:t> 1997]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391"/>
            <a:ext cx="8229600" cy="1143000"/>
          </a:xfrm>
        </p:spPr>
        <p:txBody>
          <a:bodyPr/>
          <a:lstStyle/>
          <a:p>
            <a:r>
              <a:rPr lang="en-US" dirty="0" smtClean="0"/>
              <a:t>Relation Between Coordinates?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8990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Both shear and CFN coordinates are holomorphic </a:t>
            </a:r>
            <a:r>
              <a:rPr lang="en-US" sz="2400" dirty="0" err="1" smtClean="0">
                <a:solidFill>
                  <a:srgbClr val="C00000"/>
                </a:solidFill>
              </a:rPr>
              <a:t>Darboux</a:t>
            </a:r>
            <a:r>
              <a:rPr lang="en-US" sz="2400" dirty="0" smtClean="0">
                <a:solidFill>
                  <a:srgbClr val="C00000"/>
                </a:solidFill>
              </a:rPr>
              <a:t> coordinates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19" y="2652415"/>
            <a:ext cx="885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But the relation between them is very complicated 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1173" y="3488746"/>
            <a:ext cx="9107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Comparison with </a:t>
            </a:r>
            <a:r>
              <a:rPr lang="en-US" sz="2800" dirty="0" err="1" smtClean="0">
                <a:solidFill>
                  <a:srgbClr val="7030A0"/>
                </a:solidFill>
              </a:rPr>
              <a:t>Darboux</a:t>
            </a:r>
            <a:r>
              <a:rPr lang="en-US" sz="2800" dirty="0" smtClean="0">
                <a:solidFill>
                  <a:srgbClr val="7030A0"/>
                </a:solidFill>
              </a:rPr>
              <a:t> expansion in shear coordinates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                 in a weak-coupling regime shows: 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0267" y="4447468"/>
                <a:ext cx="7269811" cy="97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𝔞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𝜁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𝜁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𝑁𝑜𝑛𝑃𝑒𝑟𝑡𝑢𝑟𝑏𝑎𝑡𝑖𝑣𝑒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7" y="4447468"/>
                <a:ext cx="7269811" cy="9701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247" y="5331284"/>
                <a:ext cx="7964232" cy="97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𝔟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𝜁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𝜁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𝑁𝑜𝑛𝑃𝑒𝑟𝑡𝑢𝑟𝑏𝑎𝑡𝑖𝑣𝑒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7" y="5331284"/>
                <a:ext cx="7964232" cy="9701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1208" y="6301421"/>
            <a:ext cx="8361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N.B.  Literature misses the </a:t>
            </a:r>
            <a:r>
              <a:rPr lang="en-US" sz="2800" dirty="0" err="1" smtClean="0">
                <a:solidFill>
                  <a:srgbClr val="FF0000"/>
                </a:solidFill>
              </a:rPr>
              <a:t>nonperturbative</a:t>
            </a:r>
            <a:r>
              <a:rPr lang="en-US" sz="2800" dirty="0" smtClean="0">
                <a:solidFill>
                  <a:srgbClr val="FF0000"/>
                </a:solidFill>
              </a:rPr>
              <a:t> corrections. 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828800"/>
                <a:ext cx="74476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〈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 has a finite Laurent expansion in both.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8800"/>
                <a:ext cx="744768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106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dangerous bend 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82" y="1604665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Localization Results For SU(2)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𝒩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111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70459" y="4992137"/>
            <a:ext cx="228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Valid for q odd.   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1370003"/>
                <a:ext cx="2714461" cy="54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370003"/>
                <a:ext cx="2714461" cy="5498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5817" y="2226294"/>
                <a:ext cx="3322897" cy="54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7" y="2226294"/>
                <a:ext cx="3322897" cy="5498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79001" y="2226294"/>
                <a:ext cx="4042710" cy="54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𝛽𝜆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001" y="2226294"/>
                <a:ext cx="4042710" cy="5498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9001" y="1361209"/>
                <a:ext cx="1749518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𝔞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001" y="1361209"/>
                <a:ext cx="1749518" cy="5371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599" y="3043376"/>
                <a:ext cx="178792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𝔟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3043376"/>
                <a:ext cx="1787925" cy="5371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1400" y="3043376"/>
                <a:ext cx="4497642" cy="1151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043376"/>
                <a:ext cx="4497642" cy="1151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4063" y="4419600"/>
                <a:ext cx="7876836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63" y="4419600"/>
                <a:ext cx="7876836" cy="5650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62904" y="6072940"/>
            <a:ext cx="5881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            Can also be done in shear coordinates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                but with more complicated answer. </a:t>
            </a:r>
            <a:endParaRPr 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28268" y="3660610"/>
                <a:ext cx="171258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ℓ=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8" y="3660610"/>
                <a:ext cx="1712585" cy="5371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24435" y="5591722"/>
            <a:ext cx="8663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Heroic computation by </a:t>
            </a:r>
            <a:r>
              <a:rPr lang="en-US" sz="2800" dirty="0" err="1" smtClean="0">
                <a:solidFill>
                  <a:srgbClr val="7030A0"/>
                </a:solidFill>
              </a:rPr>
              <a:t>Anindya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Dey</a:t>
            </a:r>
            <a:r>
              <a:rPr lang="en-US" sz="2800" dirty="0" smtClean="0">
                <a:solidFill>
                  <a:srgbClr val="7030A0"/>
                </a:solidFill>
              </a:rPr>
              <a:t> using AGT approach. 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5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Comparison Of Coordinates In SU(2)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𝒩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318" y="1479466"/>
                <a:ext cx="2493631" cy="1221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" y="1479466"/>
                <a:ext cx="2493631" cy="12210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72640" y="1709210"/>
                <a:ext cx="2676310" cy="85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40" y="1709210"/>
                <a:ext cx="2676310" cy="8510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59582" y="1704109"/>
                <a:ext cx="2258823" cy="922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582" y="1704109"/>
                <a:ext cx="2258823" cy="9226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509" y="2876659"/>
                <a:ext cx="3718262" cy="130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ℓ−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9" y="2876659"/>
                <a:ext cx="3718262" cy="13057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53000" y="3429000"/>
            <a:ext cx="2654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Dimofte</a:t>
            </a:r>
            <a:r>
              <a:rPr lang="en-US" sz="2000" dirty="0" smtClean="0">
                <a:solidFill>
                  <a:srgbClr val="00B050"/>
                </a:solidFill>
              </a:rPr>
              <a:t> &amp; </a:t>
            </a:r>
            <a:r>
              <a:rPr lang="en-US" sz="2000" dirty="0" err="1" smtClean="0">
                <a:solidFill>
                  <a:srgbClr val="00B050"/>
                </a:solidFill>
              </a:rPr>
              <a:t>Gukov</a:t>
            </a:r>
            <a:r>
              <a:rPr lang="en-US" sz="2000" dirty="0" smtClean="0">
                <a:solidFill>
                  <a:srgbClr val="00B050"/>
                </a:solidFill>
              </a:rPr>
              <a:t>, 2011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374802"/>
            <a:ext cx="81951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Inverting these equations and using the weak coupling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expansion of </a:t>
            </a:r>
            <a:r>
              <a:rPr lang="en-US" sz="2800" dirty="0" err="1" smtClean="0">
                <a:solidFill>
                  <a:srgbClr val="C00000"/>
                </a:solidFill>
              </a:rPr>
              <a:t>x,y,z</a:t>
            </a:r>
            <a:r>
              <a:rPr lang="en-US" sz="2800" dirty="0" smtClean="0">
                <a:solidFill>
                  <a:srgbClr val="C00000"/>
                </a:solidFill>
              </a:rPr>
              <a:t>  gives weak coupling expansion of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                    </a:t>
            </a:r>
            <a:r>
              <a:rPr lang="en-US" sz="2800" dirty="0" err="1" smtClean="0">
                <a:solidFill>
                  <a:srgbClr val="C00000"/>
                </a:solidFill>
              </a:rPr>
              <a:t>complexified</a:t>
            </a:r>
            <a:r>
              <a:rPr lang="en-US" sz="2800" dirty="0" smtClean="0">
                <a:solidFill>
                  <a:srgbClr val="C00000"/>
                </a:solidFill>
              </a:rPr>
              <a:t> FN coordinates.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218" y="5751776"/>
            <a:ext cx="7711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F0498"/>
                </a:solidFill>
              </a:rPr>
              <a:t>It’s the only way I know to express CFN coordinates </a:t>
            </a:r>
          </a:p>
          <a:p>
            <a:r>
              <a:rPr lang="en-US" sz="2800" dirty="0" smtClean="0">
                <a:solidFill>
                  <a:srgbClr val="0F0498"/>
                </a:solidFill>
              </a:rPr>
              <a:t>                   in a weak-coupling expansion. </a:t>
            </a:r>
            <a:endParaRPr lang="en-US" sz="2800" dirty="0">
              <a:solidFill>
                <a:srgbClr val="0F0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4068" y="263399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Some New d=4, N=2 </a:t>
            </a:r>
            <a:r>
              <a:rPr lang="en-US" sz="2800" dirty="0" err="1" smtClean="0">
                <a:solidFill>
                  <a:srgbClr val="FFFF00"/>
                </a:solidFill>
              </a:rPr>
              <a:t>Superconformal</a:t>
            </a:r>
            <a:r>
              <a:rPr lang="en-US" sz="2800" dirty="0" smtClean="0">
                <a:solidFill>
                  <a:srgbClr val="FFFF00"/>
                </a:solidFill>
              </a:rPr>
              <a:t> Field Theories?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068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323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199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Comparing Computations Of Line Defect </a:t>
            </a:r>
            <a:r>
              <a:rPr lang="en-US" sz="2800" dirty="0" err="1" smtClean="0">
                <a:solidFill>
                  <a:srgbClr val="FF0000"/>
                </a:solidFill>
              </a:rPr>
              <a:t>Vevs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068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Little Gap In The Classification Of Line Defects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90" y="0"/>
            <a:ext cx="8229600" cy="1143000"/>
          </a:xfrm>
        </p:spPr>
        <p:txBody>
          <a:bodyPr/>
          <a:lstStyle/>
          <a:p>
            <a:r>
              <a:rPr lang="en-US" dirty="0" smtClean="0"/>
              <a:t>Line Defects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2793" y="1757249"/>
            <a:ext cx="6434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Defined by UV boundary condition around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  small tubular neighborhood [Kapustin].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18" y="1064567"/>
            <a:ext cx="8726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Supported on one-dimensional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submanifold</a:t>
            </a:r>
            <a:r>
              <a:rPr lang="en-US" sz="2800" dirty="0" smtClean="0">
                <a:solidFill>
                  <a:srgbClr val="FF0000"/>
                </a:solidFill>
              </a:rPr>
              <a:t> of </a:t>
            </a:r>
            <a:r>
              <a:rPr lang="en-US" sz="2800" dirty="0" err="1" smtClean="0">
                <a:solidFill>
                  <a:srgbClr val="FF0000"/>
                </a:solidFill>
              </a:rPr>
              <a:t>spacetime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5" y="2981631"/>
            <a:ext cx="914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This talk: Focus on half-BPS  d=4 N=2 defects on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straight lines along time, sitting at points in space. 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4145755"/>
                <a:ext cx="6838676" cy="863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Our defects preserve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𝑜𝑠𝑝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𝜁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⊂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𝑠𝑢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2,2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fixed 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subalgebra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under P(arity)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rotation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𝜁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45755"/>
                <a:ext cx="6838676" cy="863698"/>
              </a:xfrm>
              <a:prstGeom prst="rect">
                <a:avLst/>
              </a:prstGeom>
              <a:blipFill rotWithShape="1">
                <a:blip r:embed="rId3"/>
                <a:stretch>
                  <a:fillRect l="-1427" t="-4930" r="-357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5410200"/>
                <a:ext cx="5087803" cy="970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ℛ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∼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𝜁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  <m:acc>
                            <m:accPr>
                              <m:chr m:val="̇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acc>
                            <m:accPr>
                              <m:chr m:val="̇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0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10200"/>
                <a:ext cx="5087803" cy="9708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6450890" y="3935738"/>
            <a:ext cx="2514601" cy="2502932"/>
            <a:chOff x="6096000" y="3669268"/>
            <a:chExt cx="2514601" cy="2502932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096000" y="4648200"/>
              <a:ext cx="6096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001000" y="4648200"/>
              <a:ext cx="6096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147955" y="5243385"/>
              <a:ext cx="185304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391400" y="4619930"/>
              <a:ext cx="121920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252034" y="3669268"/>
              <a:ext cx="51082" cy="1283732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712386" y="4648200"/>
              <a:ext cx="45720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195128" y="5410200"/>
              <a:ext cx="25541" cy="762000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836927" y="404346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47879" y="4936441"/>
                <a:ext cx="10638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879" y="4936441"/>
                <a:ext cx="106381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8" y="0"/>
            <a:ext cx="87593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Superconformal</a:t>
            </a:r>
            <a:r>
              <a:rPr lang="en-US" dirty="0" smtClean="0"/>
              <a:t> Theories From Old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1383" y="1066800"/>
                <a:ext cx="822898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Given a </a:t>
                </a:r>
                <a:r>
                  <a:rPr lang="en-US" sz="3200" dirty="0" err="1" smtClean="0">
                    <a:solidFill>
                      <a:srgbClr val="0000FF"/>
                    </a:solidFill>
                  </a:rPr>
                  <a:t>superconformal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theory T and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subgroup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𝐺𝑙𝑜𝑏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w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e can gauge it to form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          a new </a:t>
                </a:r>
                <a:r>
                  <a:rPr lang="en-US" sz="3200" dirty="0" err="1" smtClean="0">
                    <a:solidFill>
                      <a:srgbClr val="0000FF"/>
                    </a:solidFill>
                  </a:rPr>
                  <a:t>superconformal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theory T/H. 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3" y="1066800"/>
                <a:ext cx="822898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852" t="-4669" r="-963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7571" y="5247267"/>
                <a:ext cx="9296400" cy="1115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F0498"/>
                    </a:solidFill>
                  </a:rPr>
                  <a:t>Gauge the embedded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0" smtClean="0">
                        <a:solidFill>
                          <a:srgbClr val="0F0498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F0498"/>
                    </a:solidFill>
                  </a:rPr>
                  <a:t>with gauge-coupling </a:t>
                </a:r>
              </a:p>
              <a:p>
                <a:r>
                  <a:rPr lang="en-US" sz="3200" dirty="0">
                    <a:solidFill>
                      <a:srgbClr val="0F0498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F0498"/>
                    </a:solidFill>
                  </a:rPr>
                  <a:t>                  q  to produce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×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F0498"/>
                    </a:solidFill>
                  </a:rPr>
                  <a:t> </a:t>
                </a:r>
                <a:endParaRPr lang="en-US" sz="32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1" y="5247267"/>
                <a:ext cx="9296400" cy="1115177"/>
              </a:xfrm>
              <a:prstGeom prst="rect">
                <a:avLst/>
              </a:prstGeom>
              <a:blipFill rotWithShape="1">
                <a:blip r:embed="rId3"/>
                <a:stretch>
                  <a:fillRect l="-1639" t="-6557" b="-1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43" y="2679013"/>
                <a:ext cx="932325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          In particular, given two theories with a</a:t>
                </a:r>
                <a:endParaRPr lang="en-US" sz="3200" dirty="0">
                  <a:solidFill>
                    <a:srgbClr val="C00000"/>
                  </a:solidFill>
                </a:endParaRPr>
              </a:p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common subgroup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𝐺𝑙𝑜𝑏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𝐺𝑙𝑜𝑏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                      and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𝛽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embedding: 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3" y="2679013"/>
                <a:ext cx="9323258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634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2600" y="4343400"/>
                <a:ext cx="53263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↪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𝐺𝑙𝑜𝑏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𝐺𝑙𝑜𝑏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343400"/>
                <a:ext cx="532633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43200" y="6313361"/>
            <a:ext cx="362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Argyres-Seiberg</a:t>
            </a:r>
            <a:r>
              <a:rPr lang="en-US" sz="2800" dirty="0" smtClean="0">
                <a:solidFill>
                  <a:srgbClr val="00B050"/>
                </a:solidFill>
              </a:rPr>
              <a:t>, 2007  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0"/>
            <a:ext cx="8229600" cy="1143000"/>
          </a:xfrm>
        </p:spPr>
        <p:txBody>
          <a:bodyPr/>
          <a:lstStyle/>
          <a:p>
            <a:r>
              <a:rPr lang="en-US" dirty="0" smtClean="0"/>
              <a:t>Class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119" y="3783686"/>
                <a:ext cx="876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For suitable D the theory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𝔤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is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superconformal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19" y="3783686"/>
                <a:ext cx="8763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46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41923" y="4495800"/>
            <a:ext cx="6115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Lie algebra of global symmetry contains: 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21476" y="5105400"/>
                <a:ext cx="2568652" cy="667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⊕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𝔣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76" y="5105400"/>
                <a:ext cx="2568652" cy="6679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7185" y="6019800"/>
                <a:ext cx="68555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``Full (maximal) puncture’’ :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𝔣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𝔤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85" y="6019800"/>
                <a:ext cx="6855595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2313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7800" y="961448"/>
                <a:ext cx="60245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=  simple A,D, or E Lie algebr</a:t>
                </a:r>
                <a:r>
                  <a:rPr lang="en-US" sz="3600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61448"/>
                <a:ext cx="6024534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4151" r="-192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4029" y="1821293"/>
                <a:ext cx="7616124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</a:rPr>
                  <a:t>  Riemann surface  with (possibly empty)</a:t>
                </a:r>
              </a:p>
              <a:p>
                <a:r>
                  <a:rPr lang="en-US" sz="3200" dirty="0" smtClean="0">
                    <a:solidFill>
                      <a:srgbClr val="FF33CC"/>
                    </a:solidFill>
                  </a:rPr>
                  <a:t>             set of punctures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29" y="1821293"/>
                <a:ext cx="7616124" cy="1117229"/>
              </a:xfrm>
              <a:prstGeom prst="rect">
                <a:avLst/>
              </a:prstGeom>
              <a:blipFill rotWithShape="1">
                <a:blip r:embed="rId10"/>
                <a:stretch>
                  <a:fillRect t="-6557" r="-1041" b="-1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4029" y="3126392"/>
                <a:ext cx="8226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F0"/>
                    </a:solidFill>
                  </a:rPr>
                  <a:t>D = collection of ½-BPS cod=2 defects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, …,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</a:rPr>
                  <a:t> </a:t>
                </a:r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29" y="3126392"/>
                <a:ext cx="8226996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5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1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Gaiotto</a:t>
            </a:r>
            <a:r>
              <a:rPr lang="en-US" dirty="0" smtClean="0"/>
              <a:t> Gluing – 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62336" y="1066800"/>
                <a:ext cx="6064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Given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𝔤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  &amp;   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𝔤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36" y="1066800"/>
                <a:ext cx="606482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01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285" y="336637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     Suppose we have full punctures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&amp;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&amp;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5" y="3366379"/>
                <a:ext cx="9144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212" y="4604583"/>
                <a:ext cx="4189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The diagonal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𝔤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– symmetry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2" y="4604583"/>
                <a:ext cx="418948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911" t="-10465" r="-203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2692" y="4587078"/>
                <a:ext cx="4046877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𝑑𝑖𝑎𝑔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⊕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𝔤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has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𝛽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692" y="4587078"/>
                <a:ext cx="4046877" cy="558230"/>
              </a:xfrm>
              <a:prstGeom prst="rect">
                <a:avLst/>
              </a:prstGeom>
              <a:blipFill rotWithShape="1">
                <a:blip r:embed="rId5"/>
                <a:stretch>
                  <a:fillRect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6383" y="5422612"/>
            <a:ext cx="867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Gauge it to produce a new </a:t>
            </a:r>
            <a:r>
              <a:rPr lang="en-US" sz="3200" dirty="0" err="1" smtClean="0">
                <a:solidFill>
                  <a:srgbClr val="FF0000"/>
                </a:solidFill>
              </a:rPr>
              <a:t>superconformal</a:t>
            </a:r>
            <a:r>
              <a:rPr lang="en-US" sz="3200" dirty="0" smtClean="0">
                <a:solidFill>
                  <a:srgbClr val="FF0000"/>
                </a:solidFill>
              </a:rPr>
              <a:t> theory: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6" y="1569238"/>
            <a:ext cx="3234172" cy="16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" y="6201343"/>
                <a:ext cx="510274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01343"/>
                <a:ext cx="5102744" cy="6227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66609" y="6201343"/>
                <a:ext cx="1998945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609" y="6201343"/>
                <a:ext cx="1998945" cy="6008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69238"/>
            <a:ext cx="1988363" cy="161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72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Gaiotto</a:t>
            </a:r>
            <a:r>
              <a:rPr lang="en-US" dirty="0" smtClean="0"/>
              <a:t> Gluing -2/2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535"/>
            <a:ext cx="91884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985827"/>
                <a:ext cx="510274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985827"/>
                <a:ext cx="5102744" cy="622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8645" y="2421800"/>
                <a:ext cx="727545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𝔤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∪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 </m:t>
                      </m:r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45" y="2421800"/>
                <a:ext cx="7275453" cy="622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91000" y="5589261"/>
                <a:ext cx="20952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589261"/>
                <a:ext cx="209525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24407" y="1682279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407" y="1682279"/>
                <a:ext cx="633507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42" y="0"/>
            <a:ext cx="8229600" cy="1143000"/>
          </a:xfrm>
        </p:spPr>
        <p:txBody>
          <a:bodyPr/>
          <a:lstStyle/>
          <a:p>
            <a:r>
              <a:rPr lang="en-US" dirty="0" smtClean="0"/>
              <a:t>Theories Of Class 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2400" y="4132118"/>
                <a:ext cx="6128409" cy="731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𝔥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𝑑𝑖𝑎𝑔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132118"/>
                <a:ext cx="6128409" cy="7311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66524" y="1837092"/>
                <a:ext cx="2634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24" y="1837092"/>
                <a:ext cx="263450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5400" y="3110925"/>
                <a:ext cx="2852063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𝔥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110925"/>
                <a:ext cx="2852063" cy="7176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272" y="3096491"/>
                <a:ext cx="2841355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3096491"/>
                <a:ext cx="2841355" cy="7176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3315" y="3027798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&amp;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3776" y="4132118"/>
                <a:ext cx="2978701" cy="731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𝑑𝑖𝑎𝑔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76" y="4132118"/>
                <a:ext cx="2978701" cy="7311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1968" y="5297205"/>
                <a:ext cx="8045792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𝔤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×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𝑑𝑖𝑎𝑔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𝔤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8" y="5297205"/>
                <a:ext cx="8045792" cy="9048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31173" y="997318"/>
            <a:ext cx="9311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Ongoing work with J. </a:t>
            </a:r>
            <a:r>
              <a:rPr lang="en-US" sz="2800" dirty="0" err="1" smtClean="0"/>
              <a:t>Distler</a:t>
            </a:r>
            <a:r>
              <a:rPr lang="en-US" sz="2800" dirty="0" smtClean="0"/>
              <a:t>, A. </a:t>
            </a:r>
            <a:r>
              <a:rPr lang="en-US" sz="2800" dirty="0" err="1" smtClean="0"/>
              <a:t>Neitzke</a:t>
            </a:r>
            <a:r>
              <a:rPr lang="en-US" sz="2800" dirty="0" smtClean="0"/>
              <a:t>, W. </a:t>
            </a:r>
            <a:r>
              <a:rPr lang="en-US" sz="2800" dirty="0" err="1" smtClean="0"/>
              <a:t>Peelaers</a:t>
            </a:r>
            <a:r>
              <a:rPr lang="en-US" sz="2800" dirty="0"/>
              <a:t> </a:t>
            </a:r>
            <a:r>
              <a:rPr lang="en-US" sz="2800" dirty="0" smtClean="0"/>
              <a:t>&amp; D. Shih.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7403" y="1818714"/>
                <a:ext cx="23271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03" y="1818714"/>
                <a:ext cx="2327112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80970" y="2421867"/>
                <a:ext cx="1978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70" y="2421867"/>
                <a:ext cx="1978811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97219" y="1777940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&amp;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69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Partial No-Go Theorem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822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Important class of punctures:  ``Regular Punctures’’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2115234"/>
                <a:ext cx="21905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𝔤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15234"/>
                <a:ext cx="219053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5430" y="2115234"/>
                <a:ext cx="36088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𝔰𝔲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𝔤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∨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430" y="2115234"/>
                <a:ext cx="360887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0392" y="2971800"/>
                <a:ext cx="939532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Theorem: Gluing two regular punctures is only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superconformal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for the case of full punctures. In particular: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92" y="2971800"/>
                <a:ext cx="9395329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297" t="-5769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0008" y="4267200"/>
                <a:ext cx="6182077" cy="660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F0"/>
                    </a:solidFill>
                  </a:rPr>
                  <a:t>Proof: </a:t>
                </a:r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B0F0"/>
                    </a:solidFill>
                  </a:rPr>
                  <a:t>Condition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𝑑𝑖𝑎𝑔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 smtClean="0">
                    <a:solidFill>
                      <a:srgbClr val="00B0F0"/>
                    </a:solidFill>
                  </a:rPr>
                  <a:t>: 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4267200"/>
                <a:ext cx="6182077" cy="660052"/>
              </a:xfrm>
              <a:prstGeom prst="rect">
                <a:avLst/>
              </a:prstGeom>
              <a:blipFill rotWithShape="1">
                <a:blip r:embed="rId5"/>
                <a:stretch>
                  <a:fillRect l="-2564" t="-5556" r="-147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4953000"/>
                <a:ext cx="50628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∨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53000"/>
                <a:ext cx="506286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55173" y="5780782"/>
                <a:ext cx="599696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Use nontrivial formulae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𝜅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from </a:t>
                </a:r>
              </a:p>
              <a:p>
                <a:r>
                  <a:rPr lang="en-US" sz="3200" dirty="0" err="1" smtClean="0">
                    <a:solidFill>
                      <a:srgbClr val="FF0000"/>
                    </a:solidFill>
                  </a:rPr>
                  <a:t>Chacaltana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Distler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, and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Tachikawa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.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73" y="5780782"/>
                <a:ext cx="5996963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2541" t="-6780" r="-1728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7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Punctures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2839" y="1313390"/>
            <a:ext cx="358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But!  There are other types of punctures!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652" y="3891409"/>
            <a:ext cx="8834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3200" dirty="0" smtClean="0">
                <a:solidFill>
                  <a:srgbClr val="FF0000"/>
                </a:solidFill>
              </a:rPr>
              <a:t> you can now insert SIP’s just like other punctures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then there appear to be Hippogriff theories.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629" y="5116096"/>
            <a:ext cx="494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Geometrical interpretation?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636" y="5700872"/>
            <a:ext cx="3991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Seiberg</a:t>
            </a:r>
            <a:r>
              <a:rPr lang="en-US" sz="3200" dirty="0" smtClean="0">
                <a:solidFill>
                  <a:srgbClr val="00B050"/>
                </a:solidFill>
              </a:rPr>
              <a:t>-Witten curve?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9636" y="6273224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AdS</a:t>
            </a:r>
            <a:r>
              <a:rPr lang="en-US" sz="3200" dirty="0" smtClean="0">
                <a:solidFill>
                  <a:srgbClr val="00B0F0"/>
                </a:solidFill>
              </a:rPr>
              <a:t> duals? </a:t>
            </a:r>
            <a:endParaRPr lang="en-US" sz="3200" dirty="0">
              <a:solidFill>
                <a:srgbClr val="00B0F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63358" y="1054250"/>
            <a:ext cx="4730202" cy="1752600"/>
            <a:chOff x="3663358" y="1054250"/>
            <a:chExt cx="4730202" cy="1752600"/>
          </a:xfrm>
        </p:grpSpPr>
        <p:pic>
          <p:nvPicPr>
            <p:cNvPr id="8" name="Picture 2" descr="http://www.pxleyes.com/images/tutorials/video/Aqua-Sphere-Effec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3121" y="1054250"/>
              <a:ext cx="1752600" cy="1752600"/>
            </a:xfrm>
            <a:prstGeom prst="rect">
              <a:avLst/>
            </a:prstGeom>
            <a:noFill/>
          </p:spPr>
        </p:pic>
        <p:pic>
          <p:nvPicPr>
            <p:cNvPr id="9" name="Picture 2" descr="http://www.pxleyes.com/images/tutorials/video/Aqua-Sphere-Effec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0960" y="1054250"/>
              <a:ext cx="1752600" cy="1752600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>
              <a:off x="5129639" y="1816250"/>
              <a:ext cx="245918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72715" y="2121050"/>
              <a:ext cx="245918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62650" y="1442177"/>
              <a:ext cx="245918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685803" y="1359050"/>
              <a:ext cx="245918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703121" y="2121050"/>
              <a:ext cx="245918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6882239" y="1663850"/>
              <a:ext cx="457200" cy="381000"/>
            </a:xfrm>
            <a:prstGeom prst="star5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0" idx="6"/>
            </p:cNvCxnSpPr>
            <p:nvPr/>
          </p:nvCxnSpPr>
          <p:spPr>
            <a:xfrm>
              <a:off x="5375557" y="1930550"/>
              <a:ext cx="1659082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29639" y="1916024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f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22241" y="1202534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f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63358" y="1930550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f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48818" y="1340684"/>
              <a:ext cx="365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8432" y="2026484"/>
              <a:ext cx="365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s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6729839" y="2044850"/>
            <a:ext cx="304800" cy="762000"/>
          </a:xfrm>
          <a:prstGeom prst="straightConnector1">
            <a:avLst/>
          </a:prstGeom>
          <a:ln w="762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18633" y="2814191"/>
            <a:ext cx="4623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CC"/>
                </a:solidFill>
              </a:rPr>
              <a:t>“</a:t>
            </a:r>
            <a:r>
              <a:rPr lang="en-US" sz="3200" dirty="0" err="1" smtClean="0">
                <a:solidFill>
                  <a:srgbClr val="FF33CC"/>
                </a:solidFill>
              </a:rPr>
              <a:t>Superconformal</a:t>
            </a:r>
            <a:r>
              <a:rPr lang="en-US" sz="3200" dirty="0" smtClean="0">
                <a:solidFill>
                  <a:srgbClr val="FF33CC"/>
                </a:solidFill>
              </a:rPr>
              <a:t> irregular </a:t>
            </a:r>
          </a:p>
          <a:p>
            <a:r>
              <a:rPr lang="en-US" sz="3200" dirty="0" smtClean="0">
                <a:solidFill>
                  <a:srgbClr val="FF33CC"/>
                </a:solidFill>
              </a:rPr>
              <a:t>          puncture” (SIP)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2839" y="3891409"/>
            <a:ext cx="585361" cy="68059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2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8199" y="35814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590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New d=4, N=2 </a:t>
            </a:r>
            <a:r>
              <a:rPr lang="en-US" sz="2800" dirty="0" err="1" smtClean="0">
                <a:solidFill>
                  <a:srgbClr val="FF0000"/>
                </a:solidFill>
              </a:rPr>
              <a:t>Superconformal</a:t>
            </a:r>
            <a:r>
              <a:rPr lang="en-US" sz="2800" dirty="0" smtClean="0">
                <a:solidFill>
                  <a:srgbClr val="FF0000"/>
                </a:solidFill>
              </a:rPr>
              <a:t> Field Theories?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937" y="2667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068" y="35814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Conclusion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30" y="3581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199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Comparing Computations Of Line Defect </a:t>
            </a:r>
            <a:r>
              <a:rPr lang="en-US" sz="2800" dirty="0" err="1" smtClean="0">
                <a:solidFill>
                  <a:srgbClr val="FF0000"/>
                </a:solidFill>
              </a:rPr>
              <a:t>Vevs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068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Little Gap In The Classification Of Line Defects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hippogr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08" y="4191000"/>
            <a:ext cx="472965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‘t </a:t>
            </a:r>
            <a:r>
              <a:rPr lang="en-US" dirty="0" err="1" smtClean="0"/>
              <a:t>Hooft</a:t>
            </a:r>
            <a:r>
              <a:rPr lang="en-US" dirty="0" smtClean="0"/>
              <a:t>-Wilson Lines</a:t>
            </a:r>
            <a:br>
              <a:rPr lang="en-US" dirty="0" smtClean="0"/>
            </a:br>
            <a:r>
              <a:rPr lang="en-US" dirty="0" smtClean="0"/>
              <a:t> In </a:t>
            </a:r>
            <a:r>
              <a:rPr lang="en-US" dirty="0" err="1" smtClean="0"/>
              <a:t>Lagrangian</a:t>
            </a:r>
            <a:r>
              <a:rPr lang="en-US" dirty="0" smtClean="0"/>
              <a:t> Theories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2279" y="1427946"/>
                <a:ext cx="63385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is a compact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semisimple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Lie group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279" y="1427946"/>
                <a:ext cx="6338595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r="-15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3507" y="2309507"/>
                <a:ext cx="7001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Denote ‘t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Hooft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-Wilson line defects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07" y="2309507"/>
                <a:ext cx="700152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74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8066" y="4724400"/>
                <a:ext cx="6966907" cy="97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𝑃𝑒𝑥𝑝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ℝ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𝑅𝑒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66" y="4724400"/>
                <a:ext cx="6966907" cy="9760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980" y="5930083"/>
                <a:ext cx="1298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0" y="5930083"/>
                <a:ext cx="129824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5928018"/>
                <a:ext cx="3187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928018"/>
                <a:ext cx="318715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54422" y="5744442"/>
                <a:ext cx="3698192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∼−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22" y="5744442"/>
                <a:ext cx="3698192" cy="8961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24276" y="2828722"/>
                <a:ext cx="3917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: A representation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∨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276" y="2828722"/>
                <a:ext cx="3917483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5862" y="3462740"/>
                <a:ext cx="5722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or,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𝐻𝑜𝑚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𝑐𝑜𝑐h𝑎𝑟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𝔱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862" y="3462740"/>
                <a:ext cx="5722977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213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93967" y="4114800"/>
                <a:ext cx="43551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</a:rPr>
                  <a:t>:  A representation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67" y="4114800"/>
                <a:ext cx="4355103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3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91" y="0"/>
            <a:ext cx="8229600" cy="1143000"/>
          </a:xfrm>
        </p:spPr>
        <p:txBody>
          <a:bodyPr/>
          <a:lstStyle/>
          <a:p>
            <a:r>
              <a:rPr lang="en-US" dirty="0" smtClean="0"/>
              <a:t>Class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4076699"/>
                <a:ext cx="9144000" cy="1455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Compactify  d=6 (2,0) theory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𝔤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with partial topological twist: Independent of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Kahler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moduli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. 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                  Take limit: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76699"/>
                <a:ext cx="9144000" cy="1455014"/>
              </a:xfrm>
              <a:prstGeom prst="rect">
                <a:avLst/>
              </a:prstGeom>
              <a:blipFill rotWithShape="1">
                <a:blip r:embed="rId2"/>
                <a:stretch>
                  <a:fillRect l="-1333" t="-3782" b="-1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9174" y="1219200"/>
                <a:ext cx="53858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=  simple A,D, or E Lie algebr</a:t>
                </a:r>
                <a:r>
                  <a:rPr lang="en-US" sz="3200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74" y="1219200"/>
                <a:ext cx="5385833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19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133600"/>
                <a:ext cx="6682983" cy="989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</a:rPr>
                  <a:t>  Riemann surface  with (possibly empty)</a:t>
                </a:r>
              </a:p>
              <a:p>
                <a:r>
                  <a:rPr lang="en-US" sz="2800" dirty="0" smtClean="0">
                    <a:solidFill>
                      <a:srgbClr val="FF33CC"/>
                    </a:solidFill>
                  </a:rPr>
                  <a:t>             set of punctures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133600"/>
                <a:ext cx="6682983" cy="989117"/>
              </a:xfrm>
              <a:prstGeom prst="rect">
                <a:avLst/>
              </a:prstGeom>
              <a:blipFill rotWithShape="1">
                <a:blip r:embed="rId4"/>
                <a:stretch>
                  <a:fillRect t="-5556" r="-73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485" y="3243590"/>
                <a:ext cx="8226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F0"/>
                    </a:solidFill>
                  </a:rPr>
                  <a:t>D = collection of ½-BPS cod=2 defects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, …,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</a:rPr>
                  <a:t> </a:t>
                </a:r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85" y="3243590"/>
                <a:ext cx="822699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4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38909" y="6248400"/>
            <a:ext cx="658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 suitable D the theory is </a:t>
            </a:r>
            <a:r>
              <a:rPr lang="en-US" sz="2800" dirty="0" err="1" smtClean="0">
                <a:solidFill>
                  <a:srgbClr val="00B050"/>
                </a:solidFill>
              </a:rPr>
              <a:t>superconformal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8909" y="5575279"/>
                <a:ext cx="67167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u="sng" dirty="0" smtClean="0">
                    <a:solidFill>
                      <a:srgbClr val="0000FF"/>
                    </a:solidFill>
                  </a:rPr>
                  <a:t>Denote these d=4 N=2 theories by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909" y="5575279"/>
                <a:ext cx="671677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815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7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9381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Line defects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𝔤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9381" y="0"/>
                <a:ext cx="8229600" cy="1143000"/>
              </a:xfrm>
              <a:blipFill rotWithShape="1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844" y="1079212"/>
                <a:ext cx="762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Wrap </a:t>
                </a:r>
                <a:r>
                  <a:rPr lang="en-US" sz="3200" dirty="0">
                    <a:solidFill>
                      <a:srgbClr val="0000FF"/>
                    </a:solidFill>
                  </a:rPr>
                  <a:t>s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urface defects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𝔤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ℝ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×℘</m:t>
                    </m:r>
                  </m:oMath>
                </a14:m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44" y="1079212"/>
                <a:ext cx="76200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0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4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038600" y="2895600"/>
            <a:ext cx="3362659" cy="567442"/>
            <a:chOff x="2501" y="1931"/>
            <a:chExt cx="15455" cy="2608"/>
          </a:xfrm>
          <a:solidFill>
            <a:srgbClr val="FF0000"/>
          </a:solidFill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2501" y="3036"/>
              <a:ext cx="1138" cy="980"/>
            </a:xfrm>
            <a:custGeom>
              <a:avLst/>
              <a:gdLst/>
              <a:ahLst/>
              <a:cxnLst>
                <a:cxn ang="0">
                  <a:pos x="489" y="136"/>
                </a:cxn>
                <a:cxn ang="0">
                  <a:pos x="385" y="165"/>
                </a:cxn>
                <a:cxn ang="0">
                  <a:pos x="282" y="248"/>
                </a:cxn>
                <a:cxn ang="0">
                  <a:pos x="197" y="398"/>
                </a:cxn>
                <a:cxn ang="0">
                  <a:pos x="150" y="563"/>
                </a:cxn>
                <a:cxn ang="0">
                  <a:pos x="136" y="689"/>
                </a:cxn>
                <a:cxn ang="0">
                  <a:pos x="160" y="820"/>
                </a:cxn>
                <a:cxn ang="0">
                  <a:pos x="230" y="902"/>
                </a:cxn>
                <a:cxn ang="0">
                  <a:pos x="324" y="926"/>
                </a:cxn>
                <a:cxn ang="0">
                  <a:pos x="395" y="922"/>
                </a:cxn>
                <a:cxn ang="0">
                  <a:pos x="541" y="825"/>
                </a:cxn>
                <a:cxn ang="0">
                  <a:pos x="649" y="669"/>
                </a:cxn>
                <a:cxn ang="0">
                  <a:pos x="705" y="495"/>
                </a:cxn>
                <a:cxn ang="0">
                  <a:pos x="724" y="345"/>
                </a:cxn>
                <a:cxn ang="0">
                  <a:pos x="719" y="282"/>
                </a:cxn>
                <a:cxn ang="0">
                  <a:pos x="696" y="214"/>
                </a:cxn>
                <a:cxn ang="0">
                  <a:pos x="635" y="156"/>
                </a:cxn>
                <a:cxn ang="0">
                  <a:pos x="527" y="131"/>
                </a:cxn>
                <a:cxn ang="0">
                  <a:pos x="1086" y="0"/>
                </a:cxn>
                <a:cxn ang="0">
                  <a:pos x="1129" y="25"/>
                </a:cxn>
                <a:cxn ang="0">
                  <a:pos x="1129" y="92"/>
                </a:cxn>
                <a:cxn ang="0">
                  <a:pos x="1082" y="126"/>
                </a:cxn>
                <a:cxn ang="0">
                  <a:pos x="1035" y="131"/>
                </a:cxn>
                <a:cxn ang="0">
                  <a:pos x="799" y="136"/>
                </a:cxn>
                <a:cxn ang="0">
                  <a:pos x="856" y="277"/>
                </a:cxn>
                <a:cxn ang="0">
                  <a:pos x="865" y="374"/>
                </a:cxn>
                <a:cxn ang="0">
                  <a:pos x="818" y="611"/>
                </a:cxn>
                <a:cxn ang="0">
                  <a:pos x="691" y="805"/>
                </a:cxn>
                <a:cxn ang="0">
                  <a:pos x="517" y="931"/>
                </a:cxn>
                <a:cxn ang="0">
                  <a:pos x="324" y="980"/>
                </a:cxn>
                <a:cxn ang="0">
                  <a:pos x="174" y="946"/>
                </a:cxn>
                <a:cxn ang="0">
                  <a:pos x="66" y="849"/>
                </a:cxn>
                <a:cxn ang="0">
                  <a:pos x="9" y="708"/>
                </a:cxn>
                <a:cxn ang="0">
                  <a:pos x="9" y="539"/>
                </a:cxn>
                <a:cxn ang="0">
                  <a:pos x="75" y="349"/>
                </a:cxn>
                <a:cxn ang="0">
                  <a:pos x="197" y="175"/>
                </a:cxn>
                <a:cxn ang="0">
                  <a:pos x="362" y="49"/>
                </a:cxn>
                <a:cxn ang="0">
                  <a:pos x="564" y="0"/>
                </a:cxn>
              </a:cxnLst>
              <a:rect l="0" t="0" r="r" b="b"/>
              <a:pathLst>
                <a:path w="1138" h="980">
                  <a:moveTo>
                    <a:pt x="527" y="131"/>
                  </a:moveTo>
                  <a:lnTo>
                    <a:pt x="489" y="136"/>
                  </a:lnTo>
                  <a:lnTo>
                    <a:pt x="437" y="146"/>
                  </a:lnTo>
                  <a:lnTo>
                    <a:pt x="385" y="165"/>
                  </a:lnTo>
                  <a:lnTo>
                    <a:pt x="334" y="199"/>
                  </a:lnTo>
                  <a:lnTo>
                    <a:pt x="282" y="248"/>
                  </a:lnTo>
                  <a:lnTo>
                    <a:pt x="235" y="315"/>
                  </a:lnTo>
                  <a:lnTo>
                    <a:pt x="197" y="398"/>
                  </a:lnTo>
                  <a:lnTo>
                    <a:pt x="169" y="480"/>
                  </a:lnTo>
                  <a:lnTo>
                    <a:pt x="150" y="563"/>
                  </a:lnTo>
                  <a:lnTo>
                    <a:pt x="141" y="636"/>
                  </a:lnTo>
                  <a:lnTo>
                    <a:pt x="136" y="689"/>
                  </a:lnTo>
                  <a:lnTo>
                    <a:pt x="141" y="762"/>
                  </a:lnTo>
                  <a:lnTo>
                    <a:pt x="160" y="820"/>
                  </a:lnTo>
                  <a:lnTo>
                    <a:pt x="193" y="868"/>
                  </a:lnTo>
                  <a:lnTo>
                    <a:pt x="230" y="902"/>
                  </a:lnTo>
                  <a:lnTo>
                    <a:pt x="273" y="922"/>
                  </a:lnTo>
                  <a:lnTo>
                    <a:pt x="324" y="926"/>
                  </a:lnTo>
                  <a:lnTo>
                    <a:pt x="324" y="931"/>
                  </a:lnTo>
                  <a:lnTo>
                    <a:pt x="395" y="922"/>
                  </a:lnTo>
                  <a:lnTo>
                    <a:pt x="465" y="883"/>
                  </a:lnTo>
                  <a:lnTo>
                    <a:pt x="541" y="825"/>
                  </a:lnTo>
                  <a:lnTo>
                    <a:pt x="607" y="742"/>
                  </a:lnTo>
                  <a:lnTo>
                    <a:pt x="649" y="669"/>
                  </a:lnTo>
                  <a:lnTo>
                    <a:pt x="682" y="582"/>
                  </a:lnTo>
                  <a:lnTo>
                    <a:pt x="705" y="495"/>
                  </a:lnTo>
                  <a:lnTo>
                    <a:pt x="719" y="412"/>
                  </a:lnTo>
                  <a:lnTo>
                    <a:pt x="724" y="345"/>
                  </a:lnTo>
                  <a:lnTo>
                    <a:pt x="724" y="315"/>
                  </a:lnTo>
                  <a:lnTo>
                    <a:pt x="719" y="282"/>
                  </a:lnTo>
                  <a:lnTo>
                    <a:pt x="710" y="248"/>
                  </a:lnTo>
                  <a:lnTo>
                    <a:pt x="696" y="214"/>
                  </a:lnTo>
                  <a:lnTo>
                    <a:pt x="668" y="180"/>
                  </a:lnTo>
                  <a:lnTo>
                    <a:pt x="635" y="156"/>
                  </a:lnTo>
                  <a:lnTo>
                    <a:pt x="588" y="136"/>
                  </a:lnTo>
                  <a:lnTo>
                    <a:pt x="527" y="131"/>
                  </a:lnTo>
                  <a:close/>
                  <a:moveTo>
                    <a:pt x="564" y="0"/>
                  </a:moveTo>
                  <a:lnTo>
                    <a:pt x="1086" y="0"/>
                  </a:lnTo>
                  <a:lnTo>
                    <a:pt x="1110" y="5"/>
                  </a:lnTo>
                  <a:lnTo>
                    <a:pt x="1129" y="25"/>
                  </a:lnTo>
                  <a:lnTo>
                    <a:pt x="1138" y="54"/>
                  </a:lnTo>
                  <a:lnTo>
                    <a:pt x="1129" y="92"/>
                  </a:lnTo>
                  <a:lnTo>
                    <a:pt x="1110" y="117"/>
                  </a:lnTo>
                  <a:lnTo>
                    <a:pt x="1082" y="126"/>
                  </a:lnTo>
                  <a:lnTo>
                    <a:pt x="1058" y="131"/>
                  </a:lnTo>
                  <a:lnTo>
                    <a:pt x="1035" y="131"/>
                  </a:lnTo>
                  <a:lnTo>
                    <a:pt x="1035" y="136"/>
                  </a:lnTo>
                  <a:lnTo>
                    <a:pt x="799" y="136"/>
                  </a:lnTo>
                  <a:lnTo>
                    <a:pt x="837" y="209"/>
                  </a:lnTo>
                  <a:lnTo>
                    <a:pt x="856" y="277"/>
                  </a:lnTo>
                  <a:lnTo>
                    <a:pt x="865" y="335"/>
                  </a:lnTo>
                  <a:lnTo>
                    <a:pt x="865" y="374"/>
                  </a:lnTo>
                  <a:lnTo>
                    <a:pt x="851" y="495"/>
                  </a:lnTo>
                  <a:lnTo>
                    <a:pt x="818" y="611"/>
                  </a:lnTo>
                  <a:lnTo>
                    <a:pt x="762" y="713"/>
                  </a:lnTo>
                  <a:lnTo>
                    <a:pt x="691" y="805"/>
                  </a:lnTo>
                  <a:lnTo>
                    <a:pt x="607" y="878"/>
                  </a:lnTo>
                  <a:lnTo>
                    <a:pt x="517" y="931"/>
                  </a:lnTo>
                  <a:lnTo>
                    <a:pt x="418" y="970"/>
                  </a:lnTo>
                  <a:lnTo>
                    <a:pt x="324" y="980"/>
                  </a:lnTo>
                  <a:lnTo>
                    <a:pt x="244" y="970"/>
                  </a:lnTo>
                  <a:lnTo>
                    <a:pt x="174" y="946"/>
                  </a:lnTo>
                  <a:lnTo>
                    <a:pt x="113" y="902"/>
                  </a:lnTo>
                  <a:lnTo>
                    <a:pt x="66" y="849"/>
                  </a:lnTo>
                  <a:lnTo>
                    <a:pt x="28" y="781"/>
                  </a:lnTo>
                  <a:lnTo>
                    <a:pt x="9" y="708"/>
                  </a:lnTo>
                  <a:lnTo>
                    <a:pt x="0" y="631"/>
                  </a:lnTo>
                  <a:lnTo>
                    <a:pt x="9" y="539"/>
                  </a:lnTo>
                  <a:lnTo>
                    <a:pt x="33" y="442"/>
                  </a:lnTo>
                  <a:lnTo>
                    <a:pt x="75" y="349"/>
                  </a:lnTo>
                  <a:lnTo>
                    <a:pt x="127" y="257"/>
                  </a:lnTo>
                  <a:lnTo>
                    <a:pt x="197" y="175"/>
                  </a:lnTo>
                  <a:lnTo>
                    <a:pt x="273" y="102"/>
                  </a:lnTo>
                  <a:lnTo>
                    <a:pt x="362" y="49"/>
                  </a:lnTo>
                  <a:lnTo>
                    <a:pt x="461" y="15"/>
                  </a:lnTo>
                  <a:lnTo>
                    <a:pt x="5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 noEditPoints="1"/>
            </p:cNvSpPr>
            <p:nvPr/>
          </p:nvSpPr>
          <p:spPr bwMode="auto">
            <a:xfrm>
              <a:off x="4457" y="3182"/>
              <a:ext cx="1425" cy="514"/>
            </a:xfrm>
            <a:custGeom>
              <a:avLst/>
              <a:gdLst/>
              <a:ahLst/>
              <a:cxnLst>
                <a:cxn ang="0">
                  <a:pos x="38" y="426"/>
                </a:cxn>
                <a:cxn ang="0">
                  <a:pos x="1374" y="426"/>
                </a:cxn>
                <a:cxn ang="0">
                  <a:pos x="1402" y="431"/>
                </a:cxn>
                <a:cxn ang="0">
                  <a:pos x="1416" y="446"/>
                </a:cxn>
                <a:cxn ang="0">
                  <a:pos x="1425" y="470"/>
                </a:cxn>
                <a:cxn ang="0">
                  <a:pos x="1425" y="485"/>
                </a:cxn>
                <a:cxn ang="0">
                  <a:pos x="1416" y="494"/>
                </a:cxn>
                <a:cxn ang="0">
                  <a:pos x="1411" y="504"/>
                </a:cxn>
                <a:cxn ang="0">
                  <a:pos x="1402" y="509"/>
                </a:cxn>
                <a:cxn ang="0">
                  <a:pos x="1388" y="514"/>
                </a:cxn>
                <a:cxn ang="0">
                  <a:pos x="38" y="514"/>
                </a:cxn>
                <a:cxn ang="0">
                  <a:pos x="24" y="509"/>
                </a:cxn>
                <a:cxn ang="0">
                  <a:pos x="14" y="504"/>
                </a:cxn>
                <a:cxn ang="0">
                  <a:pos x="5" y="494"/>
                </a:cxn>
                <a:cxn ang="0">
                  <a:pos x="0" y="485"/>
                </a:cxn>
                <a:cxn ang="0">
                  <a:pos x="0" y="456"/>
                </a:cxn>
                <a:cxn ang="0">
                  <a:pos x="5" y="446"/>
                </a:cxn>
                <a:cxn ang="0">
                  <a:pos x="14" y="436"/>
                </a:cxn>
                <a:cxn ang="0">
                  <a:pos x="24" y="431"/>
                </a:cxn>
                <a:cxn ang="0">
                  <a:pos x="38" y="426"/>
                </a:cxn>
                <a:cxn ang="0">
                  <a:pos x="38" y="0"/>
                </a:cxn>
                <a:cxn ang="0">
                  <a:pos x="1388" y="0"/>
                </a:cxn>
                <a:cxn ang="0">
                  <a:pos x="1402" y="5"/>
                </a:cxn>
                <a:cxn ang="0">
                  <a:pos x="1411" y="10"/>
                </a:cxn>
                <a:cxn ang="0">
                  <a:pos x="1416" y="19"/>
                </a:cxn>
                <a:cxn ang="0">
                  <a:pos x="1425" y="29"/>
                </a:cxn>
                <a:cxn ang="0">
                  <a:pos x="1425" y="43"/>
                </a:cxn>
                <a:cxn ang="0">
                  <a:pos x="1416" y="68"/>
                </a:cxn>
                <a:cxn ang="0">
                  <a:pos x="1402" y="77"/>
                </a:cxn>
                <a:cxn ang="0">
                  <a:pos x="1374" y="87"/>
                </a:cxn>
                <a:cxn ang="0">
                  <a:pos x="38" y="87"/>
                </a:cxn>
                <a:cxn ang="0">
                  <a:pos x="24" y="77"/>
                </a:cxn>
                <a:cxn ang="0">
                  <a:pos x="14" y="77"/>
                </a:cxn>
                <a:cxn ang="0">
                  <a:pos x="5" y="68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5" y="19"/>
                </a:cxn>
                <a:cxn ang="0">
                  <a:pos x="14" y="10"/>
                </a:cxn>
                <a:cxn ang="0">
                  <a:pos x="24" y="5"/>
                </a:cxn>
                <a:cxn ang="0">
                  <a:pos x="38" y="0"/>
                </a:cxn>
              </a:cxnLst>
              <a:rect l="0" t="0" r="r" b="b"/>
              <a:pathLst>
                <a:path w="1425" h="514">
                  <a:moveTo>
                    <a:pt x="38" y="426"/>
                  </a:moveTo>
                  <a:lnTo>
                    <a:pt x="1374" y="426"/>
                  </a:lnTo>
                  <a:lnTo>
                    <a:pt x="1402" y="431"/>
                  </a:lnTo>
                  <a:lnTo>
                    <a:pt x="1416" y="446"/>
                  </a:lnTo>
                  <a:lnTo>
                    <a:pt x="1425" y="470"/>
                  </a:lnTo>
                  <a:lnTo>
                    <a:pt x="1425" y="485"/>
                  </a:lnTo>
                  <a:lnTo>
                    <a:pt x="1416" y="494"/>
                  </a:lnTo>
                  <a:lnTo>
                    <a:pt x="1411" y="504"/>
                  </a:lnTo>
                  <a:lnTo>
                    <a:pt x="1402" y="509"/>
                  </a:lnTo>
                  <a:lnTo>
                    <a:pt x="1388" y="514"/>
                  </a:lnTo>
                  <a:lnTo>
                    <a:pt x="38" y="514"/>
                  </a:lnTo>
                  <a:lnTo>
                    <a:pt x="24" y="509"/>
                  </a:lnTo>
                  <a:lnTo>
                    <a:pt x="14" y="504"/>
                  </a:lnTo>
                  <a:lnTo>
                    <a:pt x="5" y="494"/>
                  </a:lnTo>
                  <a:lnTo>
                    <a:pt x="0" y="485"/>
                  </a:lnTo>
                  <a:lnTo>
                    <a:pt x="0" y="456"/>
                  </a:lnTo>
                  <a:lnTo>
                    <a:pt x="5" y="446"/>
                  </a:lnTo>
                  <a:lnTo>
                    <a:pt x="14" y="436"/>
                  </a:lnTo>
                  <a:lnTo>
                    <a:pt x="24" y="431"/>
                  </a:lnTo>
                  <a:lnTo>
                    <a:pt x="38" y="426"/>
                  </a:lnTo>
                  <a:close/>
                  <a:moveTo>
                    <a:pt x="38" y="0"/>
                  </a:moveTo>
                  <a:lnTo>
                    <a:pt x="1388" y="0"/>
                  </a:lnTo>
                  <a:lnTo>
                    <a:pt x="1402" y="5"/>
                  </a:lnTo>
                  <a:lnTo>
                    <a:pt x="1411" y="10"/>
                  </a:lnTo>
                  <a:lnTo>
                    <a:pt x="1416" y="19"/>
                  </a:lnTo>
                  <a:lnTo>
                    <a:pt x="1425" y="29"/>
                  </a:lnTo>
                  <a:lnTo>
                    <a:pt x="1425" y="43"/>
                  </a:lnTo>
                  <a:lnTo>
                    <a:pt x="1416" y="68"/>
                  </a:lnTo>
                  <a:lnTo>
                    <a:pt x="1402" y="77"/>
                  </a:lnTo>
                  <a:lnTo>
                    <a:pt x="1374" y="87"/>
                  </a:lnTo>
                  <a:lnTo>
                    <a:pt x="38" y="87"/>
                  </a:lnTo>
                  <a:lnTo>
                    <a:pt x="24" y="77"/>
                  </a:lnTo>
                  <a:lnTo>
                    <a:pt x="14" y="77"/>
                  </a:lnTo>
                  <a:lnTo>
                    <a:pt x="5" y="68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5" y="19"/>
                  </a:lnTo>
                  <a:lnTo>
                    <a:pt x="14" y="10"/>
                  </a:lnTo>
                  <a:lnTo>
                    <a:pt x="24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6616" y="2474"/>
              <a:ext cx="1477" cy="1518"/>
            </a:xfrm>
            <a:custGeom>
              <a:avLst/>
              <a:gdLst/>
              <a:ahLst/>
              <a:cxnLst>
                <a:cxn ang="0">
                  <a:pos x="739" y="814"/>
                </a:cxn>
                <a:cxn ang="0">
                  <a:pos x="715" y="824"/>
                </a:cxn>
                <a:cxn ang="0">
                  <a:pos x="1251" y="1377"/>
                </a:cxn>
                <a:cxn ang="0">
                  <a:pos x="1030" y="1076"/>
                </a:cxn>
                <a:cxn ang="0">
                  <a:pos x="903" y="877"/>
                </a:cxn>
                <a:cxn ang="0">
                  <a:pos x="946" y="107"/>
                </a:cxn>
                <a:cxn ang="0">
                  <a:pos x="1021" y="339"/>
                </a:cxn>
                <a:cxn ang="0">
                  <a:pos x="1011" y="572"/>
                </a:cxn>
                <a:cxn ang="0">
                  <a:pos x="964" y="718"/>
                </a:cxn>
                <a:cxn ang="0">
                  <a:pos x="1185" y="606"/>
                </a:cxn>
                <a:cxn ang="0">
                  <a:pos x="1247" y="417"/>
                </a:cxn>
                <a:cxn ang="0">
                  <a:pos x="1176" y="228"/>
                </a:cxn>
                <a:cxn ang="0">
                  <a:pos x="1030" y="131"/>
                </a:cxn>
                <a:cxn ang="0">
                  <a:pos x="677" y="82"/>
                </a:cxn>
                <a:cxn ang="0">
                  <a:pos x="560" y="126"/>
                </a:cxn>
                <a:cxn ang="0">
                  <a:pos x="546" y="742"/>
                </a:cxn>
                <a:cxn ang="0">
                  <a:pos x="823" y="713"/>
                </a:cxn>
                <a:cxn ang="0">
                  <a:pos x="936" y="587"/>
                </a:cxn>
                <a:cxn ang="0">
                  <a:pos x="946" y="315"/>
                </a:cxn>
                <a:cxn ang="0">
                  <a:pos x="861" y="131"/>
                </a:cxn>
                <a:cxn ang="0">
                  <a:pos x="677" y="82"/>
                </a:cxn>
                <a:cxn ang="0">
                  <a:pos x="273" y="170"/>
                </a:cxn>
                <a:cxn ang="0">
                  <a:pos x="254" y="1440"/>
                </a:cxn>
                <a:cxn ang="0">
                  <a:pos x="471" y="1348"/>
                </a:cxn>
                <a:cxn ang="0">
                  <a:pos x="499" y="82"/>
                </a:cxn>
                <a:cxn ang="0">
                  <a:pos x="748" y="0"/>
                </a:cxn>
                <a:cxn ang="0">
                  <a:pos x="983" y="29"/>
                </a:cxn>
                <a:cxn ang="0">
                  <a:pos x="1190" y="136"/>
                </a:cxn>
                <a:cxn ang="0">
                  <a:pos x="1308" y="325"/>
                </a:cxn>
                <a:cxn ang="0">
                  <a:pos x="1284" y="582"/>
                </a:cxn>
                <a:cxn ang="0">
                  <a:pos x="1143" y="727"/>
                </a:cxn>
                <a:cxn ang="0">
                  <a:pos x="941" y="795"/>
                </a:cxn>
                <a:cxn ang="0">
                  <a:pos x="1124" y="1081"/>
                </a:cxn>
                <a:cxn ang="0">
                  <a:pos x="1247" y="1251"/>
                </a:cxn>
                <a:cxn ang="0">
                  <a:pos x="1397" y="1416"/>
                </a:cxn>
                <a:cxn ang="0">
                  <a:pos x="1468" y="1455"/>
                </a:cxn>
                <a:cxn ang="0">
                  <a:pos x="1477" y="1493"/>
                </a:cxn>
                <a:cxn ang="0">
                  <a:pos x="1449" y="1513"/>
                </a:cxn>
                <a:cxn ang="0">
                  <a:pos x="1058" y="1513"/>
                </a:cxn>
                <a:cxn ang="0">
                  <a:pos x="1040" y="1488"/>
                </a:cxn>
                <a:cxn ang="0">
                  <a:pos x="941" y="1333"/>
                </a:cxn>
                <a:cxn ang="0">
                  <a:pos x="546" y="1362"/>
                </a:cxn>
                <a:cxn ang="0">
                  <a:pos x="612" y="1430"/>
                </a:cxn>
                <a:cxn ang="0">
                  <a:pos x="706" y="1440"/>
                </a:cxn>
                <a:cxn ang="0">
                  <a:pos x="734" y="1488"/>
                </a:cxn>
                <a:cxn ang="0">
                  <a:pos x="710" y="1508"/>
                </a:cxn>
                <a:cxn ang="0">
                  <a:pos x="24" y="1508"/>
                </a:cxn>
                <a:cxn ang="0">
                  <a:pos x="0" y="1459"/>
                </a:cxn>
                <a:cxn ang="0">
                  <a:pos x="28" y="1440"/>
                </a:cxn>
                <a:cxn ang="0">
                  <a:pos x="118" y="1430"/>
                </a:cxn>
                <a:cxn ang="0">
                  <a:pos x="193" y="1362"/>
                </a:cxn>
                <a:cxn ang="0">
                  <a:pos x="179" y="111"/>
                </a:cxn>
                <a:cxn ang="0">
                  <a:pos x="33" y="77"/>
                </a:cxn>
                <a:cxn ang="0">
                  <a:pos x="0" y="39"/>
                </a:cxn>
                <a:cxn ang="0">
                  <a:pos x="47" y="0"/>
                </a:cxn>
              </a:cxnLst>
              <a:rect l="0" t="0" r="r" b="b"/>
              <a:pathLst>
                <a:path w="1477" h="1518">
                  <a:moveTo>
                    <a:pt x="866" y="810"/>
                  </a:moveTo>
                  <a:lnTo>
                    <a:pt x="804" y="814"/>
                  </a:lnTo>
                  <a:lnTo>
                    <a:pt x="739" y="814"/>
                  </a:lnTo>
                  <a:lnTo>
                    <a:pt x="729" y="819"/>
                  </a:lnTo>
                  <a:lnTo>
                    <a:pt x="710" y="819"/>
                  </a:lnTo>
                  <a:lnTo>
                    <a:pt x="715" y="824"/>
                  </a:lnTo>
                  <a:lnTo>
                    <a:pt x="1101" y="1440"/>
                  </a:lnTo>
                  <a:lnTo>
                    <a:pt x="1308" y="1440"/>
                  </a:lnTo>
                  <a:lnTo>
                    <a:pt x="1251" y="1377"/>
                  </a:lnTo>
                  <a:lnTo>
                    <a:pt x="1195" y="1309"/>
                  </a:lnTo>
                  <a:lnTo>
                    <a:pt x="1082" y="1154"/>
                  </a:lnTo>
                  <a:lnTo>
                    <a:pt x="1030" y="1076"/>
                  </a:lnTo>
                  <a:lnTo>
                    <a:pt x="983" y="1004"/>
                  </a:lnTo>
                  <a:lnTo>
                    <a:pt x="941" y="936"/>
                  </a:lnTo>
                  <a:lnTo>
                    <a:pt x="903" y="877"/>
                  </a:lnTo>
                  <a:lnTo>
                    <a:pt x="880" y="834"/>
                  </a:lnTo>
                  <a:lnTo>
                    <a:pt x="866" y="810"/>
                  </a:lnTo>
                  <a:close/>
                  <a:moveTo>
                    <a:pt x="946" y="107"/>
                  </a:moveTo>
                  <a:lnTo>
                    <a:pt x="988" y="179"/>
                  </a:lnTo>
                  <a:lnTo>
                    <a:pt x="1011" y="257"/>
                  </a:lnTo>
                  <a:lnTo>
                    <a:pt x="1021" y="339"/>
                  </a:lnTo>
                  <a:lnTo>
                    <a:pt x="1026" y="417"/>
                  </a:lnTo>
                  <a:lnTo>
                    <a:pt x="1021" y="494"/>
                  </a:lnTo>
                  <a:lnTo>
                    <a:pt x="1011" y="572"/>
                  </a:lnTo>
                  <a:lnTo>
                    <a:pt x="993" y="650"/>
                  </a:lnTo>
                  <a:lnTo>
                    <a:pt x="960" y="713"/>
                  </a:lnTo>
                  <a:lnTo>
                    <a:pt x="964" y="718"/>
                  </a:lnTo>
                  <a:lnTo>
                    <a:pt x="1058" y="688"/>
                  </a:lnTo>
                  <a:lnTo>
                    <a:pt x="1134" y="654"/>
                  </a:lnTo>
                  <a:lnTo>
                    <a:pt x="1185" y="606"/>
                  </a:lnTo>
                  <a:lnTo>
                    <a:pt x="1223" y="548"/>
                  </a:lnTo>
                  <a:lnTo>
                    <a:pt x="1242" y="485"/>
                  </a:lnTo>
                  <a:lnTo>
                    <a:pt x="1247" y="417"/>
                  </a:lnTo>
                  <a:lnTo>
                    <a:pt x="1237" y="339"/>
                  </a:lnTo>
                  <a:lnTo>
                    <a:pt x="1214" y="276"/>
                  </a:lnTo>
                  <a:lnTo>
                    <a:pt x="1176" y="228"/>
                  </a:lnTo>
                  <a:lnTo>
                    <a:pt x="1129" y="184"/>
                  </a:lnTo>
                  <a:lnTo>
                    <a:pt x="1082" y="155"/>
                  </a:lnTo>
                  <a:lnTo>
                    <a:pt x="1030" y="131"/>
                  </a:lnTo>
                  <a:lnTo>
                    <a:pt x="983" y="116"/>
                  </a:lnTo>
                  <a:lnTo>
                    <a:pt x="946" y="107"/>
                  </a:lnTo>
                  <a:close/>
                  <a:moveTo>
                    <a:pt x="677" y="82"/>
                  </a:moveTo>
                  <a:lnTo>
                    <a:pt x="621" y="87"/>
                  </a:lnTo>
                  <a:lnTo>
                    <a:pt x="583" y="102"/>
                  </a:lnTo>
                  <a:lnTo>
                    <a:pt x="560" y="126"/>
                  </a:lnTo>
                  <a:lnTo>
                    <a:pt x="550" y="150"/>
                  </a:lnTo>
                  <a:lnTo>
                    <a:pt x="546" y="174"/>
                  </a:lnTo>
                  <a:lnTo>
                    <a:pt x="546" y="742"/>
                  </a:lnTo>
                  <a:lnTo>
                    <a:pt x="659" y="742"/>
                  </a:lnTo>
                  <a:lnTo>
                    <a:pt x="753" y="732"/>
                  </a:lnTo>
                  <a:lnTo>
                    <a:pt x="823" y="713"/>
                  </a:lnTo>
                  <a:lnTo>
                    <a:pt x="875" y="688"/>
                  </a:lnTo>
                  <a:lnTo>
                    <a:pt x="913" y="645"/>
                  </a:lnTo>
                  <a:lnTo>
                    <a:pt x="936" y="587"/>
                  </a:lnTo>
                  <a:lnTo>
                    <a:pt x="946" y="514"/>
                  </a:lnTo>
                  <a:lnTo>
                    <a:pt x="950" y="417"/>
                  </a:lnTo>
                  <a:lnTo>
                    <a:pt x="946" y="315"/>
                  </a:lnTo>
                  <a:lnTo>
                    <a:pt x="927" y="237"/>
                  </a:lnTo>
                  <a:lnTo>
                    <a:pt x="899" y="179"/>
                  </a:lnTo>
                  <a:lnTo>
                    <a:pt x="861" y="131"/>
                  </a:lnTo>
                  <a:lnTo>
                    <a:pt x="814" y="102"/>
                  </a:lnTo>
                  <a:lnTo>
                    <a:pt x="748" y="87"/>
                  </a:lnTo>
                  <a:lnTo>
                    <a:pt x="677" y="82"/>
                  </a:lnTo>
                  <a:close/>
                  <a:moveTo>
                    <a:pt x="254" y="82"/>
                  </a:moveTo>
                  <a:lnTo>
                    <a:pt x="268" y="126"/>
                  </a:lnTo>
                  <a:lnTo>
                    <a:pt x="273" y="170"/>
                  </a:lnTo>
                  <a:lnTo>
                    <a:pt x="273" y="1348"/>
                  </a:lnTo>
                  <a:lnTo>
                    <a:pt x="268" y="1391"/>
                  </a:lnTo>
                  <a:lnTo>
                    <a:pt x="254" y="1440"/>
                  </a:lnTo>
                  <a:lnTo>
                    <a:pt x="489" y="1440"/>
                  </a:lnTo>
                  <a:lnTo>
                    <a:pt x="475" y="1391"/>
                  </a:lnTo>
                  <a:lnTo>
                    <a:pt x="471" y="1348"/>
                  </a:lnTo>
                  <a:lnTo>
                    <a:pt x="471" y="155"/>
                  </a:lnTo>
                  <a:lnTo>
                    <a:pt x="480" y="121"/>
                  </a:lnTo>
                  <a:lnTo>
                    <a:pt x="499" y="82"/>
                  </a:lnTo>
                  <a:lnTo>
                    <a:pt x="254" y="82"/>
                  </a:lnTo>
                  <a:close/>
                  <a:moveTo>
                    <a:pt x="47" y="0"/>
                  </a:moveTo>
                  <a:lnTo>
                    <a:pt x="748" y="0"/>
                  </a:lnTo>
                  <a:lnTo>
                    <a:pt x="828" y="5"/>
                  </a:lnTo>
                  <a:lnTo>
                    <a:pt x="903" y="14"/>
                  </a:lnTo>
                  <a:lnTo>
                    <a:pt x="983" y="29"/>
                  </a:lnTo>
                  <a:lnTo>
                    <a:pt x="1058" y="58"/>
                  </a:lnTo>
                  <a:lnTo>
                    <a:pt x="1129" y="92"/>
                  </a:lnTo>
                  <a:lnTo>
                    <a:pt x="1190" y="136"/>
                  </a:lnTo>
                  <a:lnTo>
                    <a:pt x="1242" y="189"/>
                  </a:lnTo>
                  <a:lnTo>
                    <a:pt x="1284" y="252"/>
                  </a:lnTo>
                  <a:lnTo>
                    <a:pt x="1308" y="325"/>
                  </a:lnTo>
                  <a:lnTo>
                    <a:pt x="1317" y="412"/>
                  </a:lnTo>
                  <a:lnTo>
                    <a:pt x="1308" y="504"/>
                  </a:lnTo>
                  <a:lnTo>
                    <a:pt x="1284" y="582"/>
                  </a:lnTo>
                  <a:lnTo>
                    <a:pt x="1247" y="640"/>
                  </a:lnTo>
                  <a:lnTo>
                    <a:pt x="1200" y="688"/>
                  </a:lnTo>
                  <a:lnTo>
                    <a:pt x="1143" y="727"/>
                  </a:lnTo>
                  <a:lnTo>
                    <a:pt x="1082" y="756"/>
                  </a:lnTo>
                  <a:lnTo>
                    <a:pt x="1011" y="781"/>
                  </a:lnTo>
                  <a:lnTo>
                    <a:pt x="941" y="795"/>
                  </a:lnTo>
                  <a:lnTo>
                    <a:pt x="1011" y="907"/>
                  </a:lnTo>
                  <a:lnTo>
                    <a:pt x="1073" y="1004"/>
                  </a:lnTo>
                  <a:lnTo>
                    <a:pt x="1124" y="1081"/>
                  </a:lnTo>
                  <a:lnTo>
                    <a:pt x="1167" y="1144"/>
                  </a:lnTo>
                  <a:lnTo>
                    <a:pt x="1209" y="1202"/>
                  </a:lnTo>
                  <a:lnTo>
                    <a:pt x="1247" y="1251"/>
                  </a:lnTo>
                  <a:lnTo>
                    <a:pt x="1294" y="1314"/>
                  </a:lnTo>
                  <a:lnTo>
                    <a:pt x="1345" y="1367"/>
                  </a:lnTo>
                  <a:lnTo>
                    <a:pt x="1397" y="1416"/>
                  </a:lnTo>
                  <a:lnTo>
                    <a:pt x="1444" y="1440"/>
                  </a:lnTo>
                  <a:lnTo>
                    <a:pt x="1458" y="1445"/>
                  </a:lnTo>
                  <a:lnTo>
                    <a:pt x="1468" y="1455"/>
                  </a:lnTo>
                  <a:lnTo>
                    <a:pt x="1472" y="1464"/>
                  </a:lnTo>
                  <a:lnTo>
                    <a:pt x="1477" y="1479"/>
                  </a:lnTo>
                  <a:lnTo>
                    <a:pt x="1477" y="1493"/>
                  </a:lnTo>
                  <a:lnTo>
                    <a:pt x="1468" y="1503"/>
                  </a:lnTo>
                  <a:lnTo>
                    <a:pt x="1463" y="1513"/>
                  </a:lnTo>
                  <a:lnTo>
                    <a:pt x="1449" y="1513"/>
                  </a:lnTo>
                  <a:lnTo>
                    <a:pt x="1435" y="1518"/>
                  </a:lnTo>
                  <a:lnTo>
                    <a:pt x="1073" y="1518"/>
                  </a:lnTo>
                  <a:lnTo>
                    <a:pt x="1058" y="1513"/>
                  </a:lnTo>
                  <a:lnTo>
                    <a:pt x="1054" y="1508"/>
                  </a:lnTo>
                  <a:lnTo>
                    <a:pt x="1044" y="1503"/>
                  </a:lnTo>
                  <a:lnTo>
                    <a:pt x="1040" y="1488"/>
                  </a:lnTo>
                  <a:lnTo>
                    <a:pt x="1016" y="1455"/>
                  </a:lnTo>
                  <a:lnTo>
                    <a:pt x="960" y="1367"/>
                  </a:lnTo>
                  <a:lnTo>
                    <a:pt x="941" y="1333"/>
                  </a:lnTo>
                  <a:lnTo>
                    <a:pt x="621" y="819"/>
                  </a:lnTo>
                  <a:lnTo>
                    <a:pt x="546" y="819"/>
                  </a:lnTo>
                  <a:lnTo>
                    <a:pt x="546" y="1362"/>
                  </a:lnTo>
                  <a:lnTo>
                    <a:pt x="555" y="1401"/>
                  </a:lnTo>
                  <a:lnTo>
                    <a:pt x="574" y="1421"/>
                  </a:lnTo>
                  <a:lnTo>
                    <a:pt x="612" y="1430"/>
                  </a:lnTo>
                  <a:lnTo>
                    <a:pt x="673" y="1435"/>
                  </a:lnTo>
                  <a:lnTo>
                    <a:pt x="696" y="1435"/>
                  </a:lnTo>
                  <a:lnTo>
                    <a:pt x="706" y="1440"/>
                  </a:lnTo>
                  <a:lnTo>
                    <a:pt x="715" y="1440"/>
                  </a:lnTo>
                  <a:lnTo>
                    <a:pt x="734" y="1459"/>
                  </a:lnTo>
                  <a:lnTo>
                    <a:pt x="734" y="1488"/>
                  </a:lnTo>
                  <a:lnTo>
                    <a:pt x="729" y="1498"/>
                  </a:lnTo>
                  <a:lnTo>
                    <a:pt x="720" y="1508"/>
                  </a:lnTo>
                  <a:lnTo>
                    <a:pt x="710" y="1508"/>
                  </a:lnTo>
                  <a:lnTo>
                    <a:pt x="696" y="1513"/>
                  </a:lnTo>
                  <a:lnTo>
                    <a:pt x="47" y="1513"/>
                  </a:lnTo>
                  <a:lnTo>
                    <a:pt x="24" y="1508"/>
                  </a:lnTo>
                  <a:lnTo>
                    <a:pt x="5" y="1498"/>
                  </a:lnTo>
                  <a:lnTo>
                    <a:pt x="0" y="1474"/>
                  </a:lnTo>
                  <a:lnTo>
                    <a:pt x="0" y="1459"/>
                  </a:lnTo>
                  <a:lnTo>
                    <a:pt x="10" y="1450"/>
                  </a:lnTo>
                  <a:lnTo>
                    <a:pt x="14" y="1440"/>
                  </a:lnTo>
                  <a:lnTo>
                    <a:pt x="28" y="1440"/>
                  </a:lnTo>
                  <a:lnTo>
                    <a:pt x="38" y="1435"/>
                  </a:lnTo>
                  <a:lnTo>
                    <a:pt x="57" y="1435"/>
                  </a:lnTo>
                  <a:lnTo>
                    <a:pt x="118" y="1430"/>
                  </a:lnTo>
                  <a:lnTo>
                    <a:pt x="160" y="1421"/>
                  </a:lnTo>
                  <a:lnTo>
                    <a:pt x="184" y="1401"/>
                  </a:lnTo>
                  <a:lnTo>
                    <a:pt x="193" y="1362"/>
                  </a:lnTo>
                  <a:lnTo>
                    <a:pt x="193" y="204"/>
                  </a:lnTo>
                  <a:lnTo>
                    <a:pt x="188" y="145"/>
                  </a:lnTo>
                  <a:lnTo>
                    <a:pt x="179" y="111"/>
                  </a:lnTo>
                  <a:lnTo>
                    <a:pt x="155" y="92"/>
                  </a:lnTo>
                  <a:lnTo>
                    <a:pt x="118" y="77"/>
                  </a:lnTo>
                  <a:lnTo>
                    <a:pt x="33" y="77"/>
                  </a:lnTo>
                  <a:lnTo>
                    <a:pt x="5" y="63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14"/>
                  </a:lnTo>
                  <a:lnTo>
                    <a:pt x="24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944" y="2910"/>
              <a:ext cx="1035" cy="107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1" y="10"/>
                </a:cxn>
                <a:cxn ang="0">
                  <a:pos x="90" y="29"/>
                </a:cxn>
                <a:cxn ang="0">
                  <a:pos x="522" y="475"/>
                </a:cxn>
                <a:cxn ang="0">
                  <a:pos x="969" y="20"/>
                </a:cxn>
                <a:cxn ang="0">
                  <a:pos x="983" y="10"/>
                </a:cxn>
                <a:cxn ang="0">
                  <a:pos x="1012" y="15"/>
                </a:cxn>
                <a:cxn ang="0">
                  <a:pos x="1035" y="54"/>
                </a:cxn>
                <a:cxn ang="0">
                  <a:pos x="1030" y="78"/>
                </a:cxn>
                <a:cxn ang="0">
                  <a:pos x="997" y="107"/>
                </a:cxn>
                <a:cxn ang="0">
                  <a:pos x="974" y="136"/>
                </a:cxn>
                <a:cxn ang="0">
                  <a:pos x="616" y="572"/>
                </a:cxn>
                <a:cxn ang="0">
                  <a:pos x="711" y="669"/>
                </a:cxn>
                <a:cxn ang="0">
                  <a:pos x="819" y="781"/>
                </a:cxn>
                <a:cxn ang="0">
                  <a:pos x="965" y="936"/>
                </a:cxn>
                <a:cxn ang="0">
                  <a:pos x="1021" y="994"/>
                </a:cxn>
                <a:cxn ang="0">
                  <a:pos x="1035" y="1019"/>
                </a:cxn>
                <a:cxn ang="0">
                  <a:pos x="1030" y="1052"/>
                </a:cxn>
                <a:cxn ang="0">
                  <a:pos x="1007" y="1072"/>
                </a:cxn>
                <a:cxn ang="0">
                  <a:pos x="979" y="1067"/>
                </a:cxn>
                <a:cxn ang="0">
                  <a:pos x="965" y="1057"/>
                </a:cxn>
                <a:cxn ang="0">
                  <a:pos x="90" y="1038"/>
                </a:cxn>
                <a:cxn ang="0">
                  <a:pos x="66" y="1057"/>
                </a:cxn>
                <a:cxn ang="0">
                  <a:pos x="52" y="1067"/>
                </a:cxn>
                <a:cxn ang="0">
                  <a:pos x="24" y="1062"/>
                </a:cxn>
                <a:cxn ang="0">
                  <a:pos x="0" y="1023"/>
                </a:cxn>
                <a:cxn ang="0">
                  <a:pos x="5" y="1009"/>
                </a:cxn>
                <a:cxn ang="0">
                  <a:pos x="29" y="980"/>
                </a:cxn>
                <a:cxn ang="0">
                  <a:pos x="29" y="88"/>
                </a:cxn>
                <a:cxn ang="0">
                  <a:pos x="5" y="58"/>
                </a:cxn>
                <a:cxn ang="0">
                  <a:pos x="0" y="44"/>
                </a:cxn>
                <a:cxn ang="0">
                  <a:pos x="10" y="20"/>
                </a:cxn>
                <a:cxn ang="0">
                  <a:pos x="33" y="0"/>
                </a:cxn>
              </a:cxnLst>
              <a:rect l="0" t="0" r="r" b="b"/>
              <a:pathLst>
                <a:path w="1035" h="1072">
                  <a:moveTo>
                    <a:pt x="33" y="0"/>
                  </a:moveTo>
                  <a:lnTo>
                    <a:pt x="57" y="0"/>
                  </a:lnTo>
                  <a:lnTo>
                    <a:pt x="66" y="5"/>
                  </a:lnTo>
                  <a:lnTo>
                    <a:pt x="71" y="10"/>
                  </a:lnTo>
                  <a:lnTo>
                    <a:pt x="80" y="15"/>
                  </a:lnTo>
                  <a:lnTo>
                    <a:pt x="90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60" y="25"/>
                  </a:lnTo>
                  <a:lnTo>
                    <a:pt x="969" y="20"/>
                  </a:lnTo>
                  <a:lnTo>
                    <a:pt x="974" y="15"/>
                  </a:lnTo>
                  <a:lnTo>
                    <a:pt x="983" y="10"/>
                  </a:lnTo>
                  <a:lnTo>
                    <a:pt x="993" y="10"/>
                  </a:lnTo>
                  <a:lnTo>
                    <a:pt x="1012" y="15"/>
                  </a:lnTo>
                  <a:lnTo>
                    <a:pt x="1030" y="34"/>
                  </a:lnTo>
                  <a:lnTo>
                    <a:pt x="1035" y="54"/>
                  </a:lnTo>
                  <a:lnTo>
                    <a:pt x="1035" y="68"/>
                  </a:lnTo>
                  <a:lnTo>
                    <a:pt x="1030" y="78"/>
                  </a:lnTo>
                  <a:lnTo>
                    <a:pt x="1012" y="97"/>
                  </a:lnTo>
                  <a:lnTo>
                    <a:pt x="997" y="107"/>
                  </a:lnTo>
                  <a:lnTo>
                    <a:pt x="979" y="126"/>
                  </a:lnTo>
                  <a:lnTo>
                    <a:pt x="974" y="136"/>
                  </a:lnTo>
                  <a:lnTo>
                    <a:pt x="584" y="538"/>
                  </a:lnTo>
                  <a:lnTo>
                    <a:pt x="616" y="572"/>
                  </a:lnTo>
                  <a:lnTo>
                    <a:pt x="659" y="621"/>
                  </a:lnTo>
                  <a:lnTo>
                    <a:pt x="711" y="669"/>
                  </a:lnTo>
                  <a:lnTo>
                    <a:pt x="762" y="728"/>
                  </a:lnTo>
                  <a:lnTo>
                    <a:pt x="819" y="781"/>
                  </a:lnTo>
                  <a:lnTo>
                    <a:pt x="870" y="839"/>
                  </a:lnTo>
                  <a:lnTo>
                    <a:pt x="965" y="936"/>
                  </a:lnTo>
                  <a:lnTo>
                    <a:pt x="1002" y="970"/>
                  </a:lnTo>
                  <a:lnTo>
                    <a:pt x="1021" y="994"/>
                  </a:lnTo>
                  <a:lnTo>
                    <a:pt x="1030" y="1004"/>
                  </a:lnTo>
                  <a:lnTo>
                    <a:pt x="1035" y="1019"/>
                  </a:lnTo>
                  <a:lnTo>
                    <a:pt x="1035" y="1043"/>
                  </a:lnTo>
                  <a:lnTo>
                    <a:pt x="1030" y="1052"/>
                  </a:lnTo>
                  <a:lnTo>
                    <a:pt x="1021" y="1062"/>
                  </a:lnTo>
                  <a:lnTo>
                    <a:pt x="1007" y="1072"/>
                  </a:lnTo>
                  <a:lnTo>
                    <a:pt x="983" y="1072"/>
                  </a:lnTo>
                  <a:lnTo>
                    <a:pt x="979" y="1067"/>
                  </a:lnTo>
                  <a:lnTo>
                    <a:pt x="969" y="1062"/>
                  </a:lnTo>
                  <a:lnTo>
                    <a:pt x="965" y="1057"/>
                  </a:lnTo>
                  <a:lnTo>
                    <a:pt x="518" y="601"/>
                  </a:lnTo>
                  <a:lnTo>
                    <a:pt x="90" y="1038"/>
                  </a:lnTo>
                  <a:lnTo>
                    <a:pt x="76" y="1052"/>
                  </a:lnTo>
                  <a:lnTo>
                    <a:pt x="66" y="1057"/>
                  </a:lnTo>
                  <a:lnTo>
                    <a:pt x="61" y="1062"/>
                  </a:lnTo>
                  <a:lnTo>
                    <a:pt x="52" y="1067"/>
                  </a:lnTo>
                  <a:lnTo>
                    <a:pt x="43" y="1067"/>
                  </a:lnTo>
                  <a:lnTo>
                    <a:pt x="24" y="1062"/>
                  </a:lnTo>
                  <a:lnTo>
                    <a:pt x="5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5" y="1009"/>
                  </a:lnTo>
                  <a:lnTo>
                    <a:pt x="10" y="999"/>
                  </a:lnTo>
                  <a:lnTo>
                    <a:pt x="29" y="980"/>
                  </a:lnTo>
                  <a:lnTo>
                    <a:pt x="457" y="534"/>
                  </a:lnTo>
                  <a:lnTo>
                    <a:pt x="29" y="88"/>
                  </a:lnTo>
                  <a:lnTo>
                    <a:pt x="10" y="68"/>
                  </a:lnTo>
                  <a:lnTo>
                    <a:pt x="5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5" y="29"/>
                  </a:lnTo>
                  <a:lnTo>
                    <a:pt x="10" y="20"/>
                  </a:lnTo>
                  <a:lnTo>
                    <a:pt x="19" y="1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0929" y="2333"/>
              <a:ext cx="762" cy="2206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757" y="5"/>
                </a:cxn>
                <a:cxn ang="0">
                  <a:pos x="762" y="34"/>
                </a:cxn>
                <a:cxn ang="0">
                  <a:pos x="748" y="49"/>
                </a:cxn>
                <a:cxn ang="0">
                  <a:pos x="654" y="63"/>
                </a:cxn>
                <a:cxn ang="0">
                  <a:pos x="532" y="126"/>
                </a:cxn>
                <a:cxn ang="0">
                  <a:pos x="470" y="209"/>
                </a:cxn>
                <a:cxn ang="0">
                  <a:pos x="452" y="296"/>
                </a:cxn>
                <a:cxn ang="0">
                  <a:pos x="442" y="897"/>
                </a:cxn>
                <a:cxn ang="0">
                  <a:pos x="362" y="1023"/>
                </a:cxn>
                <a:cxn ang="0">
                  <a:pos x="198" y="1106"/>
                </a:cxn>
                <a:cxn ang="0">
                  <a:pos x="315" y="1154"/>
                </a:cxn>
                <a:cxn ang="0">
                  <a:pos x="409" y="1242"/>
                </a:cxn>
                <a:cxn ang="0">
                  <a:pos x="447" y="1334"/>
                </a:cxn>
                <a:cxn ang="0">
                  <a:pos x="452" y="1954"/>
                </a:cxn>
                <a:cxn ang="0">
                  <a:pos x="480" y="2032"/>
                </a:cxn>
                <a:cxn ang="0">
                  <a:pos x="579" y="2119"/>
                </a:cxn>
                <a:cxn ang="0">
                  <a:pos x="724" y="2158"/>
                </a:cxn>
                <a:cxn ang="0">
                  <a:pos x="743" y="2163"/>
                </a:cxn>
                <a:cxn ang="0">
                  <a:pos x="757" y="2173"/>
                </a:cxn>
                <a:cxn ang="0">
                  <a:pos x="753" y="2202"/>
                </a:cxn>
                <a:cxn ang="0">
                  <a:pos x="739" y="2206"/>
                </a:cxn>
                <a:cxn ang="0">
                  <a:pos x="644" y="2202"/>
                </a:cxn>
                <a:cxn ang="0">
                  <a:pos x="475" y="2158"/>
                </a:cxn>
                <a:cxn ang="0">
                  <a:pos x="358" y="2066"/>
                </a:cxn>
                <a:cxn ang="0">
                  <a:pos x="311" y="1969"/>
                </a:cxn>
                <a:cxn ang="0">
                  <a:pos x="306" y="1339"/>
                </a:cxn>
                <a:cxn ang="0">
                  <a:pos x="278" y="1261"/>
                </a:cxn>
                <a:cxn ang="0">
                  <a:pos x="184" y="1169"/>
                </a:cxn>
                <a:cxn ang="0">
                  <a:pos x="33" y="1125"/>
                </a:cxn>
                <a:cxn ang="0">
                  <a:pos x="14" y="1120"/>
                </a:cxn>
                <a:cxn ang="0">
                  <a:pos x="0" y="1111"/>
                </a:cxn>
                <a:cxn ang="0">
                  <a:pos x="9" y="1082"/>
                </a:cxn>
                <a:cxn ang="0">
                  <a:pos x="61" y="1077"/>
                </a:cxn>
                <a:cxn ang="0">
                  <a:pos x="165" y="1048"/>
                </a:cxn>
                <a:cxn ang="0">
                  <a:pos x="273" y="955"/>
                </a:cxn>
                <a:cxn ang="0">
                  <a:pos x="311" y="839"/>
                </a:cxn>
                <a:cxn ang="0">
                  <a:pos x="320" y="209"/>
                </a:cxn>
                <a:cxn ang="0">
                  <a:pos x="405" y="102"/>
                </a:cxn>
                <a:cxn ang="0">
                  <a:pos x="546" y="29"/>
                </a:cxn>
                <a:cxn ang="0">
                  <a:pos x="720" y="0"/>
                </a:cxn>
              </a:cxnLst>
              <a:rect l="0" t="0" r="r" b="b"/>
              <a:pathLst>
                <a:path w="762" h="2206">
                  <a:moveTo>
                    <a:pt x="720" y="0"/>
                  </a:moveTo>
                  <a:lnTo>
                    <a:pt x="743" y="0"/>
                  </a:lnTo>
                  <a:lnTo>
                    <a:pt x="748" y="5"/>
                  </a:lnTo>
                  <a:lnTo>
                    <a:pt x="757" y="5"/>
                  </a:lnTo>
                  <a:lnTo>
                    <a:pt x="762" y="15"/>
                  </a:lnTo>
                  <a:lnTo>
                    <a:pt x="762" y="34"/>
                  </a:lnTo>
                  <a:lnTo>
                    <a:pt x="757" y="44"/>
                  </a:lnTo>
                  <a:lnTo>
                    <a:pt x="748" y="49"/>
                  </a:lnTo>
                  <a:lnTo>
                    <a:pt x="743" y="49"/>
                  </a:lnTo>
                  <a:lnTo>
                    <a:pt x="654" y="63"/>
                  </a:lnTo>
                  <a:lnTo>
                    <a:pt x="583" y="92"/>
                  </a:lnTo>
                  <a:lnTo>
                    <a:pt x="532" y="126"/>
                  </a:lnTo>
                  <a:lnTo>
                    <a:pt x="494" y="165"/>
                  </a:lnTo>
                  <a:lnTo>
                    <a:pt x="470" y="209"/>
                  </a:lnTo>
                  <a:lnTo>
                    <a:pt x="456" y="252"/>
                  </a:lnTo>
                  <a:lnTo>
                    <a:pt x="452" y="296"/>
                  </a:lnTo>
                  <a:lnTo>
                    <a:pt x="452" y="825"/>
                  </a:lnTo>
                  <a:lnTo>
                    <a:pt x="442" y="897"/>
                  </a:lnTo>
                  <a:lnTo>
                    <a:pt x="414" y="965"/>
                  </a:lnTo>
                  <a:lnTo>
                    <a:pt x="362" y="1023"/>
                  </a:lnTo>
                  <a:lnTo>
                    <a:pt x="292" y="1067"/>
                  </a:lnTo>
                  <a:lnTo>
                    <a:pt x="198" y="1106"/>
                  </a:lnTo>
                  <a:lnTo>
                    <a:pt x="259" y="1125"/>
                  </a:lnTo>
                  <a:lnTo>
                    <a:pt x="315" y="1154"/>
                  </a:lnTo>
                  <a:lnTo>
                    <a:pt x="367" y="1193"/>
                  </a:lnTo>
                  <a:lnTo>
                    <a:pt x="409" y="1242"/>
                  </a:lnTo>
                  <a:lnTo>
                    <a:pt x="433" y="1285"/>
                  </a:lnTo>
                  <a:lnTo>
                    <a:pt x="447" y="1334"/>
                  </a:lnTo>
                  <a:lnTo>
                    <a:pt x="452" y="1402"/>
                  </a:lnTo>
                  <a:lnTo>
                    <a:pt x="452" y="1954"/>
                  </a:lnTo>
                  <a:lnTo>
                    <a:pt x="456" y="1969"/>
                  </a:lnTo>
                  <a:lnTo>
                    <a:pt x="480" y="2032"/>
                  </a:lnTo>
                  <a:lnTo>
                    <a:pt x="522" y="2080"/>
                  </a:lnTo>
                  <a:lnTo>
                    <a:pt x="579" y="2119"/>
                  </a:lnTo>
                  <a:lnTo>
                    <a:pt x="644" y="2143"/>
                  </a:lnTo>
                  <a:lnTo>
                    <a:pt x="724" y="2158"/>
                  </a:lnTo>
                  <a:lnTo>
                    <a:pt x="734" y="2163"/>
                  </a:lnTo>
                  <a:lnTo>
                    <a:pt x="743" y="2163"/>
                  </a:lnTo>
                  <a:lnTo>
                    <a:pt x="753" y="2168"/>
                  </a:lnTo>
                  <a:lnTo>
                    <a:pt x="757" y="2173"/>
                  </a:lnTo>
                  <a:lnTo>
                    <a:pt x="757" y="2192"/>
                  </a:lnTo>
                  <a:lnTo>
                    <a:pt x="753" y="2202"/>
                  </a:lnTo>
                  <a:lnTo>
                    <a:pt x="743" y="2202"/>
                  </a:lnTo>
                  <a:lnTo>
                    <a:pt x="739" y="2206"/>
                  </a:lnTo>
                  <a:lnTo>
                    <a:pt x="715" y="2206"/>
                  </a:lnTo>
                  <a:lnTo>
                    <a:pt x="644" y="2202"/>
                  </a:lnTo>
                  <a:lnTo>
                    <a:pt x="560" y="2187"/>
                  </a:lnTo>
                  <a:lnTo>
                    <a:pt x="475" y="2158"/>
                  </a:lnTo>
                  <a:lnTo>
                    <a:pt x="405" y="2114"/>
                  </a:lnTo>
                  <a:lnTo>
                    <a:pt x="358" y="2066"/>
                  </a:lnTo>
                  <a:lnTo>
                    <a:pt x="329" y="2017"/>
                  </a:lnTo>
                  <a:lnTo>
                    <a:pt x="311" y="1969"/>
                  </a:lnTo>
                  <a:lnTo>
                    <a:pt x="306" y="1920"/>
                  </a:lnTo>
                  <a:lnTo>
                    <a:pt x="306" y="1339"/>
                  </a:lnTo>
                  <a:lnTo>
                    <a:pt x="301" y="1324"/>
                  </a:lnTo>
                  <a:lnTo>
                    <a:pt x="278" y="1261"/>
                  </a:lnTo>
                  <a:lnTo>
                    <a:pt x="235" y="1208"/>
                  </a:lnTo>
                  <a:lnTo>
                    <a:pt x="184" y="1169"/>
                  </a:lnTo>
                  <a:lnTo>
                    <a:pt x="113" y="1140"/>
                  </a:lnTo>
                  <a:lnTo>
                    <a:pt x="33" y="1125"/>
                  </a:lnTo>
                  <a:lnTo>
                    <a:pt x="24" y="1120"/>
                  </a:lnTo>
                  <a:lnTo>
                    <a:pt x="14" y="1120"/>
                  </a:lnTo>
                  <a:lnTo>
                    <a:pt x="5" y="1115"/>
                  </a:lnTo>
                  <a:lnTo>
                    <a:pt x="0" y="1111"/>
                  </a:lnTo>
                  <a:lnTo>
                    <a:pt x="0" y="1091"/>
                  </a:lnTo>
                  <a:lnTo>
                    <a:pt x="9" y="1082"/>
                  </a:lnTo>
                  <a:lnTo>
                    <a:pt x="19" y="1077"/>
                  </a:lnTo>
                  <a:lnTo>
                    <a:pt x="61" y="1077"/>
                  </a:lnTo>
                  <a:lnTo>
                    <a:pt x="108" y="1067"/>
                  </a:lnTo>
                  <a:lnTo>
                    <a:pt x="165" y="1048"/>
                  </a:lnTo>
                  <a:lnTo>
                    <a:pt x="221" y="1009"/>
                  </a:lnTo>
                  <a:lnTo>
                    <a:pt x="273" y="955"/>
                  </a:lnTo>
                  <a:lnTo>
                    <a:pt x="301" y="897"/>
                  </a:lnTo>
                  <a:lnTo>
                    <a:pt x="311" y="839"/>
                  </a:lnTo>
                  <a:lnTo>
                    <a:pt x="311" y="277"/>
                  </a:lnTo>
                  <a:lnTo>
                    <a:pt x="320" y="209"/>
                  </a:lnTo>
                  <a:lnTo>
                    <a:pt x="353" y="151"/>
                  </a:lnTo>
                  <a:lnTo>
                    <a:pt x="405" y="102"/>
                  </a:lnTo>
                  <a:lnTo>
                    <a:pt x="466" y="58"/>
                  </a:lnTo>
                  <a:lnTo>
                    <a:pt x="546" y="29"/>
                  </a:lnTo>
                  <a:lnTo>
                    <a:pt x="630" y="5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2105" y="1931"/>
              <a:ext cx="950" cy="436"/>
            </a:xfrm>
            <a:custGeom>
              <a:avLst/>
              <a:gdLst/>
              <a:ahLst/>
              <a:cxnLst>
                <a:cxn ang="0">
                  <a:pos x="776" y="0"/>
                </a:cxn>
                <a:cxn ang="0">
                  <a:pos x="804" y="0"/>
                </a:cxn>
                <a:cxn ang="0">
                  <a:pos x="818" y="14"/>
                </a:cxn>
                <a:cxn ang="0">
                  <a:pos x="828" y="29"/>
                </a:cxn>
                <a:cxn ang="0">
                  <a:pos x="828" y="39"/>
                </a:cxn>
                <a:cxn ang="0">
                  <a:pos x="832" y="48"/>
                </a:cxn>
                <a:cxn ang="0">
                  <a:pos x="851" y="97"/>
                </a:cxn>
                <a:cxn ang="0">
                  <a:pos x="884" y="140"/>
                </a:cxn>
                <a:cxn ang="0">
                  <a:pos x="922" y="174"/>
                </a:cxn>
                <a:cxn ang="0">
                  <a:pos x="941" y="194"/>
                </a:cxn>
                <a:cxn ang="0">
                  <a:pos x="945" y="203"/>
                </a:cxn>
                <a:cxn ang="0">
                  <a:pos x="950" y="218"/>
                </a:cxn>
                <a:cxn ang="0">
                  <a:pos x="950" y="233"/>
                </a:cxn>
                <a:cxn ang="0">
                  <a:pos x="941" y="242"/>
                </a:cxn>
                <a:cxn ang="0">
                  <a:pos x="936" y="252"/>
                </a:cxn>
                <a:cxn ang="0">
                  <a:pos x="922" y="257"/>
                </a:cxn>
                <a:cxn ang="0">
                  <a:pos x="912" y="262"/>
                </a:cxn>
                <a:cxn ang="0">
                  <a:pos x="851" y="300"/>
                </a:cxn>
                <a:cxn ang="0">
                  <a:pos x="799" y="339"/>
                </a:cxn>
                <a:cxn ang="0">
                  <a:pos x="767" y="378"/>
                </a:cxn>
                <a:cxn ang="0">
                  <a:pos x="743" y="407"/>
                </a:cxn>
                <a:cxn ang="0">
                  <a:pos x="734" y="412"/>
                </a:cxn>
                <a:cxn ang="0">
                  <a:pos x="729" y="422"/>
                </a:cxn>
                <a:cxn ang="0">
                  <a:pos x="720" y="426"/>
                </a:cxn>
                <a:cxn ang="0">
                  <a:pos x="710" y="436"/>
                </a:cxn>
                <a:cxn ang="0">
                  <a:pos x="701" y="436"/>
                </a:cxn>
                <a:cxn ang="0">
                  <a:pos x="682" y="431"/>
                </a:cxn>
                <a:cxn ang="0">
                  <a:pos x="663" y="412"/>
                </a:cxn>
                <a:cxn ang="0">
                  <a:pos x="658" y="393"/>
                </a:cxn>
                <a:cxn ang="0">
                  <a:pos x="668" y="363"/>
                </a:cxn>
                <a:cxn ang="0">
                  <a:pos x="696" y="329"/>
                </a:cxn>
                <a:cxn ang="0">
                  <a:pos x="757" y="266"/>
                </a:cxn>
                <a:cxn ang="0">
                  <a:pos x="762" y="257"/>
                </a:cxn>
                <a:cxn ang="0">
                  <a:pos x="47" y="257"/>
                </a:cxn>
                <a:cxn ang="0">
                  <a:pos x="23" y="252"/>
                </a:cxn>
                <a:cxn ang="0">
                  <a:pos x="5" y="237"/>
                </a:cxn>
                <a:cxn ang="0">
                  <a:pos x="0" y="213"/>
                </a:cxn>
                <a:cxn ang="0">
                  <a:pos x="5" y="189"/>
                </a:cxn>
                <a:cxn ang="0">
                  <a:pos x="23" y="174"/>
                </a:cxn>
                <a:cxn ang="0">
                  <a:pos x="47" y="169"/>
                </a:cxn>
                <a:cxn ang="0">
                  <a:pos x="799" y="169"/>
                </a:cxn>
                <a:cxn ang="0">
                  <a:pos x="776" y="136"/>
                </a:cxn>
                <a:cxn ang="0">
                  <a:pos x="762" y="97"/>
                </a:cxn>
                <a:cxn ang="0">
                  <a:pos x="752" y="63"/>
                </a:cxn>
                <a:cxn ang="0">
                  <a:pos x="748" y="43"/>
                </a:cxn>
                <a:cxn ang="0">
                  <a:pos x="748" y="34"/>
                </a:cxn>
                <a:cxn ang="0">
                  <a:pos x="757" y="14"/>
                </a:cxn>
                <a:cxn ang="0">
                  <a:pos x="767" y="9"/>
                </a:cxn>
                <a:cxn ang="0">
                  <a:pos x="776" y="0"/>
                </a:cxn>
              </a:cxnLst>
              <a:rect l="0" t="0" r="r" b="b"/>
              <a:pathLst>
                <a:path w="950" h="436">
                  <a:moveTo>
                    <a:pt x="776" y="0"/>
                  </a:moveTo>
                  <a:lnTo>
                    <a:pt x="804" y="0"/>
                  </a:lnTo>
                  <a:lnTo>
                    <a:pt x="818" y="14"/>
                  </a:lnTo>
                  <a:lnTo>
                    <a:pt x="828" y="29"/>
                  </a:lnTo>
                  <a:lnTo>
                    <a:pt x="828" y="39"/>
                  </a:lnTo>
                  <a:lnTo>
                    <a:pt x="832" y="48"/>
                  </a:lnTo>
                  <a:lnTo>
                    <a:pt x="851" y="97"/>
                  </a:lnTo>
                  <a:lnTo>
                    <a:pt x="884" y="140"/>
                  </a:lnTo>
                  <a:lnTo>
                    <a:pt x="922" y="174"/>
                  </a:lnTo>
                  <a:lnTo>
                    <a:pt x="941" y="194"/>
                  </a:lnTo>
                  <a:lnTo>
                    <a:pt x="945" y="203"/>
                  </a:lnTo>
                  <a:lnTo>
                    <a:pt x="950" y="218"/>
                  </a:lnTo>
                  <a:lnTo>
                    <a:pt x="950" y="233"/>
                  </a:lnTo>
                  <a:lnTo>
                    <a:pt x="941" y="242"/>
                  </a:lnTo>
                  <a:lnTo>
                    <a:pt x="936" y="252"/>
                  </a:lnTo>
                  <a:lnTo>
                    <a:pt x="922" y="257"/>
                  </a:lnTo>
                  <a:lnTo>
                    <a:pt x="912" y="262"/>
                  </a:lnTo>
                  <a:lnTo>
                    <a:pt x="851" y="300"/>
                  </a:lnTo>
                  <a:lnTo>
                    <a:pt x="799" y="339"/>
                  </a:lnTo>
                  <a:lnTo>
                    <a:pt x="767" y="378"/>
                  </a:lnTo>
                  <a:lnTo>
                    <a:pt x="743" y="407"/>
                  </a:lnTo>
                  <a:lnTo>
                    <a:pt x="734" y="412"/>
                  </a:lnTo>
                  <a:lnTo>
                    <a:pt x="729" y="422"/>
                  </a:lnTo>
                  <a:lnTo>
                    <a:pt x="720" y="426"/>
                  </a:lnTo>
                  <a:lnTo>
                    <a:pt x="710" y="436"/>
                  </a:lnTo>
                  <a:lnTo>
                    <a:pt x="701" y="436"/>
                  </a:lnTo>
                  <a:lnTo>
                    <a:pt x="682" y="431"/>
                  </a:lnTo>
                  <a:lnTo>
                    <a:pt x="663" y="412"/>
                  </a:lnTo>
                  <a:lnTo>
                    <a:pt x="658" y="393"/>
                  </a:lnTo>
                  <a:lnTo>
                    <a:pt x="668" y="363"/>
                  </a:lnTo>
                  <a:lnTo>
                    <a:pt x="696" y="329"/>
                  </a:lnTo>
                  <a:lnTo>
                    <a:pt x="757" y="266"/>
                  </a:lnTo>
                  <a:lnTo>
                    <a:pt x="762" y="257"/>
                  </a:lnTo>
                  <a:lnTo>
                    <a:pt x="47" y="257"/>
                  </a:lnTo>
                  <a:lnTo>
                    <a:pt x="23" y="252"/>
                  </a:lnTo>
                  <a:lnTo>
                    <a:pt x="5" y="237"/>
                  </a:lnTo>
                  <a:lnTo>
                    <a:pt x="0" y="213"/>
                  </a:lnTo>
                  <a:lnTo>
                    <a:pt x="5" y="189"/>
                  </a:lnTo>
                  <a:lnTo>
                    <a:pt x="23" y="174"/>
                  </a:lnTo>
                  <a:lnTo>
                    <a:pt x="47" y="169"/>
                  </a:lnTo>
                  <a:lnTo>
                    <a:pt x="799" y="169"/>
                  </a:lnTo>
                  <a:lnTo>
                    <a:pt x="776" y="136"/>
                  </a:lnTo>
                  <a:lnTo>
                    <a:pt x="762" y="97"/>
                  </a:lnTo>
                  <a:lnTo>
                    <a:pt x="752" y="63"/>
                  </a:lnTo>
                  <a:lnTo>
                    <a:pt x="748" y="43"/>
                  </a:lnTo>
                  <a:lnTo>
                    <a:pt x="748" y="34"/>
                  </a:lnTo>
                  <a:lnTo>
                    <a:pt x="757" y="14"/>
                  </a:lnTo>
                  <a:lnTo>
                    <a:pt x="767" y="9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 noEditPoints="1"/>
            </p:cNvSpPr>
            <p:nvPr/>
          </p:nvSpPr>
          <p:spPr bwMode="auto">
            <a:xfrm>
              <a:off x="11950" y="2517"/>
              <a:ext cx="903" cy="1523"/>
            </a:xfrm>
            <a:custGeom>
              <a:avLst/>
              <a:gdLst/>
              <a:ahLst/>
              <a:cxnLst>
                <a:cxn ang="0">
                  <a:pos x="395" y="59"/>
                </a:cxn>
                <a:cxn ang="0">
                  <a:pos x="320" y="97"/>
                </a:cxn>
                <a:cxn ang="0">
                  <a:pos x="249" y="180"/>
                </a:cxn>
                <a:cxn ang="0">
                  <a:pos x="197" y="335"/>
                </a:cxn>
                <a:cxn ang="0">
                  <a:pos x="178" y="602"/>
                </a:cxn>
                <a:cxn ang="0">
                  <a:pos x="188" y="1096"/>
                </a:cxn>
                <a:cxn ang="0">
                  <a:pos x="225" y="1290"/>
                </a:cxn>
                <a:cxn ang="0">
                  <a:pos x="291" y="1402"/>
                </a:cxn>
                <a:cxn ang="0">
                  <a:pos x="371" y="1460"/>
                </a:cxn>
                <a:cxn ang="0">
                  <a:pos x="451" y="1475"/>
                </a:cxn>
                <a:cxn ang="0">
                  <a:pos x="494" y="1475"/>
                </a:cxn>
                <a:cxn ang="0">
                  <a:pos x="578" y="1436"/>
                </a:cxn>
                <a:cxn ang="0">
                  <a:pos x="653" y="1348"/>
                </a:cxn>
                <a:cxn ang="0">
                  <a:pos x="701" y="1203"/>
                </a:cxn>
                <a:cxn ang="0">
                  <a:pos x="724" y="902"/>
                </a:cxn>
                <a:cxn ang="0">
                  <a:pos x="715" y="413"/>
                </a:cxn>
                <a:cxn ang="0">
                  <a:pos x="682" y="228"/>
                </a:cxn>
                <a:cxn ang="0">
                  <a:pos x="611" y="117"/>
                </a:cxn>
                <a:cxn ang="0">
                  <a:pos x="526" y="68"/>
                </a:cxn>
                <a:cxn ang="0">
                  <a:pos x="451" y="54"/>
                </a:cxn>
                <a:cxn ang="0">
                  <a:pos x="451" y="0"/>
                </a:cxn>
                <a:cxn ang="0">
                  <a:pos x="545" y="10"/>
                </a:cxn>
                <a:cxn ang="0">
                  <a:pos x="658" y="59"/>
                </a:cxn>
                <a:cxn ang="0">
                  <a:pos x="766" y="165"/>
                </a:cxn>
                <a:cxn ang="0">
                  <a:pos x="860" y="374"/>
                </a:cxn>
                <a:cxn ang="0">
                  <a:pos x="898" y="631"/>
                </a:cxn>
                <a:cxn ang="0">
                  <a:pos x="903" y="771"/>
                </a:cxn>
                <a:cxn ang="0">
                  <a:pos x="889" y="1028"/>
                </a:cxn>
                <a:cxn ang="0">
                  <a:pos x="823" y="1266"/>
                </a:cxn>
                <a:cxn ang="0">
                  <a:pos x="729" y="1412"/>
                </a:cxn>
                <a:cxn ang="0">
                  <a:pos x="616" y="1489"/>
                </a:cxn>
                <a:cxn ang="0">
                  <a:pos x="503" y="1518"/>
                </a:cxn>
                <a:cxn ang="0">
                  <a:pos x="395" y="1518"/>
                </a:cxn>
                <a:cxn ang="0">
                  <a:pos x="268" y="1479"/>
                </a:cxn>
                <a:cxn ang="0">
                  <a:pos x="146" y="1378"/>
                </a:cxn>
                <a:cxn ang="0">
                  <a:pos x="51" y="1193"/>
                </a:cxn>
                <a:cxn ang="0">
                  <a:pos x="9" y="975"/>
                </a:cxn>
                <a:cxn ang="0">
                  <a:pos x="0" y="767"/>
                </a:cxn>
                <a:cxn ang="0">
                  <a:pos x="14" y="505"/>
                </a:cxn>
                <a:cxn ang="0">
                  <a:pos x="75" y="262"/>
                </a:cxn>
                <a:cxn ang="0">
                  <a:pos x="183" y="102"/>
                </a:cxn>
                <a:cxn ang="0">
                  <a:pos x="315" y="20"/>
                </a:cxn>
                <a:cxn ang="0">
                  <a:pos x="451" y="0"/>
                </a:cxn>
              </a:cxnLst>
              <a:rect l="0" t="0" r="r" b="b"/>
              <a:pathLst>
                <a:path w="903" h="1523">
                  <a:moveTo>
                    <a:pt x="428" y="54"/>
                  </a:moveTo>
                  <a:lnTo>
                    <a:pt x="395" y="59"/>
                  </a:lnTo>
                  <a:lnTo>
                    <a:pt x="357" y="73"/>
                  </a:lnTo>
                  <a:lnTo>
                    <a:pt x="320" y="97"/>
                  </a:lnTo>
                  <a:lnTo>
                    <a:pt x="282" y="131"/>
                  </a:lnTo>
                  <a:lnTo>
                    <a:pt x="249" y="180"/>
                  </a:lnTo>
                  <a:lnTo>
                    <a:pt x="216" y="248"/>
                  </a:lnTo>
                  <a:lnTo>
                    <a:pt x="197" y="335"/>
                  </a:lnTo>
                  <a:lnTo>
                    <a:pt x="183" y="461"/>
                  </a:lnTo>
                  <a:lnTo>
                    <a:pt x="178" y="602"/>
                  </a:lnTo>
                  <a:lnTo>
                    <a:pt x="178" y="854"/>
                  </a:lnTo>
                  <a:lnTo>
                    <a:pt x="188" y="1096"/>
                  </a:lnTo>
                  <a:lnTo>
                    <a:pt x="202" y="1208"/>
                  </a:lnTo>
                  <a:lnTo>
                    <a:pt x="225" y="1290"/>
                  </a:lnTo>
                  <a:lnTo>
                    <a:pt x="254" y="1353"/>
                  </a:lnTo>
                  <a:lnTo>
                    <a:pt x="291" y="1402"/>
                  </a:lnTo>
                  <a:lnTo>
                    <a:pt x="329" y="1436"/>
                  </a:lnTo>
                  <a:lnTo>
                    <a:pt x="371" y="1460"/>
                  </a:lnTo>
                  <a:lnTo>
                    <a:pt x="414" y="1470"/>
                  </a:lnTo>
                  <a:lnTo>
                    <a:pt x="451" y="1475"/>
                  </a:lnTo>
                  <a:lnTo>
                    <a:pt x="451" y="1479"/>
                  </a:lnTo>
                  <a:lnTo>
                    <a:pt x="494" y="1475"/>
                  </a:lnTo>
                  <a:lnTo>
                    <a:pt x="536" y="1460"/>
                  </a:lnTo>
                  <a:lnTo>
                    <a:pt x="578" y="1436"/>
                  </a:lnTo>
                  <a:lnTo>
                    <a:pt x="616" y="1397"/>
                  </a:lnTo>
                  <a:lnTo>
                    <a:pt x="653" y="1348"/>
                  </a:lnTo>
                  <a:lnTo>
                    <a:pt x="682" y="1285"/>
                  </a:lnTo>
                  <a:lnTo>
                    <a:pt x="701" y="1203"/>
                  </a:lnTo>
                  <a:lnTo>
                    <a:pt x="719" y="1058"/>
                  </a:lnTo>
                  <a:lnTo>
                    <a:pt x="724" y="902"/>
                  </a:lnTo>
                  <a:lnTo>
                    <a:pt x="724" y="519"/>
                  </a:lnTo>
                  <a:lnTo>
                    <a:pt x="715" y="413"/>
                  </a:lnTo>
                  <a:lnTo>
                    <a:pt x="705" y="311"/>
                  </a:lnTo>
                  <a:lnTo>
                    <a:pt x="682" y="228"/>
                  </a:lnTo>
                  <a:lnTo>
                    <a:pt x="649" y="165"/>
                  </a:lnTo>
                  <a:lnTo>
                    <a:pt x="611" y="117"/>
                  </a:lnTo>
                  <a:lnTo>
                    <a:pt x="569" y="88"/>
                  </a:lnTo>
                  <a:lnTo>
                    <a:pt x="526" y="68"/>
                  </a:lnTo>
                  <a:lnTo>
                    <a:pt x="484" y="59"/>
                  </a:lnTo>
                  <a:lnTo>
                    <a:pt x="451" y="54"/>
                  </a:lnTo>
                  <a:lnTo>
                    <a:pt x="428" y="54"/>
                  </a:lnTo>
                  <a:close/>
                  <a:moveTo>
                    <a:pt x="451" y="0"/>
                  </a:moveTo>
                  <a:lnTo>
                    <a:pt x="494" y="5"/>
                  </a:lnTo>
                  <a:lnTo>
                    <a:pt x="545" y="10"/>
                  </a:lnTo>
                  <a:lnTo>
                    <a:pt x="602" y="30"/>
                  </a:lnTo>
                  <a:lnTo>
                    <a:pt x="658" y="59"/>
                  </a:lnTo>
                  <a:lnTo>
                    <a:pt x="715" y="107"/>
                  </a:lnTo>
                  <a:lnTo>
                    <a:pt x="766" y="165"/>
                  </a:lnTo>
                  <a:lnTo>
                    <a:pt x="813" y="248"/>
                  </a:lnTo>
                  <a:lnTo>
                    <a:pt x="860" y="374"/>
                  </a:lnTo>
                  <a:lnTo>
                    <a:pt x="889" y="500"/>
                  </a:lnTo>
                  <a:lnTo>
                    <a:pt x="898" y="631"/>
                  </a:lnTo>
                  <a:lnTo>
                    <a:pt x="903" y="767"/>
                  </a:lnTo>
                  <a:lnTo>
                    <a:pt x="903" y="771"/>
                  </a:lnTo>
                  <a:lnTo>
                    <a:pt x="898" y="898"/>
                  </a:lnTo>
                  <a:lnTo>
                    <a:pt x="889" y="1028"/>
                  </a:lnTo>
                  <a:lnTo>
                    <a:pt x="865" y="1150"/>
                  </a:lnTo>
                  <a:lnTo>
                    <a:pt x="823" y="1266"/>
                  </a:lnTo>
                  <a:lnTo>
                    <a:pt x="780" y="1348"/>
                  </a:lnTo>
                  <a:lnTo>
                    <a:pt x="729" y="1412"/>
                  </a:lnTo>
                  <a:lnTo>
                    <a:pt x="672" y="1455"/>
                  </a:lnTo>
                  <a:lnTo>
                    <a:pt x="616" y="1489"/>
                  </a:lnTo>
                  <a:lnTo>
                    <a:pt x="559" y="1508"/>
                  </a:lnTo>
                  <a:lnTo>
                    <a:pt x="503" y="1518"/>
                  </a:lnTo>
                  <a:lnTo>
                    <a:pt x="451" y="1523"/>
                  </a:lnTo>
                  <a:lnTo>
                    <a:pt x="395" y="1518"/>
                  </a:lnTo>
                  <a:lnTo>
                    <a:pt x="334" y="1504"/>
                  </a:lnTo>
                  <a:lnTo>
                    <a:pt x="268" y="1479"/>
                  </a:lnTo>
                  <a:lnTo>
                    <a:pt x="202" y="1436"/>
                  </a:lnTo>
                  <a:lnTo>
                    <a:pt x="146" y="1378"/>
                  </a:lnTo>
                  <a:lnTo>
                    <a:pt x="94" y="1300"/>
                  </a:lnTo>
                  <a:lnTo>
                    <a:pt x="51" y="1193"/>
                  </a:lnTo>
                  <a:lnTo>
                    <a:pt x="23" y="1087"/>
                  </a:lnTo>
                  <a:lnTo>
                    <a:pt x="9" y="975"/>
                  </a:lnTo>
                  <a:lnTo>
                    <a:pt x="0" y="868"/>
                  </a:lnTo>
                  <a:lnTo>
                    <a:pt x="0" y="767"/>
                  </a:lnTo>
                  <a:lnTo>
                    <a:pt x="4" y="636"/>
                  </a:lnTo>
                  <a:lnTo>
                    <a:pt x="14" y="505"/>
                  </a:lnTo>
                  <a:lnTo>
                    <a:pt x="37" y="384"/>
                  </a:lnTo>
                  <a:lnTo>
                    <a:pt x="75" y="262"/>
                  </a:lnTo>
                  <a:lnTo>
                    <a:pt x="127" y="170"/>
                  </a:lnTo>
                  <a:lnTo>
                    <a:pt x="183" y="102"/>
                  </a:lnTo>
                  <a:lnTo>
                    <a:pt x="249" y="54"/>
                  </a:lnTo>
                  <a:lnTo>
                    <a:pt x="315" y="20"/>
                  </a:lnTo>
                  <a:lnTo>
                    <a:pt x="385" y="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3079" y="2333"/>
              <a:ext cx="761" cy="220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97" y="20"/>
                </a:cxn>
                <a:cxn ang="0">
                  <a:pos x="357" y="92"/>
                </a:cxn>
                <a:cxn ang="0">
                  <a:pos x="432" y="189"/>
                </a:cxn>
                <a:cxn ang="0">
                  <a:pos x="456" y="286"/>
                </a:cxn>
                <a:cxn ang="0">
                  <a:pos x="460" y="883"/>
                </a:cxn>
                <a:cxn ang="0">
                  <a:pos x="526" y="999"/>
                </a:cxn>
                <a:cxn ang="0">
                  <a:pos x="649" y="1072"/>
                </a:cxn>
                <a:cxn ang="0">
                  <a:pos x="738" y="1086"/>
                </a:cxn>
                <a:cxn ang="0">
                  <a:pos x="757" y="1091"/>
                </a:cxn>
                <a:cxn ang="0">
                  <a:pos x="761" y="1115"/>
                </a:cxn>
                <a:cxn ang="0">
                  <a:pos x="747" y="1125"/>
                </a:cxn>
                <a:cxn ang="0">
                  <a:pos x="700" y="1130"/>
                </a:cxn>
                <a:cxn ang="0">
                  <a:pos x="597" y="1159"/>
                </a:cxn>
                <a:cxn ang="0">
                  <a:pos x="489" y="1251"/>
                </a:cxn>
                <a:cxn ang="0">
                  <a:pos x="451" y="1368"/>
                </a:cxn>
                <a:cxn ang="0">
                  <a:pos x="437" y="1998"/>
                </a:cxn>
                <a:cxn ang="0">
                  <a:pos x="357" y="2110"/>
                </a:cxn>
                <a:cxn ang="0">
                  <a:pos x="211" y="2182"/>
                </a:cxn>
                <a:cxn ang="0">
                  <a:pos x="42" y="2206"/>
                </a:cxn>
                <a:cxn ang="0">
                  <a:pos x="14" y="2202"/>
                </a:cxn>
                <a:cxn ang="0">
                  <a:pos x="0" y="2192"/>
                </a:cxn>
                <a:cxn ang="0">
                  <a:pos x="9" y="2163"/>
                </a:cxn>
                <a:cxn ang="0">
                  <a:pos x="108" y="2143"/>
                </a:cxn>
                <a:cxn ang="0">
                  <a:pos x="230" y="2085"/>
                </a:cxn>
                <a:cxn ang="0">
                  <a:pos x="291" y="1998"/>
                </a:cxn>
                <a:cxn ang="0">
                  <a:pos x="310" y="1911"/>
                </a:cxn>
                <a:cxn ang="0">
                  <a:pos x="315" y="1382"/>
                </a:cxn>
                <a:cxn ang="0">
                  <a:pos x="352" y="1246"/>
                </a:cxn>
                <a:cxn ang="0">
                  <a:pos x="475" y="1140"/>
                </a:cxn>
                <a:cxn ang="0">
                  <a:pos x="507" y="1082"/>
                </a:cxn>
                <a:cxn ang="0">
                  <a:pos x="399" y="1014"/>
                </a:cxn>
                <a:cxn ang="0">
                  <a:pos x="333" y="922"/>
                </a:cxn>
                <a:cxn ang="0">
                  <a:pos x="315" y="805"/>
                </a:cxn>
                <a:cxn ang="0">
                  <a:pos x="310" y="238"/>
                </a:cxn>
                <a:cxn ang="0">
                  <a:pos x="244" y="126"/>
                </a:cxn>
                <a:cxn ang="0">
                  <a:pos x="117" y="63"/>
                </a:cxn>
                <a:cxn ang="0">
                  <a:pos x="23" y="49"/>
                </a:cxn>
                <a:cxn ang="0">
                  <a:pos x="9" y="34"/>
                </a:cxn>
                <a:cxn ang="0">
                  <a:pos x="14" y="5"/>
                </a:cxn>
                <a:cxn ang="0">
                  <a:pos x="32" y="0"/>
                </a:cxn>
              </a:cxnLst>
              <a:rect l="0" t="0" r="r" b="b"/>
              <a:pathLst>
                <a:path w="761" h="2206">
                  <a:moveTo>
                    <a:pt x="32" y="0"/>
                  </a:moveTo>
                  <a:lnTo>
                    <a:pt x="51" y="0"/>
                  </a:lnTo>
                  <a:lnTo>
                    <a:pt x="117" y="5"/>
                  </a:lnTo>
                  <a:lnTo>
                    <a:pt x="197" y="20"/>
                  </a:lnTo>
                  <a:lnTo>
                    <a:pt x="282" y="49"/>
                  </a:lnTo>
                  <a:lnTo>
                    <a:pt x="357" y="92"/>
                  </a:lnTo>
                  <a:lnTo>
                    <a:pt x="404" y="141"/>
                  </a:lnTo>
                  <a:lnTo>
                    <a:pt x="432" y="189"/>
                  </a:lnTo>
                  <a:lnTo>
                    <a:pt x="451" y="238"/>
                  </a:lnTo>
                  <a:lnTo>
                    <a:pt x="456" y="286"/>
                  </a:lnTo>
                  <a:lnTo>
                    <a:pt x="456" y="868"/>
                  </a:lnTo>
                  <a:lnTo>
                    <a:pt x="460" y="883"/>
                  </a:lnTo>
                  <a:lnTo>
                    <a:pt x="484" y="946"/>
                  </a:lnTo>
                  <a:lnTo>
                    <a:pt x="526" y="999"/>
                  </a:lnTo>
                  <a:lnTo>
                    <a:pt x="578" y="1043"/>
                  </a:lnTo>
                  <a:lnTo>
                    <a:pt x="649" y="1072"/>
                  </a:lnTo>
                  <a:lnTo>
                    <a:pt x="729" y="1082"/>
                  </a:lnTo>
                  <a:lnTo>
                    <a:pt x="738" y="1086"/>
                  </a:lnTo>
                  <a:lnTo>
                    <a:pt x="747" y="1086"/>
                  </a:lnTo>
                  <a:lnTo>
                    <a:pt x="757" y="1091"/>
                  </a:lnTo>
                  <a:lnTo>
                    <a:pt x="761" y="1096"/>
                  </a:lnTo>
                  <a:lnTo>
                    <a:pt x="761" y="1115"/>
                  </a:lnTo>
                  <a:lnTo>
                    <a:pt x="757" y="1120"/>
                  </a:lnTo>
                  <a:lnTo>
                    <a:pt x="747" y="1125"/>
                  </a:lnTo>
                  <a:lnTo>
                    <a:pt x="743" y="1130"/>
                  </a:lnTo>
                  <a:lnTo>
                    <a:pt x="700" y="1130"/>
                  </a:lnTo>
                  <a:lnTo>
                    <a:pt x="653" y="1140"/>
                  </a:lnTo>
                  <a:lnTo>
                    <a:pt x="597" y="1159"/>
                  </a:lnTo>
                  <a:lnTo>
                    <a:pt x="540" y="1198"/>
                  </a:lnTo>
                  <a:lnTo>
                    <a:pt x="489" y="1251"/>
                  </a:lnTo>
                  <a:lnTo>
                    <a:pt x="460" y="1309"/>
                  </a:lnTo>
                  <a:lnTo>
                    <a:pt x="451" y="1368"/>
                  </a:lnTo>
                  <a:lnTo>
                    <a:pt x="451" y="1930"/>
                  </a:lnTo>
                  <a:lnTo>
                    <a:pt x="437" y="1998"/>
                  </a:lnTo>
                  <a:lnTo>
                    <a:pt x="404" y="2061"/>
                  </a:lnTo>
                  <a:lnTo>
                    <a:pt x="357" y="2110"/>
                  </a:lnTo>
                  <a:lnTo>
                    <a:pt x="291" y="2153"/>
                  </a:lnTo>
                  <a:lnTo>
                    <a:pt x="211" y="2182"/>
                  </a:lnTo>
                  <a:lnTo>
                    <a:pt x="131" y="2202"/>
                  </a:lnTo>
                  <a:lnTo>
                    <a:pt x="42" y="2206"/>
                  </a:lnTo>
                  <a:lnTo>
                    <a:pt x="23" y="2206"/>
                  </a:lnTo>
                  <a:lnTo>
                    <a:pt x="14" y="2202"/>
                  </a:lnTo>
                  <a:lnTo>
                    <a:pt x="4" y="2202"/>
                  </a:lnTo>
                  <a:lnTo>
                    <a:pt x="0" y="2192"/>
                  </a:lnTo>
                  <a:lnTo>
                    <a:pt x="0" y="2173"/>
                  </a:lnTo>
                  <a:lnTo>
                    <a:pt x="9" y="2163"/>
                  </a:lnTo>
                  <a:lnTo>
                    <a:pt x="18" y="2158"/>
                  </a:lnTo>
                  <a:lnTo>
                    <a:pt x="108" y="2143"/>
                  </a:lnTo>
                  <a:lnTo>
                    <a:pt x="178" y="2119"/>
                  </a:lnTo>
                  <a:lnTo>
                    <a:pt x="230" y="2085"/>
                  </a:lnTo>
                  <a:lnTo>
                    <a:pt x="268" y="2042"/>
                  </a:lnTo>
                  <a:lnTo>
                    <a:pt x="291" y="1998"/>
                  </a:lnTo>
                  <a:lnTo>
                    <a:pt x="305" y="1954"/>
                  </a:lnTo>
                  <a:lnTo>
                    <a:pt x="310" y="1911"/>
                  </a:lnTo>
                  <a:lnTo>
                    <a:pt x="315" y="1911"/>
                  </a:lnTo>
                  <a:lnTo>
                    <a:pt x="315" y="1382"/>
                  </a:lnTo>
                  <a:lnTo>
                    <a:pt x="324" y="1309"/>
                  </a:lnTo>
                  <a:lnTo>
                    <a:pt x="352" y="1246"/>
                  </a:lnTo>
                  <a:lnTo>
                    <a:pt x="404" y="1188"/>
                  </a:lnTo>
                  <a:lnTo>
                    <a:pt x="475" y="1140"/>
                  </a:lnTo>
                  <a:lnTo>
                    <a:pt x="569" y="1101"/>
                  </a:lnTo>
                  <a:lnTo>
                    <a:pt x="507" y="1082"/>
                  </a:lnTo>
                  <a:lnTo>
                    <a:pt x="446" y="1052"/>
                  </a:lnTo>
                  <a:lnTo>
                    <a:pt x="399" y="1014"/>
                  </a:lnTo>
                  <a:lnTo>
                    <a:pt x="357" y="965"/>
                  </a:lnTo>
                  <a:lnTo>
                    <a:pt x="333" y="922"/>
                  </a:lnTo>
                  <a:lnTo>
                    <a:pt x="319" y="873"/>
                  </a:lnTo>
                  <a:lnTo>
                    <a:pt x="315" y="805"/>
                  </a:lnTo>
                  <a:lnTo>
                    <a:pt x="315" y="252"/>
                  </a:lnTo>
                  <a:lnTo>
                    <a:pt x="310" y="238"/>
                  </a:lnTo>
                  <a:lnTo>
                    <a:pt x="286" y="180"/>
                  </a:lnTo>
                  <a:lnTo>
                    <a:pt x="244" y="126"/>
                  </a:lnTo>
                  <a:lnTo>
                    <a:pt x="188" y="88"/>
                  </a:lnTo>
                  <a:lnTo>
                    <a:pt x="117" y="63"/>
                  </a:lnTo>
                  <a:lnTo>
                    <a:pt x="42" y="49"/>
                  </a:lnTo>
                  <a:lnTo>
                    <a:pt x="23" y="49"/>
                  </a:lnTo>
                  <a:lnTo>
                    <a:pt x="14" y="44"/>
                  </a:lnTo>
                  <a:lnTo>
                    <a:pt x="9" y="34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4791" y="2910"/>
              <a:ext cx="1034" cy="107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0" y="10"/>
                </a:cxn>
                <a:cxn ang="0">
                  <a:pos x="89" y="29"/>
                </a:cxn>
                <a:cxn ang="0">
                  <a:pos x="522" y="475"/>
                </a:cxn>
                <a:cxn ang="0">
                  <a:pos x="968" y="20"/>
                </a:cxn>
                <a:cxn ang="0">
                  <a:pos x="983" y="10"/>
                </a:cxn>
                <a:cxn ang="0">
                  <a:pos x="1011" y="15"/>
                </a:cxn>
                <a:cxn ang="0">
                  <a:pos x="1034" y="54"/>
                </a:cxn>
                <a:cxn ang="0">
                  <a:pos x="1030" y="78"/>
                </a:cxn>
                <a:cxn ang="0">
                  <a:pos x="987" y="117"/>
                </a:cxn>
                <a:cxn ang="0">
                  <a:pos x="973" y="136"/>
                </a:cxn>
                <a:cxn ang="0">
                  <a:pos x="616" y="572"/>
                </a:cxn>
                <a:cxn ang="0">
                  <a:pos x="710" y="669"/>
                </a:cxn>
                <a:cxn ang="0">
                  <a:pos x="818" y="781"/>
                </a:cxn>
                <a:cxn ang="0">
                  <a:pos x="964" y="936"/>
                </a:cxn>
                <a:cxn ang="0">
                  <a:pos x="1020" y="994"/>
                </a:cxn>
                <a:cxn ang="0">
                  <a:pos x="1034" y="1019"/>
                </a:cxn>
                <a:cxn ang="0">
                  <a:pos x="1030" y="1052"/>
                </a:cxn>
                <a:cxn ang="0">
                  <a:pos x="1006" y="1072"/>
                </a:cxn>
                <a:cxn ang="0">
                  <a:pos x="978" y="1067"/>
                </a:cxn>
                <a:cxn ang="0">
                  <a:pos x="964" y="1057"/>
                </a:cxn>
                <a:cxn ang="0">
                  <a:pos x="89" y="1038"/>
                </a:cxn>
                <a:cxn ang="0">
                  <a:pos x="65" y="1057"/>
                </a:cxn>
                <a:cxn ang="0">
                  <a:pos x="51" y="1067"/>
                </a:cxn>
                <a:cxn ang="0">
                  <a:pos x="23" y="1062"/>
                </a:cxn>
                <a:cxn ang="0">
                  <a:pos x="0" y="1023"/>
                </a:cxn>
                <a:cxn ang="0">
                  <a:pos x="4" y="1009"/>
                </a:cxn>
                <a:cxn ang="0">
                  <a:pos x="28" y="980"/>
                </a:cxn>
                <a:cxn ang="0">
                  <a:pos x="28" y="88"/>
                </a:cxn>
                <a:cxn ang="0">
                  <a:pos x="4" y="58"/>
                </a:cxn>
                <a:cxn ang="0">
                  <a:pos x="0" y="44"/>
                </a:cxn>
                <a:cxn ang="0">
                  <a:pos x="9" y="20"/>
                </a:cxn>
                <a:cxn ang="0">
                  <a:pos x="32" y="0"/>
                </a:cxn>
              </a:cxnLst>
              <a:rect l="0" t="0" r="r" b="b"/>
              <a:pathLst>
                <a:path w="1034" h="1072">
                  <a:moveTo>
                    <a:pt x="32" y="0"/>
                  </a:moveTo>
                  <a:lnTo>
                    <a:pt x="56" y="0"/>
                  </a:lnTo>
                  <a:lnTo>
                    <a:pt x="65" y="5"/>
                  </a:lnTo>
                  <a:lnTo>
                    <a:pt x="70" y="10"/>
                  </a:lnTo>
                  <a:lnTo>
                    <a:pt x="79" y="15"/>
                  </a:lnTo>
                  <a:lnTo>
                    <a:pt x="89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59" y="25"/>
                  </a:lnTo>
                  <a:lnTo>
                    <a:pt x="968" y="20"/>
                  </a:lnTo>
                  <a:lnTo>
                    <a:pt x="973" y="15"/>
                  </a:lnTo>
                  <a:lnTo>
                    <a:pt x="983" y="10"/>
                  </a:lnTo>
                  <a:lnTo>
                    <a:pt x="992" y="10"/>
                  </a:lnTo>
                  <a:lnTo>
                    <a:pt x="1011" y="15"/>
                  </a:lnTo>
                  <a:lnTo>
                    <a:pt x="1030" y="34"/>
                  </a:lnTo>
                  <a:lnTo>
                    <a:pt x="1034" y="54"/>
                  </a:lnTo>
                  <a:lnTo>
                    <a:pt x="1034" y="68"/>
                  </a:lnTo>
                  <a:lnTo>
                    <a:pt x="1030" y="78"/>
                  </a:lnTo>
                  <a:lnTo>
                    <a:pt x="1001" y="107"/>
                  </a:lnTo>
                  <a:lnTo>
                    <a:pt x="987" y="117"/>
                  </a:lnTo>
                  <a:lnTo>
                    <a:pt x="978" y="126"/>
                  </a:lnTo>
                  <a:lnTo>
                    <a:pt x="973" y="136"/>
                  </a:lnTo>
                  <a:lnTo>
                    <a:pt x="583" y="538"/>
                  </a:lnTo>
                  <a:lnTo>
                    <a:pt x="616" y="572"/>
                  </a:lnTo>
                  <a:lnTo>
                    <a:pt x="658" y="621"/>
                  </a:lnTo>
                  <a:lnTo>
                    <a:pt x="710" y="669"/>
                  </a:lnTo>
                  <a:lnTo>
                    <a:pt x="761" y="728"/>
                  </a:lnTo>
                  <a:lnTo>
                    <a:pt x="818" y="781"/>
                  </a:lnTo>
                  <a:lnTo>
                    <a:pt x="870" y="839"/>
                  </a:lnTo>
                  <a:lnTo>
                    <a:pt x="964" y="936"/>
                  </a:lnTo>
                  <a:lnTo>
                    <a:pt x="1001" y="970"/>
                  </a:lnTo>
                  <a:lnTo>
                    <a:pt x="1020" y="994"/>
                  </a:lnTo>
                  <a:lnTo>
                    <a:pt x="1030" y="1004"/>
                  </a:lnTo>
                  <a:lnTo>
                    <a:pt x="1034" y="1019"/>
                  </a:lnTo>
                  <a:lnTo>
                    <a:pt x="1034" y="1043"/>
                  </a:lnTo>
                  <a:lnTo>
                    <a:pt x="1030" y="1052"/>
                  </a:lnTo>
                  <a:lnTo>
                    <a:pt x="1020" y="1062"/>
                  </a:lnTo>
                  <a:lnTo>
                    <a:pt x="1006" y="1072"/>
                  </a:lnTo>
                  <a:lnTo>
                    <a:pt x="983" y="1072"/>
                  </a:lnTo>
                  <a:lnTo>
                    <a:pt x="978" y="1067"/>
                  </a:lnTo>
                  <a:lnTo>
                    <a:pt x="968" y="1062"/>
                  </a:lnTo>
                  <a:lnTo>
                    <a:pt x="964" y="1057"/>
                  </a:lnTo>
                  <a:lnTo>
                    <a:pt x="517" y="601"/>
                  </a:lnTo>
                  <a:lnTo>
                    <a:pt x="89" y="1038"/>
                  </a:lnTo>
                  <a:lnTo>
                    <a:pt x="75" y="1052"/>
                  </a:lnTo>
                  <a:lnTo>
                    <a:pt x="65" y="1057"/>
                  </a:lnTo>
                  <a:lnTo>
                    <a:pt x="61" y="1062"/>
                  </a:lnTo>
                  <a:lnTo>
                    <a:pt x="51" y="1067"/>
                  </a:lnTo>
                  <a:lnTo>
                    <a:pt x="42" y="1067"/>
                  </a:lnTo>
                  <a:lnTo>
                    <a:pt x="23" y="1062"/>
                  </a:lnTo>
                  <a:lnTo>
                    <a:pt x="4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4" y="1009"/>
                  </a:lnTo>
                  <a:lnTo>
                    <a:pt x="9" y="999"/>
                  </a:lnTo>
                  <a:lnTo>
                    <a:pt x="28" y="980"/>
                  </a:lnTo>
                  <a:lnTo>
                    <a:pt x="456" y="534"/>
                  </a:lnTo>
                  <a:lnTo>
                    <a:pt x="28" y="88"/>
                  </a:lnTo>
                  <a:lnTo>
                    <a:pt x="9" y="68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8" y="1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 noEditPoints="1"/>
            </p:cNvSpPr>
            <p:nvPr/>
          </p:nvSpPr>
          <p:spPr bwMode="auto">
            <a:xfrm>
              <a:off x="16789" y="2993"/>
              <a:ext cx="1167" cy="1479"/>
            </a:xfrm>
            <a:custGeom>
              <a:avLst/>
              <a:gdLst/>
              <a:ahLst/>
              <a:cxnLst>
                <a:cxn ang="0">
                  <a:pos x="95" y="1032"/>
                </a:cxn>
                <a:cxn ang="0">
                  <a:pos x="52" y="1319"/>
                </a:cxn>
                <a:cxn ang="0">
                  <a:pos x="104" y="1420"/>
                </a:cxn>
                <a:cxn ang="0">
                  <a:pos x="245" y="1372"/>
                </a:cxn>
                <a:cxn ang="0">
                  <a:pos x="325" y="1173"/>
                </a:cxn>
                <a:cxn ang="0">
                  <a:pos x="301" y="1081"/>
                </a:cxn>
                <a:cxn ang="0">
                  <a:pos x="377" y="0"/>
                </a:cxn>
                <a:cxn ang="0">
                  <a:pos x="391" y="29"/>
                </a:cxn>
                <a:cxn ang="0">
                  <a:pos x="372" y="43"/>
                </a:cxn>
                <a:cxn ang="0">
                  <a:pos x="254" y="121"/>
                </a:cxn>
                <a:cxn ang="0">
                  <a:pos x="142" y="358"/>
                </a:cxn>
                <a:cxn ang="0">
                  <a:pos x="113" y="562"/>
                </a:cxn>
                <a:cxn ang="0">
                  <a:pos x="165" y="683"/>
                </a:cxn>
                <a:cxn ang="0">
                  <a:pos x="419" y="315"/>
                </a:cxn>
                <a:cxn ang="0">
                  <a:pos x="668" y="140"/>
                </a:cxn>
                <a:cxn ang="0">
                  <a:pos x="880" y="97"/>
                </a:cxn>
                <a:cxn ang="0">
                  <a:pos x="1073" y="174"/>
                </a:cxn>
                <a:cxn ang="0">
                  <a:pos x="1162" y="358"/>
                </a:cxn>
                <a:cxn ang="0">
                  <a:pos x="1110" y="679"/>
                </a:cxn>
                <a:cxn ang="0">
                  <a:pos x="875" y="960"/>
                </a:cxn>
                <a:cxn ang="0">
                  <a:pos x="602" y="1018"/>
                </a:cxn>
                <a:cxn ang="0">
                  <a:pos x="485" y="897"/>
                </a:cxn>
                <a:cxn ang="0">
                  <a:pos x="480" y="790"/>
                </a:cxn>
                <a:cxn ang="0">
                  <a:pos x="537" y="742"/>
                </a:cxn>
                <a:cxn ang="0">
                  <a:pos x="574" y="761"/>
                </a:cxn>
                <a:cxn ang="0">
                  <a:pos x="570" y="809"/>
                </a:cxn>
                <a:cxn ang="0">
                  <a:pos x="537" y="882"/>
                </a:cxn>
                <a:cxn ang="0">
                  <a:pos x="612" y="965"/>
                </a:cxn>
                <a:cxn ang="0">
                  <a:pos x="711" y="969"/>
                </a:cxn>
                <a:cxn ang="0">
                  <a:pos x="871" y="853"/>
                </a:cxn>
                <a:cxn ang="0">
                  <a:pos x="983" y="611"/>
                </a:cxn>
                <a:cxn ang="0">
                  <a:pos x="1030" y="354"/>
                </a:cxn>
                <a:cxn ang="0">
                  <a:pos x="993" y="208"/>
                </a:cxn>
                <a:cxn ang="0">
                  <a:pos x="871" y="140"/>
                </a:cxn>
                <a:cxn ang="0">
                  <a:pos x="687" y="179"/>
                </a:cxn>
                <a:cxn ang="0">
                  <a:pos x="443" y="349"/>
                </a:cxn>
                <a:cxn ang="0">
                  <a:pos x="198" y="727"/>
                </a:cxn>
                <a:cxn ang="0">
                  <a:pos x="269" y="824"/>
                </a:cxn>
                <a:cxn ang="0">
                  <a:pos x="367" y="960"/>
                </a:cxn>
                <a:cxn ang="0">
                  <a:pos x="419" y="1071"/>
                </a:cxn>
                <a:cxn ang="0">
                  <a:pos x="381" y="1285"/>
                </a:cxn>
                <a:cxn ang="0">
                  <a:pos x="212" y="1464"/>
                </a:cxn>
                <a:cxn ang="0">
                  <a:pos x="47" y="1440"/>
                </a:cxn>
                <a:cxn ang="0">
                  <a:pos x="0" y="1299"/>
                </a:cxn>
                <a:cxn ang="0">
                  <a:pos x="33" y="1081"/>
                </a:cxn>
                <a:cxn ang="0">
                  <a:pos x="104" y="829"/>
                </a:cxn>
                <a:cxn ang="0">
                  <a:pos x="29" y="708"/>
                </a:cxn>
                <a:cxn ang="0">
                  <a:pos x="24" y="485"/>
                </a:cxn>
                <a:cxn ang="0">
                  <a:pos x="132" y="184"/>
                </a:cxn>
                <a:cxn ang="0">
                  <a:pos x="301" y="14"/>
                </a:cxn>
              </a:cxnLst>
              <a:rect l="0" t="0" r="r" b="b"/>
              <a:pathLst>
                <a:path w="1167" h="1479">
                  <a:moveTo>
                    <a:pt x="142" y="872"/>
                  </a:moveTo>
                  <a:lnTo>
                    <a:pt x="118" y="945"/>
                  </a:lnTo>
                  <a:lnTo>
                    <a:pt x="95" y="1032"/>
                  </a:lnTo>
                  <a:lnTo>
                    <a:pt x="57" y="1217"/>
                  </a:lnTo>
                  <a:lnTo>
                    <a:pt x="52" y="1294"/>
                  </a:lnTo>
                  <a:lnTo>
                    <a:pt x="52" y="1319"/>
                  </a:lnTo>
                  <a:lnTo>
                    <a:pt x="62" y="1377"/>
                  </a:lnTo>
                  <a:lnTo>
                    <a:pt x="80" y="1401"/>
                  </a:lnTo>
                  <a:lnTo>
                    <a:pt x="104" y="1420"/>
                  </a:lnTo>
                  <a:lnTo>
                    <a:pt x="142" y="1425"/>
                  </a:lnTo>
                  <a:lnTo>
                    <a:pt x="193" y="1411"/>
                  </a:lnTo>
                  <a:lnTo>
                    <a:pt x="245" y="1372"/>
                  </a:lnTo>
                  <a:lnTo>
                    <a:pt x="287" y="1319"/>
                  </a:lnTo>
                  <a:lnTo>
                    <a:pt x="316" y="1246"/>
                  </a:lnTo>
                  <a:lnTo>
                    <a:pt x="325" y="1173"/>
                  </a:lnTo>
                  <a:lnTo>
                    <a:pt x="320" y="1125"/>
                  </a:lnTo>
                  <a:lnTo>
                    <a:pt x="297" y="1081"/>
                  </a:lnTo>
                  <a:lnTo>
                    <a:pt x="301" y="1081"/>
                  </a:lnTo>
                  <a:lnTo>
                    <a:pt x="142" y="872"/>
                  </a:lnTo>
                  <a:close/>
                  <a:moveTo>
                    <a:pt x="363" y="0"/>
                  </a:moveTo>
                  <a:lnTo>
                    <a:pt x="377" y="0"/>
                  </a:lnTo>
                  <a:lnTo>
                    <a:pt x="381" y="5"/>
                  </a:lnTo>
                  <a:lnTo>
                    <a:pt x="391" y="9"/>
                  </a:lnTo>
                  <a:lnTo>
                    <a:pt x="391" y="29"/>
                  </a:lnTo>
                  <a:lnTo>
                    <a:pt x="386" y="38"/>
                  </a:lnTo>
                  <a:lnTo>
                    <a:pt x="377" y="43"/>
                  </a:lnTo>
                  <a:lnTo>
                    <a:pt x="372" y="43"/>
                  </a:lnTo>
                  <a:lnTo>
                    <a:pt x="363" y="48"/>
                  </a:lnTo>
                  <a:lnTo>
                    <a:pt x="306" y="72"/>
                  </a:lnTo>
                  <a:lnTo>
                    <a:pt x="254" y="121"/>
                  </a:lnTo>
                  <a:lnTo>
                    <a:pt x="207" y="189"/>
                  </a:lnTo>
                  <a:lnTo>
                    <a:pt x="170" y="266"/>
                  </a:lnTo>
                  <a:lnTo>
                    <a:pt x="142" y="358"/>
                  </a:lnTo>
                  <a:lnTo>
                    <a:pt x="118" y="446"/>
                  </a:lnTo>
                  <a:lnTo>
                    <a:pt x="113" y="533"/>
                  </a:lnTo>
                  <a:lnTo>
                    <a:pt x="113" y="562"/>
                  </a:lnTo>
                  <a:lnTo>
                    <a:pt x="118" y="601"/>
                  </a:lnTo>
                  <a:lnTo>
                    <a:pt x="137" y="640"/>
                  </a:lnTo>
                  <a:lnTo>
                    <a:pt x="165" y="683"/>
                  </a:lnTo>
                  <a:lnTo>
                    <a:pt x="245" y="538"/>
                  </a:lnTo>
                  <a:lnTo>
                    <a:pt x="330" y="412"/>
                  </a:lnTo>
                  <a:lnTo>
                    <a:pt x="419" y="315"/>
                  </a:lnTo>
                  <a:lnTo>
                    <a:pt x="504" y="237"/>
                  </a:lnTo>
                  <a:lnTo>
                    <a:pt x="588" y="184"/>
                  </a:lnTo>
                  <a:lnTo>
                    <a:pt x="668" y="140"/>
                  </a:lnTo>
                  <a:lnTo>
                    <a:pt x="748" y="116"/>
                  </a:lnTo>
                  <a:lnTo>
                    <a:pt x="819" y="102"/>
                  </a:lnTo>
                  <a:lnTo>
                    <a:pt x="880" y="97"/>
                  </a:lnTo>
                  <a:lnTo>
                    <a:pt x="955" y="106"/>
                  </a:lnTo>
                  <a:lnTo>
                    <a:pt x="1021" y="135"/>
                  </a:lnTo>
                  <a:lnTo>
                    <a:pt x="1073" y="174"/>
                  </a:lnTo>
                  <a:lnTo>
                    <a:pt x="1115" y="228"/>
                  </a:lnTo>
                  <a:lnTo>
                    <a:pt x="1143" y="291"/>
                  </a:lnTo>
                  <a:lnTo>
                    <a:pt x="1162" y="358"/>
                  </a:lnTo>
                  <a:lnTo>
                    <a:pt x="1167" y="431"/>
                  </a:lnTo>
                  <a:lnTo>
                    <a:pt x="1153" y="557"/>
                  </a:lnTo>
                  <a:lnTo>
                    <a:pt x="1110" y="679"/>
                  </a:lnTo>
                  <a:lnTo>
                    <a:pt x="1049" y="790"/>
                  </a:lnTo>
                  <a:lnTo>
                    <a:pt x="969" y="887"/>
                  </a:lnTo>
                  <a:lnTo>
                    <a:pt x="875" y="960"/>
                  </a:lnTo>
                  <a:lnTo>
                    <a:pt x="776" y="1008"/>
                  </a:lnTo>
                  <a:lnTo>
                    <a:pt x="673" y="1028"/>
                  </a:lnTo>
                  <a:lnTo>
                    <a:pt x="602" y="1018"/>
                  </a:lnTo>
                  <a:lnTo>
                    <a:pt x="551" y="989"/>
                  </a:lnTo>
                  <a:lnTo>
                    <a:pt x="508" y="950"/>
                  </a:lnTo>
                  <a:lnTo>
                    <a:pt x="485" y="897"/>
                  </a:lnTo>
                  <a:lnTo>
                    <a:pt x="475" y="839"/>
                  </a:lnTo>
                  <a:lnTo>
                    <a:pt x="475" y="814"/>
                  </a:lnTo>
                  <a:lnTo>
                    <a:pt x="480" y="790"/>
                  </a:lnTo>
                  <a:lnTo>
                    <a:pt x="494" y="766"/>
                  </a:lnTo>
                  <a:lnTo>
                    <a:pt x="508" y="746"/>
                  </a:lnTo>
                  <a:lnTo>
                    <a:pt x="537" y="742"/>
                  </a:lnTo>
                  <a:lnTo>
                    <a:pt x="551" y="742"/>
                  </a:lnTo>
                  <a:lnTo>
                    <a:pt x="560" y="746"/>
                  </a:lnTo>
                  <a:lnTo>
                    <a:pt x="574" y="761"/>
                  </a:lnTo>
                  <a:lnTo>
                    <a:pt x="579" y="771"/>
                  </a:lnTo>
                  <a:lnTo>
                    <a:pt x="579" y="790"/>
                  </a:lnTo>
                  <a:lnTo>
                    <a:pt x="570" y="809"/>
                  </a:lnTo>
                  <a:lnTo>
                    <a:pt x="551" y="829"/>
                  </a:lnTo>
                  <a:lnTo>
                    <a:pt x="532" y="834"/>
                  </a:lnTo>
                  <a:lnTo>
                    <a:pt x="537" y="882"/>
                  </a:lnTo>
                  <a:lnTo>
                    <a:pt x="555" y="921"/>
                  </a:lnTo>
                  <a:lnTo>
                    <a:pt x="579" y="950"/>
                  </a:lnTo>
                  <a:lnTo>
                    <a:pt x="612" y="965"/>
                  </a:lnTo>
                  <a:lnTo>
                    <a:pt x="640" y="974"/>
                  </a:lnTo>
                  <a:lnTo>
                    <a:pt x="668" y="974"/>
                  </a:lnTo>
                  <a:lnTo>
                    <a:pt x="711" y="969"/>
                  </a:lnTo>
                  <a:lnTo>
                    <a:pt x="762" y="950"/>
                  </a:lnTo>
                  <a:lnTo>
                    <a:pt x="814" y="911"/>
                  </a:lnTo>
                  <a:lnTo>
                    <a:pt x="871" y="853"/>
                  </a:lnTo>
                  <a:lnTo>
                    <a:pt x="927" y="766"/>
                  </a:lnTo>
                  <a:lnTo>
                    <a:pt x="960" y="698"/>
                  </a:lnTo>
                  <a:lnTo>
                    <a:pt x="983" y="611"/>
                  </a:lnTo>
                  <a:lnTo>
                    <a:pt x="1007" y="518"/>
                  </a:lnTo>
                  <a:lnTo>
                    <a:pt x="1026" y="431"/>
                  </a:lnTo>
                  <a:lnTo>
                    <a:pt x="1030" y="354"/>
                  </a:lnTo>
                  <a:lnTo>
                    <a:pt x="1026" y="300"/>
                  </a:lnTo>
                  <a:lnTo>
                    <a:pt x="1016" y="252"/>
                  </a:lnTo>
                  <a:lnTo>
                    <a:pt x="993" y="208"/>
                  </a:lnTo>
                  <a:lnTo>
                    <a:pt x="965" y="174"/>
                  </a:lnTo>
                  <a:lnTo>
                    <a:pt x="922" y="150"/>
                  </a:lnTo>
                  <a:lnTo>
                    <a:pt x="871" y="140"/>
                  </a:lnTo>
                  <a:lnTo>
                    <a:pt x="819" y="145"/>
                  </a:lnTo>
                  <a:lnTo>
                    <a:pt x="758" y="155"/>
                  </a:lnTo>
                  <a:lnTo>
                    <a:pt x="687" y="179"/>
                  </a:lnTo>
                  <a:lnTo>
                    <a:pt x="612" y="218"/>
                  </a:lnTo>
                  <a:lnTo>
                    <a:pt x="527" y="271"/>
                  </a:lnTo>
                  <a:lnTo>
                    <a:pt x="443" y="349"/>
                  </a:lnTo>
                  <a:lnTo>
                    <a:pt x="358" y="446"/>
                  </a:lnTo>
                  <a:lnTo>
                    <a:pt x="278" y="572"/>
                  </a:lnTo>
                  <a:lnTo>
                    <a:pt x="198" y="727"/>
                  </a:lnTo>
                  <a:lnTo>
                    <a:pt x="203" y="732"/>
                  </a:lnTo>
                  <a:lnTo>
                    <a:pt x="231" y="771"/>
                  </a:lnTo>
                  <a:lnTo>
                    <a:pt x="269" y="824"/>
                  </a:lnTo>
                  <a:lnTo>
                    <a:pt x="301" y="872"/>
                  </a:lnTo>
                  <a:lnTo>
                    <a:pt x="330" y="911"/>
                  </a:lnTo>
                  <a:lnTo>
                    <a:pt x="367" y="960"/>
                  </a:lnTo>
                  <a:lnTo>
                    <a:pt x="396" y="1003"/>
                  </a:lnTo>
                  <a:lnTo>
                    <a:pt x="414" y="1037"/>
                  </a:lnTo>
                  <a:lnTo>
                    <a:pt x="419" y="1071"/>
                  </a:lnTo>
                  <a:lnTo>
                    <a:pt x="424" y="1115"/>
                  </a:lnTo>
                  <a:lnTo>
                    <a:pt x="414" y="1202"/>
                  </a:lnTo>
                  <a:lnTo>
                    <a:pt x="381" y="1285"/>
                  </a:lnTo>
                  <a:lnTo>
                    <a:pt x="339" y="1362"/>
                  </a:lnTo>
                  <a:lnTo>
                    <a:pt x="278" y="1425"/>
                  </a:lnTo>
                  <a:lnTo>
                    <a:pt x="212" y="1464"/>
                  </a:lnTo>
                  <a:lnTo>
                    <a:pt x="142" y="1479"/>
                  </a:lnTo>
                  <a:lnTo>
                    <a:pt x="85" y="1469"/>
                  </a:lnTo>
                  <a:lnTo>
                    <a:pt x="47" y="1440"/>
                  </a:lnTo>
                  <a:lnTo>
                    <a:pt x="19" y="1401"/>
                  </a:lnTo>
                  <a:lnTo>
                    <a:pt x="5" y="1353"/>
                  </a:lnTo>
                  <a:lnTo>
                    <a:pt x="0" y="1299"/>
                  </a:lnTo>
                  <a:lnTo>
                    <a:pt x="5" y="1241"/>
                  </a:lnTo>
                  <a:lnTo>
                    <a:pt x="15" y="1163"/>
                  </a:lnTo>
                  <a:lnTo>
                    <a:pt x="33" y="1081"/>
                  </a:lnTo>
                  <a:lnTo>
                    <a:pt x="52" y="994"/>
                  </a:lnTo>
                  <a:lnTo>
                    <a:pt x="80" y="906"/>
                  </a:lnTo>
                  <a:lnTo>
                    <a:pt x="104" y="829"/>
                  </a:lnTo>
                  <a:lnTo>
                    <a:pt x="71" y="790"/>
                  </a:lnTo>
                  <a:lnTo>
                    <a:pt x="47" y="751"/>
                  </a:lnTo>
                  <a:lnTo>
                    <a:pt x="29" y="708"/>
                  </a:lnTo>
                  <a:lnTo>
                    <a:pt x="19" y="659"/>
                  </a:lnTo>
                  <a:lnTo>
                    <a:pt x="15" y="591"/>
                  </a:lnTo>
                  <a:lnTo>
                    <a:pt x="24" y="485"/>
                  </a:lnTo>
                  <a:lnTo>
                    <a:pt x="47" y="378"/>
                  </a:lnTo>
                  <a:lnTo>
                    <a:pt x="85" y="276"/>
                  </a:lnTo>
                  <a:lnTo>
                    <a:pt x="132" y="184"/>
                  </a:lnTo>
                  <a:lnTo>
                    <a:pt x="184" y="111"/>
                  </a:lnTo>
                  <a:lnTo>
                    <a:pt x="245" y="53"/>
                  </a:lnTo>
                  <a:lnTo>
                    <a:pt x="301" y="1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43200" y="3657600"/>
            <a:ext cx="3124200" cy="1295400"/>
            <a:chOff x="1600200" y="3657600"/>
            <a:chExt cx="4687394" cy="2209800"/>
          </a:xfrm>
        </p:grpSpPr>
        <p:pic>
          <p:nvPicPr>
            <p:cNvPr id="21" name="Picture 20" descr="GenusThreeCurveC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3657600"/>
              <a:ext cx="4687394" cy="22098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4343400" y="4572000"/>
              <a:ext cx="1295400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rot="10800000" flipV="1">
            <a:off x="5562600" y="3505200"/>
            <a:ext cx="1524000" cy="7620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00200" y="3810000"/>
            <a:ext cx="1219200" cy="152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72844" y="5181600"/>
                <a:ext cx="90591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             Line defect in 4d </a:t>
                </a:r>
                <a:r>
                  <a:rPr lang="en-US" sz="3200" i="1" dirty="0" smtClean="0">
                    <a:solidFill>
                      <a:srgbClr val="0000FF"/>
                    </a:solidFill>
                  </a:rPr>
                  <a:t>labeled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by </a:t>
                </a:r>
                <a:r>
                  <a:rPr lang="en-US" sz="3200" dirty="0" smtClean="0">
                    <a:solidFill>
                      <a:srgbClr val="0000FF"/>
                    </a:solidFill>
                    <a:sym typeface="Symbol"/>
                  </a:rPr>
                  <a:t>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  <a:sym typeface="Symbol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sym typeface="Symbol"/>
                  </a:rPr>
                  <a:t>      and rep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ℛ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and denoted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℘,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ℛ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44" y="5181600"/>
                <a:ext cx="9059160" cy="1077218"/>
              </a:xfrm>
              <a:prstGeom prst="rect">
                <a:avLst/>
              </a:prstGeom>
              <a:blipFill rotWithShape="1">
                <a:blip r:embed="rId7"/>
                <a:stretch>
                  <a:fillRect t="-847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752600"/>
                <a:ext cx="8676549" cy="98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℘⊂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is a one-dimensional </a:t>
                </a:r>
                <a:r>
                  <a:rPr lang="en-US" sz="2800" i="1" u="sng" dirty="0" err="1" smtClean="0">
                    <a:solidFill>
                      <a:srgbClr val="FF0000"/>
                    </a:solidFill>
                  </a:rPr>
                  <a:t>submanifold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                      (not necessarily connected!)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2600"/>
                <a:ext cx="8676549" cy="989117"/>
              </a:xfrm>
              <a:prstGeom prst="rect">
                <a:avLst/>
              </a:prstGeom>
              <a:blipFill rotWithShape="1">
                <a:blip r:embed="rId8"/>
                <a:stretch>
                  <a:fillRect l="-1405" t="-5556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9552" y="3345207"/>
                <a:ext cx="960648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52" y="3345207"/>
                <a:ext cx="960648" cy="6247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175202" y="3888828"/>
            <a:ext cx="863398" cy="31268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038601" y="3463042"/>
            <a:ext cx="2971799" cy="423158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9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/>
      <p:bldP spid="5" grpId="0"/>
      <p:bldP spid="4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Class S Theories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568" y="1066800"/>
                <a:ext cx="8499378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Weak coupling limits are defined by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trinion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decompositions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68" y="1066800"/>
                <a:ext cx="8499378" cy="491738"/>
              </a:xfrm>
              <a:prstGeom prst="rect">
                <a:avLst/>
              </a:prstGeom>
              <a:blipFill rotWithShape="1">
                <a:blip r:embed="rId2"/>
                <a:stretch>
                  <a:fillRect l="-1076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6819" y="5855731"/>
                <a:ext cx="8661154" cy="954107"/>
              </a:xfrm>
              <a:prstGeom prst="rect">
                <a:avLst/>
              </a:prstGeom>
              <a:solidFill>
                <a:srgbClr val="0F0498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For general class S theories with a 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Lagrangian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description: </a:t>
                </a:r>
              </a:p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          What is the relation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(℘,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?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19" y="5855731"/>
                <a:ext cx="866115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07" t="-5769" r="-49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600" y="3810000"/>
                <a:ext cx="8549776" cy="1019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Example: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𝔰𝔲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is a d=4 N=2 theory with </a:t>
                </a:r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gauge algebra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𝔰𝔲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with lots of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hypermultiplet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matter.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" y="3810000"/>
                <a:ext cx="8549776" cy="1019959"/>
              </a:xfrm>
              <a:prstGeom prst="rect">
                <a:avLst/>
              </a:prstGeom>
              <a:blipFill rotWithShape="1">
                <a:blip r:embed="rId4"/>
                <a:stretch>
                  <a:fillRect l="-1426" t="-2395" r="-499" b="-1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8000" y="4919990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 = 3g-3+ n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52" y="1552710"/>
            <a:ext cx="4548189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3600" y="3124200"/>
                <a:ext cx="4591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−3+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cutting curves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124200"/>
                <a:ext cx="459100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986268" y="2438400"/>
            <a:ext cx="2000200" cy="0"/>
          </a:xfrm>
          <a:prstGeom prst="straightConnector1">
            <a:avLst/>
          </a:prstGeom>
          <a:ln w="762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4895" y="2146012"/>
                <a:ext cx="5899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95" y="2146012"/>
                <a:ext cx="58990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flipH="1" flipV="1">
            <a:off x="262924" y="5919972"/>
            <a:ext cx="83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vlist.org/fon/broken_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15" y="2660900"/>
            <a:ext cx="7143994" cy="4197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Line Defects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2235" y="3851455"/>
            <a:ext cx="7265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 generalization of  the </a:t>
            </a:r>
            <a:r>
              <a:rPr lang="en-US" sz="2800" dirty="0" err="1" smtClean="0">
                <a:solidFill>
                  <a:srgbClr val="0000FF"/>
                </a:solidFill>
              </a:rPr>
              <a:t>Drukker</a:t>
            </a:r>
            <a:r>
              <a:rPr lang="en-US" sz="2800" dirty="0" smtClean="0">
                <a:solidFill>
                  <a:srgbClr val="0000FF"/>
                </a:solidFill>
              </a:rPr>
              <a:t>-Morrison-Okuda  result  to higher rank has not been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done, and would be good to fill this gap.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4690" y="1585560"/>
                <a:ext cx="777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𝔰𝔲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(2)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ℛ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= fundamental , the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Dehn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-Thurston classification of isotopy classes of closed curves matches nicely with the classification of simple line operators as Wilson-’t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Hooft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operators:  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Drukker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, Morrison &amp; Okuda.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90" y="1585560"/>
                <a:ext cx="77724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176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676567"/>
      </p:ext>
    </p:extLst>
  </p:cSld>
  <p:clrMapOvr>
    <a:masterClrMapping/>
  </p:clrMapOvr>
  <p:transition advTm="44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08" y="5791200"/>
            <a:ext cx="8436907" cy="1066800"/>
          </a:xfrm>
          <a:prstGeom prst="rect">
            <a:avLst/>
          </a:prstGeom>
          <a:solidFill>
            <a:srgbClr val="0F049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6938" y="51955"/>
            <a:ext cx="521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But even DMO is incomplete!!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1908" y="2616277"/>
                <a:ext cx="20738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𝔰𝔲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8" y="2616277"/>
                <a:ext cx="207383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764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6219" y="2459183"/>
                <a:ext cx="290432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219" y="2459183"/>
                <a:ext cx="2904321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2316" y="2459665"/>
                <a:ext cx="271388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Q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16" y="2459665"/>
                <a:ext cx="2713883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535" y="4061638"/>
                <a:ext cx="85963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Isotopy classes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℘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also classified by r-tuples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℘(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: 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               ``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Dehn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-Thurston  parameters’’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5" y="4061638"/>
                <a:ext cx="8596392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5732" r="-42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7230" y="5055328"/>
                <a:ext cx="2513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#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(℘∩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30" y="5055328"/>
                <a:ext cx="251395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82442" y="5055328"/>
                <a:ext cx="44339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``counts twists’’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42" y="5055328"/>
                <a:ext cx="4433906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786" y="5943600"/>
                <a:ext cx="7835928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Main claim of DMO: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(℘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86" y="5943600"/>
                <a:ext cx="7835928" cy="737189"/>
              </a:xfrm>
              <a:prstGeom prst="rect">
                <a:avLst/>
              </a:prstGeom>
              <a:blipFill rotWithShape="1">
                <a:blip r:embed="rId9"/>
                <a:stretch>
                  <a:fillRect l="-15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89" y="1124166"/>
            <a:ext cx="3645841" cy="117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55718" y="640772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(Noted together with </a:t>
            </a:r>
            <a:r>
              <a:rPr lang="en-US" dirty="0" err="1" smtClean="0"/>
              <a:t>Anindya</a:t>
            </a:r>
            <a:r>
              <a:rPr lang="en-US" dirty="0" smtClean="0"/>
              <a:t> </a:t>
            </a:r>
            <a:r>
              <a:rPr lang="en-US" dirty="0" err="1" smtClean="0"/>
              <a:t>Dey</a:t>
            </a:r>
            <a:r>
              <a:rPr lang="en-US" dirty="0" smtClean="0"/>
              <a:t>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72830" y="3429000"/>
                <a:ext cx="6485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‘t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Hooft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-Wilson parameters: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30" y="3429000"/>
                <a:ext cx="6485878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00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 = \IR \times \{ \vec 0 \} \times \wp $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27266</TotalTime>
  <Words>4001</Words>
  <Application>Microsoft Office PowerPoint</Application>
  <PresentationFormat>On-screen Show (4:3)</PresentationFormat>
  <Paragraphs>397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Three Remarks On   d=4 N=2 Field Theory</vt:lpstr>
      <vt:lpstr>PowerPoint Presentation</vt:lpstr>
      <vt:lpstr>Line Defects</vt:lpstr>
      <vt:lpstr>Example: ‘t Hooft-Wilson Lines  In Lagrangian Theories</vt:lpstr>
      <vt:lpstr>Class S</vt:lpstr>
      <vt:lpstr>Line defects in S[g,C,D]</vt:lpstr>
      <vt:lpstr>Lagrangian Class S Theories</vt:lpstr>
      <vt:lpstr>Classifying Line Defects</vt:lpstr>
      <vt:lpstr>PowerPoint Presentation</vt:lpstr>
      <vt:lpstr>PowerPoint Presentation</vt:lpstr>
      <vt:lpstr>PowerPoint Presentation</vt:lpstr>
      <vt:lpstr>VEV’s On R^3×S^1</vt:lpstr>
      <vt:lpstr>Types Of Exact Computations</vt:lpstr>
      <vt:lpstr>〈L〉  As A Trace</vt:lpstr>
      <vt:lpstr>Darboux Expansion</vt:lpstr>
      <vt:lpstr>A Set Of ``Darboux Coordinates’’</vt:lpstr>
      <vt:lpstr>Example: SU(2) N=2^∗</vt:lpstr>
      <vt:lpstr>Shear Coordinates On M</vt:lpstr>
      <vt:lpstr>Relation Of Shear Coordinates To Physical Quantities</vt:lpstr>
      <vt:lpstr>Complexified Fenchel-Nielsen Coordinates </vt:lpstr>
      <vt:lpstr>General Form Of Localization Answers</vt:lpstr>
      <vt:lpstr>Comparing Computations</vt:lpstr>
      <vt:lpstr>Some New Results </vt:lpstr>
      <vt:lpstr>General Prescription</vt:lpstr>
      <vt:lpstr>Expressions For Z_(P,v)^monopole</vt:lpstr>
      <vt:lpstr>Relation Between Coordinates? </vt:lpstr>
      <vt:lpstr>Localization Results For SU(2) N=2^∗</vt:lpstr>
      <vt:lpstr>Comparison Of Coordinates In SU(2) N=2^∗</vt:lpstr>
      <vt:lpstr>PowerPoint Presentation</vt:lpstr>
      <vt:lpstr>New Superconformal Theories From Old</vt:lpstr>
      <vt:lpstr>Class S</vt:lpstr>
      <vt:lpstr>Gaiotto Gluing – 1/2</vt:lpstr>
      <vt:lpstr>Gaiotto Gluing -2/2</vt:lpstr>
      <vt:lpstr>Theories Of Class H</vt:lpstr>
      <vt:lpstr>Partial No-Go Theorem</vt:lpstr>
      <vt:lpstr>Other Punctures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Greg Moore</cp:lastModifiedBy>
  <cp:revision>2266</cp:revision>
  <cp:lastPrinted>2017-03-03T18:01:42Z</cp:lastPrinted>
  <dcterms:created xsi:type="dcterms:W3CDTF">2012-07-01T03:15:52Z</dcterms:created>
  <dcterms:modified xsi:type="dcterms:W3CDTF">2017-06-25T17:20:04Z</dcterms:modified>
</cp:coreProperties>
</file>