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95" r:id="rId3"/>
    <p:sldId id="309" r:id="rId4"/>
    <p:sldId id="301" r:id="rId5"/>
    <p:sldId id="298" r:id="rId6"/>
    <p:sldId id="303" r:id="rId7"/>
    <p:sldId id="28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2" r:id="rId21"/>
    <p:sldId id="282" r:id="rId22"/>
    <p:sldId id="283" r:id="rId23"/>
    <p:sldId id="294" r:id="rId24"/>
    <p:sldId id="276" r:id="rId25"/>
    <p:sldId id="307" r:id="rId26"/>
    <p:sldId id="308" r:id="rId27"/>
    <p:sldId id="277" r:id="rId28"/>
    <p:sldId id="278" r:id="rId29"/>
    <p:sldId id="279" r:id="rId30"/>
    <p:sldId id="280" r:id="rId31"/>
    <p:sldId id="281" r:id="rId32"/>
    <p:sldId id="311" r:id="rId33"/>
    <p:sldId id="304" r:id="rId34"/>
    <p:sldId id="310" r:id="rId35"/>
    <p:sldId id="302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7278" autoAdjust="0"/>
    <p:restoredTop sz="93851" autoAdjust="0"/>
  </p:normalViewPr>
  <p:slideViewPr>
    <p:cSldViewPr>
      <p:cViewPr varScale="1">
        <p:scale>
          <a:sx n="64" d="100"/>
          <a:sy n="64" d="100"/>
        </p:scale>
        <p:origin x="1133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92433-76AE-4237-9053-A01AE7C3AD64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2D17E-4B7A-4E9E-969E-28F0C03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3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sufficient. Admissions committee: Throw out the obvious losers who got a 200 physics GRE in spite of the bribe.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0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 I’m almost done, but I know that Andy likes wild ideas and wild speculations – so I thought</a:t>
            </a:r>
            <a:r>
              <a:rPr lang="en-US" baseline="0" dirty="0" smtClean="0"/>
              <a:t> I should end with 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76F-98B3-4362-97F8-5A6F509EB33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1.xml"/><Relationship Id="rId7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8.xml"/><Relationship Id="rId7" Type="http://schemas.openxmlformats.org/officeDocument/2006/relationships/image" Target="../media/image2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.xm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2.xml"/><Relationship Id="rId7" Type="http://schemas.openxmlformats.org/officeDocument/2006/relationships/image" Target="../media/image3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38.png"/><Relationship Id="rId5" Type="http://schemas.openxmlformats.org/officeDocument/2006/relationships/tags" Target="../tags/tag28.xml"/><Relationship Id="rId10" Type="http://schemas.openxmlformats.org/officeDocument/2006/relationships/image" Target="../media/image37.png"/><Relationship Id="rId4" Type="http://schemas.openxmlformats.org/officeDocument/2006/relationships/tags" Target="../tags/tag27.xm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44.png"/><Relationship Id="rId5" Type="http://schemas.openxmlformats.org/officeDocument/2006/relationships/tags" Target="../tags/tag34.xml"/><Relationship Id="rId10" Type="http://schemas.openxmlformats.org/officeDocument/2006/relationships/image" Target="../media/image43.png"/><Relationship Id="rId4" Type="http://schemas.openxmlformats.org/officeDocument/2006/relationships/tags" Target="../tags/tag33.xml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8.xml"/><Relationship Id="rId7" Type="http://schemas.openxmlformats.org/officeDocument/2006/relationships/image" Target="../media/image48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9.xml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44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9.png"/><Relationship Id="rId5" Type="http://schemas.openxmlformats.org/officeDocument/2006/relationships/tags" Target="../tags/tag46.xml"/><Relationship Id="rId10" Type="http://schemas.openxmlformats.org/officeDocument/2006/relationships/image" Target="../media/image3.emf"/><Relationship Id="rId4" Type="http://schemas.openxmlformats.org/officeDocument/2006/relationships/tags" Target="../tags/tag45.xml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51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9.png"/><Relationship Id="rId5" Type="http://schemas.openxmlformats.org/officeDocument/2006/relationships/tags" Target="../tags/tag53.xml"/><Relationship Id="rId10" Type="http://schemas.openxmlformats.org/officeDocument/2006/relationships/image" Target="../media/image36.png"/><Relationship Id="rId4" Type="http://schemas.openxmlformats.org/officeDocument/2006/relationships/tags" Target="../tags/tag52.xml"/><Relationship Id="rId9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58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59.xml"/><Relationship Id="rId7" Type="http://schemas.openxmlformats.org/officeDocument/2006/relationships/image" Target="../media/image60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0.xml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65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63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69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68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72.xml"/><Relationship Id="rId7" Type="http://schemas.openxmlformats.org/officeDocument/2006/relationships/image" Target="../media/image7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71.png"/><Relationship Id="rId5" Type="http://schemas.openxmlformats.org/officeDocument/2006/relationships/image" Target="../media/image70.emf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75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78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7.png"/><Relationship Id="rId5" Type="http://schemas.openxmlformats.org/officeDocument/2006/relationships/tags" Target="../tags/tag77.xml"/><Relationship Id="rId10" Type="http://schemas.openxmlformats.org/officeDocument/2006/relationships/image" Target="../media/image76.png"/><Relationship Id="rId4" Type="http://schemas.openxmlformats.org/officeDocument/2006/relationships/tags" Target="../tags/tag76.xml"/><Relationship Id="rId9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Measuring </a:t>
            </a:r>
            <a:br>
              <a:rPr lang="en-US" sz="6600" dirty="0" smtClean="0"/>
            </a:br>
            <a:r>
              <a:rPr lang="en-US" sz="6600" dirty="0" smtClean="0"/>
              <a:t>The </a:t>
            </a:r>
            <a:br>
              <a:rPr lang="en-US" sz="6600" dirty="0" smtClean="0"/>
            </a:br>
            <a:r>
              <a:rPr lang="en-US" sz="6600" dirty="0" smtClean="0"/>
              <a:t>Elliptic Genus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7338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Gregory Moore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4724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Rutgers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150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AndyFest</a:t>
            </a:r>
            <a:r>
              <a:rPr lang="en-US" sz="4400" dirty="0" smtClean="0">
                <a:solidFill>
                  <a:srgbClr val="00B050"/>
                </a:solidFill>
              </a:rPr>
              <a:t>, Harvard, July  31, 2015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5"/>
            <a:ext cx="8229600" cy="1143000"/>
          </a:xfrm>
        </p:spPr>
        <p:txBody>
          <a:bodyPr/>
          <a:lstStyle/>
          <a:p>
            <a:r>
              <a:rPr lang="en-US" dirty="0" smtClean="0"/>
              <a:t>Extreme Polar Coefficient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337810" cy="510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981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Benjamin et. al. put constraints on coefficients of elliptic genera of a sequence {</a:t>
            </a:r>
            <a:r>
              <a:rPr lang="en-US" sz="32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C</a:t>
            </a:r>
            <a:r>
              <a:rPr lang="en-US" sz="3200" baseline="-25000" dirty="0" smtClean="0">
                <a:solidFill>
                  <a:srgbClr val="FF0000"/>
                </a:solidFill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}  so that it exhibits HP transition. A corollary: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257800"/>
            <a:ext cx="1469409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733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 </a:t>
            </a:r>
            <a:r>
              <a:rPr lang="en-US" sz="3200" b="1" i="1" u="sng" dirty="0" smtClean="0">
                <a:solidFill>
                  <a:srgbClr val="0033CC"/>
                </a:solidFill>
              </a:rPr>
              <a:t>necessary</a:t>
            </a:r>
            <a:r>
              <a:rPr lang="en-US" sz="3200" dirty="0" smtClean="0">
                <a:solidFill>
                  <a:srgbClr val="0033CC"/>
                </a:solidFill>
              </a:rPr>
              <a:t> condition for {</a:t>
            </a:r>
            <a:r>
              <a:rPr lang="en-US" sz="3200" dirty="0" smtClean="0">
                <a:solidFill>
                  <a:srgbClr val="0033CC"/>
                </a:solidFill>
                <a:latin typeface="Brush Script MT" panose="03060802040406070304" pitchFamily="66" charset="0"/>
              </a:rPr>
              <a:t>C</a:t>
            </a:r>
            <a:r>
              <a:rPr lang="en-US" sz="3200" baseline="-25000" dirty="0" smtClean="0">
                <a:solidFill>
                  <a:srgbClr val="0033CC"/>
                </a:solidFill>
              </a:rPr>
              <a:t>M</a:t>
            </a:r>
            <a:r>
              <a:rPr lang="en-US" sz="3200" dirty="0" smtClean="0">
                <a:solidFill>
                  <a:srgbClr val="0033CC"/>
                </a:solidFill>
              </a:rPr>
              <a:t>} to exhibit a HP transition is that 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6172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Just a necessary condition.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480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h</a:t>
            </a:r>
            <a:r>
              <a:rPr lang="en-US" sz="3600" dirty="0" smtClean="0">
                <a:solidFill>
                  <a:srgbClr val="0033CC"/>
                </a:solidFill>
              </a:rPr>
              <a:t>as at most polynomial growth in M for M 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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5"/>
            <a:ext cx="8229600" cy="1143000"/>
          </a:xfrm>
        </p:spPr>
        <p:txBody>
          <a:bodyPr/>
          <a:lstStyle/>
          <a:p>
            <a:r>
              <a:rPr lang="en-US" dirty="0" err="1" smtClean="0"/>
              <a:t>Shamit’s</a:t>
            </a:r>
            <a:r>
              <a:rPr lang="en-US" dirty="0" smtClean="0"/>
              <a:t> 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``How </a:t>
            </a:r>
            <a:r>
              <a:rPr lang="en-US" sz="4000" i="1" u="sng" dirty="0" smtClean="0">
                <a:solidFill>
                  <a:srgbClr val="0033CC"/>
                </a:solidFill>
              </a:rPr>
              <a:t>likely</a:t>
            </a:r>
            <a:r>
              <a:rPr lang="en-US" sz="4000" dirty="0" smtClean="0">
                <a:solidFill>
                  <a:srgbClr val="0033CC"/>
                </a:solidFill>
              </a:rPr>
              <a:t> is it for a sequence of CFT’s { </a:t>
            </a:r>
            <a:r>
              <a:rPr lang="en-US" sz="4000" dirty="0">
                <a:solidFill>
                  <a:srgbClr val="0033CC"/>
                </a:solidFill>
                <a:latin typeface="Brush Script MT" panose="03060802040406070304" pitchFamily="66" charset="0"/>
              </a:rPr>
              <a:t>C</a:t>
            </a:r>
            <a:r>
              <a:rPr lang="en-US" sz="4000" baseline="-25000" dirty="0">
                <a:solidFill>
                  <a:srgbClr val="0033CC"/>
                </a:solidFill>
              </a:rPr>
              <a:t>M</a:t>
            </a:r>
            <a:r>
              <a:rPr lang="en-US" sz="4000" dirty="0">
                <a:solidFill>
                  <a:srgbClr val="0033CC"/>
                </a:solidFill>
              </a:rPr>
              <a:t> </a:t>
            </a:r>
            <a:r>
              <a:rPr lang="en-US" sz="4000" dirty="0" smtClean="0">
                <a:solidFill>
                  <a:srgbClr val="0033CC"/>
                </a:solidFill>
              </a:rPr>
              <a:t>} to have a </a:t>
            </a:r>
            <a:r>
              <a:rPr lang="en-US" sz="4000" dirty="0">
                <a:solidFill>
                  <a:srgbClr val="0033CC"/>
                </a:solidFill>
              </a:rPr>
              <a:t>holographic dual </a:t>
            </a:r>
            <a:r>
              <a:rPr lang="en-US" sz="4000" dirty="0" smtClean="0">
                <a:solidFill>
                  <a:srgbClr val="0033CC"/>
                </a:solidFill>
              </a:rPr>
              <a:t>with weakly coupled gravity? ‘’ 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8862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We’ll now make that more precise, and give an answer.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16"/>
            <a:ext cx="8229600" cy="1143000"/>
          </a:xfrm>
        </p:spPr>
        <p:txBody>
          <a:bodyPr/>
          <a:lstStyle/>
          <a:p>
            <a:r>
              <a:rPr lang="en-US" dirty="0" err="1" smtClean="0"/>
              <a:t>Zamolodchikov</a:t>
            </a:r>
            <a:r>
              <a:rPr lang="en-US" dirty="0" smtClean="0"/>
              <a:t> Metric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Space of CFT’s is thought to have a topology. So we can speak of continuous families and connected components.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At smooth points the space is thought to be a manifold and there is a canonical isomorphism: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38600"/>
            <a:ext cx="435102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76800"/>
            <a:ext cx="2819400" cy="575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876800"/>
            <a:ext cx="4419600" cy="519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91200"/>
            <a:ext cx="702183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907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Suppose we have an ensemble </a:t>
            </a:r>
            <a:r>
              <a:rPr lang="en-US" sz="3600" dirty="0" smtClean="0">
                <a:solidFill>
                  <a:srgbClr val="0033CC"/>
                </a:solidFill>
                <a:latin typeface="Brush Script MT" panose="03060802040406070304" pitchFamily="66" charset="0"/>
              </a:rPr>
              <a:t>E</a:t>
            </a:r>
            <a:r>
              <a:rPr lang="en-US" sz="3600" dirty="0" smtClean="0">
                <a:solidFill>
                  <a:srgbClr val="0033CC"/>
                </a:solidFill>
              </a:rPr>
              <a:t>  of (4,4) CFTs: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4600"/>
            <a:ext cx="2476500" cy="434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14600"/>
            <a:ext cx="3082290" cy="502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62400"/>
            <a:ext cx="4480560" cy="541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4953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Then use the Z-measure to define a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probability density on </a:t>
            </a:r>
            <a:r>
              <a:rPr lang="en-US" sz="3600" dirty="0" smtClean="0">
                <a:solidFill>
                  <a:srgbClr val="C00000"/>
                </a:solidFill>
                <a:latin typeface="Brush Script MT" panose="03060802040406070304" pitchFamily="66" charset="0"/>
              </a:rPr>
              <a:t>E</a:t>
            </a:r>
            <a:r>
              <a:rPr lang="en-US" sz="3600" baseline="-25000" dirty="0" smtClean="0">
                <a:solidFill>
                  <a:srgbClr val="C00000"/>
                </a:solidFill>
              </a:rPr>
              <a:t>M</a:t>
            </a:r>
            <a:r>
              <a:rPr lang="en-US" sz="3600" dirty="0" smtClean="0">
                <a:solidFill>
                  <a:srgbClr val="C00000"/>
                </a:solidFill>
              </a:rPr>
              <a:t> for fixed M.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Strategy – 2/2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6416040" cy="781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0"/>
            <a:ext cx="5524500" cy="5105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2600" y="51816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probability that a sequence drawn from </a:t>
            </a:r>
            <a:r>
              <a:rPr lang="en-US" sz="32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 has extremal polar coefficient growing at most like a power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57800"/>
            <a:ext cx="842010" cy="51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248400"/>
            <a:ext cx="685800" cy="434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6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Now suppose </a:t>
            </a:r>
            <a:r>
              <a:rPr lang="en-US" sz="3600" dirty="0">
                <a:solidFill>
                  <a:srgbClr val="C00000"/>
                </a:solidFill>
              </a:rPr>
              <a:t>{ </a:t>
            </a:r>
            <a:r>
              <a:rPr lang="en-US" sz="3600" dirty="0">
                <a:solidFill>
                  <a:srgbClr val="C00000"/>
                </a:solidFill>
                <a:latin typeface="Brush Script MT" panose="03060802040406070304" pitchFamily="66" charset="0"/>
              </a:rPr>
              <a:t>C</a:t>
            </a:r>
            <a:r>
              <a:rPr lang="en-US" sz="3600" baseline="-25000" dirty="0">
                <a:solidFill>
                  <a:srgbClr val="C00000"/>
                </a:solidFill>
              </a:rPr>
              <a:t>M</a:t>
            </a:r>
            <a:r>
              <a:rPr lang="en-US" sz="3600" dirty="0">
                <a:solidFill>
                  <a:srgbClr val="C00000"/>
                </a:solidFill>
              </a:rPr>
              <a:t> } </a:t>
            </a:r>
            <a:r>
              <a:rPr lang="en-US" sz="3600" dirty="0" smtClean="0">
                <a:solidFill>
                  <a:srgbClr val="C00000"/>
                </a:solidFill>
              </a:rPr>
              <a:t> is a sequence drawn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from </a:t>
            </a:r>
            <a:r>
              <a:rPr lang="en-US" sz="3600" dirty="0" smtClean="0">
                <a:solidFill>
                  <a:srgbClr val="C00000"/>
                </a:solidFill>
                <a:latin typeface="Brush Script MT" panose="03060802040406070304" pitchFamily="66" charset="0"/>
              </a:rPr>
              <a:t>E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94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Multiplicative Ensembles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11530" cy="510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524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is constant  on each component: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00200"/>
            <a:ext cx="1943100" cy="502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4975860" cy="51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95800"/>
            <a:ext cx="6336030" cy="510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5052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Definition: A </a:t>
            </a:r>
            <a:r>
              <a:rPr lang="en-US" sz="3600" b="1" i="1" u="sng" dirty="0" smtClean="0">
                <a:solidFill>
                  <a:srgbClr val="C00000"/>
                </a:solidFill>
              </a:rPr>
              <a:t>multiplicative ensemble </a:t>
            </a:r>
            <a:r>
              <a:rPr lang="en-US" sz="3600" dirty="0" smtClean="0">
                <a:solidFill>
                  <a:srgbClr val="C00000"/>
                </a:solidFill>
              </a:rPr>
              <a:t>satisfies: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10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Definition: A CFT  </a:t>
            </a:r>
            <a:r>
              <a:rPr lang="en-US" sz="2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C  </a:t>
            </a:r>
            <a:r>
              <a:rPr lang="en-US" sz="2800" dirty="0" smtClean="0">
                <a:solidFill>
                  <a:srgbClr val="FF0000"/>
                </a:solidFill>
              </a:rPr>
              <a:t>in a multiplicative ensemble is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prime</a:t>
            </a:r>
            <a:r>
              <a:rPr lang="en-US" sz="2800" dirty="0" smtClean="0">
                <a:solidFill>
                  <a:srgbClr val="FF0000"/>
                </a:solidFill>
              </a:rPr>
              <a:t> if it is not a product of CFT’s (even up to deformation) each of which has m&gt;0.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0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Generating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982980" cy="502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0"/>
            <a:ext cx="532257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3817620" cy="5295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prime CFT’s with c= 6m,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200"/>
            <a:ext cx="2952750" cy="461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8686800" cy="108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410200"/>
            <a:ext cx="4362450" cy="11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Representative (?) Ensembles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066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do not know what the space of (4,4) CFT’s 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We do not even know how to classify compact </a:t>
            </a:r>
            <a:r>
              <a:rPr lang="en-US" sz="2400" dirty="0" err="1" smtClean="0">
                <a:solidFill>
                  <a:srgbClr val="7030A0"/>
                </a:solidFill>
              </a:rPr>
              <a:t>hyperk</a:t>
            </a:r>
            <a:r>
              <a:rPr lang="az-Cyrl-AZ" sz="2400" dirty="0" smtClean="0">
                <a:solidFill>
                  <a:srgbClr val="7030A0"/>
                </a:solidFill>
              </a:rPr>
              <a:t>ӓ</a:t>
            </a:r>
            <a:r>
              <a:rPr lang="en-US" sz="2400" dirty="0" err="1" smtClean="0">
                <a:solidFill>
                  <a:srgbClr val="7030A0"/>
                </a:solidFill>
              </a:rPr>
              <a:t>hler</a:t>
            </a:r>
            <a:r>
              <a:rPr lang="en-US" sz="2400" dirty="0" smtClean="0">
                <a:solidFill>
                  <a:srgbClr val="7030A0"/>
                </a:solidFill>
              </a:rPr>
              <a:t> manifolds !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90800"/>
            <a:ext cx="462534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29000"/>
            <a:ext cx="5848350" cy="590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43400"/>
            <a:ext cx="7063740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410200"/>
            <a:ext cx="1821180" cy="358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410200"/>
            <a:ext cx="1729740" cy="350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248400"/>
            <a:ext cx="3097530" cy="5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Moduli Spaces Of The Prime CFTs -1/2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67000"/>
            <a:ext cx="3299460" cy="567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8763000" cy="446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00600"/>
            <a:ext cx="6038850" cy="1520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066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These ensembles are multiplicative.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81200"/>
            <a:ext cx="1131570" cy="3695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1828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Primes: </a:t>
            </a:r>
            <a:endParaRPr lang="en-US" sz="4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Moduli Spaces Of The Prime CFTs </a:t>
            </a:r>
            <a:r>
              <a:rPr lang="en-US" dirty="0" smtClean="0"/>
              <a:t>-2/2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953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</a:t>
            </a:r>
            <a:r>
              <a:rPr lang="en-US" sz="2800" baseline="30000" dirty="0">
                <a:solidFill>
                  <a:srgbClr val="0033CC"/>
                </a:solidFill>
              </a:rPr>
              <a:t>m</a:t>
            </a:r>
            <a:r>
              <a:rPr lang="en-US" sz="2800" dirty="0" smtClean="0">
                <a:solidFill>
                  <a:srgbClr val="0033CC"/>
                </a:solidFill>
              </a:rPr>
              <a:t>(X)  for m &gt; 1 has ``extra’’ </a:t>
            </a:r>
            <a:r>
              <a:rPr lang="en-US" sz="2800" dirty="0" err="1" smtClean="0">
                <a:solidFill>
                  <a:srgbClr val="0033CC"/>
                </a:solidFill>
              </a:rPr>
              <a:t>hypermultiplet</a:t>
            </a:r>
            <a:r>
              <a:rPr lang="en-US" sz="2800" dirty="0" smtClean="0">
                <a:solidFill>
                  <a:srgbClr val="0033CC"/>
                </a:solidFill>
              </a:rPr>
              <a:t> of blowup modes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0"/>
            <a:ext cx="8382000" cy="4277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971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Consider the subgroup fixing a primitive vector u </a:t>
            </a:r>
            <a:r>
              <a:rPr lang="en-US" sz="2800" dirty="0">
                <a:solidFill>
                  <a:srgbClr val="0033CC"/>
                </a:solidFill>
                <a:sym typeface="Symbol" panose="05050102010706020507" pitchFamily="18" charset="2"/>
              </a:rPr>
              <a:t></a:t>
            </a:r>
            <a:r>
              <a:rPr lang="en-US" sz="2800" dirty="0" smtClean="0">
                <a:solidFill>
                  <a:srgbClr val="0033CC"/>
                </a:solidFill>
              </a:rPr>
              <a:t> II</a:t>
            </a:r>
            <a:r>
              <a:rPr lang="en-US" sz="2800" baseline="30000" dirty="0" smtClean="0">
                <a:solidFill>
                  <a:srgbClr val="0033CC"/>
                </a:solidFill>
              </a:rPr>
              <a:t>r+8s,r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0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One can derive  </a:t>
            </a:r>
            <a:r>
              <a:rPr lang="en-US" sz="3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M</a:t>
            </a:r>
            <a:r>
              <a:rPr lang="en-US" sz="3600" dirty="0" smtClean="0">
                <a:solidFill>
                  <a:srgbClr val="FF0000"/>
                </a:solidFill>
              </a:rPr>
              <a:t>(S</a:t>
            </a:r>
            <a:r>
              <a:rPr lang="en-US" sz="3600" baseline="30000" dirty="0" smtClean="0">
                <a:solidFill>
                  <a:srgbClr val="FF0000"/>
                </a:solidFill>
              </a:rPr>
              <a:t>m</a:t>
            </a:r>
            <a:r>
              <a:rPr lang="en-US" sz="3600" dirty="0" smtClean="0">
                <a:solidFill>
                  <a:srgbClr val="FF0000"/>
                </a:solidFill>
              </a:rPr>
              <a:t>(X)) using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the </a:t>
            </a:r>
            <a:r>
              <a:rPr lang="en-US" sz="3600" i="1" u="sng" dirty="0" smtClean="0">
                <a:solidFill>
                  <a:srgbClr val="FF0000"/>
                </a:solidFill>
              </a:rPr>
              <a:t>ATTRACTOR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i="1" u="sng" dirty="0" smtClean="0">
                <a:solidFill>
                  <a:srgbClr val="FF0000"/>
                </a:solidFill>
              </a:rPr>
              <a:t>MECHANISM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660047"/>
            <a:ext cx="4427220" cy="1208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7000" y="1219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Dijkgraaf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Seiberg</a:t>
            </a:r>
            <a:r>
              <a:rPr lang="en-US" dirty="0" smtClean="0"/>
              <a:t> &amp; Witten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28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Begin with O(5,21) (or O(5,5))  moduli space of supergravity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505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581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 conjugacy class only depends on u</a:t>
            </a:r>
            <a:r>
              <a:rPr lang="en-US" sz="2800" baseline="30000" dirty="0" smtClean="0">
                <a:solidFill>
                  <a:srgbClr val="0033CC"/>
                </a:solidFill>
              </a:rPr>
              <a:t>2</a:t>
            </a:r>
            <a:r>
              <a:rPr lang="en-US" sz="2800" dirty="0" smtClean="0">
                <a:solidFill>
                  <a:srgbClr val="0033CC"/>
                </a:solidFill>
              </a:rPr>
              <a:t> = 2m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4" grpId="0"/>
      <p:bldP spid="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04800" y="5181600"/>
            <a:ext cx="85344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5410200"/>
            <a:ext cx="774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Old English Text MT" panose="03040902040508030806" pitchFamily="66" charset="0"/>
              </a:rPr>
              <a:t>Nicolaus </a:t>
            </a:r>
            <a:r>
              <a:rPr lang="en-US" sz="4400" dirty="0" err="1" smtClean="0">
                <a:latin typeface="Old English Text MT" panose="03040902040508030806" pitchFamily="66" charset="0"/>
              </a:rPr>
              <a:t>Ginsparnicus</a:t>
            </a:r>
            <a:r>
              <a:rPr lang="en-US" sz="4400" dirty="0" smtClean="0">
                <a:latin typeface="Old English Text MT" panose="03040902040508030806" pitchFamily="66" charset="0"/>
              </a:rPr>
              <a:t> of </a:t>
            </a:r>
            <a:r>
              <a:rPr lang="en-US" sz="4400" dirty="0" err="1" smtClean="0">
                <a:latin typeface="Old English Text MT" panose="03040902040508030806" pitchFamily="66" charset="0"/>
              </a:rPr>
              <a:t>Ithaka</a:t>
            </a:r>
            <a:endParaRPr lang="en-US" sz="4400" dirty="0">
              <a:latin typeface="Old English Text MT" panose="03040902040508030806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67000" y="228600"/>
            <a:ext cx="3429000" cy="4710590"/>
            <a:chOff x="2667000" y="838200"/>
            <a:chExt cx="3429000" cy="4710590"/>
          </a:xfrm>
        </p:grpSpPr>
        <p:pic>
          <p:nvPicPr>
            <p:cNvPr id="1026" name="Picture 2" descr="https://upload.wikimedia.org/wikipedia/commons/thumb/2/28/Copernicus.jpg/800px-Copernicu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838200"/>
              <a:ext cx="3429000" cy="4710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physics.cornell.edu/wp-content/uploads/p_ginspar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371600"/>
              <a:ext cx="2393092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46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Generating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982980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71800"/>
            <a:ext cx="3817620" cy="5295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1143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p</a:t>
            </a:r>
            <a:r>
              <a:rPr lang="en-US" sz="2400" dirty="0" smtClean="0">
                <a:solidFill>
                  <a:srgbClr val="0033CC"/>
                </a:solidFill>
              </a:rPr>
              <a:t>rime CFT’s with c= 6m,  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2952750" cy="4610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09800" y="1828800"/>
            <a:ext cx="1524000" cy="1015663"/>
            <a:chOff x="914400" y="1981200"/>
            <a:chExt cx="1524000" cy="1015663"/>
          </a:xfrm>
        </p:grpSpPr>
        <p:sp>
          <p:nvSpPr>
            <p:cNvPr id="3" name="Cloud Callout 2"/>
            <p:cNvSpPr/>
            <p:nvPr/>
          </p:nvSpPr>
          <p:spPr>
            <a:xfrm>
              <a:off x="914400" y="1981200"/>
              <a:ext cx="1295400" cy="990600"/>
            </a:xfrm>
            <a:prstGeom prst="cloud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1981200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</a:rPr>
                <a:t>?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2971800"/>
            <a:ext cx="1252824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43400"/>
            <a:ext cx="8686800" cy="1089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562600"/>
            <a:ext cx="4362450" cy="11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Extreme Polar Coefficient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From the formula for the partition functions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of symmetric product </a:t>
            </a:r>
            <a:r>
              <a:rPr lang="en-US" sz="3200" dirty="0" err="1" smtClean="0">
                <a:solidFill>
                  <a:srgbClr val="0033CC"/>
                </a:solidFill>
              </a:rPr>
              <a:t>orbifolds</a:t>
            </a:r>
            <a:r>
              <a:rPr lang="en-US" sz="3200" dirty="0" smtClean="0">
                <a:solidFill>
                  <a:srgbClr val="0033CC"/>
                </a:solidFill>
              </a:rPr>
              <a:t> we easily find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24200"/>
            <a:ext cx="3958590" cy="51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038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For the torus we have to work harder,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since the elliptic genus vanishes.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" y="5657671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Fortunately, that work has been done, thanks to </a:t>
            </a:r>
          </a:p>
          <a:p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3400"/>
            <a:ext cx="9081273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4648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(Never let Andy submit papers! )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867400"/>
            <a:ext cx="385953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Generating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982980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1143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p</a:t>
            </a:r>
            <a:r>
              <a:rPr lang="en-US" sz="2400" dirty="0" smtClean="0">
                <a:solidFill>
                  <a:srgbClr val="0033CC"/>
                </a:solidFill>
              </a:rPr>
              <a:t>rime CFT’s with c= 6m,  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2952750" cy="4610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09800" y="1828800"/>
            <a:ext cx="1524000" cy="1015663"/>
            <a:chOff x="914400" y="1981200"/>
            <a:chExt cx="1524000" cy="1015663"/>
          </a:xfrm>
        </p:grpSpPr>
        <p:sp>
          <p:nvSpPr>
            <p:cNvPr id="3" name="Cloud Callout 2"/>
            <p:cNvSpPr/>
            <p:nvPr/>
          </p:nvSpPr>
          <p:spPr>
            <a:xfrm>
              <a:off x="914400" y="1981200"/>
              <a:ext cx="1295400" cy="990600"/>
            </a:xfrm>
            <a:prstGeom prst="cloud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1981200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</a:rPr>
                <a:t>?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2971800"/>
            <a:ext cx="1252824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5322570" cy="510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9600"/>
            <a:ext cx="8686800" cy="1089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658533"/>
            <a:ext cx="4362450" cy="11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951"/>
            <a:ext cx="8229600" cy="1143000"/>
          </a:xfrm>
        </p:spPr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Using results from number theory, especially the ``mass formulae’’ of Carl Ludwig Siegel, one can --   with some nontrivial work --  compute the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Z-volumes of these spaces.  For example: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05200"/>
            <a:ext cx="258699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8305800" cy="921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43602"/>
            <a:ext cx="321564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6347460" cy="57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6899910" cy="1516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8763000" cy="670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791200"/>
            <a:ext cx="348234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197090" cy="120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0"/>
            <a:ext cx="6991350" cy="130525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 For Probabilities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257800"/>
            <a:ext cx="536829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73"/>
            <a:ext cx="8229600" cy="1143000"/>
          </a:xfrm>
        </p:spPr>
        <p:txBody>
          <a:bodyPr/>
          <a:lstStyle/>
          <a:p>
            <a:r>
              <a:rPr lang="en-US" dirty="0" smtClean="0"/>
              <a:t>Result For Probabilities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057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Claim: The limit exists for all nonnegative </a:t>
            </a:r>
            <a:r>
              <a:rPr lang="en-US" sz="32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</a:rPr>
              <a:t>  and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71800"/>
            <a:ext cx="4217670" cy="1520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562600"/>
            <a:ext cx="76962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Conclusion: Almost every sequence </a:t>
            </a:r>
            <a:r>
              <a:rPr lang="en-US" sz="3600" dirty="0">
                <a:solidFill>
                  <a:srgbClr val="FFFF00"/>
                </a:solidFill>
              </a:rPr>
              <a:t>{</a:t>
            </a:r>
            <a:r>
              <a:rPr lang="en-US" sz="3600" dirty="0">
                <a:solidFill>
                  <a:srgbClr val="FFFF00"/>
                </a:solidFill>
                <a:latin typeface="Brush Script MT" panose="03060802040406070304" pitchFamily="66" charset="0"/>
              </a:rPr>
              <a:t>C</a:t>
            </a:r>
            <a:r>
              <a:rPr lang="en-US" sz="3600" baseline="-25000" dirty="0">
                <a:solidFill>
                  <a:srgbClr val="FFFF00"/>
                </a:solidFill>
              </a:rPr>
              <a:t>M</a:t>
            </a:r>
            <a:r>
              <a:rPr lang="en-US" sz="3600" dirty="0" smtClean="0">
                <a:solidFill>
                  <a:srgbClr val="FFFF00"/>
                </a:solidFill>
              </a:rPr>
              <a:t>}  does not have a holographic dual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24400"/>
            <a:ext cx="2457450" cy="510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5410200" cy="9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51"/>
            <a:ext cx="8229600" cy="1143000"/>
          </a:xfrm>
        </p:spPr>
        <p:txBody>
          <a:bodyPr/>
          <a:lstStyle/>
          <a:p>
            <a:r>
              <a:rPr lang="en-US" dirty="0" smtClean="0"/>
              <a:t>Proof – 1/3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76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So </a:t>
            </a:r>
            <a:r>
              <a:rPr lang="en-US" sz="4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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</a:rPr>
              <a:t>s:M</a:t>
            </a:r>
            <a:r>
              <a:rPr lang="en-US" sz="4000" dirty="0" smtClean="0">
                <a:solidFill>
                  <a:srgbClr val="FF0000"/>
                </a:solidFill>
              </a:rPr>
              <a:t>) is a sum over partitions: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108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562600"/>
            <a:ext cx="4133850" cy="434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0"/>
            <a:ext cx="4053840" cy="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Statistics Of Partitions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 large M the distribution of partitions into k parts is sharply peaked: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133600"/>
            <a:ext cx="5638800" cy="329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410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Moreover the ``typical’’ partition has ``most’’ parts of order: 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96000"/>
            <a:ext cx="2129790" cy="598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81400"/>
            <a:ext cx="4987290" cy="693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14600"/>
            <a:ext cx="19431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400" y="-2514600"/>
            <a:ext cx="12192000" cy="118647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62800" y="24384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Proof – </a:t>
            </a:r>
            <a:r>
              <a:rPr lang="en-US" dirty="0" smtClean="0"/>
              <a:t>3/3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1588770" cy="5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1066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i</a:t>
            </a:r>
            <a:r>
              <a:rPr lang="en-US" sz="4000" dirty="0" smtClean="0">
                <a:solidFill>
                  <a:srgbClr val="0033CC"/>
                </a:solidFill>
              </a:rPr>
              <a:t>s dominated by: 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7517130" cy="781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19600"/>
            <a:ext cx="7296150" cy="628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0"/>
            <a:ext cx="2823210" cy="1520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7543800" cy="5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73"/>
            <a:ext cx="8229600" cy="1143000"/>
          </a:xfrm>
        </p:spPr>
        <p:txBody>
          <a:bodyPr/>
          <a:lstStyle/>
          <a:p>
            <a:r>
              <a:rPr lang="en-US" dirty="0" smtClean="0"/>
              <a:t>Some Wild Speculation: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(Discussions with </a:t>
            </a:r>
            <a:r>
              <a:rPr lang="en-US" sz="2800" dirty="0" err="1" smtClean="0"/>
              <a:t>Shamit</a:t>
            </a:r>
            <a:r>
              <a:rPr lang="en-US" sz="2800" dirty="0" smtClean="0"/>
              <a:t> </a:t>
            </a:r>
            <a:r>
              <a:rPr lang="en-US" sz="2800" dirty="0" err="1" smtClean="0"/>
              <a:t>Kachru</a:t>
            </a:r>
            <a:r>
              <a:rPr lang="en-US" sz="2800" dirty="0" smtClean="0"/>
              <a:t> and Alex Maloney)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C00000"/>
                </a:solidFill>
              </a:rPr>
              <a:t>Siegel Mass Formula:  </a:t>
            </a:r>
            <a:endParaRPr lang="en-US" sz="3600" b="1" i="1" u="sng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5486400"/>
            <a:ext cx="5769665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51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Two lattices 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</a:t>
            </a:r>
            <a:r>
              <a:rPr lang="en-US" sz="36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1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 and </a:t>
            </a:r>
            <a:r>
              <a:rPr lang="en-US" sz="36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2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are in the same genus if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29000"/>
            <a:ext cx="3653790" cy="4343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4191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Even </a:t>
            </a:r>
            <a:r>
              <a:rPr lang="en-US" sz="3200" dirty="0" err="1" smtClean="0">
                <a:solidFill>
                  <a:srgbClr val="FF0000"/>
                </a:solidFill>
              </a:rPr>
              <a:t>unimodular</a:t>
            </a:r>
            <a:r>
              <a:rPr lang="en-US" sz="3200" dirty="0" smtClean="0">
                <a:solidFill>
                  <a:srgbClr val="FF0000"/>
                </a:solidFill>
              </a:rPr>
              <a:t> lattices of rank 8n form a single genus, and: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 Natural Ensemble &amp; Measure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3203" y="1219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Consider the ensemble of </a:t>
            </a:r>
            <a:r>
              <a:rPr lang="en-US" sz="3200" b="1" i="1" u="sng" dirty="0" smtClean="0">
                <a:solidFill>
                  <a:srgbClr val="7030A0"/>
                </a:solidFill>
              </a:rPr>
              <a:t>holomorphic</a:t>
            </a:r>
            <a:r>
              <a:rPr lang="en-US" sz="3200" dirty="0" smtClean="0">
                <a:solidFill>
                  <a:srgbClr val="7030A0"/>
                </a:solidFill>
              </a:rPr>
              <a:t> CFT’s.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981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(What would they be dual to? Presumably some version of chiral gravity in 3d! 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200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Holomorphic CFTs have c = 24n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They are completely rigid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5894733" cy="838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791200"/>
            <a:ext cx="53671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951"/>
            <a:ext cx="8229600" cy="1143000"/>
          </a:xfrm>
        </p:spPr>
        <p:txBody>
          <a:bodyPr/>
          <a:lstStyle/>
          <a:p>
            <a:r>
              <a:rPr lang="en-US" dirty="0" smtClean="0"/>
              <a:t>Some Wild Speculation – 3/4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1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27432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(Speculation: This set exhausts the set of c=24N holomorphic CFTs.)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2672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Speculation: Using results on the mass formula for lattices with nontrivial </a:t>
            </a:r>
            <a:r>
              <a:rPr lang="en-US" sz="3600" dirty="0" err="1" smtClean="0">
                <a:solidFill>
                  <a:srgbClr val="7030A0"/>
                </a:solidFill>
              </a:rPr>
              <a:t>automorphism</a:t>
            </a:r>
            <a:r>
              <a:rPr lang="en-US" sz="3600" dirty="0" smtClean="0">
                <a:solidFill>
                  <a:srgbClr val="7030A0"/>
                </a:solidFill>
              </a:rPr>
              <a:t> we can again prove that </a:t>
            </a:r>
            <a:r>
              <a:rPr lang="en-US" sz="3600" dirty="0">
                <a:solidFill>
                  <a:srgbClr val="7030A0"/>
                </a:solidFill>
              </a:rPr>
              <a:t>sequences {</a:t>
            </a:r>
            <a:r>
              <a:rPr lang="en-US" sz="3600" dirty="0">
                <a:solidFill>
                  <a:srgbClr val="7030A0"/>
                </a:solidFill>
                <a:latin typeface="Brush Script MT" panose="03060802040406070304" pitchFamily="66" charset="0"/>
              </a:rPr>
              <a:t>C</a:t>
            </a:r>
            <a:r>
              <a:rPr lang="en-US" sz="3600" baseline="-25000" dirty="0">
                <a:solidFill>
                  <a:srgbClr val="7030A0"/>
                </a:solidFill>
              </a:rPr>
              <a:t>M</a:t>
            </a:r>
            <a:r>
              <a:rPr lang="en-US" sz="3600" dirty="0">
                <a:solidFill>
                  <a:srgbClr val="7030A0"/>
                </a:solidFill>
              </a:rPr>
              <a:t>} </a:t>
            </a:r>
            <a:r>
              <a:rPr lang="en-US" sz="3600" dirty="0" smtClean="0">
                <a:solidFill>
                  <a:srgbClr val="7030A0"/>
                </a:solidFill>
              </a:rPr>
              <a:t>with a holographic dual are measure zero.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7325139" cy="83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7526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Define a ``genus’’ to be an equivalence class under </a:t>
            </a:r>
            <a:r>
              <a:rPr lang="en-US" sz="3200" dirty="0" err="1" smtClean="0">
                <a:solidFill>
                  <a:srgbClr val="FF0000"/>
                </a:solidFill>
              </a:rPr>
              <a:t>tensoring</a:t>
            </a:r>
            <a:r>
              <a:rPr lang="en-US" sz="3200" dirty="0" smtClean="0">
                <a:solidFill>
                  <a:srgbClr val="FF0000"/>
                </a:solidFill>
              </a:rPr>
              <a:t> with a lattice theory of chiral scalar fields.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Where the local densities are computed by counting </a:t>
            </a:r>
            <a:r>
              <a:rPr lang="en-US" sz="3200" dirty="0" err="1" smtClean="0">
                <a:solidFill>
                  <a:srgbClr val="7030A0"/>
                </a:solidFill>
              </a:rPr>
              <a:t>automorphisms</a:t>
            </a:r>
            <a:r>
              <a:rPr lang="en-US" sz="3200" dirty="0" smtClean="0">
                <a:solidFill>
                  <a:srgbClr val="7030A0"/>
                </a:solidFill>
              </a:rPr>
              <a:t> of the vertex operator algebra localized at a prime p.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Wilder Speculation – 4/4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685800"/>
            <a:ext cx="5200650" cy="5057775"/>
            <a:chOff x="1676400" y="685800"/>
            <a:chExt cx="5200650" cy="5057775"/>
          </a:xfrm>
        </p:grpSpPr>
        <p:pic>
          <p:nvPicPr>
            <p:cNvPr id="1026" name="Picture 2" descr="kummer quart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685800"/>
              <a:ext cx="5200650" cy="505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clipartlord.com/wp-content/uploads/2013/12/candle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762000"/>
              <a:ext cx="680085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://www.clipartlord.com/wp-content/uploads/2013/12/candle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762000"/>
              <a:ext cx="680085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clipartlord.com/wp-content/uploads/2013/12/candle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590800"/>
              <a:ext cx="680085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http://www.clipartlord.com/wp-content/uploads/2013/12/candle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667000"/>
              <a:ext cx="680085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clipartlord.com/wp-content/uploads/2013/12/candle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276600"/>
              <a:ext cx="680085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09600" y="5838218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HAPPY BIRTHDAY ANDY!!</a:t>
            </a:r>
            <a:endParaRPr lang="en-US" sz="6000" dirty="0"/>
          </a:p>
        </p:txBody>
      </p:sp>
      <p:pic>
        <p:nvPicPr>
          <p:cNvPr id="5" name="Picture 4" descr="http://www.clipartlord.com/wp-content/uploads/2013/12/candl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2059"/>
            <a:ext cx="68008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152"/>
            <a:ext cx="5486400" cy="68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"/>
            <a:ext cx="929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This talk has its origins in the D1D5-system,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where Andy has done such great work. 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419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H</a:t>
            </a:r>
            <a:r>
              <a:rPr lang="en-US" sz="3600" dirty="0" err="1" smtClean="0">
                <a:solidFill>
                  <a:srgbClr val="7030A0"/>
                </a:solidFill>
              </a:rPr>
              <a:t>olographically</a:t>
            </a:r>
            <a:r>
              <a:rPr lang="en-US" sz="3600" dirty="0" smtClean="0">
                <a:solidFill>
                  <a:srgbClr val="7030A0"/>
                </a:solidFill>
              </a:rPr>
              <a:t> dual to IIB strings on 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5600"/>
            <a:ext cx="361188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86200"/>
            <a:ext cx="2674620" cy="445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15240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It was </a:t>
            </a:r>
            <a:r>
              <a:rPr lang="en-US" sz="3200" dirty="0" smtClean="0">
                <a:solidFill>
                  <a:srgbClr val="C00000"/>
                </a:solidFill>
              </a:rPr>
              <a:t>an </a:t>
            </a:r>
            <a:r>
              <a:rPr lang="en-US" sz="3200" dirty="0">
                <a:solidFill>
                  <a:srgbClr val="C00000"/>
                </a:solidFill>
              </a:rPr>
              <a:t>important milestone on the 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road </a:t>
            </a:r>
            <a:r>
              <a:rPr lang="en-US" sz="3200" dirty="0">
                <a:solidFill>
                  <a:srgbClr val="C00000"/>
                </a:solidFill>
              </a:rPr>
              <a:t>to </a:t>
            </a:r>
            <a:r>
              <a:rPr lang="en-US" sz="3200" dirty="0" err="1">
                <a:solidFill>
                  <a:srgbClr val="C00000"/>
                </a:solidFill>
              </a:rPr>
              <a:t>AdS</a:t>
            </a:r>
            <a:r>
              <a:rPr lang="en-US" sz="3200" dirty="0">
                <a:solidFill>
                  <a:srgbClr val="C00000"/>
                </a:solidFill>
              </a:rPr>
              <a:t>/CFT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257800"/>
            <a:ext cx="3402330" cy="506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01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(we won’t say anything about X = S</a:t>
            </a:r>
            <a:r>
              <a:rPr lang="en-US" sz="3200" baseline="30000" dirty="0" smtClean="0">
                <a:solidFill>
                  <a:srgbClr val="FFC000"/>
                </a:solidFill>
              </a:rPr>
              <a:t>3</a:t>
            </a:r>
            <a:r>
              <a:rPr lang="en-US" sz="3200" dirty="0" smtClean="0">
                <a:solidFill>
                  <a:srgbClr val="FFC000"/>
                </a:solidFill>
              </a:rPr>
              <a:t> x S</a:t>
            </a:r>
            <a:r>
              <a:rPr lang="en-US" sz="3200" baseline="30000" dirty="0" smtClean="0">
                <a:solidFill>
                  <a:srgbClr val="FFC000"/>
                </a:solidFill>
              </a:rPr>
              <a:t>1</a:t>
            </a:r>
            <a:r>
              <a:rPr lang="en-US" sz="3200" dirty="0" smtClean="0">
                <a:solidFill>
                  <a:srgbClr val="FFC000"/>
                </a:solidFill>
              </a:rPr>
              <a:t> …. )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recent activity has centered on question: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This talk:  AdS3/CFT2.  CFT’s are unitary and (for simplicity) have (4,4) supersymmetry: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33800"/>
            <a:ext cx="1657350" cy="36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876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</a:t>
            </a:r>
            <a:r>
              <a:rPr lang="en-US" sz="2800" dirty="0" smtClean="0">
                <a:solidFill>
                  <a:srgbClr val="7030A0"/>
                </a:solidFill>
              </a:rPr>
              <a:t>ut necessary conditions on partition functions Z(</a:t>
            </a:r>
            <a:r>
              <a:rPr lang="en-US" sz="2800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C</a:t>
            </a:r>
            <a:r>
              <a:rPr lang="en-US" sz="2800" baseline="-25000" dirty="0" smtClean="0">
                <a:solidFill>
                  <a:srgbClr val="7030A0"/>
                </a:solidFill>
              </a:rPr>
              <a:t>M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for a holographic dual of an appropriate type to exist.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Keller; Hartman, Keller, </a:t>
            </a:r>
            <a:r>
              <a:rPr lang="en-US" sz="2000" dirty="0" err="1" smtClean="0"/>
              <a:t>Stoica</a:t>
            </a:r>
            <a:r>
              <a:rPr lang="en-US" sz="2000" dirty="0" smtClean="0"/>
              <a:t>; </a:t>
            </a:r>
            <a:r>
              <a:rPr lang="en-US" sz="2000" dirty="0" err="1" smtClean="0"/>
              <a:t>Haehl</a:t>
            </a:r>
            <a:r>
              <a:rPr lang="en-US" sz="2000" dirty="0" smtClean="0"/>
              <a:t>, </a:t>
            </a:r>
            <a:r>
              <a:rPr lang="en-US" sz="2000" dirty="0" err="1" smtClean="0"/>
              <a:t>Rangamani</a:t>
            </a:r>
            <a:r>
              <a:rPr lang="en-US" sz="2000" dirty="0" smtClean="0"/>
              <a:t>; Belin, Keller, Maloney; ….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``Do more general sequences  {</a:t>
            </a:r>
            <a:r>
              <a:rPr lang="en-US" sz="3200" dirty="0">
                <a:solidFill>
                  <a:srgbClr val="FF0000"/>
                </a:solidFill>
                <a:latin typeface="Brush Script MT" panose="03060802040406070304" pitchFamily="66" charset="0"/>
              </a:rPr>
              <a:t>C</a:t>
            </a:r>
            <a:r>
              <a:rPr lang="en-US" sz="3200" baseline="-25000" dirty="0">
                <a:solidFill>
                  <a:srgbClr val="FF0000"/>
                </a:solidFill>
              </a:rPr>
              <a:t>M</a:t>
            </a:r>
            <a:r>
              <a:rPr lang="en-US" sz="3200" dirty="0">
                <a:solidFill>
                  <a:srgbClr val="FF0000"/>
                </a:solidFill>
              </a:rPr>
              <a:t>}  have holographic </a:t>
            </a:r>
            <a:r>
              <a:rPr lang="en-US" sz="3200" dirty="0" smtClean="0">
                <a:solidFill>
                  <a:srgbClr val="FF0000"/>
                </a:solidFill>
              </a:rPr>
              <a:t>duals with </a:t>
            </a:r>
            <a:r>
              <a:rPr lang="en-US" sz="3200" dirty="0">
                <a:solidFill>
                  <a:srgbClr val="FF0000"/>
                </a:solidFill>
              </a:rPr>
              <a:t>weakly coupled </a:t>
            </a:r>
            <a:r>
              <a:rPr lang="en-US" sz="3200" dirty="0" smtClean="0">
                <a:solidFill>
                  <a:srgbClr val="FF0000"/>
                </a:solidFill>
              </a:rPr>
              <a:t>gravity? </a:t>
            </a:r>
            <a:r>
              <a:rPr lang="en-US" sz="3200" dirty="0">
                <a:solidFill>
                  <a:srgbClr val="FF0000"/>
                </a:solidFill>
              </a:rPr>
              <a:t>‘’</a:t>
            </a:r>
          </a:p>
        </p:txBody>
      </p:sp>
    </p:spTree>
    <p:extLst>
      <p:ext uri="{BB962C8B-B14F-4D97-AF65-F5344CB8AC3E}">
        <p14:creationId xmlns:p14="http://schemas.microsoft.com/office/powerpoint/2010/main" val="20439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" y="0"/>
            <a:ext cx="3299401" cy="2378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3147121" cy="1946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079" y="2209800"/>
            <a:ext cx="3400921" cy="1958880"/>
          </a:xfrm>
          <a:prstGeom prst="rect">
            <a:avLst/>
          </a:prstGeom>
        </p:spPr>
      </p:pic>
      <p:pic>
        <p:nvPicPr>
          <p:cNvPr id="2050" name="Picture 2" descr="http://www.kitp.ucsb.edu/kitpnews/images/shamit_kachr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1658755" cy="22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419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Our paper: Apply criterion of existence of a Hawking-Page phase transition to the elliptic genus.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65767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Criterion goes back to Witten and </a:t>
            </a:r>
          </a:p>
          <a:p>
            <a:r>
              <a:rPr lang="en-US" sz="3600" dirty="0" smtClean="0">
                <a:solidFill>
                  <a:srgbClr val="0033CC"/>
                </a:solidFill>
              </a:rPr>
              <a:t>a paper of </a:t>
            </a:r>
            <a:r>
              <a:rPr lang="en-US" sz="3600" dirty="0" err="1" smtClean="0">
                <a:solidFill>
                  <a:srgbClr val="0033CC"/>
                </a:solidFill>
              </a:rPr>
              <a:t>Maldacena-Strominger</a:t>
            </a:r>
            <a:r>
              <a:rPr lang="en-US" sz="3600" dirty="0" smtClean="0">
                <a:solidFill>
                  <a:srgbClr val="0033CC"/>
                </a:solidFill>
              </a:rPr>
              <a:t>.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2743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Shamit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Kachru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80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19800" cy="311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11772"/>
            <a:ext cx="7613761" cy="32716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971800" y="6172200"/>
            <a:ext cx="518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2000" y="6477000"/>
            <a:ext cx="7086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6781800"/>
            <a:ext cx="99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Reminder On Elliptic Genera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114800"/>
            <a:ext cx="5562600" cy="2611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124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Modular object:  Weak Jacobi form of weight zero and index m. 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60960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7132320" cy="655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458200" cy="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CC_M = {\rm Sym}^M(X) $&#10;&#10;&#10;&#10;\end{document}"/>
  <p:tag name="IGUANATEXSIZE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rac{\p}{\p t}\vert_0 S[t] = \int \CO $&#10;&#10;&#10;&#10;\end{document}"/>
  <p:tag name="IGUANATEX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Psi(\CO) = \frac{\p}{\p t} \vert_0 = v\in T_{\CC}\CM $&#10;&#10;&#10;&#10;\end{document}"/>
  <p:tag name="IGUANATEXSIZE" val="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langle \CO(z_1) \CO(z_2) \rangle &#10;:= g_{\rm Z}(v,v) &#10;\frac{d^2z_1 d^2 z_2}{  \vert z_1 - z_2 \vert^4 }$&#10;&#10;&#10;&#10;\end{document}"/>
  <p:tag name="IGUANATEXSIZE" val="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E = \amalg_{M} \CE_M  $&#10;&#10;&#10;&#10;\end{document}"/>
  <p:tag name="IGUANATEXSIZE" val="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E_M = \amalg_{\alpha} \CE_{M,\alpha}  $&#10;&#10;&#10;&#10;\end{document}"/>
  <p:tag name="IGUANATEXSIZE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sum_{\alpha} \vol_Z( \CE_{M,\alpha}) &lt; \infty  $&#10;&#10;&#10;&#10;\end{document}"/>
  <p:tag name="IGUANATEXSIZE" val="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p_M(\kappa, \ell) : = \sum_{\fe\leq \kappa M^\ell} &#10;\frac{\vol(\fe;\CE_M)}{\vol(\CE_M)}   $&#10;&#10;&#10;&#10;\end{document}"/>
  <p:tag name="IGUANATEXSIZE" val="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wp(\ell) := \lim_{M\to \infty} p_M(\kappa, \ell ) $&#10;&#10;&#10;&#10;\end{document}"/>
  <p:tag name="IGUANATEXSIZE" val="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wp(\ell) $&#10;&#10;&#10;&#10;\end{document}"/>
  <p:tag name="IGUANATEXSIZE" val="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M^\ell $&#10;&#10;&#10;&#10;\end{document}"/>
  <p:tag name="IGUANATEXSIZE" val="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X = K3, T4 $&#10;&#10;&#10;&#10;\end{document}"/>
  <p:tag name="IGUANATEXSIZE" val="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e( \CC )   $&#10;&#10;&#10;&#10;\end{document}"/>
  <p:tag name="IGUANATEXSIZE" val="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C\in \CE_{M,\alpha}  $&#10;&#10;&#10;&#10;\end{document}"/>
  <p:tag name="IGUANATEXSIZE" val="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e( \CC_1\times \CC_2  ) =\fe( \CC_1  ) \fe(\CC_2  )    $&#10;&#10;&#10;&#10;\end{document}"/>
  <p:tag name="IGUANATEXSIZE" val="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vol( \CC_1\times \CC_2  ) =\vol( \CC_1  ) \vol(\CC_2  )    $&#10;&#10;&#10;&#10;\end{document}"/>
  <p:tag name="IGUANATEXSIZE" val="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C_{m,\alpha}  $&#10;&#10;&#10;&#10;\end{document}"/>
  <p:tag name="IGUANATEXSIZE" val="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v(m,\alpha) = \vol_Z(\CC(m,\alpha)) $&#10;&#10;&#10;&#10;\end{document}"/>
  <p:tag name="IGUANATEXSIZE" val="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fe(m,\alpha)= \fe(\CC_{m,\alpha})  $&#10;&#10;&#10;&#10;\end{document}"/>
  <p:tag name="IGUANATEXSIZE" val="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alpha = 1, \dots, f_m  $&#10;&#10;&#10;&#10;\end{document}"/>
  <p:tag name="IGUANATEXSIZE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&#10;\prod_{m=1}^\infty \prod_{\alpha=1}^{f_m} \frac{1}{1-v(m,\alpha)&#10;\fe(m,\alpha)^{-s} q^m} = 1 + \sum_{M=1}^\infty \xi(s;M) q^M $$&#10;&#10;&#10;&#10;\end{document}"/>
  <p:tag name="IGUANATEXSIZE" val="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Sepia}&#10; \xi(s;M)= \sum_{\fe=1}^\infty \frac{{\rm vol}(\fe;M)}{\fe^s} $$&#10;&#10;&#10;&#10;\end{document}"/>
  <p:tag name="IGUANATEXSIZE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AdS_3 \times S^3 \times X $&#10;&#10;&#10;&#10;\end{document}"/>
  <p:tag name="IGUANATEXSIZE" val="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S^mK3 := {\rm Hilb}^m(K3)  $&#10;&#10;&#10;&#10;\end{document}"/>
  <p:tag name="IGUANATEXSIZE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S^m T4 := {\rm Hilb}^{m+1}(T4)/T4  $&#10;&#10;&#10;&#10;\end{document}"/>
  <p:tag name="IGUANATEXSIZE" val="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CE = \{  (S^1 X)^{n_1} \times \cdots \times (S^r X)^{n_r} \} $&#10;&#10;&#10;&#10;\end{document}"/>
  <p:tag name="IGUANATEXSIZE" val="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X = K3 $&#10;&#10;&#10;&#10;\end{document}"/>
  <p:tag name="IGUANATEXSIZE" val="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X = T4 $&#10;&#10;&#10;&#10;\end{document}"/>
  <p:tag name="IGUANATEXSIZE" val="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X \in \{ K3 , T4 \} $&#10;&#10;&#10;&#10;\end{document}"/>
  <p:tag name="IGUANATEXSIZE" val="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Q_{r,s} = II^{r+8s,r} $&#10;&#10;&#10;&#10;\end{document}"/>
  <p:tag name="IGUANATEXSIZE" val="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CN_{r+8s,r} = O_{\IZ}(Q_{r,s})\backslash O_{\IR}(Q_{r,s}) / &#10;O(r+8s)\times  O(r) $&#10;&#10;&#10;&#10;\end{document}"/>
  <p:tag name="IGUANATEXSIZE" val="4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CM(X) = \begin{cases} \CN_{4,4} &amp; X = T4 \\ &#10;\CN_{20,4} &amp; X = K3 \\   \end{cases}&#10;$&#10;&#10;&#10;&#10;\end{document}"/>
  <p:tag name="IGUANATEXSIZE" val="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S^m  X  $&#10;&#10;&#10;&#10;\end{document}"/>
  <p:tag name="IGUANATEXSIZE" val="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c = 6 M $&#10;&#10;&#10;&#10;\end{document}"/>
  <p:tag name="IGUANATEXSIZE" val="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O_{\IZ}(Q_{r,s},m)\backslash O_{\IR}(Q_{r,s},m) / &#10;O(r+8s)\times  O(r-1) $&#10;&#10;&#10;&#10;\end{document}"/>
  <p:tag name="IGUANATEXSIZE" val="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(r,s) = \begin{cases} (5,0) &amp; X = T4 \\ &#10;(5,2)  &amp; X = K3 \\   \end{cases}&#10;$&#10;&#10;&#10;&#10;\end{document}"/>
  <p:tag name="IGUANATEXSIZE" val="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C_{m,\alpha}  $&#10;&#10;&#10;&#10;\end{document}"/>
  <p:tag name="IGUANATEXSIZE" val="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fe(m,\alpha)= \fe(\CC_{m,\alpha})  $&#10;&#10;&#10;&#10;\end{document}"/>
  <p:tag name="IGUANATEXSIZE" val="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alpha = 1, \dots, f_m  $&#10;&#10;&#10;&#10;\end{document}"/>
  <p:tag name="IGUANATEXSIZE" val="4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&#10;\prod_{m=1}^\infty \prod_{\alpha=1}^{f_m} \frac{1}{1-v(m,\alpha)&#10;\fe(m,\alpha)^{-s} q^m} = 1 + \sum_{M=1}^\infty \xi(s;M) q^M $$&#10;&#10;&#10;&#10;\end{document}"/>
  <p:tag name="IGUANATEXSIZE" val="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Sepia}&#10; \xi(s;M)= \sum_{\fe=1}^\infty \frac{{\rm vol}(\fe;M)}{\fe^s} $$&#10;&#10;&#10;&#10;\end{document}"/>
  <p:tag name="IGUANATEXSIZE" val="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e(S^m K3) = m+1  $&#10;&#10;&#10;&#10;\end{document}"/>
  <p:tag name="IGUANATEXSIZE" val="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e(S^m T4) = m+1  $&#10;&#10;&#10;&#10;\end{document}"/>
  <p:tag name="IGUANATEXSIZE" val="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C_{m,\alpha}  $&#10;&#10;&#10;&#10;\end{document}"/>
  <p:tag name="IGUANATEXSIZE" val="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CE(\tau,z;\CC) = \sum_{n,\ell\in \IZ} c(n,\ell;\CC) q^n y^\ell  $&#10;&#10;&#10;&#10;\end{document}"/>
  <p:tag name="IGUANATEXSIZE" val="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alpha = 1, \dots, f_m  $&#10;&#10;&#10;&#10;\end{document}"/>
  <p:tag name="IGUANATEXSIZE" val="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v(m,\alpha) = \vol_Z(\CC(m,\alpha)) $&#10;&#10;&#10;&#10;\end{document}"/>
  <p:tag name="IGUANATEXSIZE" val="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&#10;\prod_{m=1}^\infty \prod_{\alpha=1}^{f_m} \frac{1}{1-v(m,\alpha)&#10;\fe(m,\alpha)^{-s} q^m} = 1 + \sum_{M=1}^\infty \xi(s;M) q^M $$&#10;&#10;&#10;&#10;\end{document}"/>
  <p:tag name="IGUANATEXSIZE" val="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Sepia}&#10; \xi(s;M)= \sum_{\fe=1}^\infty \frac{{\rm vol}(\fe;M)}{\fe^s} $$&#10;&#10;&#10;&#10;\end{document}"/>
  <p:tag name="IGUANATEXSIZE" val="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vol_Z(K3) = $$&#10;&#10;&#10;&#10;\end{document}"/>
  <p:tag name="IGUANATEXSIZE" val="4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pi^{-40} \frac{(131)(283)(593)(617)(691)^2(3617)(43867)}{2^{40}\cdot&#10;3^{34} \cdot 5^{15} \cdot 7^{9}\cdot 11^{5}\cdot 13^{4}\cdot 17^{3}\cdot 19^{3}\cdot 23 }&#10;$$&#10;&#10;&#10;&#10;\end{document}"/>
  <p:tag name="IGUANATEXSIZE" val="4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cong    1.66 \times 10^{-61}$$&#10;&#10;&#10;&#10;\end{document}"/>
  <p:tag name="IGUANATEXSIZE" val="4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vol_Z(S^M K3)=\rho M^{42} f_{13}(M) $$&#10;&#10;&#10;&#10;\end{document}"/>
  <p:tag name="IGUANATEXSIZE" val="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 f_{13}(M) = \prod_{p\vert M} \frac{ 1- p^{-12- 12 e_p(M) }}{1-p^{-12}}   $$&#10;&#10;&#10;&#10;\end{document}"/>
  <p:tag name="IGUANATEXSIZE" val="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 \rho = \pi^{-42}&#10;\frac{(103)( 131)(283)( 593)( 617)(691)(3617)(43867)( 2294797)}{&#10;2^{51}\cdot 3^{35}\cdot 5^{15}\cdot  7^{ 10}\cdot &#10; 11^{ 5}\cdot  13^{ 4}\cdot 17^{ 3}\cdot 19^{3} \cdot  23^{2} } $$&#10;&#10;&#10;&#10;\end{document}"/>
  <p:tag name="IGUANATEXSIZE" val="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E(\tau,z;\CC) = {\rm Tr}_{\CH_{RR}} q^{L_0-c/24 } &#10;e^{2\pi \I z J_0} \bar q^{\bar L_0-c/24} &#10;e^{\I \pi (J_0 - \bar J_0)} $&#10;&#10;&#10;&#10;\end{document}"/>
  <p:tag name="IGUANATEXSIZE" val="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cong 5.815 \times 10^{-63}   $$&#10;&#10;&#10;&#10;\end{document}"/>
  <p:tag name="IGUANATEXSIZE" val="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&#10;H_\ell(s) :=\lim_{M\to \infty}  (M+1)^{\ell s} \frac{\xi(s;M)}{\xi(0;M)} &#10;$$&#10;&#10;&#10;&#10;\end{document}"/>
  <p:tag name="IGUANATEXSIZE" val="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 = \lim_{M\to \infty} &#10; \sum_{\fe=M+1}^{2^M}  \frac{\vol(\fe;M)}{\vol(M)}\left( \frac{(M+1)^\ell}{\fe} \right)^s&#10;$$&#10;&#10;&#10;&#10;\end{document}"/>
  <p:tag name="IGUANATEXSIZE" val="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 \geq \lim_{M\to \infty }&#10; \kappa^{-s} p_{M}(\kappa,\ell) \geq 0 &#10;$$&#10;&#10;&#10;&#10;\end{document}"/>
  <p:tag name="IGUANATEXSIZE" val="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H_{\ell}(s)  = \begin{cases} 1  &amp; s=0  \\ &#10;0 &amp;  s &gt; 0 \\   \end{cases}&#10;$&#10;&#10;&#10;&#10;\end{document}"/>
  <p:tag name="IGUANATEXSIZE" val="4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Rightarrow \wp(\ell)= 0 &#10;$&#10;&#10;&#10;&#10;\end{document}"/>
  <p:tag name="IGUANATEXSIZE" val="4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&#10;H_\ell(s) :=\lim_{M\to \infty}  (M+1)^{\ell s} \frac{\xi(s;M)}{\xi(0;M)} &#10;$$&#10;&#10;&#10;&#10;\end{document}"/>
  <p:tag name="IGUANATEXSIZE" val="4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&#10;\prod_{m=1}^\infty \prod_{\alpha=1}^{f_m} \frac{1}{1-v(m,\alpha)&#10;\fe(m,\alpha)^{-s} q^m} = 1 + \sum_{M=1}^\infty \xi(s;M) q^M $$&#10;&#10;&#10;&#10;\end{document}"/>
  <p:tag name="IGUANATEXSIZE" val="4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lambda_1 \geq \lambda_2 \geq \cdots \geq \lambda_k $&#10;&#10;&#10;&#10;\end{document}"/>
  <p:tag name="IGUANATEXSIZE" val="4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M = \lambda_1 +  \cdots  + \lambda_k $&#10;&#10;&#10;&#10;\end{document}"/>
  <p:tag name="IGUANATEXSIZE" val="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CE(\tau,z;\CC) = \fe(\CC) y^m + \cdots  $&#10;&#10;&#10;&#10;\end{document}"/>
  <p:tag name="IGUANATEXSIZE" val="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lambda_j \cong \sqrt{M}  &#10;$&#10;&#10;&#10;&#10;\end{document}"/>
  <p:tag name="IGUANATEXSIZE" val="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bar k(M) := \frac{\sqrt{6}}{2\pi} \sqrt{M} \log M &#10;$&#10;&#10;&#10;&#10;\end{document}"/>
  <p:tag name="IGUANATEXSIZE" val="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M=400&#10;$&#10;&#10;&#10;&#10;\end{document}"/>
  <p:tag name="IGUANATEXSIZE" val="4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xi(s;M)  &#10;$&#10;&#10;&#10;&#10;\end{document}"/>
  <p:tag name="IGUANATEXSIZE" val="4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H_{\ell}(s)   := \lim_{M\to\infty} (M+1)^{\ell s} &#10;\frac{\xi(s;M)}{\xi(0;M)}&#10;$&#10;&#10;&#10;&#10;\end{document}"/>
  <p:tag name="IGUANATEXSIZE" val="4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  = \lim_{M\to\infty} (M+1)^{\ell s} (\sqrt{M})^{-s\sqrt{M}}&#10;$&#10;&#10;&#10;&#10;\end{document}"/>
  <p:tag name="IGUANATEXSIZE" val="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 = \begin{cases} 1  &amp; s=0  \\ &#10;0 &amp;  s &gt; 0 \\   \end{cases}&#10;$&#10;&#10;&#10;&#10;\end{document}"/>
  <p:tag name="IGUANATEXSIZE" val="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xi(s;M)  \cong &#10;V(\sqrt{M})^{\sqrt{M}} &#10;(\sqrt{M})^{-s \sqrt{M} }e^{2\pi \sqrt{\frac{M}{6}}  }&#10;$&#10;&#10;&#10;&#10;\end{document}"/>
  <p:tag name="IGUANATEXSIZE" val="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 &#10;\sum_{\alpha} \frac{1}{\vert {\rm Aut}\Gamma_\alpha \vert} = &#10;\prod_{p} \alpha_p &#10;$&#10;&#10;&#10;&#10;\end{document}"/>
  <p:tag name="IGUANATEXSIZE" val="4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Gamma_1 \oplus S \cong \Gamma_2 \oplus S&#10;$&#10;&#10;&#10;&#10;\end{document}"/>
  <p:tag name="IGUANATEXSIZE" val="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e( \CC_M ) $&#10;&#10;&#10;&#10;\end{document}"/>
  <p:tag name="IGUANATEXSIZE" val="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 &#10;Z = \sum_{\alpha} \frac{1}{\vert {\rm Aut}(\CC_\alpha)&#10; \vert}  &lt; \infty&#10;$&#10;&#10;&#10;&#10;\end{document}"/>
  <p:tag name="IGUANATEXSIZE" val="4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 &#10;\mu(\CC_{\alpha} ) = \frac{1}{Z} &#10;\frac{1}{\vert {\rm Aut}(\CC_{\alpha} )\vert }&#10;$&#10;&#10;&#10;&#10;\end{document}"/>
  <p:tag name="IGUANATEXSIZE" val="4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CE_N = \{ \CC(\Gamma,G)\vert G\subset {\rm Aut}(\Gamma)\quad\&amp;&#10;\quad \Gamma \in II^{24N}  \} &#10;$&#10;&#10;&#10;&#10;\end{document}"/>
  <p:tag name="IGUANATEXSIZE" val="4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 &#10;\sum_{\alpha} \frac{1}{\vert {\rm Aut}\CC(\Gamma,G)_{\alpha} \vert} = &#10;\prod_{p} \alpha_p^{CFT}&#10;$&#10;&#10;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Psi: V^{1,1}(\CC) \rightarrow T_{\CC}\CM  $&#10;&#10;&#10;&#10;\end{document}"/>
  <p:tag name="IGUANATEXSIZE" val="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985</Words>
  <Application>Microsoft Office PowerPoint</Application>
  <PresentationFormat>On-screen Show (4:3)</PresentationFormat>
  <Paragraphs>114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Brush Script MT</vt:lpstr>
      <vt:lpstr>Calibri</vt:lpstr>
      <vt:lpstr>Freestyle Script</vt:lpstr>
      <vt:lpstr>Mathematica1</vt:lpstr>
      <vt:lpstr>Old English Text MT</vt:lpstr>
      <vt:lpstr>Symbol</vt:lpstr>
      <vt:lpstr>Office Theme</vt:lpstr>
      <vt:lpstr>Measuring  The  Elliptic Genus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Reminder On Elliptic Genera</vt:lpstr>
      <vt:lpstr>Extreme Polar Coefficient</vt:lpstr>
      <vt:lpstr>Shamit’s  Question</vt:lpstr>
      <vt:lpstr>Zamolodchikov Metric</vt:lpstr>
      <vt:lpstr>Strategy</vt:lpstr>
      <vt:lpstr>Strategy – 2/2</vt:lpstr>
      <vt:lpstr>Multiplicative Ensembles</vt:lpstr>
      <vt:lpstr>A Generating Function</vt:lpstr>
      <vt:lpstr>Some Representative (?) Ensembles</vt:lpstr>
      <vt:lpstr>Moduli Spaces Of The Prime CFTs -1/2</vt:lpstr>
      <vt:lpstr>Moduli Spaces Of The Prime CFTs -2/2</vt:lpstr>
      <vt:lpstr>A Generating Function</vt:lpstr>
      <vt:lpstr>Extreme Polar Coefficient</vt:lpstr>
      <vt:lpstr>PowerPoint Presentation</vt:lpstr>
      <vt:lpstr>A Generating Function</vt:lpstr>
      <vt:lpstr>Volumes</vt:lpstr>
      <vt:lpstr>PowerPoint Presentation</vt:lpstr>
      <vt:lpstr>Result For Probabilities</vt:lpstr>
      <vt:lpstr>Result For Probabilities</vt:lpstr>
      <vt:lpstr>Proof – 1/3</vt:lpstr>
      <vt:lpstr>Statistics Of Partitions </vt:lpstr>
      <vt:lpstr>Proof – 3/3</vt:lpstr>
      <vt:lpstr>Some Wild Speculation:</vt:lpstr>
      <vt:lpstr>A Natural Ensemble &amp; Measure</vt:lpstr>
      <vt:lpstr>Some Wild Speculation – 3/4</vt:lpstr>
      <vt:lpstr>Even Wilder Speculation – 4/4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gmoore</cp:lastModifiedBy>
  <cp:revision>221</cp:revision>
  <cp:lastPrinted>2015-07-29T16:21:08Z</cp:lastPrinted>
  <dcterms:created xsi:type="dcterms:W3CDTF">2012-12-09T22:45:15Z</dcterms:created>
  <dcterms:modified xsi:type="dcterms:W3CDTF">2015-07-31T20:51:06Z</dcterms:modified>
</cp:coreProperties>
</file>