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85" r:id="rId3"/>
    <p:sldId id="288" r:id="rId4"/>
    <p:sldId id="364" r:id="rId5"/>
    <p:sldId id="323" r:id="rId6"/>
    <p:sldId id="353" r:id="rId7"/>
    <p:sldId id="360" r:id="rId8"/>
    <p:sldId id="363" r:id="rId9"/>
    <p:sldId id="361" r:id="rId10"/>
    <p:sldId id="362" r:id="rId11"/>
    <p:sldId id="348" r:id="rId12"/>
    <p:sldId id="355" r:id="rId13"/>
    <p:sldId id="357" r:id="rId14"/>
    <p:sldId id="356" r:id="rId15"/>
    <p:sldId id="358" r:id="rId16"/>
    <p:sldId id="359" r:id="rId17"/>
    <p:sldId id="347" r:id="rId18"/>
    <p:sldId id="354" r:id="rId19"/>
    <p:sldId id="312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0026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53" autoAdjust="0"/>
    <p:restoredTop sz="94507" autoAdjust="0"/>
  </p:normalViewPr>
  <p:slideViewPr>
    <p:cSldViewPr snapToGrid="0">
      <p:cViewPr varScale="1">
        <p:scale>
          <a:sx n="113" d="100"/>
          <a:sy n="113" d="100"/>
        </p:scale>
        <p:origin x="151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0CDD7C-AE32-42D3-938B-9D956731395A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0E407-7D80-4F75-B1FD-052A911FE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569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0E407-7D80-4F75-B1FD-052A911FEB2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8177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0E407-7D80-4F75-B1FD-052A911FEB2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3508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0E407-7D80-4F75-B1FD-052A911FEB2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7892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0E407-7D80-4F75-B1FD-052A911FEB2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272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0E407-7D80-4F75-B1FD-052A911FEB2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7881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0E407-7D80-4F75-B1FD-052A911FEB2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0958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0E407-7D80-4F75-B1FD-052A911FEB2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6826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0E407-7D80-4F75-B1FD-052A911FEB2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696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0E407-7D80-4F75-B1FD-052A911FEB2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339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0E407-7D80-4F75-B1FD-052A911FEB2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869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0E407-7D80-4F75-B1FD-052A911FEB2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2326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0E407-7D80-4F75-B1FD-052A911FEB2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827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0E407-7D80-4F75-B1FD-052A911FEB2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0980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0E407-7D80-4F75-B1FD-052A911FEB2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3033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0E407-7D80-4F75-B1FD-052A911FEB2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7795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0E407-7D80-4F75-B1FD-052A911FEB2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401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" name="Picture 1" descr="RU_SHIELD_SIG_ST_PMS186_100K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00" y="300803"/>
            <a:ext cx="4305300" cy="1277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857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23BF7-9F5A-9E42-B502-689AC6A1E5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987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448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4483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FA2D79-D5B9-9E44-BC26-5C4012EF6E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527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88343-B159-074D-B355-B61FD1A20D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422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24AE8-78F8-144E-A4FE-553D35E590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783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DA8B8-D04C-214E-83CE-5B60915F9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66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261A5-F588-D34E-A84B-E514DA90C9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049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C725B-9C86-6E43-AAF9-1A329DDB23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28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A03EE-8AFD-D547-9E71-0BD0BE6F93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547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1F1C61-654F-EF4C-B7CF-635108DFC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978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5825F-7512-8045-B403-CF218AA20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58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24000"/>
            <a:ext cx="8229600" cy="453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5F5F5F"/>
                </a:solidFill>
                <a:cs typeface="Geneva" charset="0"/>
              </a:defRPr>
            </a:lvl1pPr>
          </a:lstStyle>
          <a:p>
            <a:pPr>
              <a:defRPr/>
            </a:pPr>
            <a:fld id="{94F06B10-230A-2842-997C-D8605B527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Text Box 10"/>
          <p:cNvSpPr txBox="1">
            <a:spLocks noChangeArrowheads="1"/>
          </p:cNvSpPr>
          <p:nvPr/>
        </p:nvSpPr>
        <p:spPr bwMode="auto">
          <a:xfrm>
            <a:off x="4876800" y="98425"/>
            <a:ext cx="419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endParaRPr lang="en-US" sz="2000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558800"/>
            <a:ext cx="9144000" cy="6350"/>
          </a:xfrm>
          <a:prstGeom prst="line">
            <a:avLst/>
          </a:prstGeom>
          <a:ln w="3175" cmpd="sng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RU_SHIELD_LOGOTYPE_CMYK_K.eps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69" y="76200"/>
            <a:ext cx="1589962" cy="431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ヒラギノ角ゴ Pro W3" charset="0"/>
          <a:cs typeface="Geneva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ヒラギノ角ゴ Pro W3" charset="0"/>
          <a:cs typeface="Genev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ヒラギノ角ゴ Pro W3" charset="0"/>
          <a:cs typeface="Genev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ヒラギノ角ゴ Pro W3" charset="0"/>
          <a:cs typeface="Genev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ヒラギノ角ゴ Pro W3" charset="0"/>
          <a:cs typeface="Genev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chemeClr val="tx2"/>
          </a:solidFill>
          <a:latin typeface="+mn-lt"/>
          <a:ea typeface="ヒラギノ角ゴ Pro W3" charset="0"/>
          <a:cs typeface="Geneva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2"/>
          </a:solidFill>
          <a:latin typeface="+mn-lt"/>
          <a:ea typeface="Geneva" charset="0"/>
          <a:cs typeface="Geneva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  <a:ea typeface="Geneva" charset="0"/>
          <a:cs typeface="Geneva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2"/>
          </a:solidFill>
          <a:latin typeface="+mn-lt"/>
          <a:ea typeface="Geneva" charset="0"/>
          <a:cs typeface="Geneva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2"/>
          </a:solidFill>
          <a:latin typeface="+mn-lt"/>
          <a:ea typeface="Geneva" charset="0"/>
          <a:cs typeface="Geneva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377267"/>
            <a:ext cx="6400800" cy="601133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Daniel Cerkoney</a:t>
            </a:r>
          </a:p>
        </p:txBody>
      </p:sp>
      <p:sp>
        <p:nvSpPr>
          <p:cNvPr id="1331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799" y="2282825"/>
            <a:ext cx="8034867" cy="1470025"/>
          </a:xfrm>
        </p:spPr>
        <p:txBody>
          <a:bodyPr/>
          <a:lstStyle/>
          <a:p>
            <a:pPr eaLnBrk="1" hangingPunct="1"/>
            <a:r>
              <a:rPr lang="en-US" sz="4000" dirty="0">
                <a:latin typeface="Arial" charset="0"/>
              </a:rPr>
              <a:t>Many-body Floquet systems &amp; time-crystalline order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D30BFBC-A7EF-4B9C-BC2C-C8C8292223C4}"/>
              </a:ext>
            </a:extLst>
          </p:cNvPr>
          <p:cNvSpPr/>
          <p:nvPr/>
        </p:nvSpPr>
        <p:spPr>
          <a:xfrm>
            <a:off x="2853267" y="6418702"/>
            <a:ext cx="618066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400" dirty="0"/>
              <a:t>*Else, Bauer &amp; Nayak (Phys. Rev. Lett. </a:t>
            </a:r>
            <a:r>
              <a:rPr lang="en-US" sz="1400" b="1" dirty="0"/>
              <a:t>117</a:t>
            </a:r>
            <a:r>
              <a:rPr lang="en-US" sz="1400" dirty="0"/>
              <a:t>, 090402 (25 August 2016))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D6EA56-BBBF-45C7-8F9B-6A0A2DE53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339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Spontaneous time-translation symmetry breaking </a:t>
            </a:r>
            <a:r>
              <a:rPr lang="en-US" b="1" dirty="0"/>
              <a:t>is </a:t>
            </a:r>
            <a:r>
              <a:rPr lang="en-US" dirty="0"/>
              <a:t>possible!*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Many-body localization turns out to be important to get time-dependent correlations in the lowest energy eigenstate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E.g., a spin-1/2 system in the presence of a laser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Driving: spin flips at regular intervals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Strong disorder: many-body localization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Long-range interactions: induce time crystallization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90980DB-C6F4-402B-A273-B1A018AFD4FE}"/>
              </a:ext>
            </a:extLst>
          </p:cNvPr>
          <p:cNvSpPr txBox="1">
            <a:spLocks/>
          </p:cNvSpPr>
          <p:nvPr/>
        </p:nvSpPr>
        <p:spPr bwMode="auto">
          <a:xfrm>
            <a:off x="3361267" y="88900"/>
            <a:ext cx="3674534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+mj-lt"/>
                <a:ea typeface="ヒラギノ角ゴ Pro W3" charset="0"/>
                <a:cs typeface="Geneva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400" kern="0" dirty="0"/>
              <a:t>Existence of time crystals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30BB391-875E-41FB-B9CE-317DAA5FE085}"/>
              </a:ext>
            </a:extLst>
          </p:cNvPr>
          <p:cNvSpPr txBox="1">
            <a:spLocks/>
          </p:cNvSpPr>
          <p:nvPr/>
        </p:nvSpPr>
        <p:spPr bwMode="auto">
          <a:xfrm>
            <a:off x="838200" y="764072"/>
            <a:ext cx="7467600" cy="579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2"/>
                </a:solidFill>
                <a:latin typeface="+mn-lt"/>
                <a:ea typeface="ヒラギノ角ゴ Pro W3" charset="0"/>
                <a:cs typeface="Geneva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2"/>
                </a:solidFill>
                <a:latin typeface="+mn-lt"/>
                <a:ea typeface="Geneva" charset="0"/>
                <a:cs typeface="Geneva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+mn-lt"/>
                <a:ea typeface="Geneva" charset="0"/>
                <a:cs typeface="Geneva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2"/>
                </a:solidFill>
                <a:latin typeface="+mn-lt"/>
                <a:ea typeface="Geneva" charset="0"/>
                <a:cs typeface="Geneva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2"/>
                </a:solidFill>
                <a:latin typeface="+mn-lt"/>
                <a:ea typeface="Geneva" charset="0"/>
                <a:cs typeface="Geneva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5F5F5F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5F5F5F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5F5F5F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5F5F5F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800" kern="0" dirty="0"/>
              <a:t>What about non-equilibrium (driven) systems?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E67CDB2-0DAA-48FE-841B-F2753C8B3288}"/>
              </a:ext>
            </a:extLst>
          </p:cNvPr>
          <p:cNvSpPr txBox="1"/>
          <p:nvPr/>
        </p:nvSpPr>
        <p:spPr>
          <a:xfrm>
            <a:off x="550333" y="2734733"/>
            <a:ext cx="8043334" cy="156966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DB8EE9-12B4-4754-AA81-0783FC32C15E}"/>
              </a:ext>
            </a:extLst>
          </p:cNvPr>
          <p:cNvSpPr txBox="1"/>
          <p:nvPr/>
        </p:nvSpPr>
        <p:spPr>
          <a:xfrm>
            <a:off x="935427" y="2904067"/>
            <a:ext cx="727314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Signature of time crystallization = subharmonic response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0039E63-9596-4266-8319-0FB58AE285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4131" y="3386108"/>
            <a:ext cx="5655736" cy="61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624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AF8CC-03A4-4424-9D01-FD0775B4D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4600" y="939800"/>
            <a:ext cx="6544733" cy="440267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Setup: </a:t>
            </a:r>
            <a:r>
              <a:rPr lang="en-US" dirty="0"/>
              <a:t>driven linear spin chain of trapped </a:t>
            </a:r>
            <a:r>
              <a:rPr lang="en-US" dirty="0" err="1"/>
              <a:t>Yb</a:t>
            </a:r>
            <a:r>
              <a:rPr lang="en-US" dirty="0"/>
              <a:t>+ 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89D94F-B7A3-48E5-AF22-9BDF915F7581}"/>
              </a:ext>
            </a:extLst>
          </p:cNvPr>
          <p:cNvSpPr txBox="1"/>
          <p:nvPr/>
        </p:nvSpPr>
        <p:spPr>
          <a:xfrm>
            <a:off x="4673601" y="6409266"/>
            <a:ext cx="44374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Monroe et al. (</a:t>
            </a:r>
            <a:r>
              <a:rPr lang="en-US" sz="1400" i="1" dirty="0"/>
              <a:t>Nature</a:t>
            </a:r>
            <a:r>
              <a:rPr lang="en-US" sz="1400" dirty="0"/>
              <a:t> </a:t>
            </a:r>
            <a:r>
              <a:rPr lang="en-US" sz="1400" b="1" dirty="0"/>
              <a:t>543</a:t>
            </a:r>
            <a:r>
              <a:rPr lang="en-US" sz="1400" dirty="0"/>
              <a:t>, 217–220 (09 March 2017))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FE73B97-EA35-4428-9D78-D54C83058ABE}"/>
              </a:ext>
            </a:extLst>
          </p:cNvPr>
          <p:cNvSpPr txBox="1">
            <a:spLocks/>
          </p:cNvSpPr>
          <p:nvPr/>
        </p:nvSpPr>
        <p:spPr bwMode="auto">
          <a:xfrm>
            <a:off x="3175000" y="88900"/>
            <a:ext cx="4428066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+mj-lt"/>
                <a:ea typeface="ヒラギノ角ゴ Pro W3" charset="0"/>
                <a:cs typeface="Geneva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400" dirty="0"/>
              <a:t>First experimental observation</a:t>
            </a:r>
            <a:endParaRPr lang="en-US" sz="2400" kern="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F7E186B-DDBB-4572-8CBF-66CA861CF1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7971" y="1761067"/>
            <a:ext cx="6937990" cy="426719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3D483F9-3837-4E48-B5C9-8A86666F17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7971" y="1634067"/>
            <a:ext cx="6937990" cy="4267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1864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AF8CC-03A4-4424-9D01-FD0775B4D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6866" y="939800"/>
            <a:ext cx="6680202" cy="440267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Signature: </a:t>
            </a:r>
            <a:r>
              <a:rPr lang="en-US" dirty="0"/>
              <a:t>subharmonic response in magnetization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89D94F-B7A3-48E5-AF22-9BDF915F7581}"/>
              </a:ext>
            </a:extLst>
          </p:cNvPr>
          <p:cNvSpPr txBox="1"/>
          <p:nvPr/>
        </p:nvSpPr>
        <p:spPr>
          <a:xfrm>
            <a:off x="4673601" y="6409266"/>
            <a:ext cx="44085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Monroe et al. (</a:t>
            </a:r>
            <a:r>
              <a:rPr lang="en-US" sz="1400" i="1" dirty="0"/>
              <a:t>Nature</a:t>
            </a:r>
            <a:r>
              <a:rPr lang="en-US" sz="1400" dirty="0"/>
              <a:t> </a:t>
            </a:r>
            <a:r>
              <a:rPr lang="en-US" sz="1400" b="1" dirty="0"/>
              <a:t>543</a:t>
            </a:r>
            <a:r>
              <a:rPr lang="en-US" sz="1400" dirty="0"/>
              <a:t>, 217–220 (09 March 2017))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FE73B97-EA35-4428-9D78-D54C83058ABE}"/>
              </a:ext>
            </a:extLst>
          </p:cNvPr>
          <p:cNvSpPr txBox="1">
            <a:spLocks/>
          </p:cNvSpPr>
          <p:nvPr/>
        </p:nvSpPr>
        <p:spPr bwMode="auto">
          <a:xfrm>
            <a:off x="3175000" y="88900"/>
            <a:ext cx="4428066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+mj-lt"/>
                <a:ea typeface="ヒラギノ角ゴ Pro W3" charset="0"/>
                <a:cs typeface="Geneva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400" dirty="0"/>
              <a:t>First experimental observation</a:t>
            </a:r>
            <a:endParaRPr lang="en-US" sz="2400" kern="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5598389-83AF-4BDF-977B-67B0547E21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0868" y="1757700"/>
            <a:ext cx="6172198" cy="4273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15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AF8CC-03A4-4424-9D01-FD0775B4D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6866" y="939800"/>
            <a:ext cx="6680202" cy="440267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Signature: </a:t>
            </a:r>
            <a:r>
              <a:rPr lang="en-US" dirty="0"/>
              <a:t>subharmonic response in magnetization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89D94F-B7A3-48E5-AF22-9BDF915F7581}"/>
              </a:ext>
            </a:extLst>
          </p:cNvPr>
          <p:cNvSpPr txBox="1"/>
          <p:nvPr/>
        </p:nvSpPr>
        <p:spPr>
          <a:xfrm>
            <a:off x="4673601" y="6409266"/>
            <a:ext cx="44085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Monroe et al. (</a:t>
            </a:r>
            <a:r>
              <a:rPr lang="en-US" sz="1400" i="1" dirty="0"/>
              <a:t>Nature</a:t>
            </a:r>
            <a:r>
              <a:rPr lang="en-US" sz="1400" dirty="0"/>
              <a:t> </a:t>
            </a:r>
            <a:r>
              <a:rPr lang="en-US" sz="1400" b="1" dirty="0"/>
              <a:t>543</a:t>
            </a:r>
            <a:r>
              <a:rPr lang="en-US" sz="1400" dirty="0"/>
              <a:t>, 217–220 (09 March 2017))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FE73B97-EA35-4428-9D78-D54C83058ABE}"/>
              </a:ext>
            </a:extLst>
          </p:cNvPr>
          <p:cNvSpPr txBox="1">
            <a:spLocks/>
          </p:cNvSpPr>
          <p:nvPr/>
        </p:nvSpPr>
        <p:spPr bwMode="auto">
          <a:xfrm>
            <a:off x="3175000" y="88900"/>
            <a:ext cx="4428066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+mj-lt"/>
                <a:ea typeface="ヒラギノ角ゴ Pro W3" charset="0"/>
                <a:cs typeface="Geneva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400" dirty="0"/>
              <a:t>First experimental observation</a:t>
            </a:r>
            <a:endParaRPr lang="en-US" sz="2400" kern="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5598389-83AF-4BDF-977B-67B0547E21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0868" y="1757700"/>
            <a:ext cx="6172198" cy="4273932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D109BF8-94B4-4A48-BDE0-08CFE8222FEB}"/>
              </a:ext>
            </a:extLst>
          </p:cNvPr>
          <p:cNvCxnSpPr>
            <a:cxnSpLocks/>
          </p:cNvCxnSpPr>
          <p:nvPr/>
        </p:nvCxnSpPr>
        <p:spPr>
          <a:xfrm flipV="1">
            <a:off x="4826000" y="3479801"/>
            <a:ext cx="922867" cy="998284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4988E49C-58FA-4C23-806D-95C2D89F1640}"/>
              </a:ext>
            </a:extLst>
          </p:cNvPr>
          <p:cNvSpPr txBox="1"/>
          <p:nvPr/>
        </p:nvSpPr>
        <p:spPr>
          <a:xfrm>
            <a:off x="2074333" y="4478085"/>
            <a:ext cx="5867400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Not robust to disorder without interactions</a:t>
            </a:r>
          </a:p>
        </p:txBody>
      </p:sp>
    </p:spTree>
    <p:extLst>
      <p:ext uri="{BB962C8B-B14F-4D97-AF65-F5344CB8AC3E}">
        <p14:creationId xmlns:p14="http://schemas.microsoft.com/office/powerpoint/2010/main" val="2565495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AF8CC-03A4-4424-9D01-FD0775B4D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6866" y="939800"/>
            <a:ext cx="6680202" cy="440267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Signature: </a:t>
            </a:r>
            <a:r>
              <a:rPr lang="en-US" dirty="0"/>
              <a:t>subharmonic response in magnetization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89D94F-B7A3-48E5-AF22-9BDF915F7581}"/>
              </a:ext>
            </a:extLst>
          </p:cNvPr>
          <p:cNvSpPr txBox="1"/>
          <p:nvPr/>
        </p:nvSpPr>
        <p:spPr>
          <a:xfrm>
            <a:off x="4673601" y="6409266"/>
            <a:ext cx="44085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Monroe et al. (</a:t>
            </a:r>
            <a:r>
              <a:rPr lang="en-US" sz="1400" i="1" dirty="0"/>
              <a:t>Nature</a:t>
            </a:r>
            <a:r>
              <a:rPr lang="en-US" sz="1400" dirty="0"/>
              <a:t> </a:t>
            </a:r>
            <a:r>
              <a:rPr lang="en-US" sz="1400" b="1" dirty="0"/>
              <a:t>543</a:t>
            </a:r>
            <a:r>
              <a:rPr lang="en-US" sz="1400" dirty="0"/>
              <a:t>, 217–220 (09 March 2017))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FE73B97-EA35-4428-9D78-D54C83058ABE}"/>
              </a:ext>
            </a:extLst>
          </p:cNvPr>
          <p:cNvSpPr txBox="1">
            <a:spLocks/>
          </p:cNvSpPr>
          <p:nvPr/>
        </p:nvSpPr>
        <p:spPr bwMode="auto">
          <a:xfrm>
            <a:off x="3175000" y="88900"/>
            <a:ext cx="4428066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+mj-lt"/>
                <a:ea typeface="ヒラギノ角ゴ Pro W3" charset="0"/>
                <a:cs typeface="Geneva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400" dirty="0"/>
              <a:t>First experimental observation</a:t>
            </a:r>
            <a:endParaRPr lang="en-US" sz="2400" kern="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5598389-83AF-4BDF-977B-67B0547E21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0868" y="1772087"/>
            <a:ext cx="6172198" cy="4245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8608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AF8CC-03A4-4424-9D01-FD0775B4D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6866" y="939800"/>
            <a:ext cx="6680202" cy="440267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Signature: </a:t>
            </a:r>
            <a:r>
              <a:rPr lang="en-US" dirty="0"/>
              <a:t>subharmonic response in magnetization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89D94F-B7A3-48E5-AF22-9BDF915F7581}"/>
              </a:ext>
            </a:extLst>
          </p:cNvPr>
          <p:cNvSpPr txBox="1"/>
          <p:nvPr/>
        </p:nvSpPr>
        <p:spPr>
          <a:xfrm>
            <a:off x="4673601" y="6409266"/>
            <a:ext cx="44085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Monroe et al. (</a:t>
            </a:r>
            <a:r>
              <a:rPr lang="en-US" sz="1400" i="1" dirty="0"/>
              <a:t>Nature</a:t>
            </a:r>
            <a:r>
              <a:rPr lang="en-US" sz="1400" dirty="0"/>
              <a:t> </a:t>
            </a:r>
            <a:r>
              <a:rPr lang="en-US" sz="1400" b="1" dirty="0"/>
              <a:t>543</a:t>
            </a:r>
            <a:r>
              <a:rPr lang="en-US" sz="1400" dirty="0"/>
              <a:t>, 217–220 (09 March 2017))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FE73B97-EA35-4428-9D78-D54C83058ABE}"/>
              </a:ext>
            </a:extLst>
          </p:cNvPr>
          <p:cNvSpPr txBox="1">
            <a:spLocks/>
          </p:cNvSpPr>
          <p:nvPr/>
        </p:nvSpPr>
        <p:spPr bwMode="auto">
          <a:xfrm>
            <a:off x="3175000" y="88900"/>
            <a:ext cx="4428066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+mj-lt"/>
                <a:ea typeface="ヒラギノ角ゴ Pro W3" charset="0"/>
                <a:cs typeface="Geneva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400" dirty="0"/>
              <a:t>First experimental observation</a:t>
            </a:r>
            <a:endParaRPr lang="en-US" sz="2400" kern="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5598389-83AF-4BDF-977B-67B0547E21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0868" y="1772087"/>
            <a:ext cx="6172198" cy="4245157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F536174-A544-46C4-84B7-8158EDD3441E}"/>
              </a:ext>
            </a:extLst>
          </p:cNvPr>
          <p:cNvCxnSpPr>
            <a:cxnSpLocks/>
          </p:cNvCxnSpPr>
          <p:nvPr/>
        </p:nvCxnSpPr>
        <p:spPr>
          <a:xfrm flipH="1" flipV="1">
            <a:off x="3505200" y="3496733"/>
            <a:ext cx="1346200" cy="981352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52FFE61-8491-454B-AA0A-6245027BE755}"/>
              </a:ext>
            </a:extLst>
          </p:cNvPr>
          <p:cNvSpPr txBox="1"/>
          <p:nvPr/>
        </p:nvSpPr>
        <p:spPr>
          <a:xfrm>
            <a:off x="1786465" y="4478085"/>
            <a:ext cx="6002867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Interactions + disorder = stable time crystal</a:t>
            </a:r>
          </a:p>
        </p:txBody>
      </p:sp>
    </p:spTree>
    <p:extLst>
      <p:ext uri="{BB962C8B-B14F-4D97-AF65-F5344CB8AC3E}">
        <p14:creationId xmlns:p14="http://schemas.microsoft.com/office/powerpoint/2010/main" val="5125023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AF8CC-03A4-4424-9D01-FD0775B4D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6866" y="939800"/>
            <a:ext cx="6680202" cy="440267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Signature: </a:t>
            </a:r>
            <a:r>
              <a:rPr lang="en-US" dirty="0"/>
              <a:t>subharmonic response in magnetization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89D94F-B7A3-48E5-AF22-9BDF915F7581}"/>
              </a:ext>
            </a:extLst>
          </p:cNvPr>
          <p:cNvSpPr txBox="1"/>
          <p:nvPr/>
        </p:nvSpPr>
        <p:spPr>
          <a:xfrm>
            <a:off x="4673601" y="6409266"/>
            <a:ext cx="44085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Monroe et al. (</a:t>
            </a:r>
            <a:r>
              <a:rPr lang="en-US" sz="1400" i="1" dirty="0"/>
              <a:t>Nature</a:t>
            </a:r>
            <a:r>
              <a:rPr lang="en-US" sz="1400" dirty="0"/>
              <a:t> </a:t>
            </a:r>
            <a:r>
              <a:rPr lang="en-US" sz="1400" b="1" dirty="0"/>
              <a:t>543</a:t>
            </a:r>
            <a:r>
              <a:rPr lang="en-US" sz="1400" dirty="0"/>
              <a:t>, 217–220 (09 March 2017))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FE73B97-EA35-4428-9D78-D54C83058ABE}"/>
              </a:ext>
            </a:extLst>
          </p:cNvPr>
          <p:cNvSpPr txBox="1">
            <a:spLocks/>
          </p:cNvSpPr>
          <p:nvPr/>
        </p:nvSpPr>
        <p:spPr bwMode="auto">
          <a:xfrm>
            <a:off x="3175000" y="88900"/>
            <a:ext cx="4428066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+mj-lt"/>
                <a:ea typeface="ヒラギノ角ゴ Pro W3" charset="0"/>
                <a:cs typeface="Geneva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400" dirty="0"/>
              <a:t>First experimental observation</a:t>
            </a:r>
            <a:endParaRPr lang="en-US" sz="2400" kern="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5598389-83AF-4BDF-977B-67B0547E21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0868" y="1772087"/>
            <a:ext cx="6172198" cy="4245157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F536174-A544-46C4-84B7-8158EDD3441E}"/>
              </a:ext>
            </a:extLst>
          </p:cNvPr>
          <p:cNvCxnSpPr>
            <a:cxnSpLocks/>
          </p:cNvCxnSpPr>
          <p:nvPr/>
        </p:nvCxnSpPr>
        <p:spPr>
          <a:xfrm flipV="1">
            <a:off x="4851400" y="3445933"/>
            <a:ext cx="1261533" cy="1032152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52FFE61-8491-454B-AA0A-6245027BE755}"/>
              </a:ext>
            </a:extLst>
          </p:cNvPr>
          <p:cNvSpPr txBox="1"/>
          <p:nvPr/>
        </p:nvSpPr>
        <p:spPr>
          <a:xfrm>
            <a:off x="2404532" y="4476349"/>
            <a:ext cx="5122335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Like a spatial crystal, we can melt it!</a:t>
            </a:r>
          </a:p>
        </p:txBody>
      </p:sp>
    </p:spTree>
    <p:extLst>
      <p:ext uri="{BB962C8B-B14F-4D97-AF65-F5344CB8AC3E}">
        <p14:creationId xmlns:p14="http://schemas.microsoft.com/office/powerpoint/2010/main" val="27619935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AF8CC-03A4-4424-9D01-FD0775B4D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688" y="939800"/>
            <a:ext cx="7493000" cy="49953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Setup:</a:t>
            </a:r>
            <a:r>
              <a:rPr lang="en-US" dirty="0"/>
              <a:t> driven nitrogen-vacancy spin impurities in diamond.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89D94F-B7A3-48E5-AF22-9BDF915F7581}"/>
              </a:ext>
            </a:extLst>
          </p:cNvPr>
          <p:cNvSpPr txBox="1"/>
          <p:nvPr/>
        </p:nvSpPr>
        <p:spPr>
          <a:xfrm>
            <a:off x="4800601" y="6409266"/>
            <a:ext cx="42594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Lukin</a:t>
            </a:r>
            <a:r>
              <a:rPr lang="en-US" sz="1400" dirty="0"/>
              <a:t> et al. (</a:t>
            </a:r>
            <a:r>
              <a:rPr lang="en-US" sz="1400" i="1" dirty="0"/>
              <a:t>Nature</a:t>
            </a:r>
            <a:r>
              <a:rPr lang="en-US" sz="1400" dirty="0"/>
              <a:t> </a:t>
            </a:r>
            <a:r>
              <a:rPr lang="en-US" sz="1400" b="1" dirty="0"/>
              <a:t>543</a:t>
            </a:r>
            <a:r>
              <a:rPr lang="en-US" sz="1400" dirty="0"/>
              <a:t>, 221–225 (09 March 2017))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297001D-71BD-4DC1-BBA1-A6420CEE9951}"/>
              </a:ext>
            </a:extLst>
          </p:cNvPr>
          <p:cNvSpPr txBox="1">
            <a:spLocks/>
          </p:cNvSpPr>
          <p:nvPr/>
        </p:nvSpPr>
        <p:spPr bwMode="auto">
          <a:xfrm>
            <a:off x="3920067" y="88900"/>
            <a:ext cx="3327400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+mj-lt"/>
                <a:ea typeface="ヒラギノ角ゴ Pro W3" charset="0"/>
                <a:cs typeface="Geneva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400" dirty="0"/>
              <a:t>Another experiment</a:t>
            </a:r>
            <a:endParaRPr lang="en-US" sz="2400" kern="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5FCEC8B-B889-416A-AAAA-0126FE2DBC0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00"/>
          <a:stretch/>
        </p:blipFill>
        <p:spPr>
          <a:xfrm>
            <a:off x="1353921" y="1718728"/>
            <a:ext cx="6468533" cy="4182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270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AF8CC-03A4-4424-9D01-FD0775B4D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5888" y="915345"/>
            <a:ext cx="6324600" cy="55033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Signature: </a:t>
            </a:r>
            <a:r>
              <a:rPr lang="en-US" dirty="0"/>
              <a:t>subharmonic response in polarization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89D94F-B7A3-48E5-AF22-9BDF915F7581}"/>
              </a:ext>
            </a:extLst>
          </p:cNvPr>
          <p:cNvSpPr txBox="1"/>
          <p:nvPr/>
        </p:nvSpPr>
        <p:spPr>
          <a:xfrm>
            <a:off x="4800601" y="6409266"/>
            <a:ext cx="43204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Lukin</a:t>
            </a:r>
            <a:r>
              <a:rPr lang="en-US" sz="1400" dirty="0"/>
              <a:t> et al. (</a:t>
            </a:r>
            <a:r>
              <a:rPr lang="en-US" sz="1400" i="1" dirty="0"/>
              <a:t>Nature</a:t>
            </a:r>
            <a:r>
              <a:rPr lang="en-US" sz="1400" dirty="0"/>
              <a:t> </a:t>
            </a:r>
            <a:r>
              <a:rPr lang="en-US" sz="1400" b="1" dirty="0"/>
              <a:t>543</a:t>
            </a:r>
            <a:r>
              <a:rPr lang="en-US" sz="1400" dirty="0"/>
              <a:t>, 221–225 (09 March 2017))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297001D-71BD-4DC1-BBA1-A6420CEE9951}"/>
              </a:ext>
            </a:extLst>
          </p:cNvPr>
          <p:cNvSpPr txBox="1">
            <a:spLocks/>
          </p:cNvSpPr>
          <p:nvPr/>
        </p:nvSpPr>
        <p:spPr bwMode="auto">
          <a:xfrm>
            <a:off x="3920067" y="88900"/>
            <a:ext cx="3327400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+mj-lt"/>
                <a:ea typeface="ヒラギノ角ゴ Pro W3" charset="0"/>
                <a:cs typeface="Geneva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400" dirty="0"/>
              <a:t>Another experiment</a:t>
            </a:r>
            <a:endParaRPr lang="en-US" sz="2400" kern="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7B7960C-306E-42FE-A61C-50CC3D6664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055" y="1465678"/>
            <a:ext cx="4242546" cy="474166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2303FA2-5029-4A36-9FFF-C032FF946B7A}"/>
              </a:ext>
            </a:extLst>
          </p:cNvPr>
          <p:cNvSpPr txBox="1"/>
          <p:nvPr/>
        </p:nvSpPr>
        <p:spPr>
          <a:xfrm>
            <a:off x="5753062" y="2032944"/>
            <a:ext cx="2415489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Low interactions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B713B4A-C891-4C7B-A41A-3406B0B4AF59}"/>
              </a:ext>
            </a:extLst>
          </p:cNvPr>
          <p:cNvSpPr txBox="1"/>
          <p:nvPr/>
        </p:nvSpPr>
        <p:spPr>
          <a:xfrm>
            <a:off x="5599411" y="3249737"/>
            <a:ext cx="2713964" cy="830997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Low interactions</a:t>
            </a:r>
          </a:p>
          <a:p>
            <a:r>
              <a:rPr lang="en-US" dirty="0"/>
              <a:t>+ perturb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0DFC034-95BA-4EF8-8323-8D1DB08323C9}"/>
              </a:ext>
            </a:extLst>
          </p:cNvPr>
          <p:cNvSpPr txBox="1"/>
          <p:nvPr/>
        </p:nvSpPr>
        <p:spPr>
          <a:xfrm>
            <a:off x="5608236" y="4522724"/>
            <a:ext cx="2705138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High interactions</a:t>
            </a:r>
          </a:p>
          <a:p>
            <a:r>
              <a:rPr lang="en-US" dirty="0"/>
              <a:t>+ perturb </a:t>
            </a:r>
          </a:p>
          <a:p>
            <a:r>
              <a:rPr lang="en-US" dirty="0"/>
              <a:t>= time crystal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FF4EB5F-491D-497B-8113-C15476B8EB8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3548" t="22273" r="33548" b="22273"/>
          <a:stretch/>
        </p:blipFill>
        <p:spPr>
          <a:xfrm>
            <a:off x="7059759" y="3694100"/>
            <a:ext cx="187708" cy="31635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84E0137-4E7D-40D9-AC38-D1DB66BF8FC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3548" t="22273" r="33548" b="22273"/>
          <a:stretch/>
        </p:blipFill>
        <p:spPr>
          <a:xfrm>
            <a:off x="7059759" y="4964713"/>
            <a:ext cx="187708" cy="31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37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FE20E-FC95-41C5-953F-423503412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12333"/>
            <a:ext cx="8229600" cy="4745567"/>
          </a:xfrm>
        </p:spPr>
        <p:txBody>
          <a:bodyPr/>
          <a:lstStyle/>
          <a:p>
            <a:r>
              <a:rPr lang="en-US" dirty="0"/>
              <a:t>Many-body Floquet systems allow us to study of the effects of spontaneous time-translation symmetry (TTS) breaking</a:t>
            </a:r>
          </a:p>
          <a:p>
            <a:endParaRPr lang="en-US" dirty="0"/>
          </a:p>
          <a:p>
            <a:r>
              <a:rPr lang="en-US" dirty="0"/>
              <a:t>Discrete TTS leads to time-crystalline order</a:t>
            </a:r>
          </a:p>
          <a:p>
            <a:endParaRPr lang="en-US" dirty="0"/>
          </a:p>
          <a:p>
            <a:r>
              <a:rPr lang="en-US" dirty="0"/>
              <a:t>The consequences of time crystallization are analogous to the familiar spatial case, but…</a:t>
            </a:r>
          </a:p>
          <a:p>
            <a:endParaRPr lang="en-US" dirty="0"/>
          </a:p>
          <a:p>
            <a:r>
              <a:rPr lang="en-US" dirty="0"/>
              <a:t>Can only realize in out-of-equilibrium (driven) systems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AF5713A-484F-4617-A61D-7D3CF3DAB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3000" y="88900"/>
            <a:ext cx="2472267" cy="376238"/>
          </a:xfrm>
        </p:spPr>
        <p:txBody>
          <a:bodyPr/>
          <a:lstStyle/>
          <a:p>
            <a:pPr marL="400050"/>
            <a:r>
              <a:rPr lang="en-US" sz="240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094743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C64DA-FC12-4E9E-8F5B-A69F3EC6D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63168"/>
            <a:ext cx="8229600" cy="45339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/>
              <a:t>What is a Floquet system?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Floquet theorem &amp; quasienergy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Consequences of the Floquet theorem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/>
              <a:t>Comparison with spatial crystals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Can one prepare these systems?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Yes! (Zhang et al. 2017, Choi et al. 2017)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67402A5-CF4C-44A4-BBEE-6593514A676D}"/>
              </a:ext>
            </a:extLst>
          </p:cNvPr>
          <p:cNvSpPr txBox="1">
            <a:spLocks/>
          </p:cNvSpPr>
          <p:nvPr/>
        </p:nvSpPr>
        <p:spPr bwMode="auto">
          <a:xfrm>
            <a:off x="4366768" y="97536"/>
            <a:ext cx="1578864" cy="341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+mj-lt"/>
                <a:ea typeface="ヒラギノ角ゴ Pro W3" charset="0"/>
                <a:cs typeface="Geneva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400" kern="0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57264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54AA9-0AB4-4964-BFEC-51D251F42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8133" y="88900"/>
            <a:ext cx="3869267" cy="376238"/>
          </a:xfrm>
        </p:spPr>
        <p:txBody>
          <a:bodyPr/>
          <a:lstStyle/>
          <a:p>
            <a:r>
              <a:rPr lang="en-US" sz="2400" dirty="0"/>
              <a:t>What is a Floquet system?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506E67-E834-484E-9D62-C771EC89123C}"/>
              </a:ext>
            </a:extLst>
          </p:cNvPr>
          <p:cNvSpPr txBox="1"/>
          <p:nvPr/>
        </p:nvSpPr>
        <p:spPr>
          <a:xfrm>
            <a:off x="239179" y="2263854"/>
            <a:ext cx="8665633" cy="895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528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For such a system, the Floquet theorem must hold</a:t>
            </a:r>
          </a:p>
          <a:p>
            <a:pPr marL="342900" indent="-342900">
              <a:spcBef>
                <a:spcPts val="528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6DB0E3-5AA5-40EF-9FA4-BE5289571680}"/>
              </a:ext>
            </a:extLst>
          </p:cNvPr>
          <p:cNvSpPr txBox="1"/>
          <p:nvPr/>
        </p:nvSpPr>
        <p:spPr>
          <a:xfrm>
            <a:off x="239181" y="818086"/>
            <a:ext cx="86656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528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Exhibits discrete time translation symmetry: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0C35DE8-88C1-44E6-AFD9-5D63016724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5790" y="1488090"/>
            <a:ext cx="2692410" cy="567424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854D1CB-DDD7-45EA-A20A-0AFC6F662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6263" y="5467291"/>
            <a:ext cx="6223004" cy="426457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(Note: totally analogous to Bloch’s theorem!)</a:t>
            </a:r>
          </a:p>
          <a:p>
            <a:endParaRPr lang="en-US" sz="2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EE0449-7D34-421D-BACC-6F680C206234}"/>
              </a:ext>
            </a:extLst>
          </p:cNvPr>
          <p:cNvSpPr/>
          <p:nvPr/>
        </p:nvSpPr>
        <p:spPr>
          <a:xfrm>
            <a:off x="457200" y="3105688"/>
            <a:ext cx="8229600" cy="207477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36A0789-181B-48A0-9D29-5BA28AE578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6233" y="3791124"/>
            <a:ext cx="7603066" cy="50960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F2162CC-4D90-438B-A87F-7946D21772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94514" y="4471586"/>
            <a:ext cx="3746503" cy="521036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EBBA602-C494-436D-96FF-EB92CF247492}"/>
              </a:ext>
            </a:extLst>
          </p:cNvPr>
          <p:cNvSpPr txBox="1">
            <a:spLocks/>
          </p:cNvSpPr>
          <p:nvPr/>
        </p:nvSpPr>
        <p:spPr bwMode="auto">
          <a:xfrm>
            <a:off x="3064932" y="3177376"/>
            <a:ext cx="3005668" cy="52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2"/>
                </a:solidFill>
                <a:latin typeface="+mn-lt"/>
                <a:ea typeface="ヒラギノ角ゴ Pro W3" charset="0"/>
                <a:cs typeface="Geneva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2"/>
                </a:solidFill>
                <a:latin typeface="+mn-lt"/>
                <a:ea typeface="Geneva" charset="0"/>
                <a:cs typeface="Geneva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+mn-lt"/>
                <a:ea typeface="Geneva" charset="0"/>
                <a:cs typeface="Geneva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2"/>
                </a:solidFill>
                <a:latin typeface="+mn-lt"/>
                <a:ea typeface="Geneva" charset="0"/>
                <a:cs typeface="Geneva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2"/>
                </a:solidFill>
                <a:latin typeface="+mn-lt"/>
                <a:ea typeface="Geneva" charset="0"/>
                <a:cs typeface="Geneva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5F5F5F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5F5F5F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5F5F5F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5F5F5F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800" kern="0" dirty="0"/>
              <a:t>Floquet Theorem:</a:t>
            </a:r>
          </a:p>
        </p:txBody>
      </p:sp>
    </p:spTree>
    <p:extLst>
      <p:ext uri="{BB962C8B-B14F-4D97-AF65-F5344CB8AC3E}">
        <p14:creationId xmlns:p14="http://schemas.microsoft.com/office/powerpoint/2010/main" val="3031765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54AA9-0AB4-4964-BFEC-51D251F42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8133" y="88900"/>
            <a:ext cx="3869267" cy="376238"/>
          </a:xfrm>
        </p:spPr>
        <p:txBody>
          <a:bodyPr/>
          <a:lstStyle/>
          <a:p>
            <a:r>
              <a:rPr lang="en-US" sz="2400" dirty="0"/>
              <a:t>What is a Floquet system?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506E67-E834-484E-9D62-C771EC89123C}"/>
              </a:ext>
            </a:extLst>
          </p:cNvPr>
          <p:cNvSpPr txBox="1"/>
          <p:nvPr/>
        </p:nvSpPr>
        <p:spPr>
          <a:xfrm>
            <a:off x="239179" y="2263854"/>
            <a:ext cx="8665633" cy="895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528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For such a system, the Floquet theorem must hold:</a:t>
            </a:r>
          </a:p>
          <a:p>
            <a:pPr marL="342900" indent="-342900">
              <a:spcBef>
                <a:spcPts val="528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6DB0E3-5AA5-40EF-9FA4-BE5289571680}"/>
              </a:ext>
            </a:extLst>
          </p:cNvPr>
          <p:cNvSpPr txBox="1"/>
          <p:nvPr/>
        </p:nvSpPr>
        <p:spPr>
          <a:xfrm>
            <a:off x="239181" y="818086"/>
            <a:ext cx="86656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528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Exhibits discrete time translation symmetry: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0C35DE8-88C1-44E6-AFD9-5D63016724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5790" y="1488090"/>
            <a:ext cx="2692410" cy="567424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8EE0449-7D34-421D-BACC-6F680C206234}"/>
              </a:ext>
            </a:extLst>
          </p:cNvPr>
          <p:cNvSpPr/>
          <p:nvPr/>
        </p:nvSpPr>
        <p:spPr>
          <a:xfrm>
            <a:off x="1092200" y="3105689"/>
            <a:ext cx="6959600" cy="199758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EBBA602-C494-436D-96FF-EB92CF247492}"/>
              </a:ext>
            </a:extLst>
          </p:cNvPr>
          <p:cNvSpPr txBox="1">
            <a:spLocks/>
          </p:cNvSpPr>
          <p:nvPr/>
        </p:nvSpPr>
        <p:spPr bwMode="auto">
          <a:xfrm>
            <a:off x="3498840" y="3200976"/>
            <a:ext cx="2146307" cy="52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2"/>
                </a:solidFill>
                <a:latin typeface="+mn-lt"/>
                <a:ea typeface="ヒラギノ角ゴ Pro W3" charset="0"/>
                <a:cs typeface="Geneva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2"/>
                </a:solidFill>
                <a:latin typeface="+mn-lt"/>
                <a:ea typeface="Geneva" charset="0"/>
                <a:cs typeface="Geneva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+mn-lt"/>
                <a:ea typeface="Geneva" charset="0"/>
                <a:cs typeface="Geneva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2"/>
                </a:solidFill>
                <a:latin typeface="+mn-lt"/>
                <a:ea typeface="Geneva" charset="0"/>
                <a:cs typeface="Geneva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2"/>
                </a:solidFill>
                <a:latin typeface="+mn-lt"/>
                <a:ea typeface="Geneva" charset="0"/>
                <a:cs typeface="Geneva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5F5F5F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5F5F5F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5F5F5F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5F5F5F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800" kern="0" dirty="0"/>
              <a:t>Expectation: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651805DE-DBD6-408A-A417-F9DA0496B0F4}"/>
              </a:ext>
            </a:extLst>
          </p:cNvPr>
          <p:cNvSpPr txBox="1">
            <a:spLocks/>
          </p:cNvSpPr>
          <p:nvPr/>
        </p:nvSpPr>
        <p:spPr bwMode="auto">
          <a:xfrm>
            <a:off x="1189560" y="3771300"/>
            <a:ext cx="6764869" cy="1331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2"/>
                </a:solidFill>
                <a:latin typeface="+mn-lt"/>
                <a:ea typeface="ヒラギノ角ゴ Pro W3" charset="0"/>
                <a:cs typeface="Geneva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2"/>
                </a:solidFill>
                <a:latin typeface="+mn-lt"/>
                <a:ea typeface="Geneva" charset="0"/>
                <a:cs typeface="Geneva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+mn-lt"/>
                <a:ea typeface="Geneva" charset="0"/>
                <a:cs typeface="Geneva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2"/>
                </a:solidFill>
                <a:latin typeface="+mn-lt"/>
                <a:ea typeface="Geneva" charset="0"/>
                <a:cs typeface="Geneva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2"/>
                </a:solidFill>
                <a:latin typeface="+mn-lt"/>
                <a:ea typeface="Geneva" charset="0"/>
                <a:cs typeface="Geneva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5F5F5F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5F5F5F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5F5F5F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5F5F5F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400" kern="0" dirty="0"/>
              <a:t>In complete analogy with physical crystallization, we should be able to prepare a system in such a time-crystalline phase, i.e., a </a:t>
            </a:r>
            <a:r>
              <a:rPr lang="en-US" sz="2400" i="1" kern="0" dirty="0"/>
              <a:t>time crystal</a:t>
            </a:r>
            <a:r>
              <a:rPr lang="en-US" sz="2400" kern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62955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37208-3C5E-4E3C-85FD-2EC7DE54E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1" y="1192242"/>
            <a:ext cx="3412066" cy="539491"/>
          </a:xfrm>
        </p:spPr>
        <p:txBody>
          <a:bodyPr/>
          <a:lstStyle/>
          <a:p>
            <a:pPr marL="0" indent="0">
              <a:spcBef>
                <a:spcPts val="528"/>
              </a:spcBef>
              <a:spcAft>
                <a:spcPts val="0"/>
              </a:spcAft>
              <a:buNone/>
            </a:pPr>
            <a:r>
              <a:rPr lang="en-US" sz="2400" dirty="0"/>
              <a:t>Energy → Quasienergy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5AB9157-6B7A-486B-AD0C-F32B0E9E1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4866" y="88900"/>
            <a:ext cx="4689549" cy="376238"/>
          </a:xfrm>
        </p:spPr>
        <p:txBody>
          <a:bodyPr/>
          <a:lstStyle/>
          <a:p>
            <a:r>
              <a:rPr lang="en-US" sz="2400" dirty="0"/>
              <a:t>Floquet Theorem &amp; Quasienergy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E6603A8-BB52-49EF-AE2E-30C63F1C8AA3}"/>
              </a:ext>
            </a:extLst>
          </p:cNvPr>
          <p:cNvSpPr/>
          <p:nvPr/>
        </p:nvSpPr>
        <p:spPr>
          <a:xfrm>
            <a:off x="2675467" y="1089874"/>
            <a:ext cx="3877734" cy="213592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F98C378-4BB3-4942-BB77-A5CA83B73A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9857" y="1958336"/>
            <a:ext cx="3194676" cy="1080596"/>
          </a:xfrm>
          <a:prstGeom prst="rect">
            <a:avLst/>
          </a:prstGeom>
        </p:spPr>
      </p:pic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8D9099DA-4671-4EC4-8990-31FAEB004714}"/>
              </a:ext>
            </a:extLst>
          </p:cNvPr>
          <p:cNvSpPr txBox="1">
            <a:spLocks/>
          </p:cNvSpPr>
          <p:nvPr/>
        </p:nvSpPr>
        <p:spPr bwMode="auto">
          <a:xfrm>
            <a:off x="1075391" y="3643523"/>
            <a:ext cx="7128810" cy="546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2"/>
                </a:solidFill>
                <a:latin typeface="+mn-lt"/>
                <a:ea typeface="ヒラギノ角ゴ Pro W3" charset="0"/>
                <a:cs typeface="Geneva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2"/>
                </a:solidFill>
                <a:latin typeface="+mn-lt"/>
                <a:ea typeface="Geneva" charset="0"/>
                <a:cs typeface="Geneva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+mn-lt"/>
                <a:ea typeface="Geneva" charset="0"/>
                <a:cs typeface="Geneva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2"/>
                </a:solidFill>
                <a:latin typeface="+mn-lt"/>
                <a:ea typeface="Geneva" charset="0"/>
                <a:cs typeface="Geneva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2"/>
                </a:solidFill>
                <a:latin typeface="+mn-lt"/>
                <a:ea typeface="Geneva" charset="0"/>
                <a:cs typeface="Geneva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5F5F5F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5F5F5F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5F5F5F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5F5F5F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400" kern="0" dirty="0"/>
              <a:t>Energy is now only unique modulo the drive period!</a:t>
            </a:r>
          </a:p>
        </p:txBody>
      </p:sp>
    </p:spTree>
    <p:extLst>
      <p:ext uri="{BB962C8B-B14F-4D97-AF65-F5344CB8AC3E}">
        <p14:creationId xmlns:p14="http://schemas.microsoft.com/office/powerpoint/2010/main" val="1320439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37208-3C5E-4E3C-85FD-2EC7DE54E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1" y="1192242"/>
            <a:ext cx="3412066" cy="539491"/>
          </a:xfrm>
        </p:spPr>
        <p:txBody>
          <a:bodyPr/>
          <a:lstStyle/>
          <a:p>
            <a:pPr marL="0" indent="0">
              <a:spcBef>
                <a:spcPts val="528"/>
              </a:spcBef>
              <a:spcAft>
                <a:spcPts val="0"/>
              </a:spcAft>
              <a:buNone/>
            </a:pPr>
            <a:r>
              <a:rPr lang="en-US" sz="2400" dirty="0"/>
              <a:t>Energy → Quasienergy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5AB9157-6B7A-486B-AD0C-F32B0E9E1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4866" y="88900"/>
            <a:ext cx="4689549" cy="376238"/>
          </a:xfrm>
        </p:spPr>
        <p:txBody>
          <a:bodyPr/>
          <a:lstStyle/>
          <a:p>
            <a:r>
              <a:rPr lang="en-US" sz="2400" dirty="0"/>
              <a:t>Floquet Theorem &amp; Quasienergy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E6603A8-BB52-49EF-AE2E-30C63F1C8AA3}"/>
              </a:ext>
            </a:extLst>
          </p:cNvPr>
          <p:cNvSpPr/>
          <p:nvPr/>
        </p:nvSpPr>
        <p:spPr>
          <a:xfrm>
            <a:off x="2675467" y="1089874"/>
            <a:ext cx="3877734" cy="213592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F98C378-4BB3-4942-BB77-A5CA83B73A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9857" y="1958336"/>
            <a:ext cx="3194676" cy="108059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E92BC20-188D-41B3-B3FF-0228FED59658}"/>
              </a:ext>
            </a:extLst>
          </p:cNvPr>
          <p:cNvSpPr txBox="1"/>
          <p:nvPr/>
        </p:nvSpPr>
        <p:spPr>
          <a:xfrm>
            <a:off x="2467050" y="3418835"/>
            <a:ext cx="4573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See umklapp processes in spatial crystals: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B13C58C-2D27-4F8C-9903-25EB89107D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47949" y="3848390"/>
            <a:ext cx="5562600" cy="277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108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5AB9157-6B7A-486B-AD0C-F32B0E9E1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1267" y="88900"/>
            <a:ext cx="3674534" cy="376238"/>
          </a:xfrm>
        </p:spPr>
        <p:txBody>
          <a:bodyPr/>
          <a:lstStyle/>
          <a:p>
            <a:r>
              <a:rPr lang="en-US" sz="2400" dirty="0"/>
              <a:t>Existence of time crystals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12FB1EE-1004-47DA-8716-4343B6061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0532" y="1064074"/>
            <a:ext cx="4724401" cy="541867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Do they exist in equilibrium?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1820C32-46B0-42B1-9CB2-EE41A4F9CC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3264" y="3645207"/>
            <a:ext cx="5858936" cy="71905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E5A5236-BE67-4C02-A4CA-D24DFDAC38A2}"/>
              </a:ext>
            </a:extLst>
          </p:cNvPr>
          <p:cNvSpPr txBox="1"/>
          <p:nvPr/>
        </p:nvSpPr>
        <p:spPr>
          <a:xfrm flipH="1">
            <a:off x="756919" y="2299548"/>
            <a:ext cx="718481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Naively, we expect so by analogy with spatial crystals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Spatial case: long-range (periodic) spatial order</a:t>
            </a:r>
          </a:p>
        </p:txBody>
      </p:sp>
    </p:spTree>
    <p:extLst>
      <p:ext uri="{BB962C8B-B14F-4D97-AF65-F5344CB8AC3E}">
        <p14:creationId xmlns:p14="http://schemas.microsoft.com/office/powerpoint/2010/main" val="384627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5AB9157-6B7A-486B-AD0C-F32B0E9E1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1267" y="88900"/>
            <a:ext cx="3674534" cy="376238"/>
          </a:xfrm>
        </p:spPr>
        <p:txBody>
          <a:bodyPr/>
          <a:lstStyle/>
          <a:p>
            <a:r>
              <a:rPr lang="en-US" sz="2400" dirty="0"/>
              <a:t>Existence of time crystals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12FB1EE-1004-47DA-8716-4343B6061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1600200"/>
          </a:xfrm>
        </p:spPr>
        <p:txBody>
          <a:bodyPr/>
          <a:lstStyle/>
          <a:p>
            <a:r>
              <a:rPr lang="en-US" b="1" dirty="0"/>
              <a:t>A caveat: </a:t>
            </a:r>
            <a:r>
              <a:rPr lang="en-US" dirty="0"/>
              <a:t>no-go theorem for systems in thermal equilibrium!*</a:t>
            </a:r>
          </a:p>
          <a:p>
            <a:endParaRPr lang="en-US" dirty="0"/>
          </a:p>
          <a:p>
            <a:r>
              <a:rPr lang="en-US" dirty="0"/>
              <a:t>Most generally, can define a time crystal by existence of time-dependent long-range order: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30BFBC-A7EF-4B9C-BC2C-C8C8292223C4}"/>
              </a:ext>
            </a:extLst>
          </p:cNvPr>
          <p:cNvSpPr/>
          <p:nvPr/>
        </p:nvSpPr>
        <p:spPr>
          <a:xfrm>
            <a:off x="2895600" y="6418702"/>
            <a:ext cx="62484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400" dirty="0"/>
              <a:t>*Watanabe &amp; </a:t>
            </a:r>
            <a:r>
              <a:rPr lang="en-US" sz="1400" dirty="0" err="1"/>
              <a:t>Oshikawa</a:t>
            </a:r>
            <a:r>
              <a:rPr lang="en-US" sz="1400" dirty="0"/>
              <a:t> (Phys. Rev. Lett. </a:t>
            </a:r>
            <a:r>
              <a:rPr lang="en-US" sz="1400" b="1" dirty="0"/>
              <a:t>114</a:t>
            </a:r>
            <a:r>
              <a:rPr lang="en-US" sz="1400" dirty="0"/>
              <a:t>, 251603 (24 June 2015))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8F6B90A4-EA4E-4404-9345-8A07433D39A5}"/>
              </a:ext>
            </a:extLst>
          </p:cNvPr>
          <p:cNvSpPr txBox="1">
            <a:spLocks/>
          </p:cNvSpPr>
          <p:nvPr/>
        </p:nvSpPr>
        <p:spPr bwMode="auto">
          <a:xfrm>
            <a:off x="457200" y="4317999"/>
            <a:ext cx="8111067" cy="1397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2"/>
                </a:solidFill>
                <a:latin typeface="+mn-lt"/>
                <a:ea typeface="ヒラギノ角ゴ Pro W3" charset="0"/>
                <a:cs typeface="Geneva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2"/>
                </a:solidFill>
                <a:latin typeface="+mn-lt"/>
                <a:ea typeface="Geneva" charset="0"/>
                <a:cs typeface="Geneva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+mn-lt"/>
                <a:ea typeface="Geneva" charset="0"/>
                <a:cs typeface="Geneva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2"/>
                </a:solidFill>
                <a:latin typeface="+mn-lt"/>
                <a:ea typeface="Geneva" charset="0"/>
                <a:cs typeface="Geneva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2"/>
                </a:solidFill>
                <a:latin typeface="+mn-lt"/>
                <a:ea typeface="Geneva" charset="0"/>
                <a:cs typeface="Geneva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5F5F5F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5F5F5F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5F5F5F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5F5F5F"/>
                </a:solidFill>
                <a:latin typeface="+mn-lt"/>
              </a:defRPr>
            </a:lvl9pPr>
          </a:lstStyle>
          <a:p>
            <a:pPr lvl="1"/>
            <a:r>
              <a:rPr lang="en-US" sz="2200" kern="0" dirty="0"/>
              <a:t>Intuitively, we don’t expect to get this in the ground state</a:t>
            </a:r>
          </a:p>
          <a:p>
            <a:pPr lvl="1"/>
            <a:r>
              <a:rPr lang="en-US" sz="2200" kern="0" dirty="0"/>
              <a:t>turns out to hold at finite T in equilibrium too!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D29490-DC29-4A2F-8F08-E2E3CA3830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8437" y="3288612"/>
            <a:ext cx="6144830" cy="831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448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D30BFBC-A7EF-4B9C-BC2C-C8C8292223C4}"/>
              </a:ext>
            </a:extLst>
          </p:cNvPr>
          <p:cNvSpPr/>
          <p:nvPr/>
        </p:nvSpPr>
        <p:spPr>
          <a:xfrm>
            <a:off x="2844801" y="6418702"/>
            <a:ext cx="618913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400" dirty="0"/>
              <a:t>*Else, Bauer &amp; Nayak (Phys. Rev. Lett. </a:t>
            </a:r>
            <a:r>
              <a:rPr lang="en-US" sz="1400" b="1" dirty="0"/>
              <a:t>117</a:t>
            </a:r>
            <a:r>
              <a:rPr lang="en-US" sz="1400" dirty="0"/>
              <a:t>, 090402 (25 August 2016))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D6EA56-BBBF-45C7-8F9B-6A0A2DE53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339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Spontaneous time-translation symmetry breaking </a:t>
            </a:r>
            <a:r>
              <a:rPr lang="en-US" b="1" dirty="0"/>
              <a:t>is </a:t>
            </a:r>
            <a:r>
              <a:rPr lang="en-US" dirty="0"/>
              <a:t>possible!*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Many-body localization turns out to be important to get time-dependent correlations in the lowest energy eigenstate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E.g., a spin-1/2 system in the presence of a laser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Driving: spin flips at regular intervals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Strong disorder: many-body localization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Long-range interactions: induce time crystallization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90980DB-C6F4-402B-A273-B1A018AFD4FE}"/>
              </a:ext>
            </a:extLst>
          </p:cNvPr>
          <p:cNvSpPr txBox="1">
            <a:spLocks/>
          </p:cNvSpPr>
          <p:nvPr/>
        </p:nvSpPr>
        <p:spPr bwMode="auto">
          <a:xfrm>
            <a:off x="3361267" y="88900"/>
            <a:ext cx="3674534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+mj-lt"/>
                <a:ea typeface="ヒラギノ角ゴ Pro W3" charset="0"/>
                <a:cs typeface="Geneva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400" kern="0" dirty="0"/>
              <a:t>Existence of time crystals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30BB391-875E-41FB-B9CE-317DAA5FE085}"/>
              </a:ext>
            </a:extLst>
          </p:cNvPr>
          <p:cNvSpPr txBox="1">
            <a:spLocks/>
          </p:cNvSpPr>
          <p:nvPr/>
        </p:nvSpPr>
        <p:spPr bwMode="auto">
          <a:xfrm>
            <a:off x="838200" y="764072"/>
            <a:ext cx="7467600" cy="579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2"/>
                </a:solidFill>
                <a:latin typeface="+mn-lt"/>
                <a:ea typeface="ヒラギノ角ゴ Pro W3" charset="0"/>
                <a:cs typeface="Geneva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2"/>
                </a:solidFill>
                <a:latin typeface="+mn-lt"/>
                <a:ea typeface="Geneva" charset="0"/>
                <a:cs typeface="Geneva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2"/>
                </a:solidFill>
                <a:latin typeface="+mn-lt"/>
                <a:ea typeface="Geneva" charset="0"/>
                <a:cs typeface="Geneva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2"/>
                </a:solidFill>
                <a:latin typeface="+mn-lt"/>
                <a:ea typeface="Geneva" charset="0"/>
                <a:cs typeface="Geneva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2"/>
                </a:solidFill>
                <a:latin typeface="+mn-lt"/>
                <a:ea typeface="Geneva" charset="0"/>
                <a:cs typeface="Geneva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5F5F5F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5F5F5F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5F5F5F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5F5F5F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800" kern="0" dirty="0"/>
              <a:t>What about non-equilibrium (driven) systems?</a:t>
            </a:r>
          </a:p>
        </p:txBody>
      </p:sp>
    </p:spTree>
    <p:extLst>
      <p:ext uri="{BB962C8B-B14F-4D97-AF65-F5344CB8AC3E}">
        <p14:creationId xmlns:p14="http://schemas.microsoft.com/office/powerpoint/2010/main" val="3100849770"/>
      </p:ext>
    </p:extLst>
  </p:cSld>
  <p:clrMapOvr>
    <a:masterClrMapping/>
  </p:clrMapOvr>
</p:sld>
</file>

<file path=ppt/theme/theme1.xml><?xml version="1.0" encoding="utf-8"?>
<a:theme xmlns:a="http://schemas.openxmlformats.org/drawingml/2006/main" name="RU_template_SHIELD_RBHS">
  <a:themeElements>
    <a:clrScheme name="RU_Template_Verdana_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RU_Template_Verdana_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U_Template_Verdana_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1656</TotalTime>
  <Words>742</Words>
  <Application>Microsoft Office PowerPoint</Application>
  <PresentationFormat>On-screen Show (4:3)</PresentationFormat>
  <Paragraphs>117</Paragraphs>
  <Slides>19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Geneva</vt:lpstr>
      <vt:lpstr>ヒラギノ角ゴ Pro W3</vt:lpstr>
      <vt:lpstr>Arial</vt:lpstr>
      <vt:lpstr>Calibri</vt:lpstr>
      <vt:lpstr>RU_template_SHIELD_RBHS</vt:lpstr>
      <vt:lpstr>Many-body Floquet systems &amp; time-crystalline order</vt:lpstr>
      <vt:lpstr>PowerPoint Presentation</vt:lpstr>
      <vt:lpstr>What is a Floquet system?</vt:lpstr>
      <vt:lpstr>What is a Floquet system?</vt:lpstr>
      <vt:lpstr>Floquet Theorem &amp; Quasienergy</vt:lpstr>
      <vt:lpstr>Floquet Theorem &amp; Quasienergy</vt:lpstr>
      <vt:lpstr>Existence of time crystals</vt:lpstr>
      <vt:lpstr>Existence of time crystals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Summary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</dc:creator>
  <cp:lastModifiedBy>Daniel</cp:lastModifiedBy>
  <cp:revision>302</cp:revision>
  <cp:lastPrinted>2015-10-16T14:09:02Z</cp:lastPrinted>
  <dcterms:created xsi:type="dcterms:W3CDTF">2017-11-11T21:13:38Z</dcterms:created>
  <dcterms:modified xsi:type="dcterms:W3CDTF">2017-12-13T03:26:53Z</dcterms:modified>
</cp:coreProperties>
</file>