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426" r:id="rId2"/>
    <p:sldId id="303" r:id="rId3"/>
    <p:sldId id="392" r:id="rId4"/>
    <p:sldId id="304" r:id="rId5"/>
    <p:sldId id="369" r:id="rId6"/>
    <p:sldId id="399" r:id="rId7"/>
    <p:sldId id="268" r:id="rId8"/>
    <p:sldId id="288" r:id="rId9"/>
    <p:sldId id="289" r:id="rId10"/>
    <p:sldId id="290" r:id="rId11"/>
    <p:sldId id="291" r:id="rId12"/>
    <p:sldId id="292" r:id="rId13"/>
    <p:sldId id="418" r:id="rId14"/>
    <p:sldId id="293" r:id="rId15"/>
    <p:sldId id="398" r:id="rId16"/>
    <p:sldId id="272" r:id="rId17"/>
    <p:sldId id="371" r:id="rId18"/>
    <p:sldId id="435" r:id="rId19"/>
    <p:sldId id="373" r:id="rId20"/>
    <p:sldId id="401" r:id="rId21"/>
    <p:sldId id="274" r:id="rId22"/>
    <p:sldId id="294" r:id="rId23"/>
    <p:sldId id="437" r:id="rId24"/>
    <p:sldId id="374" r:id="rId25"/>
    <p:sldId id="350" r:id="rId26"/>
    <p:sldId id="412" r:id="rId27"/>
    <p:sldId id="295" r:id="rId28"/>
    <p:sldId id="440" r:id="rId29"/>
    <p:sldId id="441" r:id="rId30"/>
    <p:sldId id="427" r:id="rId31"/>
    <p:sldId id="387" r:id="rId32"/>
    <p:sldId id="428" r:id="rId33"/>
    <p:sldId id="419" r:id="rId34"/>
    <p:sldId id="298" r:id="rId35"/>
    <p:sldId id="299" r:id="rId36"/>
    <p:sldId id="264" r:id="rId37"/>
    <p:sldId id="300" r:id="rId38"/>
    <p:sldId id="307" r:id="rId39"/>
    <p:sldId id="278" r:id="rId40"/>
    <p:sldId id="309" r:id="rId41"/>
    <p:sldId id="308" r:id="rId42"/>
    <p:sldId id="429" r:id="rId43"/>
    <p:sldId id="313" r:id="rId44"/>
    <p:sldId id="310" r:id="rId45"/>
    <p:sldId id="347" r:id="rId46"/>
    <p:sldId id="400" r:id="rId47"/>
    <p:sldId id="320" r:id="rId48"/>
    <p:sldId id="322" r:id="rId49"/>
    <p:sldId id="413" r:id="rId50"/>
    <p:sldId id="397" r:id="rId51"/>
    <p:sldId id="420" r:id="rId52"/>
    <p:sldId id="353" r:id="rId53"/>
    <p:sldId id="442" r:id="rId54"/>
    <p:sldId id="333" r:id="rId55"/>
    <p:sldId id="425" r:id="rId56"/>
    <p:sldId id="334" r:id="rId57"/>
    <p:sldId id="335" r:id="rId58"/>
    <p:sldId id="417" r:id="rId59"/>
    <p:sldId id="406" r:id="rId60"/>
    <p:sldId id="421" r:id="rId61"/>
    <p:sldId id="377" r:id="rId62"/>
    <p:sldId id="395" r:id="rId63"/>
    <p:sldId id="394" r:id="rId64"/>
    <p:sldId id="402" r:id="rId65"/>
    <p:sldId id="433" r:id="rId66"/>
    <p:sldId id="434" r:id="rId67"/>
    <p:sldId id="375" r:id="rId68"/>
    <p:sldId id="396" r:id="rId69"/>
    <p:sldId id="422" r:id="rId70"/>
    <p:sldId id="379" r:id="rId71"/>
    <p:sldId id="380" r:id="rId72"/>
    <p:sldId id="414" r:id="rId73"/>
    <p:sldId id="381" r:id="rId74"/>
    <p:sldId id="382" r:id="rId75"/>
    <p:sldId id="439" r:id="rId76"/>
    <p:sldId id="383" r:id="rId77"/>
    <p:sldId id="384" r:id="rId78"/>
    <p:sldId id="388" r:id="rId79"/>
    <p:sldId id="385" r:id="rId80"/>
    <p:sldId id="390" r:id="rId81"/>
    <p:sldId id="391" r:id="rId82"/>
    <p:sldId id="423" r:id="rId8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386"/>
    <a:srgbClr val="05265B"/>
    <a:srgbClr val="0000FF"/>
    <a:srgbClr val="0033CC"/>
    <a:srgbClr val="011E5F"/>
    <a:srgbClr val="35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82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308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376"/>
    </p:cViewPr>
  </p:sorterViewPr>
  <p:notesViewPr>
    <p:cSldViewPr snapToGrid="0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0FB6726F-C11F-4BF2-8246-491B0B96B71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98E96B5F-9D92-40FB-A186-BE754F1D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25E7FFD5-E068-4745-8992-B25380099DE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B689D21C-D59E-4939-884C-8EBE4EA8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2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0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2430-E407-46AC-8985-029B462AA44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00.png"/><Relationship Id="rId7" Type="http://schemas.openxmlformats.org/officeDocument/2006/relationships/image" Target="../media/image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40.png"/><Relationship Id="rId5" Type="http://schemas.openxmlformats.org/officeDocument/2006/relationships/image" Target="../media/image331.png"/><Relationship Id="rId10" Type="http://schemas.openxmlformats.org/officeDocument/2006/relationships/image" Target="../media/image54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8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9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0.png"/><Relationship Id="rId7" Type="http://schemas.openxmlformats.org/officeDocument/2006/relationships/image" Target="../media/image65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30.png"/><Relationship Id="rId7" Type="http://schemas.openxmlformats.org/officeDocument/2006/relationships/image" Target="../media/image4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11" Type="http://schemas.openxmlformats.org/officeDocument/2006/relationships/image" Target="../media/image46.png"/><Relationship Id="rId5" Type="http://schemas.openxmlformats.org/officeDocument/2006/relationships/image" Target="../media/image350.png"/><Relationship Id="rId10" Type="http://schemas.openxmlformats.org/officeDocument/2006/relationships/image" Target="../media/image45.png"/><Relationship Id="rId4" Type="http://schemas.openxmlformats.org/officeDocument/2006/relationships/image" Target="../media/image341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100.png"/><Relationship Id="rId10" Type="http://schemas.openxmlformats.org/officeDocument/2006/relationships/image" Target="../media/image71.png"/><Relationship Id="rId4" Type="http://schemas.openxmlformats.org/officeDocument/2006/relationships/image" Target="../media/image950.png"/><Relationship Id="rId9" Type="http://schemas.openxmlformats.org/officeDocument/2006/relationships/image" Target="../media/image9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80.png"/><Relationship Id="rId7" Type="http://schemas.openxmlformats.org/officeDocument/2006/relationships/image" Target="../media/image10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760.png"/><Relationship Id="rId4" Type="http://schemas.openxmlformats.org/officeDocument/2006/relationships/image" Target="../media/image890.png"/><Relationship Id="rId9" Type="http://schemas.openxmlformats.org/officeDocument/2006/relationships/image" Target="../media/image10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60.png"/><Relationship Id="rId7" Type="http://schemas.openxmlformats.org/officeDocument/2006/relationships/image" Target="../media/image680.png"/><Relationship Id="rId12" Type="http://schemas.openxmlformats.org/officeDocument/2006/relationships/image" Target="../media/image64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82.png"/><Relationship Id="rId10" Type="http://schemas.openxmlformats.org/officeDocument/2006/relationships/image" Target="../media/image87.png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73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5.png"/><Relationship Id="rId7" Type="http://schemas.openxmlformats.org/officeDocument/2006/relationships/image" Target="../media/image92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5" Type="http://schemas.openxmlformats.org/officeDocument/2006/relationships/image" Target="../media/image1010.png"/><Relationship Id="rId4" Type="http://schemas.openxmlformats.org/officeDocument/2006/relationships/image" Target="../media/image9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07.png"/><Relationship Id="rId7" Type="http://schemas.openxmlformats.org/officeDocument/2006/relationships/image" Target="../media/image13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2.png"/><Relationship Id="rId2" Type="http://schemas.openxmlformats.org/officeDocument/2006/relationships/image" Target="../media/image10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72.png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39.png"/><Relationship Id="rId5" Type="http://schemas.openxmlformats.org/officeDocument/2006/relationships/image" Target="../media/image126.png"/><Relationship Id="rId10" Type="http://schemas.openxmlformats.org/officeDocument/2006/relationships/image" Target="../media/image143.png"/><Relationship Id="rId4" Type="http://schemas.openxmlformats.org/officeDocument/2006/relationships/image" Target="../media/image122.png"/><Relationship Id="rId9" Type="http://schemas.openxmlformats.org/officeDocument/2006/relationships/image" Target="../media/image1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7" Type="http://schemas.openxmlformats.org/officeDocument/2006/relationships/image" Target="../media/image1412.png"/><Relationship Id="rId2" Type="http://schemas.openxmlformats.org/officeDocument/2006/relationships/image" Target="../media/image16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1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290.png"/><Relationship Id="rId18" Type="http://schemas.openxmlformats.org/officeDocument/2006/relationships/image" Target="../media/image1660.png"/><Relationship Id="rId3" Type="http://schemas.openxmlformats.org/officeDocument/2006/relationships/tags" Target="../tags/tag4.xml"/><Relationship Id="rId21" Type="http://schemas.openxmlformats.org/officeDocument/2006/relationships/image" Target="../media/image1691.png"/><Relationship Id="rId7" Type="http://schemas.openxmlformats.org/officeDocument/2006/relationships/slideLayout" Target="../slideLayouts/slideLayout6.xml"/><Relationship Id="rId17" Type="http://schemas.openxmlformats.org/officeDocument/2006/relationships/image" Target="../media/image1650.png"/><Relationship Id="rId2" Type="http://schemas.openxmlformats.org/officeDocument/2006/relationships/tags" Target="../tags/tag3.xml"/><Relationship Id="rId16" Type="http://schemas.openxmlformats.org/officeDocument/2006/relationships/image" Target="../media/image118.png"/><Relationship Id="rId20" Type="http://schemas.openxmlformats.org/officeDocument/2006/relationships/image" Target="../media/image168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5" Type="http://schemas.openxmlformats.org/officeDocument/2006/relationships/image" Target="../media/image116.png"/><Relationship Id="rId19" Type="http://schemas.openxmlformats.org/officeDocument/2006/relationships/image" Target="../media/image1670.png"/><Relationship Id="rId4" Type="http://schemas.openxmlformats.org/officeDocument/2006/relationships/tags" Target="../tags/tag5.xml"/><Relationship Id="rId9" Type="http://schemas.openxmlformats.org/officeDocument/2006/relationships/image" Target="../media/image1120.png"/><Relationship Id="rId1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0.xml"/><Relationship Id="rId7" Type="http://schemas.openxmlformats.org/officeDocument/2006/relationships/image" Target="../media/image14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5" Type="http://schemas.openxmlformats.org/officeDocument/2006/relationships/image" Target="../media/image1420.png"/><Relationship Id="rId10" Type="http://schemas.openxmlformats.org/officeDocument/2006/relationships/image" Target="../media/image148.png"/><Relationship Id="rId4" Type="http://schemas.openxmlformats.org/officeDocument/2006/relationships/tags" Target="../tags/tag11.xml"/><Relationship Id="rId9" Type="http://schemas.openxmlformats.org/officeDocument/2006/relationships/image" Target="../media/image118.png"/><Relationship Id="rId14" Type="http://schemas.openxmlformats.org/officeDocument/2006/relationships/image" Target="../media/image14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3" Type="http://schemas.openxmlformats.org/officeDocument/2006/relationships/image" Target="../media/image171.png"/><Relationship Id="rId7" Type="http://schemas.openxmlformats.org/officeDocument/2006/relationships/image" Target="../media/image1360.png"/><Relationship Id="rId2" Type="http://schemas.openxmlformats.org/officeDocument/2006/relationships/image" Target="../media/image14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0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3" Type="http://schemas.openxmlformats.org/officeDocument/2006/relationships/image" Target="../media/image1262.png"/><Relationship Id="rId7" Type="http://schemas.openxmlformats.org/officeDocument/2006/relationships/image" Target="../media/image1441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1.png"/><Relationship Id="rId11" Type="http://schemas.openxmlformats.org/officeDocument/2006/relationships/image" Target="../media/image156.png"/><Relationship Id="rId5" Type="http://schemas.openxmlformats.org/officeDocument/2006/relationships/image" Target="../media/image1421.png"/><Relationship Id="rId10" Type="http://schemas.openxmlformats.org/officeDocument/2006/relationships/image" Target="../media/image1473.png"/><Relationship Id="rId4" Type="http://schemas.openxmlformats.org/officeDocument/2006/relationships/image" Target="../media/image155.png"/><Relationship Id="rId9" Type="http://schemas.openxmlformats.org/officeDocument/2006/relationships/image" Target="../media/image14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5" Type="http://schemas.openxmlformats.org/officeDocument/2006/relationships/image" Target="../media/image176.png"/><Relationship Id="rId4" Type="http://schemas.openxmlformats.org/officeDocument/2006/relationships/image" Target="../media/image17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27.png"/><Relationship Id="rId3" Type="http://schemas.openxmlformats.org/officeDocument/2006/relationships/image" Target="../media/image160.png"/><Relationship Id="rId7" Type="http://schemas.openxmlformats.org/officeDocument/2006/relationships/image" Target="../media/image174.png"/><Relationship Id="rId12" Type="http://schemas.openxmlformats.org/officeDocument/2006/relationships/image" Target="../media/image18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9.png"/><Relationship Id="rId5" Type="http://schemas.openxmlformats.org/officeDocument/2006/relationships/image" Target="../media/image169.png"/><Relationship Id="rId10" Type="http://schemas.openxmlformats.org/officeDocument/2006/relationships/image" Target="../media/image178.png"/><Relationship Id="rId4" Type="http://schemas.openxmlformats.org/officeDocument/2006/relationships/image" Target="../media/image168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0.png"/><Relationship Id="rId13" Type="http://schemas.openxmlformats.org/officeDocument/2006/relationships/image" Target="../media/image1790.png"/><Relationship Id="rId3" Type="http://schemas.openxmlformats.org/officeDocument/2006/relationships/image" Target="../media/image1680.png"/><Relationship Id="rId7" Type="http://schemas.openxmlformats.org/officeDocument/2006/relationships/image" Target="../media/image2000.png"/><Relationship Id="rId12" Type="http://schemas.openxmlformats.org/officeDocument/2006/relationships/image" Target="../media/image1820.png"/><Relationship Id="rId2" Type="http://schemas.openxmlformats.org/officeDocument/2006/relationships/image" Target="../media/image17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60.png"/><Relationship Id="rId11" Type="http://schemas.openxmlformats.org/officeDocument/2006/relationships/image" Target="../media/image1810.png"/><Relationship Id="rId5" Type="http://schemas.openxmlformats.org/officeDocument/2006/relationships/image" Target="../media/image1690.png"/><Relationship Id="rId10" Type="http://schemas.openxmlformats.org/officeDocument/2006/relationships/image" Target="../media/image1780.png"/><Relationship Id="rId4" Type="http://schemas.openxmlformats.org/officeDocument/2006/relationships/image" Target="../media/image1940.png"/><Relationship Id="rId9" Type="http://schemas.openxmlformats.org/officeDocument/2006/relationships/image" Target="../media/image1700.png"/><Relationship Id="rId14" Type="http://schemas.openxmlformats.org/officeDocument/2006/relationships/image" Target="../media/image14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1.png"/><Relationship Id="rId5" Type="http://schemas.openxmlformats.org/officeDocument/2006/relationships/image" Target="../media/image187.png"/><Relationship Id="rId4" Type="http://schemas.openxmlformats.org/officeDocument/2006/relationships/image" Target="../media/image12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30.png"/><Relationship Id="rId4" Type="http://schemas.openxmlformats.org/officeDocument/2006/relationships/image" Target="../media/image15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88.png"/><Relationship Id="rId7" Type="http://schemas.openxmlformats.org/officeDocument/2006/relationships/image" Target="../media/image19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89.png"/><Relationship Id="rId9" Type="http://schemas.openxmlformats.org/officeDocument/2006/relationships/image" Target="../media/image1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1.png"/><Relationship Id="rId4" Type="http://schemas.openxmlformats.org/officeDocument/2006/relationships/image" Target="../media/image150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971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37.png"/><Relationship Id="rId5" Type="http://schemas.openxmlformats.org/officeDocument/2006/relationships/tags" Target="../tags/tag17.xml"/><Relationship Id="rId10" Type="http://schemas.openxmlformats.org/officeDocument/2006/relationships/image" Target="../media/image130.png"/><Relationship Id="rId4" Type="http://schemas.openxmlformats.org/officeDocument/2006/relationships/tags" Target="../tags/tag16.xml"/><Relationship Id="rId9" Type="http://schemas.openxmlformats.org/officeDocument/2006/relationships/image" Target="../media/image1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81.png"/><Relationship Id="rId4" Type="http://schemas.openxmlformats.org/officeDocument/2006/relationships/image" Target="../media/image220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0.png"/><Relationship Id="rId2" Type="http://schemas.openxmlformats.org/officeDocument/2006/relationships/image" Target="../media/image19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1.png"/><Relationship Id="rId4" Type="http://schemas.openxmlformats.org/officeDocument/2006/relationships/image" Target="../media/image19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1.png"/><Relationship Id="rId18" Type="http://schemas.openxmlformats.org/officeDocument/2006/relationships/image" Target="../media/image1610.png"/><Relationship Id="rId12" Type="http://schemas.openxmlformats.org/officeDocument/2006/relationships/image" Target="../media/image15.png"/><Relationship Id="rId17" Type="http://schemas.openxmlformats.org/officeDocument/2006/relationships/image" Target="../media/image1510.png"/><Relationship Id="rId16" Type="http://schemas.openxmlformats.org/officeDocument/2006/relationships/image" Target="../media/image1411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0.png"/><Relationship Id="rId1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6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80.png"/><Relationship Id="rId3" Type="http://schemas.openxmlformats.org/officeDocument/2006/relationships/image" Target="../media/image208.png"/><Relationship Id="rId12" Type="http://schemas.openxmlformats.org/officeDocument/2006/relationships/image" Target="../media/image2070.png"/><Relationship Id="rId17" Type="http://schemas.openxmlformats.org/officeDocument/2006/relationships/image" Target="../media/image218.png"/><Relationship Id="rId2" Type="http://schemas.openxmlformats.org/officeDocument/2006/relationships/image" Target="../media/image207.png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060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203.png"/><Relationship Id="rId9" Type="http://schemas.openxmlformats.org/officeDocument/2006/relationships/image" Target="../media/image210.png"/><Relationship Id="rId14" Type="http://schemas.openxmlformats.org/officeDocument/2006/relationships/image" Target="../media/image209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6.png"/><Relationship Id="rId11" Type="http://schemas.openxmlformats.org/officeDocument/2006/relationships/image" Target="../media/image240.png"/><Relationship Id="rId5" Type="http://schemas.openxmlformats.org/officeDocument/2006/relationships/image" Target="../media/image225.png"/><Relationship Id="rId10" Type="http://schemas.openxmlformats.org/officeDocument/2006/relationships/image" Target="../media/image239.png"/><Relationship Id="rId4" Type="http://schemas.openxmlformats.org/officeDocument/2006/relationships/image" Target="../media/image224.png"/><Relationship Id="rId9" Type="http://schemas.openxmlformats.org/officeDocument/2006/relationships/image" Target="../media/image23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134.png"/><Relationship Id="rId18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300.png"/><Relationship Id="rId12" Type="http://schemas.openxmlformats.org/officeDocument/2006/relationships/image" Target="../media/image1330.png"/><Relationship Id="rId17" Type="http://schemas.openxmlformats.org/officeDocument/2006/relationships/image" Target="../media/image145.png"/><Relationship Id="rId2" Type="http://schemas.openxmlformats.org/officeDocument/2006/relationships/image" Target="../media/image135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1.png"/><Relationship Id="rId11" Type="http://schemas.openxmlformats.org/officeDocument/2006/relationships/image" Target="../media/image1320.png"/><Relationship Id="rId5" Type="http://schemas.openxmlformats.org/officeDocument/2006/relationships/image" Target="../media/image1280.png"/><Relationship Id="rId15" Type="http://schemas.openxmlformats.org/officeDocument/2006/relationships/image" Target="../media/image1361.png"/><Relationship Id="rId10" Type="http://schemas.openxmlformats.org/officeDocument/2006/relationships/image" Target="../media/image133.png"/><Relationship Id="rId9" Type="http://schemas.openxmlformats.org/officeDocument/2006/relationships/image" Target="../media/image132.png"/><Relationship Id="rId14" Type="http://schemas.openxmlformats.org/officeDocument/2006/relationships/image" Target="../media/image135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51.png"/><Relationship Id="rId7" Type="http://schemas.openxmlformats.org/officeDocument/2006/relationships/image" Target="../media/image1310.png"/><Relationship Id="rId12" Type="http://schemas.openxmlformats.org/officeDocument/2006/relationships/image" Target="../media/image134.png"/><Relationship Id="rId2" Type="http://schemas.openxmlformats.org/officeDocument/2006/relationships/image" Target="../media/image149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11" Type="http://schemas.openxmlformats.org/officeDocument/2006/relationships/image" Target="../media/image1330.png"/><Relationship Id="rId5" Type="http://schemas.openxmlformats.org/officeDocument/2006/relationships/image" Target="../media/image1291.png"/><Relationship Id="rId15" Type="http://schemas.openxmlformats.org/officeDocument/2006/relationships/image" Target="../media/image1451.png"/><Relationship Id="rId10" Type="http://schemas.openxmlformats.org/officeDocument/2006/relationships/image" Target="../media/image1320.png"/><Relationship Id="rId4" Type="http://schemas.openxmlformats.org/officeDocument/2006/relationships/image" Target="../media/image1280.png"/><Relationship Id="rId9" Type="http://schemas.openxmlformats.org/officeDocument/2006/relationships/image" Target="../media/image133.png"/><Relationship Id="rId14" Type="http://schemas.openxmlformats.org/officeDocument/2006/relationships/image" Target="../media/image136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1.png"/><Relationship Id="rId5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7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15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6.jpeg"/><Relationship Id="rId4" Type="http://schemas.openxmlformats.org/officeDocument/2006/relationships/image" Target="../media/image2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7" Type="http://schemas.openxmlformats.org/officeDocument/2006/relationships/image" Target="../media/image137.emf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4.png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95.png"/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12" Type="http://schemas.openxmlformats.org/officeDocument/2006/relationships/image" Target="../media/image29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8.png"/><Relationship Id="rId11" Type="http://schemas.openxmlformats.org/officeDocument/2006/relationships/image" Target="../media/image293.png"/><Relationship Id="rId5" Type="http://schemas.openxmlformats.org/officeDocument/2006/relationships/image" Target="../media/image287.png"/><Relationship Id="rId10" Type="http://schemas.openxmlformats.org/officeDocument/2006/relationships/image" Target="../media/image292.png"/><Relationship Id="rId4" Type="http://schemas.openxmlformats.org/officeDocument/2006/relationships/image" Target="../media/image286.png"/><Relationship Id="rId9" Type="http://schemas.openxmlformats.org/officeDocument/2006/relationships/image" Target="../media/image291.png"/><Relationship Id="rId14" Type="http://schemas.openxmlformats.org/officeDocument/2006/relationships/image" Target="../media/image29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0.png"/><Relationship Id="rId7" Type="http://schemas.openxmlformats.org/officeDocument/2006/relationships/image" Target="../media/image214.png"/><Relationship Id="rId2" Type="http://schemas.openxmlformats.org/officeDocument/2006/relationships/image" Target="../media/image28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3.png"/><Relationship Id="rId5" Type="http://schemas.openxmlformats.org/officeDocument/2006/relationships/image" Target="../media/image2890.png"/><Relationship Id="rId10" Type="http://schemas.openxmlformats.org/officeDocument/2006/relationships/image" Target="../media/image298.png"/><Relationship Id="rId4" Type="http://schemas.openxmlformats.org/officeDocument/2006/relationships/image" Target="../media/image222.png"/><Relationship Id="rId9" Type="http://schemas.openxmlformats.org/officeDocument/2006/relationships/image" Target="../media/image291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2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10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0.png"/><Relationship Id="rId2" Type="http://schemas.openxmlformats.org/officeDocument/2006/relationships/image" Target="../media/image29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9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0.png"/><Relationship Id="rId3" Type="http://schemas.openxmlformats.org/officeDocument/2006/relationships/image" Target="../media/image3011.png"/><Relationship Id="rId7" Type="http://schemas.openxmlformats.org/officeDocument/2006/relationships/image" Target="../media/image2030.png"/><Relationship Id="rId2" Type="http://schemas.openxmlformats.org/officeDocument/2006/relationships/image" Target="../media/image30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3020.png"/><Relationship Id="rId9" Type="http://schemas.openxmlformats.org/officeDocument/2006/relationships/image" Target="../media/image20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0.png"/><Relationship Id="rId3" Type="http://schemas.openxmlformats.org/officeDocument/2006/relationships/image" Target="../media/image19.png"/><Relationship Id="rId7" Type="http://schemas.openxmlformats.org/officeDocument/2006/relationships/image" Target="../media/image1910.png"/><Relationship Id="rId2" Type="http://schemas.openxmlformats.org/officeDocument/2006/relationships/image" Target="../media/image25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24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3439" y="-78160"/>
            <a:ext cx="121337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+mn-lt"/>
              </a:rPr>
              <a:t>2d Categorical Wall-Crossing With Twisted Masses, 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And An Application To Knot Invariants</a:t>
            </a:r>
            <a:endParaRPr lang="en-US" sz="3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0145" y="1069303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Gregory Moore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7376" y="1055584"/>
            <a:ext cx="235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Rutgers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45" y="1963295"/>
            <a:ext cx="6858000" cy="4867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38112" y="5889008"/>
            <a:ext cx="1228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September 29,  2021 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377" y="2344643"/>
            <a:ext cx="3828250" cy="30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-1905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 </a:t>
            </a:r>
            <a:endParaRPr lang="en-US" sz="5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0635" y="472281"/>
            <a:ext cx="12641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33CC"/>
                </a:solidFill>
              </a:rPr>
              <a:t>U</a:t>
            </a:r>
            <a:r>
              <a:rPr lang="en-US" sz="6000" dirty="0" smtClean="0">
                <a:solidFill>
                  <a:srgbClr val="0033CC"/>
                </a:solidFill>
              </a:rPr>
              <a:t>nder continuous deformation of metric and super-one-form </a:t>
            </a:r>
          </a:p>
          <a:p>
            <a:pPr algn="ctr"/>
            <a:r>
              <a:rPr lang="en-US" sz="6000" dirty="0" smtClean="0">
                <a:solidFill>
                  <a:srgbClr val="0033CC"/>
                </a:solidFill>
              </a:rPr>
              <a:t>the MSW complex changes by  </a:t>
            </a:r>
          </a:p>
          <a:p>
            <a:pPr algn="ctr"/>
            <a:r>
              <a:rPr lang="en-US" sz="6000" dirty="0" smtClean="0">
                <a:solidFill>
                  <a:srgbClr val="0033CC"/>
                </a:solidFill>
              </a:rPr>
              <a:t>a chain map.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5019110"/>
            <a:ext cx="12270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Actually, it is a very special kind of chain map: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 A </a:t>
            </a:r>
            <a:r>
              <a:rPr lang="en-US" sz="4800" dirty="0" err="1" smtClean="0">
                <a:solidFill>
                  <a:srgbClr val="FF0000"/>
                </a:solidFill>
              </a:rPr>
              <a:t>homotopy</a:t>
            </a:r>
            <a:r>
              <a:rPr lang="en-US" sz="4800" dirty="0" smtClean="0">
                <a:solidFill>
                  <a:srgbClr val="FF0000"/>
                </a:solidFill>
              </a:rPr>
              <a:t> equivalence of chain complexes.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926" y="-304189"/>
                <a:ext cx="11689235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Homotopies Of Paths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 err="1" smtClean="0">
                    <a:latin typeface="+mn-lt"/>
                  </a:rPr>
                  <a:t>Homotopy</a:t>
                </a:r>
                <a:r>
                  <a:rPr lang="en-US" dirty="0" smtClean="0">
                    <a:latin typeface="+mn-lt"/>
                  </a:rPr>
                  <a:t> Of Chain Maps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926" y="-304189"/>
                <a:ext cx="11689235" cy="1325563"/>
              </a:xfrm>
              <a:blipFill>
                <a:blip r:embed="rId2"/>
                <a:stretch>
                  <a:fillRect l="-2139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230174" y="1086906"/>
                <a:ext cx="21398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174" y="1086906"/>
                <a:ext cx="213988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168527" y="895440"/>
            <a:ext cx="2192124" cy="2202939"/>
            <a:chOff x="1267513" y="1467735"/>
            <a:chExt cx="2192124" cy="2202939"/>
          </a:xfrm>
        </p:grpSpPr>
        <p:sp>
          <p:nvSpPr>
            <p:cNvPr id="3" name="Rectangle 2"/>
            <p:cNvSpPr/>
            <p:nvPr/>
          </p:nvSpPr>
          <p:spPr>
            <a:xfrm>
              <a:off x="1706251" y="1467735"/>
              <a:ext cx="1753386" cy="1234912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706251" y="2988297"/>
              <a:ext cx="1263192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267513" y="1467735"/>
              <a:ext cx="14532" cy="12349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13862" y="2901233"/>
                  <a:ext cx="213988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862" y="2901233"/>
                  <a:ext cx="2139885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/>
          <p:cNvCxnSpPr/>
          <p:nvPr/>
        </p:nvCxnSpPr>
        <p:spPr>
          <a:xfrm flipV="1">
            <a:off x="3978111" y="1494805"/>
            <a:ext cx="2262433" cy="916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44239" y="1210016"/>
                <a:ext cx="5250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𝑀𝑒𝑡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b="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39" y="1210016"/>
                <a:ext cx="525072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57046" y="1972525"/>
                <a:ext cx="4227137" cy="68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046" y="1972525"/>
                <a:ext cx="4227137" cy="685124"/>
              </a:xfrm>
              <a:prstGeom prst="rect">
                <a:avLst/>
              </a:prstGeom>
              <a:blipFill>
                <a:blip r:embed="rId6"/>
                <a:stretch>
                  <a:fillRect r="-10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9766" y="3055207"/>
                <a:ext cx="11245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gives a chain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66" y="3055207"/>
                <a:ext cx="11245393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9766" y="3913030"/>
                <a:ext cx="106816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gives a chain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66" y="3913030"/>
                <a:ext cx="10681674" cy="646331"/>
              </a:xfrm>
              <a:prstGeom prst="rect">
                <a:avLst/>
              </a:prstGeom>
              <a:blipFill>
                <a:blip r:embed="rId8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972340" y="4766506"/>
                <a:ext cx="8436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2340" y="4766506"/>
                <a:ext cx="843699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7385" y="5541324"/>
                <a:ext cx="10322351" cy="139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85" y="5541324"/>
                <a:ext cx="10322351" cy="1396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44239" y="4638019"/>
                <a:ext cx="5402659" cy="95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39" y="4638019"/>
                <a:ext cx="5402659" cy="9573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969603" y="210418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(Fixed @ s=0,1)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94" y="-12145"/>
            <a:ext cx="10407978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+mn-lt"/>
              </a:rPr>
              <a:t>Definition: </a:t>
            </a:r>
            <a:r>
              <a:rPr lang="en-US" sz="4800" dirty="0" err="1" smtClean="0">
                <a:latin typeface="+mn-lt"/>
              </a:rPr>
              <a:t>Homotopies</a:t>
            </a:r>
            <a:r>
              <a:rPr lang="en-US" sz="4800" dirty="0" smtClean="0">
                <a:latin typeface="+mn-lt"/>
              </a:rPr>
              <a:t> Of Chain Maps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0004" y="1284240"/>
                <a:ext cx="110482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Two chain maps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 are </a:t>
                </a:r>
                <a:r>
                  <a:rPr lang="en-US" sz="4000" b="1" i="1" u="sng" dirty="0" smtClean="0">
                    <a:solidFill>
                      <a:srgbClr val="FF0000"/>
                    </a:solidFill>
                  </a:rPr>
                  <a:t>homotopic 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if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4" y="1284240"/>
                <a:ext cx="11048214" cy="707886"/>
              </a:xfrm>
              <a:prstGeom prst="rect">
                <a:avLst/>
              </a:prstGeom>
              <a:blipFill>
                <a:blip r:embed="rId2"/>
                <a:stretch>
                  <a:fillRect l="-193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0004" y="2201891"/>
                <a:ext cx="112084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There is a Fermion number -1  map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4" y="2201891"/>
                <a:ext cx="11208470" cy="646331"/>
              </a:xfrm>
              <a:prstGeom prst="rect">
                <a:avLst/>
              </a:prstGeom>
              <a:blipFill>
                <a:blip r:embed="rId3"/>
                <a:stretch>
                  <a:fillRect l="-163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4726" y="2995132"/>
                <a:ext cx="72492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26" y="2995132"/>
                <a:ext cx="72492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0194" y="3818966"/>
            <a:ext cx="346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If there are</a:t>
            </a:r>
          </a:p>
          <a:p>
            <a:r>
              <a:rPr lang="en-US" sz="3600" dirty="0" smtClean="0">
                <a:solidFill>
                  <a:srgbClr val="0033CC"/>
                </a:solidFill>
              </a:rPr>
              <a:t> chain maps…. </a:t>
            </a:r>
            <a:endParaRPr lang="en-US" sz="3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39838" y="4178972"/>
                <a:ext cx="3930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38" y="4178972"/>
                <a:ext cx="39309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08902" y="4177055"/>
                <a:ext cx="3572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902" y="4177055"/>
                <a:ext cx="357236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54804" y="5141755"/>
                <a:ext cx="4845377" cy="69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∼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804" y="5141755"/>
                <a:ext cx="4845377" cy="6939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02113" y="5135243"/>
                <a:ext cx="4845377" cy="69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∼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13" y="5135243"/>
                <a:ext cx="4845377" cy="693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511" y="6011630"/>
                <a:ext cx="1172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Then the chain complexes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 are </a:t>
                </a:r>
                <a:r>
                  <a:rPr lang="en-US" sz="3200" b="1" i="1" u="sng" dirty="0" err="1" smtClean="0">
                    <a:solidFill>
                      <a:srgbClr val="0070C0"/>
                    </a:solidFill>
                  </a:rPr>
                  <a:t>homotopy</a:t>
                </a:r>
                <a:r>
                  <a:rPr lang="en-US" sz="3200" b="1" i="1" u="sng" dirty="0" smtClean="0">
                    <a:solidFill>
                      <a:srgbClr val="0070C0"/>
                    </a:solidFill>
                  </a:rPr>
                  <a:t> equivalent. </a:t>
                </a:r>
                <a:endParaRPr lang="en-US" sz="3200" b="1" i="1" u="sng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1" y="6011630"/>
                <a:ext cx="11726945" cy="584775"/>
              </a:xfrm>
              <a:prstGeom prst="rect">
                <a:avLst/>
              </a:prstGeom>
              <a:blipFill>
                <a:blip r:embed="rId9"/>
                <a:stretch>
                  <a:fillRect l="-135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368" y="1584463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Thimble Branes &amp; Their Local Operators</a:t>
            </a:r>
            <a:endParaRPr lang="en-US" sz="3600" dirty="0"/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Categorical Wall-Crossing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2D N=(2,2) Landau-</a:t>
            </a:r>
            <a:r>
              <a:rPr lang="en-US" sz="3600" dirty="0" err="1" smtClean="0">
                <a:solidFill>
                  <a:srgbClr val="FFFF00"/>
                </a:solidFill>
              </a:rPr>
              <a:t>Ginzburg</a:t>
            </a:r>
            <a:r>
              <a:rPr lang="en-US" sz="3600" dirty="0" smtClean="0">
                <a:solidFill>
                  <a:srgbClr val="FFFF00"/>
                </a:solidFill>
              </a:rPr>
              <a:t> Models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856" y="497050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Generalization To Twisted Masses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 To 3d Indices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50955" y="-205173"/>
                <a:ext cx="8160014" cy="1325563"/>
              </a:xfrm>
            </p:spPr>
            <p:txBody>
              <a:bodyPr/>
              <a:lstStyle/>
              <a:p>
                <a:r>
                  <a:rPr lang="en-US" dirty="0" smtClean="0">
                    <a:latin typeface="+mn-lt"/>
                  </a:rPr>
                  <a:t>Landau-</a:t>
                </a:r>
                <a:r>
                  <a:rPr lang="en-US" dirty="0" err="1" smtClean="0">
                    <a:latin typeface="+mn-lt"/>
                  </a:rPr>
                  <a:t>Ginzburg</a:t>
                </a:r>
                <a:r>
                  <a:rPr lang="en-US" dirty="0" smtClean="0">
                    <a:latin typeface="+mn-lt"/>
                  </a:rPr>
                  <a:t> Models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50955" y="-205173"/>
                <a:ext cx="8160014" cy="1325563"/>
              </a:xfrm>
              <a:blipFill>
                <a:blip r:embed="rId2"/>
                <a:stretch>
                  <a:fillRect l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998" y="1018293"/>
                <a:ext cx="4307025" cy="81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acc>
                          <m:accPr>
                            <m:chr m:val="̅"/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sub>
                    </m:sSub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Kähler  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98" y="1018293"/>
                <a:ext cx="4307025" cy="819007"/>
              </a:xfrm>
              <a:prstGeom prst="rect">
                <a:avLst/>
              </a:prstGeom>
              <a:blipFill>
                <a:blip r:embed="rId3"/>
                <a:stretch>
                  <a:fillRect t="-14179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70238" y="5912201"/>
                <a:ext cx="57559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238" y="5912201"/>
                <a:ext cx="575590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05867" y="5904685"/>
            <a:ext cx="208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Branes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22948" y="992240"/>
                <a:ext cx="8050489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, </m:t>
                      </m:r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48" y="992240"/>
                <a:ext cx="8050489" cy="786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2998" y="2043081"/>
                <a:ext cx="116391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Locally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,  but we will be considering multi-valued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98" y="2043081"/>
                <a:ext cx="11639107" cy="523220"/>
              </a:xfrm>
              <a:prstGeom prst="rect">
                <a:avLst/>
              </a:prstGeom>
              <a:blipFill>
                <a:blip r:embed="rId6"/>
                <a:stretch>
                  <a:fillRect l="-104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50955" y="4187065"/>
                <a:ext cx="85078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Poincare invariant  </a:t>
                </a:r>
                <a:r>
                  <a:rPr lang="en-US" sz="4000" dirty="0" err="1" smtClean="0">
                    <a:solidFill>
                      <a:srgbClr val="7030A0"/>
                    </a:solidFill>
                  </a:rPr>
                  <a:t>vacua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: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𝕍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 }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55" y="4187065"/>
                <a:ext cx="8507896" cy="1323439"/>
              </a:xfrm>
              <a:prstGeom prst="rect">
                <a:avLst/>
              </a:prstGeom>
              <a:blipFill>
                <a:blip r:embed="rId7"/>
                <a:stretch>
                  <a:fillRect l="-2507" t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9968" y="2693609"/>
                <a:ext cx="10983433" cy="1099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</m:acc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− ∥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∥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+⋯ 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68" y="2693609"/>
                <a:ext cx="10983433" cy="1099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/>
      <p:bldP spid="14" grpId="0"/>
      <p:bldP spid="4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948" y="-72197"/>
            <a:ext cx="6804991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+mn-lt"/>
              </a:rPr>
              <a:t>2d LG Model As 1d SQM </a:t>
            </a:r>
            <a:endParaRPr lang="en-US" sz="5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7902" y="4085794"/>
                <a:ext cx="9788951" cy="1225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02" y="4085794"/>
                <a:ext cx="9788951" cy="1225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1270" y="3296583"/>
                <a:ext cx="110707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sup>
                    </m:sSup>
                    <m:d>
                      <m:d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induces a super-one-form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36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70" y="3296583"/>
                <a:ext cx="11070730" cy="646331"/>
              </a:xfrm>
              <a:prstGeom prst="rect">
                <a:avLst/>
              </a:prstGeom>
              <a:blipFill>
                <a:blip r:embed="rId3"/>
                <a:stretch>
                  <a:fillRect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2506" y="5798064"/>
                <a:ext cx="66922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FF0000"/>
                    </a:solidFill>
                  </a:rPr>
                  <a:t>SQM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800" dirty="0" smtClean="0">
                    <a:solidFill>
                      <a:srgbClr val="0033CC"/>
                    </a:solidFill>
                  </a:rPr>
                  <a:t>LG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506" y="5798064"/>
                <a:ext cx="6692245" cy="830997"/>
              </a:xfrm>
              <a:prstGeom prst="rect">
                <a:avLst/>
              </a:prstGeom>
              <a:blipFill>
                <a:blip r:embed="rId4"/>
                <a:stretch>
                  <a:fillRect l="-4098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237" y="1145266"/>
                <a:ext cx="123170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Consider SQM with target: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𝑀𝑎𝑝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" y="1145266"/>
                <a:ext cx="12317099" cy="769441"/>
              </a:xfrm>
              <a:prstGeom prst="rect">
                <a:avLst/>
              </a:prstGeom>
              <a:blipFill>
                <a:blip r:embed="rId5"/>
                <a:stretch>
                  <a:fillRect l="-197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2080" y="2042179"/>
                <a:ext cx="9633098" cy="1099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𝛿𝜙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en-US" sz="3200" b="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80" y="2042179"/>
                <a:ext cx="9633098" cy="10992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2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00" y="-297374"/>
            <a:ext cx="7995315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+mn-lt"/>
              </a:rPr>
              <a:t>Superpotential</a:t>
            </a:r>
            <a:r>
              <a:rPr lang="en-US" dirty="0" smtClean="0">
                <a:latin typeface="+mn-lt"/>
              </a:rPr>
              <a:t> With Twisted Masses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02742" y="818613"/>
                <a:ext cx="913594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Usual discussion: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endParaRPr lang="en-US" sz="4000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holomorphic and Morse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42" y="818613"/>
                <a:ext cx="9135941" cy="1323439"/>
              </a:xfrm>
              <a:prstGeom prst="rect">
                <a:avLst/>
              </a:prstGeom>
              <a:blipFill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3" y="2448449"/>
                <a:ext cx="12374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11E5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11E5F"/>
                    </a:solidFill>
                  </a:rPr>
                  <a:t> has nonzero periods there is no single-valued </a:t>
                </a:r>
                <a:r>
                  <a:rPr lang="en-US" sz="3600" dirty="0" err="1" smtClean="0">
                    <a:solidFill>
                      <a:srgbClr val="011E5F"/>
                    </a:solidFill>
                  </a:rPr>
                  <a:t>superpotential</a:t>
                </a:r>
                <a:r>
                  <a:rPr lang="en-US" sz="3600" dirty="0" smtClean="0">
                    <a:solidFill>
                      <a:srgbClr val="011E5F"/>
                    </a:solidFill>
                  </a:rPr>
                  <a:t> </a:t>
                </a:r>
                <a:endParaRPr lang="en-US" sz="36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" y="2448449"/>
                <a:ext cx="12374217" cy="646331"/>
              </a:xfrm>
              <a:prstGeom prst="rect">
                <a:avLst/>
              </a:prstGeom>
              <a:blipFill>
                <a:blip r:embed="rId3"/>
                <a:stretch>
                  <a:fillRect l="-1478" t="-15094" r="-14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621750"/>
                <a:ext cx="12337788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Minimal Abelian cover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21750"/>
                <a:ext cx="12337788" cy="724494"/>
              </a:xfrm>
              <a:prstGeom prst="rect">
                <a:avLst/>
              </a:prstGeom>
              <a:blipFill>
                <a:blip r:embed="rId4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45187" y="5751631"/>
                <a:ext cx="96707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Free Abelian Deck group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87" y="5751631"/>
                <a:ext cx="9670774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08511" y="3516775"/>
            <a:ext cx="4297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``twisted masses’’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1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6528" y="224824"/>
                <a:ext cx="9432235" cy="1533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000FF"/>
                    </a:solidFill>
                  </a:rPr>
                  <a:t>It is often convenient to consider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𝐿𝐺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28" y="224824"/>
                <a:ext cx="9432235" cy="1533690"/>
              </a:xfrm>
              <a:prstGeom prst="rect">
                <a:avLst/>
              </a:prstGeom>
              <a:blipFill>
                <a:blip r:embed="rId2"/>
                <a:stretch>
                  <a:fillRect t="-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45128" y="1828184"/>
                <a:ext cx="8706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and work </a:t>
                </a:r>
                <a:r>
                  <a:rPr lang="en-US" sz="4800" dirty="0" err="1" smtClean="0">
                    <a:solidFill>
                      <a:srgbClr val="0000FF"/>
                    </a:solidFill>
                  </a:rPr>
                  <a:t>equivariantly</a:t>
                </a:r>
                <a:r>
                  <a:rPr lang="en-US" sz="4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0000FF"/>
                    </a:solidFill>
                  </a:rPr>
                  <a:t>wrt</a:t>
                </a:r>
                <a:r>
                  <a:rPr lang="en-US" sz="4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128" y="1828184"/>
                <a:ext cx="8706678" cy="830997"/>
              </a:xfrm>
              <a:prstGeom prst="rect">
                <a:avLst/>
              </a:prstGeom>
              <a:blipFill>
                <a:blip r:embed="rId3"/>
                <a:stretch>
                  <a:fillRect l="-314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2796282"/>
                <a:ext cx="11773248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Vacua of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𝐿𝐺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     :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𝕍</m:t>
                        </m:r>
                      </m:e>
                    </m:acc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 }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796282"/>
                <a:ext cx="11773248" cy="717697"/>
              </a:xfrm>
              <a:prstGeom prst="rect">
                <a:avLst/>
              </a:prstGeom>
              <a:blipFill>
                <a:blip r:embed="rId4"/>
                <a:stretch>
                  <a:fillRect l="-1554" t="-6838" b="-2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9541" y="4655772"/>
                <a:ext cx="7837851" cy="661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free</m:t>
                    </m:r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action</a:t>
                </a:r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𝕍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541" y="4655772"/>
                <a:ext cx="7837851" cy="661400"/>
              </a:xfrm>
              <a:prstGeom prst="rect">
                <a:avLst/>
              </a:prstGeom>
              <a:blipFill>
                <a:blip r:embed="rId5"/>
                <a:stretch>
                  <a:fillRect l="-2412" t="-12037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52460" y="5537396"/>
                <a:ext cx="4462670" cy="1423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460" y="5537396"/>
                <a:ext cx="4462670" cy="14235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31089" y="3765814"/>
                <a:ext cx="8803758" cy="669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Abbreviate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vacua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… 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simply by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89" y="3765814"/>
                <a:ext cx="8803758" cy="669735"/>
              </a:xfrm>
              <a:prstGeom prst="rect">
                <a:avLst/>
              </a:prstGeom>
              <a:blipFill>
                <a:blip r:embed="rId7"/>
                <a:stretch>
                  <a:fillRect l="-2078" t="-10000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91" y="-324504"/>
            <a:ext cx="8912434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 1:  Mirror Of The Free Chiral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236" y="1062954"/>
                <a:ext cx="2442302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6" y="1062954"/>
                <a:ext cx="2442302" cy="724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5208" y="2117626"/>
                <a:ext cx="19200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352B34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4000" b="0" i="1" smtClean="0">
                          <a:solidFill>
                            <a:srgbClr val="352B34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sz="4000" b="0" i="1" smtClean="0">
                          <a:solidFill>
                            <a:srgbClr val="352B34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000" b="1" dirty="0">
                  <a:solidFill>
                    <a:srgbClr val="352B3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208" y="2117626"/>
                <a:ext cx="192007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17193" y="2031226"/>
                <a:ext cx="4832735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93" y="2031226"/>
                <a:ext cx="4832735" cy="787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8383" y="2930744"/>
                <a:ext cx="9829799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←  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−1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83" y="2930744"/>
                <a:ext cx="9829799" cy="11988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4475" y="4224475"/>
                <a:ext cx="7474226" cy="670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𝕍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}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475" y="4224475"/>
                <a:ext cx="7474226" cy="670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66735" y="1059650"/>
                <a:ext cx="52501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𝕍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≠0  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735" y="1059650"/>
                <a:ext cx="525013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571904" y="5108876"/>
                <a:ext cx="7722705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+2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1904" y="5108876"/>
                <a:ext cx="7722705" cy="7244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1626" y="5236325"/>
                <a:ext cx="4995243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626" y="5236325"/>
                <a:ext cx="4995243" cy="598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0459277" y="5204745"/>
            <a:ext cx="431939" cy="6613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9923" y="6293677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Twisted mass 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150801" y="5833371"/>
            <a:ext cx="3308475" cy="7526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65893" y="759045"/>
                <a:ext cx="4198487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−1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893" y="759045"/>
                <a:ext cx="4198487" cy="11988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269341" y="2099238"/>
                <a:ext cx="5377070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11E5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11E5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 →   </m:t>
                      </m:r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11E5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11E5F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11E5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341" y="2099238"/>
                <a:ext cx="5377070" cy="7244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1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265" y="-217970"/>
            <a:ext cx="4509052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Other Examples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299" y="1444922"/>
                <a:ext cx="8935278" cy="1072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Mirror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99" y="1444922"/>
                <a:ext cx="8935278" cy="1072025"/>
              </a:xfrm>
              <a:prstGeom prst="rect">
                <a:avLst/>
              </a:prstGeom>
              <a:blipFill>
                <a:blip r:embed="rId2"/>
                <a:stretch>
                  <a:fillRect l="-2116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97995" y="1626991"/>
                <a:ext cx="31904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995" y="1626991"/>
                <a:ext cx="319046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29206" y="5409183"/>
            <a:ext cx="10037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LG models for knot homology 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[</a:t>
            </a:r>
            <a:r>
              <a:rPr lang="en-US" sz="4000" dirty="0" err="1" smtClean="0">
                <a:solidFill>
                  <a:srgbClr val="00B050"/>
                </a:solidFill>
              </a:rPr>
              <a:t>Gaiotto</a:t>
            </a:r>
            <a:r>
              <a:rPr lang="en-US" sz="4000" dirty="0" smtClean="0">
                <a:solidFill>
                  <a:srgbClr val="00B050"/>
                </a:solidFill>
              </a:rPr>
              <a:t>-Witten; </a:t>
            </a:r>
            <a:r>
              <a:rPr lang="en-US" sz="4000" dirty="0" err="1" smtClean="0">
                <a:solidFill>
                  <a:srgbClr val="00B050"/>
                </a:solidFill>
              </a:rPr>
              <a:t>Galakhov</a:t>
            </a:r>
            <a:r>
              <a:rPr lang="en-US" sz="4000" dirty="0" smtClean="0">
                <a:solidFill>
                  <a:srgbClr val="00B050"/>
                </a:solidFill>
              </a:rPr>
              <a:t>-Moore; </a:t>
            </a:r>
            <a:r>
              <a:rPr lang="en-US" sz="4000" dirty="0" err="1" smtClean="0">
                <a:solidFill>
                  <a:srgbClr val="00B050"/>
                </a:solidFill>
              </a:rPr>
              <a:t>Aganagic</a:t>
            </a:r>
            <a:r>
              <a:rPr lang="en-US" sz="4000" dirty="0" smtClean="0">
                <a:solidFill>
                  <a:srgbClr val="00B050"/>
                </a:solidFill>
              </a:rPr>
              <a:t>]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620" y="2738646"/>
            <a:ext cx="1205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Discussed in GMW framework in </a:t>
            </a:r>
            <a:r>
              <a:rPr lang="en-US" sz="2800" dirty="0" err="1" smtClean="0">
                <a:solidFill>
                  <a:srgbClr val="0000FF"/>
                </a:solidFill>
              </a:rPr>
              <a:t>Galakhov</a:t>
            </a:r>
            <a:r>
              <a:rPr lang="en-US" sz="2800" dirty="0" smtClean="0">
                <a:solidFill>
                  <a:srgbClr val="0000FF"/>
                </a:solidFill>
              </a:rPr>
              <a:t> (2021)  and Khan-Moore, to appear 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1332" y="3748055"/>
                <a:ext cx="10752881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There are two </a:t>
                </a:r>
                <a:r>
                  <a:rPr lang="en-US" sz="3200" dirty="0" err="1" smtClean="0">
                    <a:solidFill>
                      <a:srgbClr val="0033CC"/>
                    </a:solidFill>
                  </a:rPr>
                  <a:t>vacua</a:t>
                </a:r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and rank one deck group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2" y="3748055"/>
                <a:ext cx="10752881" cy="624338"/>
              </a:xfrm>
              <a:prstGeom prst="rect">
                <a:avLst/>
              </a:prstGeom>
              <a:blipFill>
                <a:blip r:embed="rId4"/>
                <a:stretch>
                  <a:fillRect l="-1417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3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251" y="3073885"/>
            <a:ext cx="8956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things are work 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AHSAN KHAN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1" y="3485975"/>
            <a:ext cx="2274860" cy="2291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73" y="336992"/>
            <a:ext cx="1007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Part of this talk is review of old things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251" y="2085457"/>
            <a:ext cx="1200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Some foundational material: D. </a:t>
            </a:r>
            <a:r>
              <a:rPr lang="en-US" sz="2800" dirty="0" err="1" smtClean="0">
                <a:solidFill>
                  <a:srgbClr val="7030A0"/>
                </a:solidFill>
              </a:rPr>
              <a:t>Gaiotto</a:t>
            </a:r>
            <a:r>
              <a:rPr lang="en-US" sz="2800" dirty="0" smtClean="0">
                <a:solidFill>
                  <a:srgbClr val="7030A0"/>
                </a:solidFill>
              </a:rPr>
              <a:t>, G. Moore, &amp; E. Witten 2015 (GMW)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7288" y="5235407"/>
            <a:ext cx="3959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arXiv:2010.11837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arXiv:21??.???? </a:t>
            </a:r>
            <a:r>
              <a:rPr lang="en-US" dirty="0" smtClean="0"/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288" y="1242002"/>
            <a:ext cx="585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Witten, 1982;   </a:t>
            </a:r>
            <a:r>
              <a:rPr lang="en-US" sz="2800" dirty="0" err="1" smtClean="0"/>
              <a:t>Cecotti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Vafa</a:t>
            </a:r>
            <a:r>
              <a:rPr lang="en-US" sz="2800" dirty="0" smtClean="0"/>
              <a:t>, 1992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88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35" y="-75725"/>
            <a:ext cx="9146312" cy="1325563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+mn-lt"/>
              </a:rPr>
              <a:t>Chern</a:t>
            </a:r>
            <a:r>
              <a:rPr lang="en-US" sz="4800" dirty="0" smtClean="0">
                <a:latin typeface="+mn-lt"/>
              </a:rPr>
              <a:t>-Simons-Landau-</a:t>
            </a:r>
            <a:r>
              <a:rPr lang="en-US" sz="4800" dirty="0" err="1" smtClean="0">
                <a:latin typeface="+mn-lt"/>
              </a:rPr>
              <a:t>Ginzburg</a:t>
            </a:r>
            <a:r>
              <a:rPr lang="en-US" sz="4800" dirty="0" smtClean="0">
                <a:latin typeface="+mn-lt"/>
              </a:rPr>
              <a:t> 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356555"/>
                <a:ext cx="1196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𝐶𝑜𝑚𝑝𝑙𝑒𝑥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𝑐𝑜𝑛𝑛𝑒𝑐𝑡𝑖𝑜𝑛𝑠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3−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𝑚𝑎𝑛𝑖𝑓𝑜𝑙𝑑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56555"/>
                <a:ext cx="119634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6859" y="4137816"/>
                <a:ext cx="6092688" cy="169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supHide m:val="on"/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859" y="4137816"/>
                <a:ext cx="6092688" cy="16976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1920" y="2298706"/>
                <a:ext cx="1013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Riemannian 3-fold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LG model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CSLG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ℂ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920" y="2298706"/>
                <a:ext cx="10134600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5958" y="6080548"/>
                <a:ext cx="93802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Vacua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:   Flat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connections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58" y="6080548"/>
                <a:ext cx="9380266" cy="707886"/>
              </a:xfrm>
              <a:prstGeom prst="rect">
                <a:avLst/>
              </a:prstGeom>
              <a:blipFill>
                <a:blip r:embed="rId5"/>
                <a:stretch>
                  <a:fillRect l="-2339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19506" y="4601917"/>
                <a:ext cx="43345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``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𝐶𝑆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‘’ 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506" y="4601917"/>
                <a:ext cx="4334539" cy="769441"/>
              </a:xfrm>
              <a:prstGeom prst="rect">
                <a:avLst/>
              </a:prstGeom>
              <a:blipFill>
                <a:blip r:embed="rId6"/>
                <a:stretch>
                  <a:fillRect l="-5626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81963" y="1249838"/>
                <a:ext cx="88781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Complex Lie group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63" y="1249838"/>
                <a:ext cx="8878186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7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692" y="75130"/>
            <a:ext cx="969782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Morse Theory Flows In LG Language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803" y="60861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We call this the -</a:t>
            </a:r>
            <a:r>
              <a:rPr lang="en-US" sz="3600" i="1" u="sng" dirty="0" err="1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equation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1105" y="1605411"/>
                <a:ext cx="28146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05" y="1605411"/>
                <a:ext cx="281468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09690" y="1537862"/>
                <a:ext cx="18213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90" y="1537862"/>
                <a:ext cx="1821336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316717" y="1306610"/>
            <a:ext cx="5580669" cy="1550815"/>
            <a:chOff x="5316717" y="1763885"/>
            <a:chExt cx="5580669" cy="1550815"/>
          </a:xfrm>
        </p:grpSpPr>
        <p:sp>
          <p:nvSpPr>
            <p:cNvPr id="9" name="Rectangle 8"/>
            <p:cNvSpPr/>
            <p:nvPr/>
          </p:nvSpPr>
          <p:spPr>
            <a:xfrm>
              <a:off x="6029326" y="1763885"/>
              <a:ext cx="4343400" cy="155081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16717" y="1763885"/>
                  <a:ext cx="5580669" cy="1327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acc>
                              <m:accPr>
                                <m:chr m:val="̅"/>
                                <m:ctrlP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sup>
                        </m:sSup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sub>
                        </m:sSub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717" y="1763885"/>
                  <a:ext cx="5580669" cy="13279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8116" y="4473743"/>
                <a:ext cx="19927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116" y="4473743"/>
                <a:ext cx="1992718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5086" y="4233131"/>
                <a:ext cx="2832472" cy="1496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𝜕𝜏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86" y="4233131"/>
                <a:ext cx="2832472" cy="1496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53000" y="303833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We call this the </a:t>
            </a:r>
            <a:r>
              <a:rPr lang="en-US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lang="en-US" sz="3600" i="1" u="sng" dirty="0" smtClean="0">
                <a:solidFill>
                  <a:srgbClr val="0000FF"/>
                </a:solidFill>
                <a:sym typeface="Symbol" panose="05050102010706020507" pitchFamily="18" charset="2"/>
              </a:rPr>
              <a:t>soliton</a:t>
            </a:r>
            <a:r>
              <a:rPr lang="en-US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equation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2803" y="4105275"/>
            <a:ext cx="6538172" cy="1752600"/>
            <a:chOff x="5072803" y="4105275"/>
            <a:chExt cx="6538172" cy="1752600"/>
          </a:xfrm>
        </p:grpSpPr>
        <p:sp>
          <p:nvSpPr>
            <p:cNvPr id="16" name="Rectangle 15"/>
            <p:cNvSpPr/>
            <p:nvPr/>
          </p:nvSpPr>
          <p:spPr>
            <a:xfrm>
              <a:off x="5072803" y="4105275"/>
              <a:ext cx="6538172" cy="1752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345292" y="4362366"/>
                  <a:ext cx="5991225" cy="1198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𝜕𝜏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acc>
                              <m:accPr>
                                <m:chr m:val="̅"/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sup>
                        </m:s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292" y="4362366"/>
                  <a:ext cx="5991225" cy="11988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5086" y="894964"/>
                <a:ext cx="3984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𝑆𝑄𝑀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err="1" smtClean="0">
                    <a:solidFill>
                      <a:srgbClr val="FF0000"/>
                    </a:solidFill>
                  </a:rPr>
                  <a:t>vacua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: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86" y="894964"/>
                <a:ext cx="3984868" cy="646331"/>
              </a:xfrm>
              <a:prstGeom prst="rect">
                <a:avLst/>
              </a:prstGeom>
              <a:blipFill>
                <a:blip r:embed="rId10"/>
                <a:stretch>
                  <a:fillRect t="-15094" r="-3675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1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7" grpId="0"/>
      <p:bldP spid="7" grpId="0"/>
      <p:bldP spid="1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55361" y="-239507"/>
                <a:ext cx="10411395" cy="1325563"/>
              </a:xfrm>
            </p:spPr>
            <p:txBody>
              <a:bodyPr/>
              <a:lstStyle/>
              <a:p>
                <a:r>
                  <a:rPr lang="en-US" dirty="0" smtClean="0">
                    <a:latin typeface="+mn-lt"/>
                  </a:rPr>
                  <a:t>Soliton Complexes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𝑆𝑄𝑀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5361" y="-239507"/>
                <a:ext cx="10411395" cy="1325563"/>
              </a:xfrm>
              <a:blipFill>
                <a:blip r:embed="rId2"/>
                <a:stretch>
                  <a:fillRect l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268663" y="1118126"/>
                <a:ext cx="28940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8663" y="1118126"/>
                <a:ext cx="289402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03703" y="1095843"/>
                <a:ext cx="2912883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703" y="1095843"/>
                <a:ext cx="2912883" cy="690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999241" y="1970202"/>
            <a:ext cx="9916998" cy="5656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52353" y="2244550"/>
                <a:ext cx="9210773" cy="87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𝑆𝑝𝑎𝑛</m:t>
                          </m:r>
                          <m:r>
                            <m:rPr>
                              <m:lit/>
                            </m:r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]},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53" y="2244550"/>
                <a:ext cx="9210773" cy="872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143" y="3545437"/>
                <a:ext cx="5148755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3" y="3545437"/>
                <a:ext cx="5148755" cy="92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61059" y="3590262"/>
                <a:ext cx="5765532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Count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instantons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059" y="3590262"/>
                <a:ext cx="5765532" cy="690895"/>
              </a:xfrm>
              <a:prstGeom prst="rect">
                <a:avLst/>
              </a:prstGeom>
              <a:blipFill>
                <a:blip r:embed="rId7"/>
                <a:stretch>
                  <a:fillRect t="-13274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0915" y="4821117"/>
                <a:ext cx="5308830" cy="8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15" y="4821117"/>
                <a:ext cx="5308830" cy="8015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78350" y="4815123"/>
            <a:ext cx="4383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``Flavor Charge’’ : </a:t>
            </a:r>
            <a:endParaRPr lang="en-US" sz="4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1861" y="5916949"/>
                <a:ext cx="11863198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paths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f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 ---  up to homology.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1" y="5916949"/>
                <a:ext cx="11863198" cy="757451"/>
              </a:xfrm>
              <a:prstGeom prst="rect">
                <a:avLst/>
              </a:prstGeom>
              <a:blipFill>
                <a:blip r:embed="rId9"/>
                <a:stretch>
                  <a:fillRect t="-13710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2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5" grpId="0"/>
      <p:bldP spid="7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797" y="-144911"/>
            <a:ext cx="3893458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Adding Charges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5112" y="1129714"/>
                <a:ext cx="11866888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Composition of curves defines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2" y="1129714"/>
                <a:ext cx="11866888" cy="890372"/>
              </a:xfrm>
              <a:prstGeom prst="rect">
                <a:avLst/>
              </a:prstGeom>
              <a:blipFill>
                <a:blip r:embed="rId2"/>
                <a:stretch>
                  <a:fillRect l="-2311" t="-14384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39105" y="2341168"/>
            <a:ext cx="10763902" cy="2545222"/>
            <a:chOff x="1228214" y="2644921"/>
            <a:chExt cx="10763902" cy="2545222"/>
          </a:xfrm>
        </p:grpSpPr>
        <p:sp>
          <p:nvSpPr>
            <p:cNvPr id="5" name="Freeform 4"/>
            <p:cNvSpPr/>
            <p:nvPr/>
          </p:nvSpPr>
          <p:spPr>
            <a:xfrm>
              <a:off x="2530549" y="3224435"/>
              <a:ext cx="3636335" cy="1014249"/>
            </a:xfrm>
            <a:custGeom>
              <a:avLst/>
              <a:gdLst>
                <a:gd name="connsiteX0" fmla="*/ 0 w 3636335"/>
                <a:gd name="connsiteY0" fmla="*/ 737365 h 1014249"/>
                <a:gd name="connsiteX1" fmla="*/ 1531088 w 3636335"/>
                <a:gd name="connsiteY1" fmla="*/ 3719 h 1014249"/>
                <a:gd name="connsiteX2" fmla="*/ 2594344 w 3636335"/>
                <a:gd name="connsiteY2" fmla="*/ 1013812 h 1014249"/>
                <a:gd name="connsiteX3" fmla="*/ 3636335 w 3636335"/>
                <a:gd name="connsiteY3" fmla="*/ 141942 h 1014249"/>
                <a:gd name="connsiteX4" fmla="*/ 3636335 w 3636335"/>
                <a:gd name="connsiteY4" fmla="*/ 141942 h 101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6335" h="1014249">
                  <a:moveTo>
                    <a:pt x="0" y="737365"/>
                  </a:moveTo>
                  <a:cubicBezTo>
                    <a:pt x="549348" y="347505"/>
                    <a:pt x="1098697" y="-42355"/>
                    <a:pt x="1531088" y="3719"/>
                  </a:cubicBezTo>
                  <a:cubicBezTo>
                    <a:pt x="1963479" y="49793"/>
                    <a:pt x="2243470" y="990775"/>
                    <a:pt x="2594344" y="1013812"/>
                  </a:cubicBezTo>
                  <a:cubicBezTo>
                    <a:pt x="2945219" y="1036849"/>
                    <a:pt x="3636335" y="141942"/>
                    <a:pt x="3636335" y="141942"/>
                  </a:cubicBezTo>
                  <a:lnTo>
                    <a:pt x="3636335" y="141942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321056" y="3039982"/>
              <a:ext cx="4391023" cy="1689929"/>
            </a:xfrm>
            <a:custGeom>
              <a:avLst/>
              <a:gdLst>
                <a:gd name="connsiteX0" fmla="*/ 0 w 4391023"/>
                <a:gd name="connsiteY0" fmla="*/ 316204 h 1689929"/>
                <a:gd name="connsiteX1" fmla="*/ 1105786 w 4391023"/>
                <a:gd name="connsiteY1" fmla="*/ 550120 h 1689929"/>
                <a:gd name="connsiteX2" fmla="*/ 850604 w 4391023"/>
                <a:gd name="connsiteY2" fmla="*/ 1188074 h 1689929"/>
                <a:gd name="connsiteX3" fmla="*/ 4167963 w 4391023"/>
                <a:gd name="connsiteY3" fmla="*/ 1645274 h 1689929"/>
                <a:gd name="connsiteX4" fmla="*/ 3923414 w 4391023"/>
                <a:gd name="connsiteY4" fmla="*/ 50390 h 1689929"/>
                <a:gd name="connsiteX5" fmla="*/ 2594344 w 4391023"/>
                <a:gd name="connsiteY5" fmla="*/ 433162 h 1689929"/>
                <a:gd name="connsiteX6" fmla="*/ 2296632 w 4391023"/>
                <a:gd name="connsiteY6" fmla="*/ 784036 h 1689929"/>
                <a:gd name="connsiteX7" fmla="*/ 2296632 w 4391023"/>
                <a:gd name="connsiteY7" fmla="*/ 784036 h 168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1023" h="1689929">
                  <a:moveTo>
                    <a:pt x="0" y="316204"/>
                  </a:moveTo>
                  <a:cubicBezTo>
                    <a:pt x="482009" y="360506"/>
                    <a:pt x="964019" y="404808"/>
                    <a:pt x="1105786" y="550120"/>
                  </a:cubicBezTo>
                  <a:cubicBezTo>
                    <a:pt x="1247553" y="695432"/>
                    <a:pt x="340241" y="1005548"/>
                    <a:pt x="850604" y="1188074"/>
                  </a:cubicBezTo>
                  <a:cubicBezTo>
                    <a:pt x="1360967" y="1370600"/>
                    <a:pt x="3655828" y="1834888"/>
                    <a:pt x="4167963" y="1645274"/>
                  </a:cubicBezTo>
                  <a:cubicBezTo>
                    <a:pt x="4680098" y="1455660"/>
                    <a:pt x="4185684" y="252409"/>
                    <a:pt x="3923414" y="50390"/>
                  </a:cubicBezTo>
                  <a:cubicBezTo>
                    <a:pt x="3661144" y="-151629"/>
                    <a:pt x="2865474" y="310888"/>
                    <a:pt x="2594344" y="433162"/>
                  </a:cubicBezTo>
                  <a:cubicBezTo>
                    <a:pt x="2323214" y="555436"/>
                    <a:pt x="2296632" y="784036"/>
                    <a:pt x="2296632" y="784036"/>
                  </a:cubicBezTo>
                  <a:lnTo>
                    <a:pt x="2296632" y="784036"/>
                  </a:lnTo>
                </a:path>
              </a:pathLst>
            </a:custGeom>
            <a:noFill/>
            <a:ln w="57150">
              <a:solidFill>
                <a:srgbClr val="011E5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228214" y="3473591"/>
                  <a:ext cx="130233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4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214" y="3473591"/>
                  <a:ext cx="1302334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941636" y="2644921"/>
                  <a:ext cx="1302334" cy="89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4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1636" y="2644921"/>
                  <a:ext cx="1302334" cy="8903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582054" y="2798872"/>
                  <a:ext cx="160447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4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054" y="2798872"/>
                  <a:ext cx="160447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82562" y="4366199"/>
                  <a:ext cx="2009554" cy="823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05265B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562" y="4366199"/>
                  <a:ext cx="2009554" cy="8239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20085" y="4880748"/>
                <a:ext cx="87192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7030A0"/>
                    </a:solidFill>
                  </a:rPr>
                  <a:t>Abelian group structure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85" y="4880748"/>
                <a:ext cx="8719245" cy="769441"/>
              </a:xfrm>
              <a:prstGeom prst="rect">
                <a:avLst/>
              </a:prstGeom>
              <a:blipFill>
                <a:blip r:embed="rId11"/>
                <a:stretch>
                  <a:fillRect l="-2378" t="-16667" r="-230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2010182" y="3610021"/>
            <a:ext cx="308345" cy="2551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46450" y="2962573"/>
            <a:ext cx="308345" cy="2551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73718" y="3404708"/>
            <a:ext cx="308345" cy="2551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20144" y="2876600"/>
                <a:ext cx="2017239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44" y="2876600"/>
                <a:ext cx="2017239" cy="8239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31302" y="5763677"/>
                <a:ext cx="7292945" cy="99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 smtClean="0">
                    <a:solidFill>
                      <a:srgbClr val="0000FF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400" dirty="0" smtClean="0">
                    <a:solidFill>
                      <a:srgbClr val="0000FF"/>
                    </a:solidFill>
                  </a:rPr>
                  <a:t>torsor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302" y="5763677"/>
                <a:ext cx="7292945" cy="990207"/>
              </a:xfrm>
              <a:prstGeom prst="rect">
                <a:avLst/>
              </a:prstGeom>
              <a:blipFill>
                <a:blip r:embed="rId13"/>
                <a:stretch>
                  <a:fillRect t="-15951" b="-30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7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85371" y="1762219"/>
            <a:ext cx="10145486" cy="16341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8259" y="2163143"/>
                <a:ext cx="5527341" cy="982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000" b="0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259" y="2163143"/>
                <a:ext cx="5527341" cy="9822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17706" y="2267517"/>
            <a:ext cx="343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``BPS index’’</a:t>
            </a:r>
            <a:endParaRPr lang="en-US" sz="4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3952" y="3743715"/>
                <a:ext cx="10634869" cy="1033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C00000"/>
                    </a:solidFill>
                  </a:rPr>
                  <a:t>Central charge: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supHide m:val="on"/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952" y="3743715"/>
                <a:ext cx="10634869" cy="1033809"/>
              </a:xfrm>
              <a:prstGeom prst="rect">
                <a:avLst/>
              </a:prstGeom>
              <a:blipFill>
                <a:blip r:embed="rId3"/>
                <a:stretch>
                  <a:fillRect l="-2351" t="-10000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1165" y="5855022"/>
                <a:ext cx="5695122" cy="82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165" y="5855022"/>
                <a:ext cx="5695122" cy="829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9121" y="5915936"/>
            <a:ext cx="616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``Twisted mass property’’ 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592" y="345510"/>
                <a:ext cx="7737255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is graded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err="1" smtClean="0">
                    <a:solidFill>
                      <a:srgbClr val="FF0000"/>
                    </a:solidFill>
                  </a:rPr>
                  <a:t>torsor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2" y="345510"/>
                <a:ext cx="7737255" cy="757451"/>
              </a:xfrm>
              <a:prstGeom prst="rect">
                <a:avLst/>
              </a:prstGeom>
              <a:blipFill>
                <a:blip r:embed="rId5"/>
                <a:stretch>
                  <a:fillRect t="-13710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1386" y="365125"/>
                <a:ext cx="4693186" cy="88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386" y="365125"/>
                <a:ext cx="4693186" cy="8883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2592" y="4902391"/>
                <a:ext cx="10852703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Generalizes the standard 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exact)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2" y="4902391"/>
                <a:ext cx="10852703" cy="757451"/>
              </a:xfrm>
              <a:prstGeom prst="rect">
                <a:avLst/>
              </a:prstGeom>
              <a:blipFill>
                <a:blip r:embed="rId7"/>
                <a:stretch>
                  <a:fillRect l="-2022" t="-13710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4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896" y="-270305"/>
            <a:ext cx="4576496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Periodic Solitons 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8734" y="937649"/>
                <a:ext cx="118065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Qualitatively new feature with twisted masses: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34" y="937649"/>
                <a:ext cx="11806515" cy="769441"/>
              </a:xfrm>
              <a:prstGeom prst="rect">
                <a:avLst/>
              </a:prstGeom>
              <a:blipFill>
                <a:blip r:embed="rId2"/>
                <a:stretch>
                  <a:fillRect l="-211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810317"/>
                <a:ext cx="28940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10317"/>
                <a:ext cx="289402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279117" y="1805128"/>
                <a:ext cx="29128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117" y="1805128"/>
                <a:ext cx="291288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1291054" y="2604211"/>
            <a:ext cx="9916998" cy="5656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01191" y="4131608"/>
                <a:ext cx="5409552" cy="1429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∮"/>
                              <m:supHide m:val="on"/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91" y="4131608"/>
                <a:ext cx="5409552" cy="14291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6046" y="5806578"/>
                <a:ext cx="76517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 smtClean="0">
                    <a:solidFill>
                      <a:srgbClr val="C00000"/>
                    </a:solidFill>
                  </a:rPr>
                  <a:t> can be nontrivial! </a:t>
                </a:r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5806578"/>
                <a:ext cx="7651722" cy="1015663"/>
              </a:xfrm>
              <a:prstGeom prst="rect">
                <a:avLst/>
              </a:prstGeom>
              <a:blipFill>
                <a:blip r:embed="rId7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6725" y="3177926"/>
                <a:ext cx="114294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is not exact there can be nontrivial solutions!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5" y="3177926"/>
                <a:ext cx="11429452" cy="707886"/>
              </a:xfrm>
              <a:prstGeom prst="rect">
                <a:avLst/>
              </a:prstGeom>
              <a:blipFill>
                <a:blip r:embed="rId8"/>
                <a:stretch>
                  <a:fillRect l="-1920" t="-15517" r="-202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712" y="1648047"/>
            <a:ext cx="11587600" cy="3402418"/>
          </a:xfrm>
          <a:prstGeom prst="rect">
            <a:avLst/>
          </a:prstGeom>
          <a:solidFill>
            <a:srgbClr val="0526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7601" y="2044320"/>
                <a:ext cx="120429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00"/>
                    </a:solidFill>
                  </a:rPr>
                  <a:t>Main new ingredient in </a:t>
                </a:r>
                <a:r>
                  <a:rPr lang="en-US" sz="4800" dirty="0" err="1" smtClean="0">
                    <a:solidFill>
                      <a:srgbClr val="FFFF00"/>
                    </a:solidFill>
                  </a:rPr>
                  <a:t>categorified</a:t>
                </a:r>
                <a:r>
                  <a:rPr lang="en-US" sz="480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ctr"/>
                <a:r>
                  <a:rPr lang="en-US" sz="4800" dirty="0" smtClean="0">
                    <a:solidFill>
                      <a:srgbClr val="FFFF00"/>
                    </a:solidFill>
                  </a:rPr>
                  <a:t>wall-crossing with twisted masses </a:t>
                </a:r>
              </a:p>
              <a:p>
                <a:pPr algn="ctr"/>
                <a:r>
                  <a:rPr lang="en-US" sz="4800" dirty="0" smtClean="0">
                    <a:solidFill>
                      <a:srgbClr val="FFFF00"/>
                    </a:solidFill>
                  </a:rPr>
                  <a:t>involves </a:t>
                </a:r>
                <a:r>
                  <a:rPr lang="en-US" sz="4800" dirty="0" err="1" smtClean="0">
                    <a:solidFill>
                      <a:srgbClr val="FFFF00"/>
                    </a:solidFill>
                  </a:rPr>
                  <a:t>Fock</a:t>
                </a:r>
                <a:r>
                  <a:rPr lang="en-US" sz="4800" dirty="0" smtClean="0">
                    <a:solidFill>
                      <a:srgbClr val="FFFF00"/>
                    </a:solidFill>
                  </a:rPr>
                  <a:t> spaces constructed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FFFF00"/>
                    </a:solidFill>
                  </a:rPr>
                  <a:t>   </a:t>
                </a:r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601" y="2044320"/>
                <a:ext cx="12042913" cy="2308324"/>
              </a:xfrm>
              <a:prstGeom prst="rect">
                <a:avLst/>
              </a:prstGeom>
              <a:blipFill>
                <a:blip r:embed="rId2"/>
                <a:stretch>
                  <a:fillRect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7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124974" y="-181422"/>
                <a:ext cx="7797501" cy="1325563"/>
              </a:xfrm>
            </p:spPr>
            <p:txBody>
              <a:bodyPr/>
              <a:lstStyle/>
              <a:p>
                <a:r>
                  <a:rPr lang="en-US" dirty="0" smtClean="0">
                    <a:latin typeface="+mn-lt"/>
                  </a:rPr>
                  <a:t>Wall-Crossing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24974" y="-181422"/>
                <a:ext cx="7797501" cy="1325563"/>
              </a:xfrm>
              <a:blipFill>
                <a:blip r:embed="rId2"/>
                <a:stretch>
                  <a:fillRect l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89940" y="1113870"/>
                <a:ext cx="7428322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40" y="1113870"/>
                <a:ext cx="7428322" cy="92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039" y="2302243"/>
                <a:ext cx="11942192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 is only piecewise constant:  CFIV, CV  1991, 1992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9" y="2302243"/>
                <a:ext cx="11942192" cy="690895"/>
              </a:xfrm>
              <a:prstGeom prst="rect">
                <a:avLst/>
              </a:prstGeom>
              <a:blipFill>
                <a:blip r:embed="rId4"/>
                <a:stretch>
                  <a:fillRect t="-13274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0583" y="4188464"/>
                <a:ext cx="7626285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CVWCF:  Tells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jump.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583" y="4188464"/>
                <a:ext cx="7626285" cy="823944"/>
              </a:xfrm>
              <a:prstGeom prst="rect">
                <a:avLst/>
              </a:prstGeom>
              <a:blipFill>
                <a:blip r:embed="rId5"/>
                <a:stretch>
                  <a:fillRect l="-3277" t="-14074" r="-231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34503" y="3260040"/>
            <a:ext cx="11539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11E5F"/>
                </a:solidFill>
              </a:rPr>
              <a:t>Happens when two central charges are parallel. </a:t>
            </a:r>
            <a:endParaRPr lang="en-US" sz="4000" dirty="0">
              <a:solidFill>
                <a:srgbClr val="011E5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0704" y="5232947"/>
                <a:ext cx="10426045" cy="1501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Categorified CVWCF:  Describe how the  </a:t>
                </a:r>
                <a:r>
                  <a:rPr lang="en-US" sz="4400" b="1" i="1" u="sng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homotopy</a:t>
                </a:r>
                <a:r>
                  <a:rPr lang="en-US" sz="4400" b="1" i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equivalence class of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jumps.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4" y="5232947"/>
                <a:ext cx="10426045" cy="1501052"/>
              </a:xfrm>
              <a:prstGeom prst="rect">
                <a:avLst/>
              </a:prstGeom>
              <a:blipFill>
                <a:blip r:embed="rId6"/>
                <a:stretch>
                  <a:fillRect t="-8097" r="-1053" b="-1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6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460" y="0"/>
            <a:ext cx="2461181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Remarks 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041" y="1715679"/>
            <a:ext cx="11865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1. We claim  that the </a:t>
            </a:r>
            <a:r>
              <a:rPr lang="en-US" sz="4000" dirty="0" err="1" smtClean="0">
                <a:solidFill>
                  <a:srgbClr val="7030A0"/>
                </a:solidFill>
              </a:rPr>
              <a:t>homotopy</a:t>
            </a:r>
            <a:r>
              <a:rPr lang="en-US" sz="4000" dirty="0" smtClean="0">
                <a:solidFill>
                  <a:srgbClr val="7030A0"/>
                </a:solidFill>
              </a:rPr>
              <a:t> equivalence class is physically meaningful so this is a well-posed question. 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9727" y="3789575"/>
                <a:ext cx="10354559" cy="1501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B050"/>
                    </a:solidFill>
                  </a:rPr>
                  <a:t>2. Moreover, the </a:t>
                </a:r>
                <a:r>
                  <a:rPr lang="en-US" sz="4400" dirty="0" err="1" smtClean="0">
                    <a:solidFill>
                      <a:srgbClr val="00B050"/>
                    </a:solidFill>
                  </a:rPr>
                  <a:t>homotopy</a:t>
                </a:r>
                <a:r>
                  <a:rPr lang="en-US" sz="4400" dirty="0" smtClean="0">
                    <a:solidFill>
                      <a:srgbClr val="00B050"/>
                    </a:solidFill>
                  </a:rPr>
                  <a:t> equivalence class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is a nontrivial refinement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7" y="3789575"/>
                <a:ext cx="10354559" cy="1501052"/>
              </a:xfrm>
              <a:prstGeom prst="rect">
                <a:avLst/>
              </a:prstGeom>
              <a:blipFill>
                <a:blip r:embed="rId2"/>
                <a:stretch>
                  <a:fillRect l="-2354" t="-8537" b="-1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18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144" y="1228441"/>
            <a:ext cx="1178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It is often said that the only thing we can hope to compute exactly in interacting, non-</a:t>
            </a:r>
            <a:r>
              <a:rPr lang="en-US" sz="3600" dirty="0" err="1" smtClean="0">
                <a:solidFill>
                  <a:srgbClr val="FF0000"/>
                </a:solidFill>
              </a:rPr>
              <a:t>integrable</a:t>
            </a:r>
            <a:r>
              <a:rPr lang="en-US" sz="3600" dirty="0" smtClean="0">
                <a:solidFill>
                  <a:srgbClr val="FF0000"/>
                </a:solidFill>
              </a:rPr>
              <a:t>  QFTs are Witten indices.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023" y="3171111"/>
                <a:ext cx="120688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For general LG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 are interacting &amp; non-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integrable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3" y="3171111"/>
                <a:ext cx="12068856" cy="707886"/>
              </a:xfrm>
              <a:prstGeom prst="rect">
                <a:avLst/>
              </a:prstGeom>
              <a:blipFill>
                <a:blip r:embed="rId2"/>
                <a:stretch>
                  <a:fillRect l="-181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78471" y="4726618"/>
            <a:ext cx="857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So what </a:t>
            </a:r>
            <a:r>
              <a:rPr lang="en-US" sz="3600" dirty="0">
                <a:solidFill>
                  <a:srgbClr val="002060"/>
                </a:solidFill>
              </a:rPr>
              <a:t>we are doing here has some tension with this standard folklore.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15411" y="-196707"/>
            <a:ext cx="3837496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+mn-lt"/>
              </a:rPr>
              <a:t>Remarks    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94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262" y="129939"/>
            <a:ext cx="9631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+ comment resulting from discussions with 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947512" y="3823869"/>
            <a:ext cx="7940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 nontrivial input from  Andy  and Tudor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24" y="1986729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86" y="1986730"/>
            <a:ext cx="1823598" cy="1837140"/>
          </a:xfrm>
          <a:prstGeom prst="rect">
            <a:avLst/>
          </a:prstGeom>
        </p:spPr>
      </p:pic>
      <p:pic>
        <p:nvPicPr>
          <p:cNvPr id="7" name="Picture 8" descr="Neitzke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44" y="4408644"/>
            <a:ext cx="1733107" cy="23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Gaiotto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51" y="1986729"/>
            <a:ext cx="1226163" cy="17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640" y="4378516"/>
            <a:ext cx="2236420" cy="22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22" y="248377"/>
            <a:ext cx="12164992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Wall-Crossing Formula With Twisted Masses:    1/ 3  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7634" y="4300289"/>
                <a:ext cx="7036905" cy="90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634" y="4300289"/>
                <a:ext cx="7036905" cy="903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4638" y="2214481"/>
                <a:ext cx="9842899" cy="144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``Vacuum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Groupoid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Algebra’’ :   </a:t>
                </a: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introduce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38" y="2214481"/>
                <a:ext cx="9842899" cy="1445267"/>
              </a:xfrm>
              <a:prstGeom prst="rect">
                <a:avLst/>
              </a:prstGeom>
              <a:blipFill>
                <a:blip r:embed="rId3"/>
                <a:stretch>
                  <a:fillRect t="-7595" b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2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43" y="-134531"/>
            <a:ext cx="12049245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Wall-Crossing Formula With Twisted Masses:  2/3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99265" y="1254892"/>
                <a:ext cx="4712427" cy="82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:=1+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65" y="1254892"/>
                <a:ext cx="4712427" cy="829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8540" y="1318655"/>
                <a:ext cx="474712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∀   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&amp;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540" y="1318655"/>
                <a:ext cx="4747120" cy="690895"/>
              </a:xfrm>
              <a:prstGeom prst="rect">
                <a:avLst/>
              </a:prstGeom>
              <a:blipFill>
                <a:blip r:embed="rId3"/>
                <a:stretch>
                  <a:fillRect t="-1228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2081" y="2395230"/>
                <a:ext cx="6708913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081" y="2395230"/>
                <a:ext cx="6708913" cy="1436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429369" y="2622648"/>
                <a:ext cx="33097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∀   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9369" y="2622648"/>
                <a:ext cx="330973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4565" y="4967571"/>
                <a:ext cx="5993296" cy="1655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ℍ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)=: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ℍ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: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65" y="4967571"/>
                <a:ext cx="5993296" cy="16553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597861" y="5233789"/>
            <a:ext cx="5480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Phase-ordered product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0362" y="4096151"/>
                <a:ext cx="56033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For any half-plane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62" y="4096151"/>
                <a:ext cx="5603358" cy="707886"/>
              </a:xfrm>
              <a:prstGeom prst="rect">
                <a:avLst/>
              </a:prstGeom>
              <a:blipFill>
                <a:blip r:embed="rId7"/>
                <a:stretch>
                  <a:fillRect l="-391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86260" y="2299482"/>
                <a:ext cx="21467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260" y="2299482"/>
                <a:ext cx="214679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338336" y="3038146"/>
            <a:ext cx="298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Additive identity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3" grpId="0"/>
      <p:bldP spid="5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94" y="333368"/>
            <a:ext cx="12248696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Wall-Crossing Formula With Twisted Masses: 3/3 </a:t>
            </a:r>
            <a:endParaRPr lang="en-US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21310" y="2757496"/>
            <a:ext cx="8524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310" y="5581572"/>
            <a:ext cx="941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Kontsevich,Soibelman</a:t>
            </a:r>
            <a:r>
              <a:rPr lang="en-US" sz="2800" dirty="0"/>
              <a:t> 2008; </a:t>
            </a:r>
            <a:r>
              <a:rPr lang="en-US" sz="2800" dirty="0" err="1"/>
              <a:t>Gaiotto,Moore,Neitzke</a:t>
            </a:r>
            <a:r>
              <a:rPr lang="en-US" sz="2800" dirty="0"/>
              <a:t> </a:t>
            </a:r>
            <a:r>
              <a:rPr lang="en-US" sz="2800" dirty="0" smtClean="0"/>
              <a:t>2010]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77792" y="2039017"/>
                <a:ext cx="120254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Wall-crossing statement: 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ℍ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is invariant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provided no BPS rays enter/leave the half-plane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ℍ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792" y="2039017"/>
                <a:ext cx="12025422" cy="1754326"/>
              </a:xfrm>
              <a:prstGeom prst="rect">
                <a:avLst/>
              </a:prstGeom>
              <a:blipFill>
                <a:blip r:embed="rId2"/>
                <a:stretch>
                  <a:fillRect t="-5208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89817" y="4801538"/>
            <a:ext cx="1147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Very similar to the mathematics of the 2d-4d WCF.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737" y="2661257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Thimble Branes &amp; Their Local Operators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Categorical Wall-Crossing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2D N=(2,2) Landau-</a:t>
            </a:r>
            <a:r>
              <a:rPr lang="en-US" sz="3600" dirty="0" err="1" smtClean="0">
                <a:solidFill>
                  <a:srgbClr val="FF0000"/>
                </a:solidFill>
              </a:rPr>
              <a:t>Ginzburg</a:t>
            </a:r>
            <a:r>
              <a:rPr lang="en-US" sz="3600" dirty="0" smtClean="0">
                <a:solidFill>
                  <a:srgbClr val="FF0000"/>
                </a:solidFill>
              </a:rPr>
              <a:t> Models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856" y="497050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Generalization To Twisted Masses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 To 3d Indices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130" y="-46768"/>
            <a:ext cx="2791119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+mn-lt"/>
              </a:rPr>
              <a:t>Branes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91791" y="1145596"/>
                <a:ext cx="90308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Use the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algebra/category of) Branes.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91" y="1145596"/>
                <a:ext cx="9030877" cy="707886"/>
              </a:xfrm>
              <a:prstGeom prst="rect">
                <a:avLst/>
              </a:prstGeom>
              <a:blipFill>
                <a:blip r:embed="rId2"/>
                <a:stretch>
                  <a:fillRect l="-243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7100662" y="4015342"/>
            <a:ext cx="4941217" cy="188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053529" y="2325232"/>
            <a:ext cx="47133" cy="3650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00662" y="2246957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62" y="2246957"/>
                <a:ext cx="76357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56485" y="3045846"/>
            <a:ext cx="5022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The </a:t>
            </a:r>
            <a:r>
              <a:rPr lang="en-US" sz="4000" dirty="0" err="1">
                <a:solidFill>
                  <a:srgbClr val="FF0000"/>
                </a:solidFill>
              </a:rPr>
              <a:t>homotopy</a:t>
            </a:r>
            <a:r>
              <a:rPr lang="en-US" sz="4000" dirty="0">
                <a:solidFill>
                  <a:srgbClr val="FF0000"/>
                </a:solidFill>
              </a:rPr>
              <a:t> class of the category of branes is invariant.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15470" y="5488170"/>
                <a:ext cx="23178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470" y="5488170"/>
                <a:ext cx="231789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0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193" y="-198544"/>
            <a:ext cx="6844645" cy="1325563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+mn-lt"/>
              </a:rPr>
              <a:t>Lefshetz</a:t>
            </a:r>
            <a:r>
              <a:rPr lang="en-US" sz="6600" dirty="0" smtClean="0">
                <a:latin typeface="+mn-lt"/>
              </a:rPr>
              <a:t> Thimbles</a:t>
            </a:r>
            <a:endParaRPr lang="en-US" sz="6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11453" y="3393552"/>
                <a:ext cx="4383465" cy="78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453" y="3393552"/>
                <a:ext cx="4383465" cy="7800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1" y="2339239"/>
                <a:ext cx="123550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Consider all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alues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so there is a solution 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2339239"/>
                <a:ext cx="12355033" cy="646331"/>
              </a:xfrm>
              <a:prstGeom prst="rect">
                <a:avLst/>
              </a:prstGeom>
              <a:blipFill>
                <a:blip r:embed="rId3"/>
                <a:stretch>
                  <a:fillRect l="-148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28015" y="3183364"/>
                <a:ext cx="2696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015" y="3183364"/>
                <a:ext cx="26960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1167" y="5009865"/>
                <a:ext cx="11199123" cy="1334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𝑟𝑖𝑔h𝑡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are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Lagrangian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subspaces and provide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nice half-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susy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bc’s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. [Hori-Iqbal-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Vafa</a:t>
                </a:r>
                <a:r>
                  <a:rPr lang="en-US" sz="3600" dirty="0">
                    <a:solidFill>
                      <a:srgbClr val="7030A0"/>
                    </a:solidFill>
                  </a:rPr>
                  <a:t>]</a:t>
                </a:r>
                <a:endParaRPr lang="en-US" sz="36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67" y="5009865"/>
                <a:ext cx="11199123" cy="1334083"/>
              </a:xfrm>
              <a:prstGeom prst="rect">
                <a:avLst/>
              </a:prstGeom>
              <a:blipFill>
                <a:blip r:embed="rId5"/>
                <a:stretch>
                  <a:fillRect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44831" y="3741353"/>
                <a:ext cx="24792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→+∞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831" y="3741353"/>
                <a:ext cx="24792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80393" y="3177009"/>
                <a:ext cx="5580669" cy="1080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393" y="3177009"/>
                <a:ext cx="5580669" cy="10808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1" y="1006847"/>
                <a:ext cx="100129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Choose a half plane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a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nd phase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.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For each vacuum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there is a canonical brane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𝔗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006847"/>
                <a:ext cx="10012910" cy="1200329"/>
              </a:xfrm>
              <a:prstGeom prst="rect">
                <a:avLst/>
              </a:prstGeom>
              <a:blipFill>
                <a:blip r:embed="rId8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8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 1 of </a:t>
            </a:r>
            <a:r>
              <a:rPr lang="en-US" dirty="0" err="1" smtClean="0">
                <a:latin typeface="+mn-lt"/>
              </a:rPr>
              <a:t>Lefshetz</a:t>
            </a:r>
            <a:r>
              <a:rPr lang="en-US" dirty="0" smtClean="0">
                <a:latin typeface="+mn-lt"/>
              </a:rPr>
              <a:t> Thimbles</a:t>
            </a:r>
            <a:endParaRPr lang="en-US" dirty="0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285139" y="3411338"/>
            <a:ext cx="838200" cy="762000"/>
            <a:chOff x="2438400" y="5486400"/>
            <a:chExt cx="838200" cy="762000"/>
          </a:xfrm>
        </p:grpSpPr>
        <p:pic>
          <p:nvPicPr>
            <p:cNvPr id="22" name="Picture 2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5486400"/>
              <a:ext cx="405765" cy="685800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3276600" y="54864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438400" y="6248400"/>
              <a:ext cx="8382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V="1">
            <a:off x="7142892" y="3642675"/>
            <a:ext cx="4072380" cy="3036215"/>
          </a:xfrm>
          <a:prstGeom prst="line">
            <a:avLst/>
          </a:prstGeom>
          <a:ln w="57150">
            <a:solidFill>
              <a:srgbClr val="784B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743066" y="3642675"/>
            <a:ext cx="2604940" cy="321532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893136" y="5097937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2384" y="1151969"/>
                <a:ext cx="3421931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84" y="1151969"/>
                <a:ext cx="3421931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77657" y="1123437"/>
                <a:ext cx="3421931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57" y="1123437"/>
                <a:ext cx="3421931" cy="11441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126129" y="3660917"/>
                <a:ext cx="4355184" cy="76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129" y="3660917"/>
                <a:ext cx="4355184" cy="763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25201" y="4667132"/>
                <a:ext cx="43174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01" y="4667132"/>
                <a:ext cx="431747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36428" y="3000403"/>
                <a:ext cx="2604940" cy="72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428" y="3000403"/>
                <a:ext cx="2604940" cy="727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43814" y="4051970"/>
                <a:ext cx="2604940" cy="78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352B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352B34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352B34"/>
                              </a:solidFill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352B3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352B34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814" y="4051970"/>
                <a:ext cx="2604940" cy="781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9800" y="1383237"/>
                <a:ext cx="39932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800" y="1383237"/>
                <a:ext cx="399326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1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/>
      <p:bldP spid="28" grpId="0"/>
      <p:bldP spid="26" grpId="0"/>
      <p:bldP spid="27" grpId="0"/>
      <p:bldP spid="35" grpId="0"/>
      <p:bldP spid="37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75" y="0"/>
            <a:ext cx="11140944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Boundary Condition-Changing Local Operators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60188" y="1799157"/>
                <a:ext cx="8608637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Vector space of local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bc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changing operators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𝔗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𝔗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188" y="1799157"/>
                <a:ext cx="8608637" cy="1244893"/>
              </a:xfrm>
              <a:prstGeom prst="rect">
                <a:avLst/>
              </a:prstGeom>
              <a:blipFill>
                <a:blip r:embed="rId2"/>
                <a:stretch>
                  <a:fillRect t="-7353" r="-106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98474" y="1832354"/>
                <a:ext cx="2071849" cy="1031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5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5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 smtClean="0">
                    <a:solidFill>
                      <a:srgbClr val="FF0000"/>
                    </a:solidFill>
                  </a:rPr>
                  <a:t>:=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74" y="1832354"/>
                <a:ext cx="2071849" cy="1031693"/>
              </a:xfrm>
              <a:prstGeom prst="rect">
                <a:avLst/>
              </a:prstGeom>
              <a:blipFill>
                <a:blip r:embed="rId3"/>
                <a:stretch>
                  <a:fillRect t="-11243" r="-14706" b="-30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3536622" y="3075290"/>
            <a:ext cx="47133" cy="3650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6084" y="3029357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084" y="3029357"/>
                <a:ext cx="76357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94101" y="5497006"/>
                <a:ext cx="763571" cy="99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101" y="5497006"/>
                <a:ext cx="763571" cy="990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299382" y="4713402"/>
            <a:ext cx="471340" cy="377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36746" y="3860964"/>
                <a:ext cx="4590853" cy="166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is a chain complex </a:t>
                </a:r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46" y="3860964"/>
                <a:ext cx="4590853" cy="1665969"/>
              </a:xfrm>
              <a:prstGeom prst="rect">
                <a:avLst/>
              </a:prstGeom>
              <a:blipFill>
                <a:blip r:embed="rId6"/>
                <a:stretch>
                  <a:fillRect t="-5474" b="-18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0349" y="1033175"/>
                <a:ext cx="78361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Choose a half-plane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and a phase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349" y="1033175"/>
                <a:ext cx="7836195" cy="584775"/>
              </a:xfrm>
              <a:prstGeom prst="rect">
                <a:avLst/>
              </a:prstGeom>
              <a:blipFill>
                <a:blip r:embed="rId7"/>
                <a:stretch>
                  <a:fillRect l="-202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5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07745" y="107802"/>
                <a:ext cx="6948341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+mn-lt"/>
                  </a:rPr>
                  <a:t> Is An Algebra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7745" y="107802"/>
                <a:ext cx="6948341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963577" y="2302745"/>
            <a:ext cx="1234911" cy="3650266"/>
            <a:chOff x="7503736" y="1915793"/>
            <a:chExt cx="1234911" cy="3650266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8504547" y="1915793"/>
              <a:ext cx="47133" cy="36502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503736" y="2167773"/>
                  <a:ext cx="76357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𝔗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736" y="2167773"/>
                  <a:ext cx="763571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554009" y="4344175"/>
                  <a:ext cx="76357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𝔗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009" y="4344175"/>
                  <a:ext cx="763571" cy="923330"/>
                </a:xfrm>
                <a:prstGeom prst="rect">
                  <a:avLst/>
                </a:prstGeom>
                <a:blipFill>
                  <a:blip r:embed="rId4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8267307" y="3553905"/>
              <a:ext cx="471340" cy="3770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6034" y="1328686"/>
            <a:ext cx="1220869" cy="5310907"/>
            <a:chOff x="1362666" y="1429258"/>
            <a:chExt cx="1220869" cy="5310907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2349436" y="1429258"/>
              <a:ext cx="16102" cy="5310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92862" y="1731967"/>
                  <a:ext cx="76357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𝔗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862" y="1731967"/>
                  <a:ext cx="763571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98898" y="3591612"/>
                  <a:ext cx="763571" cy="990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𝔗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898" y="3591612"/>
                  <a:ext cx="763571" cy="9902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2112195" y="3067370"/>
              <a:ext cx="471340" cy="3770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12195" y="4831699"/>
              <a:ext cx="471340" cy="3770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362666" y="5458651"/>
                  <a:ext cx="76357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𝔗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666" y="5458651"/>
                  <a:ext cx="763571" cy="923330"/>
                </a:xfrm>
                <a:prstGeom prst="rect">
                  <a:avLst/>
                </a:prstGeom>
                <a:blipFill>
                  <a:blip r:embed="rId7"/>
                  <a:stretch>
                    <a:fillRect r="-14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Arrow Connector 14"/>
          <p:cNvCxnSpPr/>
          <p:nvPr/>
        </p:nvCxnSpPr>
        <p:spPr>
          <a:xfrm>
            <a:off x="1744548" y="2722894"/>
            <a:ext cx="9427" cy="90787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53975" y="4481247"/>
            <a:ext cx="787" cy="98002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2358764" y="3774510"/>
            <a:ext cx="1456047" cy="706737"/>
          </a:xfrm>
          <a:prstGeom prst="bentConnector3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81916" y="3849243"/>
                <a:ext cx="5373279" cy="1021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916" y="3849243"/>
                <a:ext cx="5373279" cy="10218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3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ight Arrow 61"/>
          <p:cNvSpPr/>
          <p:nvPr/>
        </p:nvSpPr>
        <p:spPr>
          <a:xfrm>
            <a:off x="3583751" y="3872373"/>
            <a:ext cx="2743200" cy="533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95363" y="-9882"/>
                <a:ext cx="9842137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 smtClean="0"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+mn-lt"/>
                  </a:rPr>
                  <a:t> has higher ``OPE Products’’</a:t>
                </a:r>
                <a:endParaRPr lang="en-US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5363" y="-9882"/>
                <a:ext cx="9842137" cy="1143000"/>
              </a:xfrm>
              <a:blipFill>
                <a:blip r:embed="rId9"/>
                <a:stretch>
                  <a:fillRect r="-92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58174" y="6015537"/>
                <a:ext cx="7192653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Differential/Susy operator 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74" y="6015537"/>
                <a:ext cx="7192653" cy="749629"/>
              </a:xfrm>
              <a:prstGeom prst="rect">
                <a:avLst/>
              </a:prstGeom>
              <a:blipFill>
                <a:blip r:embed="rId13"/>
                <a:stretch>
                  <a:fillRect l="-2966" t="-8943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-257249" y="1111132"/>
            <a:ext cx="3466222" cy="5350033"/>
            <a:chOff x="-257249" y="1111132"/>
            <a:chExt cx="3466222" cy="5350033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249081" y="1239137"/>
              <a:ext cx="0" cy="5056192"/>
            </a:xfrm>
            <a:prstGeom prst="line">
              <a:avLst/>
            </a:prstGeom>
            <a:ln w="76200">
              <a:solidFill>
                <a:srgbClr val="0033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249081" y="4119246"/>
              <a:ext cx="157576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6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2824847" y="4247251"/>
              <a:ext cx="384126" cy="275868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05830" y="4567263"/>
              <a:ext cx="304698" cy="21010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96732" y="5271887"/>
              <a:ext cx="304698" cy="21010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79" y="1111132"/>
              <a:ext cx="232784" cy="188807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105830" y="2391181"/>
              <a:ext cx="304698" cy="21010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5400000">
              <a:off x="1521490" y="2348895"/>
              <a:ext cx="493327" cy="321888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05830" y="3095207"/>
              <a:ext cx="304698" cy="21010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05830" y="3735232"/>
              <a:ext cx="304698" cy="21010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 rot="16200000">
              <a:off x="1521490" y="5165002"/>
              <a:ext cx="493327" cy="321888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99" y="2327178"/>
              <a:ext cx="350966" cy="37121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99" y="5143285"/>
              <a:ext cx="415429" cy="3744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257249" y="1299939"/>
                  <a:ext cx="165867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7249" y="1299939"/>
                  <a:ext cx="1658679" cy="70788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-192658" y="5753279"/>
                  <a:ext cx="165867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2658" y="5753279"/>
                  <a:ext cx="1658679" cy="70788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068450" y="1549924"/>
            <a:ext cx="5922347" cy="4230741"/>
            <a:chOff x="6068450" y="1549924"/>
            <a:chExt cx="5922347" cy="423074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0296859" y="1675374"/>
              <a:ext cx="1" cy="3989350"/>
            </a:xfrm>
            <a:prstGeom prst="line">
              <a:avLst/>
            </a:prstGeom>
            <a:ln w="76200">
              <a:solidFill>
                <a:srgbClr val="0033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0296859" y="4184373"/>
              <a:ext cx="143336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11670501" y="4372548"/>
              <a:ext cx="320296" cy="270362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7688" y="1549924"/>
              <a:ext cx="194102" cy="185039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0158893" y="3766425"/>
              <a:ext cx="254066" cy="20590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068450" y="3569121"/>
                  <a:ext cx="5128181" cy="618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8450" y="3569121"/>
                  <a:ext cx="5128181" cy="6182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653111" y="1975207"/>
                  <a:ext cx="165867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111" y="1975207"/>
                  <a:ext cx="1658679" cy="707886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716631" y="5072779"/>
                  <a:ext cx="165867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631" y="5072779"/>
                  <a:ext cx="1658679" cy="70788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04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4125" y="190500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Thimble Branes &amp; Their Local Operators</a:t>
            </a:r>
            <a:endParaRPr lang="en-US" sz="3600" dirty="0"/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Categorical Wall-Crossing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2D N=(2,2) Landau-</a:t>
            </a:r>
            <a:r>
              <a:rPr lang="en-US" sz="3600" dirty="0" err="1" smtClean="0"/>
              <a:t>Ginzburg</a:t>
            </a:r>
            <a:r>
              <a:rPr lang="en-US" sz="3600" dirty="0" smtClean="0"/>
              <a:t> Models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4856" y="497050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Generalization To Twisted Masses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 To 3d Indices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74517" y="-23640"/>
                <a:ext cx="9543911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n-lt"/>
                  </a:rPr>
                  <a:t>  Is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+mn-lt"/>
                  </a:rPr>
                  <a:t>Algebra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4517" y="-23640"/>
                <a:ext cx="9543911" cy="1325563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144627" y="1465204"/>
            <a:ext cx="0" cy="5056192"/>
          </a:xfrm>
          <a:prstGeom prst="line">
            <a:avLst/>
          </a:prstGeom>
          <a:ln w="762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01376" y="4793330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29750" y="5497357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25" y="1337199"/>
            <a:ext cx="232784" cy="1888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1376" y="2617248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01376" y="3321274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1376" y="3961299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45" y="5369352"/>
            <a:ext cx="415429" cy="374414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>
            <a:off x="2517080" y="3321274"/>
            <a:ext cx="369223" cy="1682159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341859" y="3939052"/>
            <a:ext cx="1681114" cy="533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49756" y="1526006"/>
            <a:ext cx="0" cy="5056192"/>
          </a:xfrm>
          <a:prstGeom prst="line">
            <a:avLst/>
          </a:prstGeom>
          <a:ln w="762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34879" y="5558159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54" y="1398001"/>
            <a:ext cx="232784" cy="1888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906505" y="2678050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92322" y="3979395"/>
            <a:ext cx="542490" cy="4134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74" y="5430154"/>
            <a:ext cx="415429" cy="374414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6771728" y="4066350"/>
            <a:ext cx="1623988" cy="46035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474008" y="1643306"/>
            <a:ext cx="0" cy="5056192"/>
          </a:xfrm>
          <a:prstGeom prst="line">
            <a:avLst/>
          </a:prstGeom>
          <a:ln w="762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506" y="1515301"/>
            <a:ext cx="232784" cy="18880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893778" y="3961299"/>
            <a:ext cx="1053023" cy="6966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53947" y="5285457"/>
                <a:ext cx="4679662" cy="141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Sum with signs must vanish: Quadratic relations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relations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947" y="5285457"/>
                <a:ext cx="4679662" cy="1414041"/>
              </a:xfrm>
              <a:prstGeom prst="rect">
                <a:avLst/>
              </a:prstGeom>
              <a:blipFill>
                <a:blip r:embed="rId10"/>
                <a:stretch>
                  <a:fillRect l="-2604" t="-3879" b="-1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4341" y="3123701"/>
                <a:ext cx="961534" cy="81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341" y="3123701"/>
                <a:ext cx="961534" cy="815351"/>
              </a:xfrm>
              <a:prstGeom prst="rect">
                <a:avLst/>
              </a:prstGeom>
              <a:blipFill>
                <a:blip r:embed="rId14"/>
                <a:stretch>
                  <a:fillRect r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22871" y="3164044"/>
                <a:ext cx="961534" cy="82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871" y="3164044"/>
                <a:ext cx="961534" cy="827406"/>
              </a:xfrm>
              <a:prstGeom prst="rect">
                <a:avLst/>
              </a:prstGeom>
              <a:blipFill>
                <a:blip r:embed="rId15"/>
                <a:stretch>
                  <a:fillRect r="-1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1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9" grpId="0" animBg="1"/>
      <p:bldP spid="20" grpId="0" animBg="1"/>
      <p:bldP spid="23" grpId="0" animBg="1"/>
      <p:bldP spid="25" grpId="0" animBg="1"/>
      <p:bldP spid="27" grpId="0" animBg="1"/>
      <p:bldP spid="30" grpId="0" animBg="1"/>
      <p:bldP spid="35" grpId="0" animBg="1"/>
      <p:bldP spid="38" grpId="0"/>
      <p:bldP spid="3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50911" y="-81329"/>
                <a:ext cx="688168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Web Formalism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50911" y="-81329"/>
                <a:ext cx="6881682" cy="1325563"/>
              </a:xfrm>
              <a:blipFill>
                <a:blip r:embed="rId2"/>
                <a:stretch>
                  <a:fillRect l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71066" y="1574159"/>
            <a:ext cx="6762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These multiplications can be constructed explicitly using the ``web formalism’’ of GMW. </a:t>
            </a:r>
            <a:endParaRPr lang="en-US" sz="4000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06866" y="1961515"/>
            <a:ext cx="85885" cy="47975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545" y="2311679"/>
                <a:ext cx="8473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45" y="2311679"/>
                <a:ext cx="84733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026" y="3817801"/>
                <a:ext cx="738314" cy="99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26" y="3817801"/>
                <a:ext cx="738314" cy="990207"/>
              </a:xfrm>
              <a:prstGeom prst="rect">
                <a:avLst/>
              </a:prstGeom>
              <a:blipFill>
                <a:blip r:embed="rId4"/>
                <a:stretch>
                  <a:fillRect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64875" y="3348916"/>
            <a:ext cx="455749" cy="265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64876" y="5109598"/>
            <a:ext cx="455749" cy="265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0912" y="5462430"/>
                <a:ext cx="7624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12" y="5462430"/>
                <a:ext cx="762472" cy="923330"/>
              </a:xfrm>
              <a:prstGeom prst="rect">
                <a:avLst/>
              </a:prstGeom>
              <a:blipFill>
                <a:blip r:embed="rId5"/>
                <a:stretch>
                  <a:fillRect r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092749" y="3513151"/>
            <a:ext cx="2243580" cy="92887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49808" y="4442022"/>
            <a:ext cx="2211107" cy="80054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36329" y="4375539"/>
            <a:ext cx="3110846" cy="664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2251" y="4179123"/>
            <a:ext cx="537328" cy="4807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55361" y="2884602"/>
                <a:ext cx="18785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61" y="2884602"/>
                <a:ext cx="187855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24379" y="3939623"/>
                <a:ext cx="18785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79" y="3939623"/>
                <a:ext cx="187855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97053" y="5298627"/>
                <a:ext cx="18785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53" y="5298627"/>
                <a:ext cx="187855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1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  <p:bldP spid="10" grpId="0" animBg="1"/>
      <p:bldP spid="11" grpId="0"/>
      <p:bldP spid="21" grpId="0" animBg="1"/>
      <p:bldP spid="22" grpId="0"/>
      <p:bldP spid="2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088" y="0"/>
            <a:ext cx="7880497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Sources For The Web Formalism 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303" y="1469606"/>
            <a:ext cx="6010340" cy="203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247"/>
            <a:ext cx="6452347" cy="1915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088" y="4484030"/>
            <a:ext cx="8148577" cy="1834551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2946098" y="2545756"/>
            <a:ext cx="6730410" cy="433808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0884" y="4117751"/>
            <a:ext cx="4691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urlz MT" panose="04040404050702020202" pitchFamily="82" charset="0"/>
              </a:rPr>
              <a:t>Only 51 pages !!!</a:t>
            </a:r>
            <a:endParaRPr lang="en-US" sz="5400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84219"/>
                <a:ext cx="116515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There is a notion of </a:t>
                </a:r>
                <a:r>
                  <a:rPr lang="en-US" sz="4800" dirty="0" err="1" smtClean="0">
                    <a:solidFill>
                      <a:srgbClr val="FF0000"/>
                    </a:solidFill>
                  </a:rPr>
                  <a:t>homotopy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 equivalence </a:t>
                </a:r>
              </a:p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-algebras.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4219"/>
                <a:ext cx="11651530" cy="1569660"/>
              </a:xfrm>
              <a:prstGeom prst="rect">
                <a:avLst/>
              </a:prstGeom>
              <a:blipFill>
                <a:blip r:embed="rId2"/>
                <a:stretch>
                  <a:fillRect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2431916"/>
            <a:ext cx="116515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It extends the notion of </a:t>
            </a:r>
            <a:r>
              <a:rPr lang="en-US" sz="4400" dirty="0" err="1" smtClean="0">
                <a:solidFill>
                  <a:srgbClr val="0033CC"/>
                </a:solidFill>
              </a:rPr>
              <a:t>homotopy</a:t>
            </a:r>
            <a:r>
              <a:rPr lang="en-US" sz="4400" dirty="0" smtClean="0">
                <a:solidFill>
                  <a:srgbClr val="0033CC"/>
                </a:solidFill>
              </a:rPr>
              <a:t> equivalence </a:t>
            </a:r>
          </a:p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of chain complexes, and says how the OPE’s are related to each other.  </a:t>
            </a:r>
            <a:endParaRPr lang="en-US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175" y="5029439"/>
                <a:ext cx="1097488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Categorical wall-crossing will involve the </a:t>
                </a:r>
                <a:r>
                  <a:rPr lang="en-US" sz="4400" dirty="0" err="1" smtClean="0">
                    <a:solidFill>
                      <a:srgbClr val="C00000"/>
                    </a:solidFill>
                  </a:rPr>
                  <a:t>homotopy</a:t>
                </a:r>
                <a:r>
                  <a:rPr lang="en-US" sz="4400" dirty="0" smtClean="0">
                    <a:solidFill>
                      <a:srgbClr val="C00000"/>
                    </a:solidFill>
                  </a:rPr>
                  <a:t> equivalence of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algebras.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5" y="5029439"/>
                <a:ext cx="10974889" cy="1446550"/>
              </a:xfrm>
              <a:prstGeom prst="rect">
                <a:avLst/>
              </a:prstGeom>
              <a:blipFill>
                <a:blip r:embed="rId3"/>
                <a:stretch>
                  <a:fillRect l="-1556" t="-8439" r="-2667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1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73193" y="-15234"/>
                <a:ext cx="987245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+mn-lt"/>
                  </a:rPr>
                  <a:t> Category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dirty="0" smtClean="0">
                    <a:latin typeface="+mn-lt"/>
                  </a:rPr>
                  <a:t>  (When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3193" y="-15234"/>
                <a:ext cx="9872450" cy="1325563"/>
              </a:xfrm>
              <a:blipFill>
                <a:blip r:embed="rId2"/>
                <a:stretch>
                  <a:fillRect l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11669" y="1601389"/>
                <a:ext cx="20456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669" y="1601389"/>
                <a:ext cx="204565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90634" y="1576449"/>
            <a:ext cx="422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Objects = thimbles  </a:t>
            </a:r>
            <a:endParaRPr lang="en-US" sz="40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054" y="4163324"/>
                <a:ext cx="3959257" cy="8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𝐻𝑜𝑝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4" y="4163324"/>
                <a:ext cx="3959257" cy="801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>
            <a:off x="4376711" y="2985086"/>
            <a:ext cx="977343" cy="3393651"/>
          </a:xfrm>
          <a:prstGeom prst="lef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9718" y="3071862"/>
                <a:ext cx="3384223" cy="788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718" y="3071862"/>
                <a:ext cx="3384223" cy="788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95780" y="3107313"/>
                <a:ext cx="3883843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ℍ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80" y="3107313"/>
                <a:ext cx="3883843" cy="624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82910" y="4333774"/>
                <a:ext cx="25452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910" y="4333774"/>
                <a:ext cx="25452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63941" y="4395328"/>
                <a:ext cx="27054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941" y="4395328"/>
                <a:ext cx="270549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52591" y="5450836"/>
                <a:ext cx="22058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91" y="5450836"/>
                <a:ext cx="220587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8147" y="5450836"/>
                <a:ext cx="3883843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ℍ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147" y="5450836"/>
                <a:ext cx="3883843" cy="624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226" y="1657950"/>
                <a:ext cx="55470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Choose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6" y="1657950"/>
                <a:ext cx="5547094" cy="646331"/>
              </a:xfrm>
              <a:prstGeom prst="rect">
                <a:avLst/>
              </a:prstGeom>
              <a:blipFill>
                <a:blip r:embed="rId11"/>
                <a:stretch>
                  <a:fillRect l="-340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5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235880"/>
                <a:ext cx="4581427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35880"/>
                <a:ext cx="4581427" cy="8577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1820908" y="0"/>
                <a:ext cx="7897341" cy="1325563"/>
              </a:xfrm>
            </p:spPr>
            <p:txBody>
              <a:bodyPr/>
              <a:lstStyle/>
              <a:p>
                <a:r>
                  <a:rPr lang="en-US" dirty="0" smtClean="0">
                    <a:latin typeface="+mn-lt"/>
                  </a:rPr>
                  <a:t>The Product Formula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20908" y="0"/>
                <a:ext cx="7897341" cy="1325563"/>
              </a:xfrm>
              <a:blipFill>
                <a:blip r:embed="rId3"/>
                <a:stretch>
                  <a:fillRect l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23207" y="3235880"/>
                <a:ext cx="7560298" cy="95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ℍ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1+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07" y="3235880"/>
                <a:ext cx="7560298" cy="951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6117996" y="3082603"/>
            <a:ext cx="609600" cy="3048000"/>
          </a:xfrm>
          <a:prstGeom prst="rightBrac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2449" y="491140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phase ordered!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739" y="1588642"/>
                <a:ext cx="11585670" cy="92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can be written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[GMW]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39" y="1588642"/>
                <a:ext cx="11585670" cy="927305"/>
              </a:xfrm>
              <a:prstGeom prst="rect">
                <a:avLst/>
              </a:prstGeom>
              <a:blipFill>
                <a:blip r:embed="rId5"/>
                <a:stretch>
                  <a:fillRect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8745" y="5642125"/>
                <a:ext cx="9445657" cy="92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⊕⋯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745" y="5642125"/>
                <a:ext cx="9445657" cy="927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H="1" flipV="1">
            <a:off x="2194247" y="1188258"/>
            <a:ext cx="47133" cy="3650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8506" y="1774862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06" y="1774862"/>
                <a:ext cx="763571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8507" y="3535824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07" y="3535824"/>
                <a:ext cx="76357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2217813" y="3118746"/>
            <a:ext cx="2473752" cy="3770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91434" y="1154596"/>
            <a:ext cx="47133" cy="3650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00088" y="1313197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088" y="1313197"/>
                <a:ext cx="76357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9834" y="3874052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834" y="3874052"/>
                <a:ext cx="763571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753677" y="3122792"/>
            <a:ext cx="2641863" cy="107728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87060" y="1856745"/>
            <a:ext cx="2480037" cy="125429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10717" y="2612494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717" y="2612494"/>
                <a:ext cx="763571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82950" y="2532960"/>
                <a:ext cx="11217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50" y="2532960"/>
                <a:ext cx="112178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306795" y="2783603"/>
                <a:ext cx="11217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⊕⋯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795" y="2783603"/>
                <a:ext cx="1121789" cy="830997"/>
              </a:xfrm>
              <a:prstGeom prst="rect">
                <a:avLst/>
              </a:prstGeom>
              <a:blipFill>
                <a:blip r:embed="rId8"/>
                <a:stretch>
                  <a:fillRect r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28186" y="1293723"/>
                <a:ext cx="1149971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186" y="1293723"/>
                <a:ext cx="1149971" cy="8239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90592" y="2349305"/>
                <a:ext cx="1149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592" y="2349305"/>
                <a:ext cx="1149971" cy="769441"/>
              </a:xfrm>
              <a:prstGeom prst="rect">
                <a:avLst/>
              </a:prstGeom>
              <a:blipFill>
                <a:blip r:embed="rId10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59833" y="3934469"/>
                <a:ext cx="1149971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833" y="3934469"/>
                <a:ext cx="1149971" cy="823944"/>
              </a:xfrm>
              <a:prstGeom prst="rect">
                <a:avLst/>
              </a:prstGeom>
              <a:blipFill>
                <a:blip r:embed="rId11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854" y="58669"/>
                <a:ext cx="10717898" cy="92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⊕      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⊕⋯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54" y="58669"/>
                <a:ext cx="10717898" cy="9273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907074" y="5054057"/>
            <a:ext cx="9357670" cy="1823204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/>
              <p:cNvSpPr txBox="1">
                <a:spLocks/>
              </p:cNvSpPr>
              <p:nvPr/>
            </p:nvSpPr>
            <p:spPr>
              <a:xfrm>
                <a:off x="2194247" y="5302877"/>
                <a:ext cx="10090952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>
                    <a:solidFill>
                      <a:srgbClr val="FFFF00"/>
                    </a:solidFill>
                    <a:latin typeface="+mn-lt"/>
                  </a:rPr>
                  <a:t>Summands correspond to sequences of central </a:t>
                </a:r>
              </a:p>
              <a:p>
                <a:r>
                  <a:rPr lang="en-US" sz="3600" dirty="0" smtClean="0">
                    <a:solidFill>
                      <a:srgbClr val="FFFF00"/>
                    </a:solidFill>
                    <a:latin typeface="+mn-lt"/>
                  </a:rPr>
                  <a:t>charges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FF00"/>
                    </a:solidFill>
                    <a:latin typeface="+mn-lt"/>
                  </a:rPr>
                  <a:t> whose phases are </a:t>
                </a:r>
                <a:br>
                  <a:rPr lang="en-US" sz="3600" dirty="0" smtClean="0">
                    <a:solidFill>
                      <a:srgbClr val="FFFF00"/>
                    </a:solidFill>
                    <a:latin typeface="+mn-lt"/>
                  </a:rPr>
                </a:br>
                <a:r>
                  <a:rPr lang="en-US" sz="3600" b="1" i="1" u="sng" dirty="0" smtClean="0">
                    <a:solidFill>
                      <a:srgbClr val="FFFF00"/>
                    </a:solidFill>
                    <a:latin typeface="+mn-lt"/>
                  </a:rPr>
                  <a:t>clockwise ordered in the half plane </a:t>
                </a:r>
                <a14:m>
                  <m:oMath xmlns:m="http://schemas.openxmlformats.org/officeDocument/2006/math">
                    <m:r>
                      <a:rPr lang="en-US" sz="3600" b="1" i="1" u="sng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ℍ</m:t>
                    </m:r>
                  </m:oMath>
                </a14:m>
                <a:endParaRPr lang="en-US" sz="3600" b="1" i="1" u="sng" dirty="0">
                  <a:solidFill>
                    <a:srgbClr val="FFFF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247" y="5302877"/>
                <a:ext cx="10090952" cy="1325563"/>
              </a:xfrm>
              <a:prstGeom prst="rect">
                <a:avLst/>
              </a:prstGeom>
              <a:blipFill>
                <a:blip r:embed="rId13"/>
                <a:stretch>
                  <a:fillRect l="-1873" t="-22581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5447" y="1221143"/>
                <a:ext cx="14699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ℍ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447" y="1221143"/>
                <a:ext cx="1469984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21" grpId="0"/>
      <p:bldP spid="22" grpId="0"/>
      <p:bldP spid="23" grpId="0"/>
      <p:bldP spid="6" grpId="0"/>
      <p:bldP spid="19" grpId="0"/>
      <p:bldP spid="20" grpId="0"/>
      <p:bldP spid="25" grpId="0" animBg="1"/>
      <p:bldP spid="26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26142" y="-45614"/>
                <a:ext cx="6416241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Naïve Differential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26142" y="-45614"/>
                <a:ext cx="6416241" cy="1325563"/>
              </a:xfrm>
              <a:blipFill>
                <a:blip r:embed="rId2"/>
                <a:stretch>
                  <a:fillRect l="-3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180" y="1407535"/>
                <a:ext cx="9445657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⊕⋯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80" y="1407535"/>
                <a:ext cx="9445657" cy="857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357" y="2898595"/>
                <a:ext cx="11448068" cy="874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𝑛𝑎𝑖𝑣𝑒</m:t>
                              </m:r>
                            </m:sup>
                          </m:sSup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  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⊗1+1⊗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 ⋯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57" y="2898595"/>
                <a:ext cx="11448068" cy="8740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74510" y="4282431"/>
            <a:ext cx="5938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33CC"/>
                </a:solidFill>
              </a:rPr>
              <a:t>PHYSICALLY WRONG! 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328" y="5476009"/>
            <a:ext cx="1060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We missed important instanton effects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3434" y="-108093"/>
                <a:ext cx="114300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Domain Wall Junctions: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+mn-lt"/>
                  </a:rPr>
                  <a:t>instanton equation 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3434" y="-108093"/>
                <a:ext cx="11430000" cy="1325563"/>
              </a:xfrm>
              <a:blipFill>
                <a:blip r:embed="rId2"/>
                <a:stretch>
                  <a:fillRect l="-2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417849" y="1904193"/>
            <a:ext cx="5664724" cy="4439853"/>
            <a:chOff x="1800520" y="1676572"/>
            <a:chExt cx="5664724" cy="4439853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800520" y="3698818"/>
              <a:ext cx="3129699" cy="47133"/>
            </a:xfrm>
            <a:prstGeom prst="straightConnector1">
              <a:avLst/>
            </a:prstGeom>
            <a:ln w="57150">
              <a:solidFill>
                <a:srgbClr val="66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667055" y="1676572"/>
              <a:ext cx="2798189" cy="2018907"/>
            </a:xfrm>
            <a:prstGeom prst="straightConnector1">
              <a:avLst/>
            </a:prstGeom>
            <a:ln w="57150">
              <a:solidFill>
                <a:srgbClr val="66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4637988" y="3685880"/>
              <a:ext cx="2260860" cy="2430545"/>
            </a:xfrm>
            <a:prstGeom prst="straightConnector1">
              <a:avLst/>
            </a:prstGeom>
            <a:ln w="57150">
              <a:solidFill>
                <a:srgbClr val="66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110087" y="3321320"/>
              <a:ext cx="1055802" cy="75088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84440" y="2152239"/>
                <a:ext cx="2384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40" y="2152239"/>
                <a:ext cx="238498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05368" y="5097204"/>
                <a:ext cx="2384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68" y="5097204"/>
                <a:ext cx="238498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53551" y="3294582"/>
                <a:ext cx="2384982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551" y="3294582"/>
                <a:ext cx="2384982" cy="823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82089" y="1145242"/>
                <a:ext cx="2384982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089" y="1145242"/>
                <a:ext cx="2384982" cy="8239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34316" y="6021421"/>
                <a:ext cx="2384982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16" y="6021421"/>
                <a:ext cx="2384982" cy="8239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8166" y="3494824"/>
                <a:ext cx="2384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66" y="3494824"/>
                <a:ext cx="238498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11801" y="3338979"/>
                <a:ext cx="3011593" cy="185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Note: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clockwise ordered….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801" y="3338979"/>
                <a:ext cx="3011593" cy="1850571"/>
              </a:xfrm>
              <a:prstGeom prst="rect">
                <a:avLst/>
              </a:prstGeom>
              <a:blipFill>
                <a:blip r:embed="rId9"/>
                <a:stretch>
                  <a:fillRect l="-4049" t="-3300" b="-8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56689" y="1572602"/>
                <a:ext cx="2280078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∥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689" y="1572602"/>
                <a:ext cx="2280078" cy="6908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45440" y="3103590"/>
                <a:ext cx="2280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∥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40" y="3103590"/>
                <a:ext cx="2280078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14733" y="5149611"/>
                <a:ext cx="2280078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∥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33" y="5149611"/>
                <a:ext cx="2280078" cy="6908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94743" y="5587907"/>
            <a:ext cx="2731991" cy="1196668"/>
            <a:chOff x="254277" y="5481924"/>
            <a:chExt cx="2731991" cy="1196668"/>
          </a:xfrm>
        </p:grpSpPr>
        <p:sp>
          <p:nvSpPr>
            <p:cNvPr id="10" name="Rectangle 9"/>
            <p:cNvSpPr/>
            <p:nvPr/>
          </p:nvSpPr>
          <p:spPr>
            <a:xfrm>
              <a:off x="254277" y="5481924"/>
              <a:ext cx="2731991" cy="1196668"/>
            </a:xfrm>
            <a:prstGeom prst="rect">
              <a:avLst/>
            </a:prstGeom>
            <a:solidFill>
              <a:srgbClr val="352B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97528" y="5695537"/>
                  <a:ext cx="224548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528" y="5695537"/>
                  <a:ext cx="2245488" cy="7694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899" y="1023375"/>
                <a:ext cx="59912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𝜕𝜏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9" y="1023375"/>
                <a:ext cx="5991225" cy="11988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4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6" grpId="0"/>
      <p:bldP spid="8" grpId="0"/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4735" y="232256"/>
            <a:ext cx="962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Explicit examples studied in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538717" y="5015206"/>
            <a:ext cx="11486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H. </a:t>
            </a:r>
            <a:r>
              <a:rPr lang="en-US" sz="2800" dirty="0" err="1"/>
              <a:t>Oda</a:t>
            </a:r>
            <a:r>
              <a:rPr lang="en-US" sz="2800" dirty="0"/>
              <a:t>, K. Ito, M. </a:t>
            </a:r>
            <a:r>
              <a:rPr lang="en-US" sz="2800" dirty="0" err="1"/>
              <a:t>Naganuma</a:t>
            </a:r>
            <a:r>
              <a:rPr lang="en-US" sz="2800" dirty="0"/>
              <a:t> and N. Sakai, “An Exact solution of BPS domain wall junction,” Phys. Lett. B 471, 140 (1999) </a:t>
            </a:r>
            <a:r>
              <a:rPr lang="en-US" sz="2800" dirty="0" smtClean="0"/>
              <a:t>[</a:t>
            </a:r>
            <a:r>
              <a:rPr lang="en-US" sz="2800" dirty="0" err="1"/>
              <a:t>hep-th</a:t>
            </a:r>
            <a:r>
              <a:rPr lang="en-US" sz="2800" dirty="0"/>
              <a:t>/9910095].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349" y="3435166"/>
            <a:ext cx="11642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G. W. Gibbons and P. K. Townsend, “A </a:t>
            </a:r>
            <a:r>
              <a:rPr lang="en-US" sz="2800" dirty="0" err="1"/>
              <a:t>Bogomolny</a:t>
            </a:r>
            <a:r>
              <a:rPr lang="en-US" sz="2800" dirty="0"/>
              <a:t> equation for intersecting domain walls,” Phys. Rev. Lett. 83, 1727 (1999) [</a:t>
            </a:r>
            <a:r>
              <a:rPr lang="en-US" sz="2800" dirty="0" err="1"/>
              <a:t>hep-th</a:t>
            </a:r>
            <a:r>
              <a:rPr lang="en-US" sz="2800" dirty="0"/>
              <a:t>/9905196].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717" y="1627630"/>
            <a:ext cx="11018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S. M. Carroll, S. </a:t>
            </a:r>
            <a:r>
              <a:rPr lang="en-US" sz="2800" dirty="0" err="1"/>
              <a:t>Hellerman</a:t>
            </a:r>
            <a:r>
              <a:rPr lang="en-US" sz="2800" dirty="0"/>
              <a:t> and M. Trodden, “Domain wall junctions are 1/4 - BPS states,” Phys. Rev. D 61, 065001 (2000) [</a:t>
            </a:r>
            <a:r>
              <a:rPr lang="en-US" sz="2800" dirty="0" err="1"/>
              <a:t>hep-th</a:t>
            </a:r>
            <a:r>
              <a:rPr lang="en-US" sz="2800" dirty="0"/>
              <a:t>/9905217].</a:t>
            </a:r>
          </a:p>
        </p:txBody>
      </p:sp>
    </p:spTree>
    <p:extLst>
      <p:ext uri="{BB962C8B-B14F-4D97-AF65-F5344CB8AC3E}">
        <p14:creationId xmlns:p14="http://schemas.microsoft.com/office/powerpoint/2010/main" val="17561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17" y="-106007"/>
            <a:ext cx="96514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SQM &amp; Morse-</a:t>
            </a:r>
            <a:r>
              <a:rPr lang="en-US" dirty="0" err="1" smtClean="0">
                <a:latin typeface="+mn-lt"/>
              </a:rPr>
              <a:t>Novikov</a:t>
            </a:r>
            <a:r>
              <a:rPr lang="en-US" dirty="0" smtClean="0">
                <a:latin typeface="+mn-lt"/>
              </a:rPr>
              <a:t> Theory (Witten: 1982)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4393" y="936229"/>
                <a:ext cx="822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sz="3200" dirty="0">
                    <a:solidFill>
                      <a:srgbClr val="0000FF"/>
                    </a:solidFill>
                  </a:rPr>
                  <a:t>: Riemannian;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Closed 1-form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93" y="936229"/>
                <a:ext cx="8229600" cy="584775"/>
              </a:xfrm>
              <a:prstGeom prst="rect">
                <a:avLst/>
              </a:prstGeom>
              <a:blipFill>
                <a:blip r:embed="rId2"/>
                <a:stretch>
                  <a:fillRect l="-192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24647" y="439399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SQM: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5241" y="1793294"/>
                <a:ext cx="118699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 Locally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𝑑h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the traditional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superpotential</a:t>
                </a:r>
                <a:r>
                  <a:rPr lang="en-US" sz="3200" dirty="0">
                    <a:solidFill>
                      <a:srgbClr val="7030A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1" y="1793294"/>
                <a:ext cx="11869958" cy="584775"/>
              </a:xfrm>
              <a:prstGeom prst="rect">
                <a:avLst/>
              </a:prstGeom>
              <a:blipFill>
                <a:blip r:embed="rId3"/>
                <a:stretch>
                  <a:fillRect l="-56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65182" y="4403526"/>
                <a:ext cx="46285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182" y="4403526"/>
                <a:ext cx="462856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81731" y="5612609"/>
                <a:ext cx="8773044" cy="863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−∥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31" y="5612609"/>
                <a:ext cx="8773044" cy="8639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71742" y="3478015"/>
                <a:ext cx="69783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</a:rPr>
                  <a:t>Call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the ``super-one-form’’ </a:t>
                </a:r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42" y="3478015"/>
                <a:ext cx="6978393" cy="707886"/>
              </a:xfrm>
              <a:prstGeom prst="rect">
                <a:avLst/>
              </a:prstGeom>
              <a:blipFill>
                <a:blip r:embed="rId6"/>
                <a:stretch>
                  <a:fillRect l="-305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5588" y="2559394"/>
                <a:ext cx="111019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u="sng" dirty="0" smtClean="0">
                    <a:solidFill>
                      <a:srgbClr val="FF0000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US" sz="36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i="1" u="sng" dirty="0" smtClean="0">
                    <a:solidFill>
                      <a:srgbClr val="FF0000"/>
                    </a:solidFill>
                  </a:rPr>
                  <a:t>need not be single-valued: </a:t>
                </a:r>
                <a14:m>
                  <m:oMath xmlns:m="http://schemas.openxmlformats.org/officeDocument/2006/math">
                    <m:r>
                      <a:rPr lang="en-US" sz="36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36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i="1" u="sng" dirty="0" smtClean="0">
                    <a:solidFill>
                      <a:srgbClr val="FF0000"/>
                    </a:solidFill>
                  </a:rPr>
                  <a:t> need not be exact. </a:t>
                </a:r>
                <a:endParaRPr lang="en-US" sz="3600" i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8" y="2559394"/>
                <a:ext cx="11101907" cy="646331"/>
              </a:xfrm>
              <a:prstGeom prst="rect">
                <a:avLst/>
              </a:prstGeom>
              <a:blipFill>
                <a:blip r:embed="rId7"/>
                <a:stretch>
                  <a:fillRect l="-164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5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7" grpId="0"/>
      <p:bldP spid="9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858" y="0"/>
            <a:ext cx="4658833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Interior Amplitude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8076" y="2087290"/>
                <a:ext cx="10572307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Counting solutions defines an ``interior amplitude’’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76" y="2087290"/>
                <a:ext cx="10572307" cy="1244893"/>
              </a:xfrm>
              <a:prstGeom prst="rect">
                <a:avLst/>
              </a:prstGeom>
              <a:blipFill>
                <a:blip r:embed="rId2"/>
                <a:stretch>
                  <a:fillRect t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3379" y="1042783"/>
                <a:ext cx="9792586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79" y="1042783"/>
                <a:ext cx="9792586" cy="757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8745" y="5368390"/>
                <a:ext cx="103558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is a Maurer-</a:t>
                </a:r>
                <a:r>
                  <a:rPr lang="en-US" sz="4000" dirty="0" err="1" smtClean="0">
                    <a:solidFill>
                      <a:srgbClr val="FF0000"/>
                    </a:solidFill>
                  </a:rPr>
                  <a:t>Cartan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element in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algebra.</a:t>
                </a:r>
              </a:p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(generalizes the ``broken flows identity.’’ )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45" y="5368390"/>
                <a:ext cx="10355811" cy="1323439"/>
              </a:xfrm>
              <a:prstGeom prst="rect">
                <a:avLst/>
              </a:prstGeom>
              <a:blipFill>
                <a:blip r:embed="rId4"/>
                <a:stretch>
                  <a:fillRect t="-8295" r="-1059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0616" y="3619239"/>
                <a:ext cx="111872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Summing over </a:t>
                </a:r>
                <a:r>
                  <a:rPr lang="en-US" sz="3600" i="1" u="sng" dirty="0" smtClean="0">
                    <a:solidFill>
                      <a:srgbClr val="0000FF"/>
                    </a:solidFill>
                  </a:rPr>
                  <a:t>all 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such cyclic fans defines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0" i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algebra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16" y="3619239"/>
                <a:ext cx="11187226" cy="646331"/>
              </a:xfrm>
              <a:prstGeom prst="rect">
                <a:avLst/>
              </a:prstGeom>
              <a:blipFill>
                <a:blip r:embed="rId5"/>
                <a:stretch>
                  <a:fillRect l="-1635" t="-16981" r="-109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56856" y="4335547"/>
                <a:ext cx="9870855" cy="827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𝑐𝑦𝑐𝑙𝑖𝑐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𝑓𝑎𝑛𝑠</m:t>
                        </m:r>
                      </m:sub>
                    </m:sSub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⊗⋯ ⊗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856" y="4335547"/>
                <a:ext cx="9870855" cy="827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9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5640" y="3704482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Thimble Branes &amp; Their Local Operators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Categorical Wall-Crossing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2D N=(2,2) Landau-</a:t>
            </a:r>
            <a:r>
              <a:rPr lang="en-US" sz="3600" dirty="0" err="1" smtClean="0">
                <a:solidFill>
                  <a:srgbClr val="FF0000"/>
                </a:solidFill>
              </a:rPr>
              <a:t>Ginzburg</a:t>
            </a:r>
            <a:r>
              <a:rPr lang="en-US" sz="3600" dirty="0" smtClean="0">
                <a:solidFill>
                  <a:srgbClr val="FF0000"/>
                </a:solidFill>
              </a:rPr>
              <a:t> Models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856" y="497050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Generalization To Twisted Masses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 To 3d Indices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19003" y="0"/>
                <a:ext cx="9560688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4800" dirty="0" smtClean="0">
                    <a:latin typeface="+mn-lt"/>
                  </a:rPr>
                  <a:t>Categorical Wall-Crossing (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19003" y="0"/>
                <a:ext cx="9560688" cy="1325563"/>
              </a:xfrm>
              <a:blipFill>
                <a:blip r:embed="rId2"/>
                <a:stretch>
                  <a:fillRect l="-286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8556" y="1760682"/>
                <a:ext cx="9660312" cy="103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4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∼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4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556" y="1760682"/>
                <a:ext cx="9660312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83940" y="3917562"/>
                <a:ext cx="9914834" cy="103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b>
                        <m:sSubPr>
                          <m:ctrlP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4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940" y="3917562"/>
                <a:ext cx="9914834" cy="1034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0663" y="5695716"/>
                <a:ext cx="11010508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how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complexes change (up to </a:t>
                </a:r>
                <a:r>
                  <a:rPr lang="en-US" sz="4400" dirty="0" err="1" smtClean="0">
                    <a:solidFill>
                      <a:srgbClr val="00B050"/>
                    </a:solidFill>
                  </a:rPr>
                  <a:t>h.e.</a:t>
                </a:r>
                <a:r>
                  <a:rPr lang="en-US" sz="4400" dirty="0" smtClean="0">
                    <a:solidFill>
                      <a:srgbClr val="00B050"/>
                    </a:solidFill>
                  </a:rPr>
                  <a:t>)  </a:t>
                </a:r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63" y="5695716"/>
                <a:ext cx="11010508" cy="823944"/>
              </a:xfrm>
              <a:prstGeom prst="rect">
                <a:avLst/>
              </a:prstGeom>
              <a:blipFill>
                <a:blip r:embed="rId5"/>
                <a:stretch>
                  <a:fillRect t="-14074" r="-1827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19003" y="1862311"/>
            <a:ext cx="224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IF: 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380" y="3917562"/>
            <a:ext cx="224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THEN:   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1008359" y="2146122"/>
            <a:ext cx="2819400" cy="3810000"/>
            <a:chOff x="914400" y="1066800"/>
            <a:chExt cx="2819400" cy="3810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067080" y="2743200"/>
              <a:ext cx="1980920" cy="213360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066800" y="2743200"/>
              <a:ext cx="2667000" cy="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066800" y="1066800"/>
              <a:ext cx="2133600" cy="160020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914400" y="25908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7467880" y="4035190"/>
            <a:ext cx="2285720" cy="1404911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515225" y="4033278"/>
            <a:ext cx="2667000" cy="0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581900" y="2384385"/>
            <a:ext cx="2372328" cy="1514337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353300" y="3860622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118130" y="304800"/>
            <a:ext cx="15970" cy="6477000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6169" y="1379274"/>
                <a:ext cx="1608881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169" y="1379274"/>
                <a:ext cx="1608881" cy="8903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10288" y="3448172"/>
                <a:ext cx="16088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288" y="3448172"/>
                <a:ext cx="160888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94447" y="5549036"/>
                <a:ext cx="1608881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447" y="5549036"/>
                <a:ext cx="1608881" cy="890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53600" y="1700936"/>
                <a:ext cx="1573665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1700936"/>
                <a:ext cx="1573665" cy="8903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182225" y="3543300"/>
                <a:ext cx="16088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225" y="3543300"/>
                <a:ext cx="160888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00392" y="5371081"/>
                <a:ext cx="1608881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392" y="5371081"/>
                <a:ext cx="1608881" cy="890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2906" y="304800"/>
            <a:ext cx="1468593" cy="9336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8678" y="264689"/>
                <a:ext cx="16088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78" y="264689"/>
                <a:ext cx="160888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6727667" y="385613"/>
            <a:ext cx="1468593" cy="9336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63439" y="345502"/>
                <a:ext cx="16088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439" y="345502"/>
                <a:ext cx="1608881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6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814" y="179109"/>
            <a:ext cx="10284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Definition: Cones In Homological Algebra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51934" y="1209452"/>
                <a:ext cx="704289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is a chain map  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34" y="1209452"/>
                <a:ext cx="7042890" cy="769441"/>
              </a:xfrm>
              <a:prstGeom prst="rect">
                <a:avLst/>
              </a:prstGeom>
              <a:blipFill>
                <a:blip r:embed="rId2"/>
                <a:stretch>
                  <a:fillRect l="-3550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5300" y="2456780"/>
                <a:ext cx="51753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0" y="2456780"/>
                <a:ext cx="517531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17530" y="2456779"/>
                <a:ext cx="51753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30" y="2456779"/>
                <a:ext cx="517531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3402" y="3687947"/>
                <a:ext cx="103710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𝐶𝑜𝑛𝑒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is the new chain complex with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02" y="3687947"/>
                <a:ext cx="10371055" cy="707886"/>
              </a:xfrm>
              <a:prstGeom prst="rect">
                <a:avLst/>
              </a:prstGeom>
              <a:blipFill>
                <a:blip r:embed="rId5"/>
                <a:stretch>
                  <a:fillRect l="-205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708252" y="5198796"/>
                <a:ext cx="64573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≔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8252" y="5198796"/>
                <a:ext cx="645736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84688" y="4798625"/>
                <a:ext cx="6419655" cy="136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𝐶𝑜𝑛𝑒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688" y="4798625"/>
                <a:ext cx="6419655" cy="13693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5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805" y="-207078"/>
            <a:ext cx="9856381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Interior Amplitude Induces A Chain Map 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1117" y="2108537"/>
                <a:ext cx="10664455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𝐶𝑃𝑇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⇒∃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(</a:t>
                </a:r>
                <a:r>
                  <a:rPr lang="en-US" sz="4000" dirty="0" err="1" smtClean="0">
                    <a:solidFill>
                      <a:srgbClr val="00B050"/>
                    </a:solidFill>
                  </a:rPr>
                  <a:t>deg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=-1) contraction: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7" y="2108537"/>
                <a:ext cx="10664455" cy="757451"/>
              </a:xfrm>
              <a:prstGeom prst="rect">
                <a:avLst/>
              </a:prstGeom>
              <a:blipFill>
                <a:blip r:embed="rId2"/>
                <a:stretch>
                  <a:fillRect t="-13710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0061" y="3967040"/>
                <a:ext cx="8803758" cy="8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61" y="3967040"/>
                <a:ext cx="8803758" cy="801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6672" y="1012971"/>
                <a:ext cx="9792586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72" y="1012971"/>
                <a:ext cx="9792586" cy="757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69578" y="2979628"/>
            <a:ext cx="308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Chain map: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27204" y="5306236"/>
                <a:ext cx="12320337" cy="1303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Corrects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𝑛𝑎𝑖𝑣𝑒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: off-diagonal component of differential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endParaRPr lang="en-US" sz="3600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𝑖𝑗𝑘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7204" y="5306236"/>
                <a:ext cx="12320337" cy="1303306"/>
              </a:xfrm>
              <a:prstGeom prst="rect">
                <a:avLst/>
              </a:prstGeom>
              <a:blipFill>
                <a:blip r:embed="rId5"/>
                <a:stretch>
                  <a:fillRect t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3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2446320" y="643502"/>
            <a:ext cx="1508598" cy="9288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90" y="668186"/>
            <a:ext cx="171450" cy="4286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446320" y="1634814"/>
            <a:ext cx="1752600" cy="9761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15" y="1209479"/>
            <a:ext cx="261938" cy="547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3" y="2298445"/>
            <a:ext cx="290513" cy="4476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04475" y="1627589"/>
            <a:ext cx="1844202" cy="1445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98645" y="1303688"/>
            <a:ext cx="735128" cy="57096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270075" y="257842"/>
            <a:ext cx="15970" cy="6477000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5749" y="3511957"/>
            <a:ext cx="548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Defines a chain map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65722" y="4488098"/>
                <a:ext cx="5580668" cy="749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𝑖𝑘𝑗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22" y="4488098"/>
                <a:ext cx="5580668" cy="7491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215974" y="4616038"/>
                <a:ext cx="6443269" cy="67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[1]→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974" y="4616038"/>
                <a:ext cx="6443269" cy="6760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9071227" y="1449511"/>
            <a:ext cx="1844202" cy="144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357993" y="735632"/>
            <a:ext cx="1633386" cy="738509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309102" y="1478245"/>
            <a:ext cx="1676400" cy="9144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55" y="307007"/>
            <a:ext cx="171450" cy="428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39" y="1243198"/>
            <a:ext cx="261938" cy="547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93" y="2298445"/>
            <a:ext cx="290513" cy="44767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512870" y="1178480"/>
            <a:ext cx="735128" cy="57096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19486" y="3496342"/>
            <a:ext cx="548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Defines a chain map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4581911" y="1902678"/>
                <a:ext cx="2485956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81911" y="1902678"/>
                <a:ext cx="2485956" cy="8903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2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0" grpId="0" animBg="1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20416" y="2442986"/>
                <a:ext cx="9855668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𝐶𝑜𝑛𝑒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[1]→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16" y="2442986"/>
                <a:ext cx="9855668" cy="8220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350" y="3457925"/>
                <a:ext cx="10678176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𝐶𝑜𝑛𝑒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sz="4000" dirty="0"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" y="3457925"/>
                <a:ext cx="10678176" cy="8220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516418"/>
                <a:ext cx="12301979" cy="217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0B050"/>
                    </a:solidFill>
                  </a:rPr>
                  <a:t>Conversely,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en-US" sz="4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4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4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en-US" sz="4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then,  up to </a:t>
                </a:r>
                <a:r>
                  <a:rPr lang="en-US" sz="4400" dirty="0" err="1" smtClean="0">
                    <a:solidFill>
                      <a:srgbClr val="00B050"/>
                    </a:solidFill>
                  </a:rPr>
                  <a:t>homotopy</a:t>
                </a:r>
                <a:r>
                  <a:rPr lang="en-US" sz="4400" dirty="0" smtClean="0">
                    <a:solidFill>
                      <a:srgbClr val="00B050"/>
                    </a:solidFill>
                  </a:rPr>
                  <a:t>, 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 algn="ctr"/>
                <a:r>
                  <a:rPr lang="en-US" sz="4400" dirty="0" smtClean="0">
                    <a:solidFill>
                      <a:srgbClr val="00B050"/>
                    </a:solidFill>
                  </a:rPr>
                  <a:t>are related by cone constructions as above </a:t>
                </a:r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16418"/>
                <a:ext cx="12301979" cy="2178994"/>
              </a:xfrm>
              <a:prstGeom prst="rect">
                <a:avLst/>
              </a:prstGeom>
              <a:blipFill>
                <a:blip r:embed="rId4"/>
                <a:stretch>
                  <a:fillRect t="-4762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2152" y="1432289"/>
            <a:ext cx="1153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An elegant way of solving the wall-crossing constraint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>
              <a:xfrm>
                <a:off x="266350" y="106726"/>
                <a:ext cx="12204744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6600" dirty="0" smtClean="0">
                    <a:latin typeface="+mn-lt"/>
                  </a:rPr>
                  <a:t>Solving Cat. Wall Crossing For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6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6350" y="106726"/>
                <a:ext cx="12204744" cy="1325563"/>
              </a:xfrm>
              <a:blipFill>
                <a:blip r:embed="rId5"/>
                <a:stretch>
                  <a:fillRect l="-2997" t="-4608" b="-1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4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7604" y="550391"/>
                <a:ext cx="9855668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𝐶𝑜𝑛𝑒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[1]→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04" y="550391"/>
                <a:ext cx="9855668" cy="8220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4" y="1990632"/>
                <a:ext cx="10678176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𝐶𝑜𝑛𝑒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sz="4000" dirty="0"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4" y="1990632"/>
                <a:ext cx="10678176" cy="8220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8627" y="3274828"/>
            <a:ext cx="1143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Taking Euler characters gives the </a:t>
            </a:r>
            <a:r>
              <a:rPr lang="en-US" sz="3200" dirty="0" err="1" smtClean="0">
                <a:solidFill>
                  <a:srgbClr val="FF0000"/>
                </a:solidFill>
              </a:rPr>
              <a:t>Cecotti-Vafa</a:t>
            </a:r>
            <a:r>
              <a:rPr lang="en-US" sz="3200" dirty="0" smtClean="0">
                <a:solidFill>
                  <a:srgbClr val="FF0000"/>
                </a:solidFill>
              </a:rPr>
              <a:t> wall-crossing formula: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77984" y="4293958"/>
                <a:ext cx="8654903" cy="811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84" y="4293958"/>
                <a:ext cx="8654903" cy="811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6039" y="5539562"/>
                <a:ext cx="8158795" cy="811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39" y="5539562"/>
                <a:ext cx="8158795" cy="811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1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996" y="0"/>
            <a:ext cx="6083596" cy="1325563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+mn-lt"/>
              </a:rPr>
              <a:t>Cecotti-Vafa</a:t>
            </a:r>
            <a:r>
              <a:rPr lang="en-US" sz="6000" dirty="0" smtClean="0">
                <a:latin typeface="+mn-lt"/>
              </a:rPr>
              <a:t> Cones</a:t>
            </a:r>
            <a:endParaRPr lang="en-US" sz="60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7892" y="1325563"/>
            <a:ext cx="6306700" cy="4054512"/>
            <a:chOff x="7212990" y="213174"/>
            <a:chExt cx="4889146" cy="3268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2990" y="222417"/>
              <a:ext cx="4889146" cy="32594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019" y="222417"/>
              <a:ext cx="1225317" cy="12674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6336" y="213174"/>
              <a:ext cx="1491310" cy="127665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23237" y="5805377"/>
            <a:ext cx="1097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do they generalize to the case with twisted masses?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46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88" y="-55483"/>
            <a:ext cx="96514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SQM &amp; Morse-</a:t>
            </a:r>
            <a:r>
              <a:rPr lang="en-US" dirty="0" err="1" smtClean="0">
                <a:latin typeface="+mn-lt"/>
              </a:rPr>
              <a:t>Novikov</a:t>
            </a:r>
            <a:r>
              <a:rPr lang="en-US" dirty="0" smtClean="0">
                <a:latin typeface="+mn-lt"/>
              </a:rPr>
              <a:t> Theory (Witten: 1982) 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5837" y="98405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SQM: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5463" y="2815898"/>
            <a:ext cx="418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Classical </a:t>
            </a:r>
            <a:r>
              <a:rPr lang="en-US" sz="3200" dirty="0" err="1">
                <a:solidFill>
                  <a:srgbClr val="0000FF"/>
                </a:solidFill>
              </a:rPr>
              <a:t>vacua</a:t>
            </a:r>
            <a:r>
              <a:rPr lang="en-US" sz="3200" dirty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8487" y="5163585"/>
            <a:ext cx="990600" cy="49024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05163" y="1029290"/>
                <a:ext cx="46285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63" y="1029290"/>
                <a:ext cx="462856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5959" y="1843397"/>
                <a:ext cx="6455352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959" y="1843397"/>
                <a:ext cx="6455352" cy="6535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27451" y="2681444"/>
                <a:ext cx="2800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681444"/>
                <a:ext cx="280035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2499" y="5071699"/>
                <a:ext cx="23431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99" y="5071699"/>
                <a:ext cx="2343150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89365" y="5071699"/>
            <a:ext cx="576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FF0000"/>
                </a:solidFill>
              </a:rPr>
              <a:t>Approximate</a:t>
            </a:r>
            <a:r>
              <a:rPr lang="en-US" sz="3600" dirty="0" smtClean="0">
                <a:solidFill>
                  <a:srgbClr val="FF0000"/>
                </a:solidFill>
              </a:rPr>
              <a:t> quantum </a:t>
            </a:r>
            <a:r>
              <a:rPr lang="en-US" sz="3600" dirty="0" err="1" smtClean="0">
                <a:solidFill>
                  <a:srgbClr val="FF0000"/>
                </a:solidFill>
              </a:rPr>
              <a:t>vacua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248" y="3814802"/>
                <a:ext cx="7084179" cy="63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``Mass matrix’’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is invertible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8" y="3814802"/>
                <a:ext cx="7084179" cy="632674"/>
              </a:xfrm>
              <a:prstGeom prst="rect">
                <a:avLst/>
              </a:prstGeom>
              <a:blipFill>
                <a:blip r:embed="rId14"/>
                <a:stretch>
                  <a:fillRect l="-2151" t="-11538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542" y="5918480"/>
                <a:ext cx="9172184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Fermion number: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2" y="5918480"/>
                <a:ext cx="9172184" cy="787716"/>
              </a:xfrm>
              <a:prstGeom prst="rect">
                <a:avLst/>
              </a:prstGeom>
              <a:blipFill>
                <a:blip r:embed="rId15"/>
                <a:stretch>
                  <a:fillRect l="-1661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99103" y="2771676"/>
            <a:ext cx="407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``critical points’’ 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207556" y="3814802"/>
            <a:ext cx="2691616" cy="2974559"/>
            <a:chOff x="9075720" y="3590252"/>
            <a:chExt cx="2691616" cy="2974559"/>
          </a:xfrm>
        </p:grpSpPr>
        <p:sp>
          <p:nvSpPr>
            <p:cNvPr id="26" name="Freeform 25"/>
            <p:cNvSpPr/>
            <p:nvPr/>
          </p:nvSpPr>
          <p:spPr>
            <a:xfrm>
              <a:off x="9156772" y="4271180"/>
              <a:ext cx="2514600" cy="1718479"/>
            </a:xfrm>
            <a:custGeom>
              <a:avLst/>
              <a:gdLst>
                <a:gd name="connsiteX0" fmla="*/ 661092 w 4421144"/>
                <a:gd name="connsiteY0" fmla="*/ 298274 h 3679484"/>
                <a:gd name="connsiteX1" fmla="*/ 1251401 w 4421144"/>
                <a:gd name="connsiteY1" fmla="*/ 506618 h 3679484"/>
                <a:gd name="connsiteX2" fmla="*/ 1679664 w 4421144"/>
                <a:gd name="connsiteY2" fmla="*/ 1675661 h 3679484"/>
                <a:gd name="connsiteX3" fmla="*/ 2617213 w 4421144"/>
                <a:gd name="connsiteY3" fmla="*/ 1710385 h 3679484"/>
                <a:gd name="connsiteX4" fmla="*/ 3068626 w 4421144"/>
                <a:gd name="connsiteY4" fmla="*/ 738112 h 3679484"/>
                <a:gd name="connsiteX5" fmla="*/ 3647360 w 4421144"/>
                <a:gd name="connsiteY5" fmla="*/ 8907 h 3679484"/>
                <a:gd name="connsiteX6" fmla="*/ 4307117 w 4421144"/>
                <a:gd name="connsiteY6" fmla="*/ 414021 h 3679484"/>
                <a:gd name="connsiteX7" fmla="*/ 4307117 w 4421144"/>
                <a:gd name="connsiteY7" fmla="*/ 1571489 h 3679484"/>
                <a:gd name="connsiteX8" fmla="*/ 3172798 w 4421144"/>
                <a:gd name="connsiteY8" fmla="*/ 3226669 h 3679484"/>
                <a:gd name="connsiteX9" fmla="*/ 2154226 w 4421144"/>
                <a:gd name="connsiteY9" fmla="*/ 3678081 h 3679484"/>
                <a:gd name="connsiteX10" fmla="*/ 1320849 w 4421144"/>
                <a:gd name="connsiteY10" fmla="*/ 3307691 h 3679484"/>
                <a:gd name="connsiteX11" fmla="*/ 128656 w 4421144"/>
                <a:gd name="connsiteY11" fmla="*/ 1860856 h 3679484"/>
                <a:gd name="connsiteX12" fmla="*/ 93932 w 4421144"/>
                <a:gd name="connsiteY12" fmla="*/ 529767 h 3679484"/>
                <a:gd name="connsiteX13" fmla="*/ 661092 w 4421144"/>
                <a:gd name="connsiteY13" fmla="*/ 298274 h 367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21144" h="3679484">
                  <a:moveTo>
                    <a:pt x="661092" y="298274"/>
                  </a:moveTo>
                  <a:cubicBezTo>
                    <a:pt x="854003" y="294416"/>
                    <a:pt x="1081639" y="277054"/>
                    <a:pt x="1251401" y="506618"/>
                  </a:cubicBezTo>
                  <a:cubicBezTo>
                    <a:pt x="1421163" y="736182"/>
                    <a:pt x="1452029" y="1475033"/>
                    <a:pt x="1679664" y="1675661"/>
                  </a:cubicBezTo>
                  <a:cubicBezTo>
                    <a:pt x="1907299" y="1876289"/>
                    <a:pt x="2385719" y="1866643"/>
                    <a:pt x="2617213" y="1710385"/>
                  </a:cubicBezTo>
                  <a:cubicBezTo>
                    <a:pt x="2848707" y="1554127"/>
                    <a:pt x="2896935" y="1021692"/>
                    <a:pt x="3068626" y="738112"/>
                  </a:cubicBezTo>
                  <a:cubicBezTo>
                    <a:pt x="3240317" y="454532"/>
                    <a:pt x="3440945" y="62922"/>
                    <a:pt x="3647360" y="8907"/>
                  </a:cubicBezTo>
                  <a:cubicBezTo>
                    <a:pt x="3853775" y="-45108"/>
                    <a:pt x="4197158" y="153591"/>
                    <a:pt x="4307117" y="414021"/>
                  </a:cubicBezTo>
                  <a:cubicBezTo>
                    <a:pt x="4417076" y="674451"/>
                    <a:pt x="4496170" y="1102714"/>
                    <a:pt x="4307117" y="1571489"/>
                  </a:cubicBezTo>
                  <a:cubicBezTo>
                    <a:pt x="4118064" y="2040264"/>
                    <a:pt x="3531613" y="2875570"/>
                    <a:pt x="3172798" y="3226669"/>
                  </a:cubicBezTo>
                  <a:cubicBezTo>
                    <a:pt x="2813983" y="3577768"/>
                    <a:pt x="2462884" y="3664577"/>
                    <a:pt x="2154226" y="3678081"/>
                  </a:cubicBezTo>
                  <a:cubicBezTo>
                    <a:pt x="1845568" y="3691585"/>
                    <a:pt x="1658444" y="3610562"/>
                    <a:pt x="1320849" y="3307691"/>
                  </a:cubicBezTo>
                  <a:cubicBezTo>
                    <a:pt x="983254" y="3004820"/>
                    <a:pt x="333142" y="2323843"/>
                    <a:pt x="128656" y="1860856"/>
                  </a:cubicBezTo>
                  <a:cubicBezTo>
                    <a:pt x="-75830" y="1397869"/>
                    <a:pt x="3264" y="792126"/>
                    <a:pt x="93932" y="529767"/>
                  </a:cubicBezTo>
                  <a:cubicBezTo>
                    <a:pt x="184600" y="267408"/>
                    <a:pt x="468181" y="302132"/>
                    <a:pt x="661092" y="298274"/>
                  </a:cubicBezTo>
                  <a:close/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222647" y="4246508"/>
              <a:ext cx="130020" cy="10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445706" y="4353274"/>
              <a:ext cx="130020" cy="10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301379" y="5919177"/>
              <a:ext cx="130020" cy="10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0312506" y="5065048"/>
              <a:ext cx="130020" cy="10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377516" y="5140600"/>
              <a:ext cx="267996" cy="844952"/>
            </a:xfrm>
            <a:custGeom>
              <a:avLst/>
              <a:gdLst>
                <a:gd name="connsiteX0" fmla="*/ 0 w 267996"/>
                <a:gd name="connsiteY0" fmla="*/ 0 h 844952"/>
                <a:gd name="connsiteX1" fmla="*/ 243069 w 267996"/>
                <a:gd name="connsiteY1" fmla="*/ 196770 h 844952"/>
                <a:gd name="connsiteX2" fmla="*/ 243069 w 267996"/>
                <a:gd name="connsiteY2" fmla="*/ 578734 h 844952"/>
                <a:gd name="connsiteX3" fmla="*/ 92598 w 267996"/>
                <a:gd name="connsiteY3" fmla="*/ 844952 h 844952"/>
                <a:gd name="connsiteX4" fmla="*/ 92598 w 267996"/>
                <a:gd name="connsiteY4" fmla="*/ 844952 h 8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96" h="844952">
                  <a:moveTo>
                    <a:pt x="0" y="0"/>
                  </a:moveTo>
                  <a:cubicBezTo>
                    <a:pt x="101279" y="50157"/>
                    <a:pt x="202558" y="100314"/>
                    <a:pt x="243069" y="196770"/>
                  </a:cubicBezTo>
                  <a:cubicBezTo>
                    <a:pt x="283580" y="293226"/>
                    <a:pt x="268147" y="470704"/>
                    <a:pt x="243069" y="578734"/>
                  </a:cubicBezTo>
                  <a:cubicBezTo>
                    <a:pt x="217991" y="686764"/>
                    <a:pt x="92598" y="844952"/>
                    <a:pt x="92598" y="844952"/>
                  </a:cubicBezTo>
                  <a:lnTo>
                    <a:pt x="92598" y="844952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046849" y="4428126"/>
                  <a:ext cx="8293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6849" y="4428126"/>
                  <a:ext cx="829339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0937997" y="3590252"/>
                  <a:ext cx="829339" cy="690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7997" y="3590252"/>
                  <a:ext cx="829339" cy="69089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075720" y="3737099"/>
                  <a:ext cx="8293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5720" y="3737099"/>
                  <a:ext cx="829339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979333" y="5918480"/>
                  <a:ext cx="11480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9333" y="5918480"/>
                  <a:ext cx="1148062" cy="6463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85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4" grpId="0"/>
      <p:bldP spid="8" grpId="0"/>
      <p:bldP spid="10" grpId="0"/>
      <p:bldP spid="11" grpId="0"/>
      <p:bldP spid="12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4254" y="4699446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Thimble Branes &amp; Their Local Operators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Categorical Wall-Crossing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2D N=(2,2) Landau-</a:t>
            </a:r>
            <a:r>
              <a:rPr lang="en-US" sz="3600" dirty="0" err="1" smtClean="0">
                <a:solidFill>
                  <a:srgbClr val="FF0000"/>
                </a:solidFill>
              </a:rPr>
              <a:t>Ginzburg</a:t>
            </a:r>
            <a:r>
              <a:rPr lang="en-US" sz="3600" dirty="0" smtClean="0">
                <a:solidFill>
                  <a:srgbClr val="FF0000"/>
                </a:solidFill>
              </a:rPr>
              <a:t> Models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856" y="497050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Generalization To Twisted Masses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 To 3d Indices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356" y="-136138"/>
            <a:ext cx="8465288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Generalization To Twisted Masses 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0926" y="910566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 in progress with Ahsan Khan 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581" y="5782587"/>
                <a:ext cx="11376837" cy="76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New ingredient: Successive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can be parallel.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81" y="5782587"/>
                <a:ext cx="11376837" cy="767839"/>
              </a:xfrm>
              <a:prstGeom prst="rect">
                <a:avLst/>
              </a:prstGeom>
              <a:blipFill>
                <a:blip r:embed="rId2"/>
                <a:stretch>
                  <a:fillRect l="-1929" t="-13492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56746" y="2550592"/>
                <a:ext cx="7697972" cy="87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46" y="2550592"/>
                <a:ext cx="7697972" cy="87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5423" y="1846762"/>
            <a:ext cx="1159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Definition:  A </a:t>
            </a:r>
            <a:r>
              <a:rPr lang="en-US" sz="3600" b="1" i="1" u="sng" dirty="0" smtClean="0">
                <a:solidFill>
                  <a:srgbClr val="0000FF"/>
                </a:solidFill>
              </a:rPr>
              <a:t>cyclic fan of charges </a:t>
            </a:r>
            <a:r>
              <a:rPr lang="en-US" sz="3600" dirty="0" smtClean="0">
                <a:solidFill>
                  <a:srgbClr val="0000FF"/>
                </a:solidFill>
              </a:rPr>
              <a:t>is a cyclically-ordered set</a:t>
            </a:r>
            <a:r>
              <a:rPr lang="en-US" sz="3600" b="1" i="1" u="sng" dirty="0" smtClean="0">
                <a:solidFill>
                  <a:srgbClr val="0000FF"/>
                </a:solidFill>
              </a:rPr>
              <a:t> </a:t>
            </a:r>
            <a:endParaRPr lang="en-US" sz="3600" b="1" i="1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5423" y="3812110"/>
                <a:ext cx="10675089" cy="141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33CC"/>
                    </a:solidFill>
                  </a:rPr>
                  <a:t>So that the phases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 are </a:t>
                </a:r>
                <a:r>
                  <a:rPr lang="en-US" sz="4000" i="1" u="sng" dirty="0" smtClean="0">
                    <a:solidFill>
                      <a:srgbClr val="0033CC"/>
                    </a:solidFill>
                  </a:rPr>
                  <a:t>monotonically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 decreasing  (clockwise) </a:t>
                </a:r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3" y="3812110"/>
                <a:ext cx="10675089" cy="1419299"/>
              </a:xfrm>
              <a:prstGeom prst="rect">
                <a:avLst/>
              </a:prstGeom>
              <a:blipFill>
                <a:blip r:embed="rId4"/>
                <a:stretch>
                  <a:fillRect t="-7296" b="-17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870" y="0"/>
            <a:ext cx="10526231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Representations Of (Irreducible) Webs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335" y="1111075"/>
            <a:ext cx="315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Irreducible fans:  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23623" y="963609"/>
                <a:ext cx="4746558" cy="735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23" y="963609"/>
                <a:ext cx="4746558" cy="7354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75346" y="1010770"/>
                <a:ext cx="33358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346" y="1010770"/>
                <a:ext cx="333584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5356" y="5646935"/>
                <a:ext cx="103561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GMW web formalism applies to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algebra structure on the sum over all these pictures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56" y="5646935"/>
                <a:ext cx="10356111" cy="1200329"/>
              </a:xfrm>
              <a:prstGeom prst="rect">
                <a:avLst/>
              </a:prstGeom>
              <a:blipFill>
                <a:blip r:embed="rId4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3048649">
                <a:off x="3430517" y="3697224"/>
                <a:ext cx="1509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048649">
                <a:off x="3430517" y="3697224"/>
                <a:ext cx="150982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81008" y="4578432"/>
                <a:ext cx="8013732" cy="765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⊗⋯⊗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08" y="4578432"/>
                <a:ext cx="8013732" cy="7652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146868" y="1934330"/>
            <a:ext cx="5721027" cy="2548147"/>
            <a:chOff x="3146868" y="1934330"/>
            <a:chExt cx="5721027" cy="2548147"/>
          </a:xfrm>
        </p:grpSpPr>
        <p:sp>
          <p:nvSpPr>
            <p:cNvPr id="26" name="Oval 25"/>
            <p:cNvSpPr/>
            <p:nvPr/>
          </p:nvSpPr>
          <p:spPr>
            <a:xfrm>
              <a:off x="4671532" y="3694249"/>
              <a:ext cx="310562" cy="2870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4880476" y="2795050"/>
              <a:ext cx="893867" cy="956442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986044" y="3814019"/>
              <a:ext cx="2084607" cy="10571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4296346" y="2732524"/>
              <a:ext cx="517919" cy="999444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146868" y="1934330"/>
                  <a:ext cx="1850065" cy="765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6868" y="1934330"/>
                  <a:ext cx="1850065" cy="76527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017830" y="3345090"/>
                  <a:ext cx="1850065" cy="76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830" y="3345090"/>
                  <a:ext cx="1850065" cy="76091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625281" y="2334163"/>
                  <a:ext cx="1850065" cy="765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281" y="2334163"/>
                  <a:ext cx="1850065" cy="76527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rot="9207011">
                  <a:off x="3356566" y="3070710"/>
                  <a:ext cx="15098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207011">
                  <a:off x="3356566" y="3070710"/>
                  <a:ext cx="1509824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309356" y="2756211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356" y="2756211"/>
                  <a:ext cx="1309958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218433" y="3026385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433" y="3026385"/>
                  <a:ext cx="1309958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471533" y="3836146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533" y="3836146"/>
                  <a:ext cx="1309958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26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38" grpId="0"/>
      <p:bldP spid="3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617" y="13314"/>
            <a:ext cx="7706585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Vertices For Generalized Webs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197" y="1510895"/>
                <a:ext cx="10789427" cy="87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…  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97" y="1510895"/>
                <a:ext cx="10789427" cy="878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438629" y="2998156"/>
            <a:ext cx="10911279" cy="3355486"/>
            <a:chOff x="2069647" y="2423998"/>
            <a:chExt cx="10911279" cy="3355486"/>
          </a:xfrm>
        </p:grpSpPr>
        <p:sp>
          <p:nvSpPr>
            <p:cNvPr id="12" name="Oval 11"/>
            <p:cNvSpPr/>
            <p:nvPr/>
          </p:nvSpPr>
          <p:spPr>
            <a:xfrm>
              <a:off x="4000652" y="4742673"/>
              <a:ext cx="310562" cy="2870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284921" y="3343644"/>
              <a:ext cx="1390160" cy="1466632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271271" y="3887817"/>
              <a:ext cx="2796988" cy="958024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206136" y="3212077"/>
              <a:ext cx="882652" cy="1557944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069647" y="2423998"/>
                  <a:ext cx="1850065" cy="765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647" y="2423998"/>
                  <a:ext cx="1850065" cy="7652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770489" y="4702118"/>
                  <a:ext cx="1850065" cy="76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0489" y="4702118"/>
                  <a:ext cx="1850065" cy="7609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753947" y="2446803"/>
                  <a:ext cx="1850065" cy="765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3947" y="2446803"/>
                  <a:ext cx="1850065" cy="765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9207011">
                  <a:off x="2345049" y="4235090"/>
                  <a:ext cx="15098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207011">
                  <a:off x="2345049" y="4235090"/>
                  <a:ext cx="1509824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404880" y="3249977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4880" y="3249977"/>
                  <a:ext cx="1309958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910971" y="3478257"/>
                  <a:ext cx="20866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0971" y="3478257"/>
                  <a:ext cx="2086648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99911" y="4163945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911" y="4163945"/>
                  <a:ext cx="1309958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>
            <a:xfrm>
              <a:off x="4311214" y="4885198"/>
              <a:ext cx="3459275" cy="75937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193752" y="3363674"/>
                  <a:ext cx="5787174" cy="76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a14:m>
                  <a:r>
                    <a:rPr lang="en-US" sz="3600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…,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 …</m:t>
                      </m:r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752" y="3363674"/>
                  <a:ext cx="5787174" cy="760914"/>
                </a:xfrm>
                <a:prstGeom prst="rect">
                  <a:avLst/>
                </a:prstGeom>
                <a:blipFill>
                  <a:blip r:embed="rId10"/>
                  <a:stretch>
                    <a:fillRect t="-12000" b="-15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678980" y="5133153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8980" y="5133153"/>
                  <a:ext cx="1309958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19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419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Representations Of Generalized Webs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9107" y="2628540"/>
                <a:ext cx="9960365" cy="108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𝑗𝑗</m:t>
                            </m:r>
                          </m:sub>
                        </m:sSub>
                      </m:sub>
                    </m:sSub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5400" dirty="0" smtClean="0">
                    <a:solidFill>
                      <a:srgbClr val="0000FF"/>
                    </a:solidFill>
                  </a:rPr>
                  <a:t> Graded </a:t>
                </a:r>
                <a:r>
                  <a:rPr lang="en-US" sz="5400" dirty="0" err="1" smtClean="0">
                    <a:solidFill>
                      <a:srgbClr val="0000FF"/>
                    </a:solidFill>
                  </a:rPr>
                  <a:t>Fock</a:t>
                </a:r>
                <a:r>
                  <a:rPr lang="en-US" sz="5400" dirty="0" smtClean="0">
                    <a:solidFill>
                      <a:srgbClr val="0000FF"/>
                    </a:solidFill>
                  </a:rPr>
                  <a:t> space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𝑗𝑗</m:t>
                            </m:r>
                          </m:sub>
                        </m:sSub>
                      </m:sub>
                    </m:sSub>
                  </m:oMath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07" y="2628540"/>
                <a:ext cx="9960365" cy="1087862"/>
              </a:xfrm>
              <a:prstGeom prst="rect">
                <a:avLst/>
              </a:prstGeom>
              <a:blipFill>
                <a:blip r:embed="rId2"/>
                <a:stretch>
                  <a:fillRect t="-14525" b="-18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00338" y="3762188"/>
                <a:ext cx="7410870" cy="90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&lt;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400" b="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338" y="3762188"/>
                <a:ext cx="7410870" cy="9035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284" y="1218274"/>
                <a:ext cx="12063431" cy="87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…,  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4" y="1218274"/>
                <a:ext cx="12063431" cy="878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3350" y="3872368"/>
                <a:ext cx="37720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50" y="3872368"/>
                <a:ext cx="377209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3271132" y="4995461"/>
            <a:ext cx="4276184" cy="1862539"/>
            <a:chOff x="2255132" y="5004436"/>
            <a:chExt cx="4276184" cy="186253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154212" y="5883887"/>
              <a:ext cx="914400" cy="9144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178516" y="5100836"/>
              <a:ext cx="1115633" cy="77986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178516" y="5880701"/>
              <a:ext cx="33528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396342" y="5097651"/>
                  <a:ext cx="230777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342" y="5097651"/>
                  <a:ext cx="2307772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396342" y="5886325"/>
                  <a:ext cx="230777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342" y="5886325"/>
                  <a:ext cx="2307772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2913" y="6097534"/>
                  <a:ext cx="1621117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2913" y="6097534"/>
                  <a:ext cx="1621117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55132" y="5004436"/>
                  <a:ext cx="230777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132" y="5004436"/>
                  <a:ext cx="230777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37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5485"/>
            <a:ext cx="4859036" cy="4632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14248" y="2539184"/>
                <a:ext cx="642982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Conjecture:  Has a natural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structure associated with generalized webs.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248" y="2539184"/>
                <a:ext cx="6429828" cy="2123658"/>
              </a:xfrm>
              <a:prstGeom prst="rect">
                <a:avLst/>
              </a:prstGeom>
              <a:blipFill>
                <a:blip r:embed="rId3"/>
                <a:stretch>
                  <a:fillRect l="-854" t="-6034" r="-2846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637149" y="0"/>
                <a:ext cx="12192000" cy="955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….,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𝑖𝑟𝑟𝑒𝑑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37149" y="0"/>
                <a:ext cx="12192000" cy="955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062055"/>
                <a:ext cx="121920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⊗⋯⊗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2055"/>
                <a:ext cx="12192000" cy="914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41257" y="5080026"/>
            <a:ext cx="6473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Checked in several special cases. 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2326759" y="0"/>
                <a:ext cx="6498264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 smtClean="0">
                    <a:latin typeface="+mn-lt"/>
                  </a:rPr>
                  <a:t> Category Of Branes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26759" y="0"/>
                <a:ext cx="6498264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672844"/>
                <a:ext cx="12067954" cy="214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Sum over all half-plane fans with </a:t>
                </a:r>
              </a:p>
              <a:p>
                <a:pPr algn="ctr"/>
                <a:r>
                  <a:rPr lang="en-US" sz="4000" b="1" i="1" u="sng" dirty="0" err="1" smtClean="0">
                    <a:solidFill>
                      <a:srgbClr val="0000FF"/>
                    </a:solidFill>
                  </a:rPr>
                  <a:t>Fock</a:t>
                </a:r>
                <a:r>
                  <a:rPr lang="en-US" sz="4000" b="1" i="1" u="sng" dirty="0" smtClean="0">
                    <a:solidFill>
                      <a:srgbClr val="0000FF"/>
                    </a:solidFill>
                  </a:rPr>
                  <a:t> spaces of periodic </a:t>
                </a:r>
                <a:r>
                  <a:rPr lang="en-US" sz="4000" b="1" i="1" u="sng" dirty="0" err="1" smtClean="0">
                    <a:solidFill>
                      <a:srgbClr val="0000FF"/>
                    </a:solidFill>
                  </a:rPr>
                  <a:t>jj</a:t>
                </a:r>
                <a:r>
                  <a:rPr lang="en-US" sz="4000" b="1" i="1" u="sng" dirty="0" smtClean="0">
                    <a:solidFill>
                      <a:srgbClr val="0000FF"/>
                    </a:solidFill>
                  </a:rPr>
                  <a:t> solitons </a:t>
                </a:r>
              </a:p>
              <a:p>
                <a:pPr algn="ctr"/>
                <a:r>
                  <a:rPr lang="en-US" sz="4000" dirty="0" smtClean="0">
                    <a:solidFill>
                      <a:srgbClr val="0000FF"/>
                    </a:solidFill>
                  </a:rPr>
                  <a:t>inserted between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72844"/>
                <a:ext cx="12067954" cy="2141164"/>
              </a:xfrm>
              <a:prstGeom prst="rect">
                <a:avLst/>
              </a:prstGeom>
              <a:blipFill>
                <a:blip r:embed="rId3"/>
                <a:stretch>
                  <a:fillRect t="-3409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142" y="4506776"/>
                <a:ext cx="11477846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11E5F"/>
                    </a:solidFill>
                  </a:rPr>
                  <a:t>Conjecture: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 has the structure of an </a:t>
                </a:r>
                <a:endParaRPr lang="en-US" sz="4000" b="0" i="1" dirty="0" smtClean="0">
                  <a:solidFill>
                    <a:srgbClr val="011E5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-category  (= open closed </a:t>
                </a:r>
                <a:r>
                  <a:rPr lang="en-US" sz="4000" dirty="0" err="1" smtClean="0">
                    <a:solidFill>
                      <a:srgbClr val="011E5F"/>
                    </a:solidFill>
                  </a:rPr>
                  <a:t>homotopy</a:t>
                </a:r>
                <a:r>
                  <a:rPr lang="en-US" sz="4000" dirty="0" smtClean="0">
                    <a:solidFill>
                      <a:srgbClr val="011E5F"/>
                    </a:solidFill>
                  </a:rPr>
                  <a:t> category) </a:t>
                </a:r>
                <a:endParaRPr lang="en-US" sz="40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2" y="4506776"/>
                <a:ext cx="11477846" cy="1402692"/>
              </a:xfrm>
              <a:prstGeom prst="rect">
                <a:avLst/>
              </a:prstGeom>
              <a:blipFill>
                <a:blip r:embed="rId4"/>
                <a:stretch>
                  <a:fillRect t="-4348" b="-1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5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550" y="-281477"/>
                <a:ext cx="8395252" cy="1325563"/>
              </a:xfrm>
            </p:spPr>
            <p:txBody>
              <a:bodyPr/>
              <a:lstStyle/>
              <a:p>
                <a:r>
                  <a:rPr lang="en-US" dirty="0" smtClean="0">
                    <a:latin typeface="+mn-lt"/>
                  </a:rPr>
                  <a:t>Example: Mirror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550" y="-281477"/>
                <a:ext cx="8395252" cy="1325563"/>
              </a:xfrm>
              <a:blipFill>
                <a:blip r:embed="rId2"/>
                <a:stretch>
                  <a:fillRect l="-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0388" y="2248193"/>
                <a:ext cx="1147907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 Two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vacua</a:t>
                </a:r>
                <a:r>
                  <a:rPr lang="en-US" sz="3200" dirty="0">
                    <a:solidFill>
                      <a:srgbClr val="C00000"/>
                    </a:solidFill>
                  </a:rPr>
                  <a:t>: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&amp;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&amp;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is rank one. 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88" y="2248193"/>
                <a:ext cx="11479078" cy="624338"/>
              </a:xfrm>
              <a:prstGeom prst="rect">
                <a:avLst/>
              </a:prstGeom>
              <a:blipFill>
                <a:blip r:embed="rId3"/>
                <a:stretch>
                  <a:fillRect l="-531" t="-1372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62987" y="3010454"/>
            <a:ext cx="11151142" cy="3661864"/>
            <a:chOff x="140634" y="2260472"/>
            <a:chExt cx="11151142" cy="366186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275907" y="5911702"/>
              <a:ext cx="9462977" cy="10633"/>
            </a:xfrm>
            <a:prstGeom prst="line">
              <a:avLst/>
            </a:prstGeom>
            <a:ln w="57150">
              <a:solidFill>
                <a:srgbClr val="011E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202865" y="4965404"/>
              <a:ext cx="4274288" cy="94629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202865" y="4015560"/>
              <a:ext cx="3951767" cy="19067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202865" y="3444949"/>
              <a:ext cx="2137144" cy="246675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202865" y="2899144"/>
              <a:ext cx="1" cy="30125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503922" y="3444949"/>
              <a:ext cx="1726017" cy="24773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125377" y="4502888"/>
              <a:ext cx="3091025" cy="14194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1648047" y="5135526"/>
              <a:ext cx="3537623" cy="7868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07636" y="282347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636" y="2823475"/>
                  <a:ext cx="1754372" cy="7561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0634" y="483072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34" y="4830725"/>
                  <a:ext cx="1754372" cy="7561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72654" y="404692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654" y="4046925"/>
                  <a:ext cx="1754372" cy="7561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84580" y="2884317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580" y="2884317"/>
                  <a:ext cx="1754372" cy="7561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168169" y="3595870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169" y="3595870"/>
                  <a:ext cx="1754372" cy="756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537404" y="4523088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7404" y="4523088"/>
                  <a:ext cx="1754372" cy="75610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339216" y="2260472"/>
                  <a:ext cx="1754372" cy="695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216" y="2260472"/>
                  <a:ext cx="1754372" cy="69596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 rot="19541880">
                  <a:off x="2844658" y="4092038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41880">
                  <a:off x="2844658" y="4092038"/>
                  <a:ext cx="1318438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20503897">
                  <a:off x="3907836" y="3553966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3897">
                  <a:off x="3907836" y="3553966"/>
                  <a:ext cx="1318438" cy="7694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rot="1129198">
                  <a:off x="5203591" y="3518010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29198">
                  <a:off x="5203591" y="3518010"/>
                  <a:ext cx="1318438" cy="7694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1791868">
                  <a:off x="6456230" y="4145401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91868">
                  <a:off x="6456230" y="4145401"/>
                  <a:ext cx="1318438" cy="7694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44188" y="663969"/>
                <a:ext cx="8935278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36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+</m:t>
                          </m:r>
                          <m:f>
                            <m:fPr>
                              <m:ctrlPr>
                                <a:rPr lang="en-US" sz="36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6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  <m:r>
                            <a:rPr lang="en-US" sz="3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en-US" sz="3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6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188" y="663969"/>
                <a:ext cx="8935278" cy="13371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08121" y="990548"/>
                <a:ext cx="31904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21" y="990548"/>
                <a:ext cx="3190461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7216" y="3282901"/>
                <a:ext cx="24694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UHP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6" y="3282901"/>
                <a:ext cx="2469488" cy="769441"/>
              </a:xfrm>
              <a:prstGeom prst="rect">
                <a:avLst/>
              </a:prstGeom>
              <a:blipFill>
                <a:blip r:embed="rId18"/>
                <a:stretch>
                  <a:fillRect t="-16667" r="-444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476985" y="3116629"/>
            <a:ext cx="278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Peacock pattern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8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0" grpId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313626" y="4702043"/>
                <a:ext cx="12505626" cy="147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𝑗𝑗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626" y="4702043"/>
                <a:ext cx="12505626" cy="14795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569763" y="222530"/>
            <a:ext cx="8698227" cy="2600516"/>
            <a:chOff x="140634" y="2260472"/>
            <a:chExt cx="11151142" cy="3661864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275907" y="5911702"/>
              <a:ext cx="9462977" cy="10633"/>
            </a:xfrm>
            <a:prstGeom prst="line">
              <a:avLst/>
            </a:prstGeom>
            <a:ln w="57150">
              <a:solidFill>
                <a:srgbClr val="011E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202865" y="4965404"/>
              <a:ext cx="4274288" cy="94629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202865" y="4015560"/>
              <a:ext cx="3951767" cy="19067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202865" y="3444949"/>
              <a:ext cx="2137144" cy="246675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202865" y="2899144"/>
              <a:ext cx="1" cy="30125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3503922" y="3444949"/>
              <a:ext cx="1726017" cy="24773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2125377" y="4502888"/>
              <a:ext cx="3091025" cy="14194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1648047" y="5135526"/>
              <a:ext cx="3537623" cy="7868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407636" y="282347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636" y="2823475"/>
                  <a:ext cx="1754372" cy="7561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40634" y="483072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34" y="4830725"/>
                  <a:ext cx="1754372" cy="7561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72654" y="404692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654" y="4046925"/>
                  <a:ext cx="1754372" cy="7561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284580" y="2884317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580" y="2884317"/>
                  <a:ext cx="1754372" cy="7561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168169" y="3595870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169" y="3595870"/>
                  <a:ext cx="1754372" cy="7561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9537404" y="4523088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7404" y="4523088"/>
                  <a:ext cx="1754372" cy="756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339216" y="2260472"/>
                  <a:ext cx="1754372" cy="695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216" y="2260472"/>
                  <a:ext cx="1754372" cy="69596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rot="19541880">
                  <a:off x="2844658" y="4092038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41880">
                  <a:off x="2844658" y="4092038"/>
                  <a:ext cx="1318438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rot="20503897">
                  <a:off x="3907836" y="3553966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3897">
                  <a:off x="3907836" y="3553966"/>
                  <a:ext cx="1318438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rot="1129198">
                  <a:off x="5203591" y="3518010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29198">
                  <a:off x="5203591" y="3518010"/>
                  <a:ext cx="1318438" cy="7694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 rot="1791868">
                  <a:off x="6456230" y="4145401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91868">
                  <a:off x="6456230" y="4145401"/>
                  <a:ext cx="1318438" cy="7694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2916" y="753347"/>
                <a:ext cx="24694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UHP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16" y="753347"/>
                <a:ext cx="2469488" cy="769441"/>
              </a:xfrm>
              <a:prstGeom prst="rect">
                <a:avLst/>
              </a:prstGeom>
              <a:blipFill>
                <a:blip r:embed="rId15"/>
                <a:stretch>
                  <a:fillRect t="-16667" r="-419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51365" y="3495070"/>
                <a:ext cx="6256725" cy="945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65" y="3495070"/>
                <a:ext cx="6256725" cy="9457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9568" y="5623568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Thimble Branes &amp; Their Local Operators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Categorical Wall-Crossing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2D N=(2,2) Landau-</a:t>
            </a:r>
            <a:r>
              <a:rPr lang="en-US" sz="3600" dirty="0" err="1" smtClean="0">
                <a:solidFill>
                  <a:srgbClr val="FF0000"/>
                </a:solidFill>
              </a:rPr>
              <a:t>Ginzburg</a:t>
            </a:r>
            <a:r>
              <a:rPr lang="en-US" sz="3600" dirty="0" smtClean="0">
                <a:solidFill>
                  <a:srgbClr val="FF0000"/>
                </a:solidFill>
              </a:rPr>
              <a:t> Models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856" y="493268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Generalization To Twisted Masses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Relation To Three-Dimensional SQFT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728" y="-3660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Instantons</a:t>
            </a:r>
            <a:r>
              <a:rPr lang="en-US" dirty="0" smtClean="0">
                <a:latin typeface="+mn-lt"/>
              </a:rPr>
              <a:t> &amp; MSW Complex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775" y="2101147"/>
            <a:ext cx="473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Instanton</a:t>
            </a:r>
            <a:r>
              <a:rPr lang="en-US" sz="3600" dirty="0">
                <a:solidFill>
                  <a:srgbClr val="FF0000"/>
                </a:solidFill>
              </a:rPr>
              <a:t> equation: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9831" y="3056147"/>
                <a:ext cx="113332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Use instantons to define an operator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on approximate ground states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1" y="3056147"/>
                <a:ext cx="11333247" cy="1077218"/>
              </a:xfrm>
              <a:prstGeom prst="rect">
                <a:avLst/>
              </a:prstGeom>
              <a:blipFill>
                <a:blip r:embed="rId2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4234163"/>
                <a:ext cx="4920915" cy="123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34163"/>
                <a:ext cx="4920915" cy="1237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19692" y="4295955"/>
                <a:ext cx="5790736" cy="1233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+1=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+2 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𝑞𝑟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=0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692" y="4295955"/>
                <a:ext cx="5790736" cy="12336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95882" y="4512187"/>
            <a:ext cx="251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5265B"/>
                </a:solidFill>
              </a:rPr>
              <a:t>Broken flows: </a:t>
            </a:r>
            <a:endParaRPr lang="en-US" sz="2800" dirty="0">
              <a:solidFill>
                <a:srgbClr val="05265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8094" y="5706826"/>
                <a:ext cx="42832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      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94" y="5706826"/>
                <a:ext cx="4283242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4955" y="1066645"/>
            <a:ext cx="1154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approximate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 are not exact because of instanton effects.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2926" y="1861851"/>
                <a:ext cx="4819251" cy="1080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26" y="1861851"/>
                <a:ext cx="4819251" cy="10808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3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/>
      <p:bldP spid="9" grpId="0"/>
      <p:bldP spid="3" grpId="0"/>
      <p:bldP spid="4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7131" y="180291"/>
            <a:ext cx="963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RELATION TO 3D  INDEX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947512" y="3823869"/>
            <a:ext cx="7940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 nontrivial input from  Andy  and Tudor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33" y="1103621"/>
            <a:ext cx="2381693" cy="2381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09" y="1088788"/>
            <a:ext cx="2274860" cy="2291753"/>
          </a:xfrm>
          <a:prstGeom prst="rect">
            <a:avLst/>
          </a:prstGeom>
        </p:spPr>
      </p:pic>
      <p:pic>
        <p:nvPicPr>
          <p:cNvPr id="7" name="Picture 8" descr="Neitzke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44" y="4408644"/>
            <a:ext cx="1733107" cy="23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Gaiotto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51" y="1010246"/>
            <a:ext cx="1883735" cy="27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640" y="4378516"/>
            <a:ext cx="2236420" cy="22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112" y="-140432"/>
            <a:ext cx="316727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Motivation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5182" y="1062608"/>
            <a:ext cx="12365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Recent striking conjecture by </a:t>
            </a:r>
            <a:r>
              <a:rPr lang="en-US" sz="3200" dirty="0" err="1" smtClean="0">
                <a:solidFill>
                  <a:srgbClr val="0000FF"/>
                </a:solidFill>
              </a:rPr>
              <a:t>Garoufalidis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Gu</a:t>
            </a:r>
            <a:r>
              <a:rPr lang="en-US" sz="3200" dirty="0" smtClean="0">
                <a:solidFill>
                  <a:srgbClr val="0000FF"/>
                </a:solidFill>
              </a:rPr>
              <a:t>, and Marino, 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``Peacock Patterns And Resurgence In Complex </a:t>
            </a:r>
            <a:r>
              <a:rPr lang="en-US" sz="3200" dirty="0" err="1" smtClean="0">
                <a:solidFill>
                  <a:srgbClr val="0000FF"/>
                </a:solidFill>
              </a:rPr>
              <a:t>Chern</a:t>
            </a:r>
            <a:r>
              <a:rPr lang="en-US" sz="3200" dirty="0" smtClean="0">
                <a:solidFill>
                  <a:srgbClr val="0000FF"/>
                </a:solidFill>
              </a:rPr>
              <a:t>-Simons Theory’’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349" y="2518373"/>
            <a:ext cx="989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They observed a relation between the 3d index  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7235" y="3164088"/>
                <a:ext cx="7719238" cy="955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35" y="3164088"/>
                <a:ext cx="7719238" cy="955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8098" y="5478866"/>
                <a:ext cx="104991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>and Stokes matrices related to </a:t>
                </a:r>
              </a:p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>thimbles in complex </a:t>
                </a:r>
                <a:r>
                  <a:rPr lang="en-US" sz="3600" dirty="0" err="1" smtClean="0">
                    <a:solidFill>
                      <a:srgbClr val="00B050"/>
                    </a:solidFill>
                  </a:rPr>
                  <a:t>Chern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-Simons theory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3600" b="0" dirty="0" smtClean="0">
                  <a:solidFill>
                    <a:srgbClr val="00B050"/>
                  </a:solidFill>
                </a:endParaRPr>
              </a:p>
              <a:p>
                <a:pPr algn="ctr"/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8" y="5478866"/>
                <a:ext cx="10499104" cy="1754326"/>
              </a:xfrm>
              <a:prstGeom prst="rect">
                <a:avLst/>
              </a:prstGeom>
              <a:blipFill>
                <a:blip r:embed="rId3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7235" y="4230330"/>
                <a:ext cx="84412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 3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SUSY class R theory associated </a:t>
                </a:r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with a hyperbolic knot complement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35" y="4230330"/>
                <a:ext cx="8441249" cy="1077218"/>
              </a:xfrm>
              <a:prstGeom prst="rect">
                <a:avLst/>
              </a:prstGeom>
              <a:blipFill>
                <a:blip r:embed="rId4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5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874" y="1262840"/>
            <a:ext cx="117072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We give it a natural context and state a conjecture about PDE’s (Kapustin-Witten equations) </a:t>
            </a:r>
          </a:p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which implies the GGM conjecture.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9485" y="4263528"/>
            <a:ext cx="10421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In fact, the conjecture has been stated before by Victor </a:t>
            </a:r>
            <a:r>
              <a:rPr lang="en-US" sz="4000" dirty="0" err="1" smtClean="0">
                <a:solidFill>
                  <a:srgbClr val="FF0000"/>
                </a:solidFill>
              </a:rPr>
              <a:t>Mikhaylov</a:t>
            </a:r>
            <a:r>
              <a:rPr lang="en-US" sz="4000" dirty="0" smtClean="0">
                <a:solidFill>
                  <a:srgbClr val="FF0000"/>
                </a:solidFill>
              </a:rPr>
              <a:t> (2017) for different reasons.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08991" y="0"/>
                <a:ext cx="105156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8991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41712" y="1016322"/>
                <a:ext cx="1272717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is a theory obtained by reduction of 6d (2,0)  on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with topological twist (class R)  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Dimofte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Gaiotto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Gukov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; 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Terashima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-Yamazaki]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712" y="1016322"/>
                <a:ext cx="12727171" cy="1754326"/>
              </a:xfrm>
              <a:prstGeom prst="rect">
                <a:avLst/>
              </a:prstGeom>
              <a:blipFill>
                <a:blip r:embed="rId3"/>
                <a:stretch>
                  <a:fillRect t="-5556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998" y="3157733"/>
                <a:ext cx="1129939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  <a:endParaRPr lang="en-US" sz="3600" dirty="0" smtClean="0">
                  <a:solidFill>
                    <a:srgbClr val="0000FF"/>
                  </a:solidFill>
                </a:endParaRPr>
              </a:p>
              <a:p>
                <a:pPr algn="ctr"/>
                <a:endParaRPr lang="en-US" sz="3600" dirty="0">
                  <a:solidFill>
                    <a:srgbClr val="0000FF"/>
                  </a:solidFill>
                </a:endParaRPr>
              </a:p>
              <a:p>
                <a:pPr algn="ctr"/>
                <a:endParaRPr lang="en-US" sz="36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With ``holomorphic-topological twist’’  [Witten; Oh-Yagi] we can identify the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with the trace over the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Q-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cohomology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of  </a:t>
                </a:r>
                <a:r>
                  <a:rPr lang="en-US" sz="3600" i="1" u="sng" dirty="0" smtClean="0">
                    <a:solidFill>
                      <a:srgbClr val="0000FF"/>
                    </a:solidFill>
                  </a:rPr>
                  <a:t>local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 operators at the tip of the cigar.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98" y="3157733"/>
                <a:ext cx="11299395" cy="3416320"/>
              </a:xfrm>
              <a:prstGeom prst="rect">
                <a:avLst/>
              </a:prstGeom>
              <a:blipFill>
                <a:blip r:embed="rId4"/>
                <a:stretch>
                  <a:fillRect t="-2679" r="-54" b="-5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871134" y="2929846"/>
            <a:ext cx="2353457" cy="1358364"/>
            <a:chOff x="730955" y="3571569"/>
            <a:chExt cx="2733840" cy="1734036"/>
          </a:xfrm>
        </p:grpSpPr>
        <p:pic>
          <p:nvPicPr>
            <p:cNvPr id="8" name="Picture 4" descr="http://www.faqs.org/photo-dict/photofiles/list/6900/9140luxury_cig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549155">
              <a:off x="730955" y="3571569"/>
              <a:ext cx="2733840" cy="1734036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914400" y="43434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12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1284" y="-254044"/>
                <a:ext cx="11541919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KK Reduction of Cigar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latin typeface="+mn-lt"/>
                  </a:rPr>
                  <a:t> LG model With A Brane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1284" y="-254044"/>
                <a:ext cx="11541919" cy="1325563"/>
              </a:xfrm>
              <a:blipFill>
                <a:blip r:embed="rId2"/>
                <a:stretch>
                  <a:fillRect l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8698" y="2772335"/>
                <a:ext cx="10867093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Get a LG theory on half space with boundary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𝔅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𝐶𝑖𝑔𝑎𝑟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98" y="2772335"/>
                <a:ext cx="10867093" cy="624786"/>
              </a:xfrm>
              <a:prstGeom prst="rect">
                <a:avLst/>
              </a:prstGeom>
              <a:blipFill>
                <a:blip r:embed="rId3"/>
                <a:stretch>
                  <a:fillRect l="-1402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918" y="5388086"/>
                <a:ext cx="10968102" cy="88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𝐻𝑜𝑝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𝑐𝑖𝑔𝑎𝑟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𝑐𝑖𝑔𝑎𝑟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5388086"/>
                <a:ext cx="10968102" cy="881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4810" y="3694524"/>
                <a:ext cx="41644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closed local operators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0" y="3694524"/>
                <a:ext cx="4164495" cy="1200329"/>
              </a:xfrm>
              <a:prstGeom prst="rect">
                <a:avLst/>
              </a:prstGeom>
              <a:blipFill>
                <a:blip r:embed="rId5"/>
                <a:stretch>
                  <a:fillRect l="-2635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04498" y="3974573"/>
                <a:ext cx="569180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Boundary operators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𝑐𝑖𝑔𝑎𝑟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498" y="3974573"/>
                <a:ext cx="5691809" cy="624786"/>
              </a:xfrm>
              <a:prstGeom prst="rect">
                <a:avLst/>
              </a:prstGeom>
              <a:blipFill>
                <a:blip r:embed="rId6"/>
                <a:stretch>
                  <a:fillRect l="-2787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4621558" y="4023171"/>
            <a:ext cx="1520687" cy="543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2689" y="819677"/>
            <a:ext cx="4725980" cy="18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43851" y="0"/>
                <a:ext cx="6928412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 smtClean="0">
                    <a:latin typeface="+mn-lt"/>
                  </a:rPr>
                  <a:t>LG Model = CSLG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5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43851" y="0"/>
                <a:ext cx="6928412" cy="1325563"/>
              </a:xfrm>
              <a:blipFill>
                <a:blip r:embed="rId2"/>
                <a:stretch>
                  <a:fillRect l="-4754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77924" y="1136794"/>
                <a:ext cx="67943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924" y="1136794"/>
                <a:ext cx="679433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3009418" y="2095004"/>
            <a:ext cx="601884" cy="95463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281" y="3035846"/>
                <a:ext cx="40511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1" y="3035846"/>
                <a:ext cx="405113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361236" y="3906167"/>
            <a:ext cx="0" cy="123849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3929" y="5259185"/>
                <a:ext cx="34955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𝐿𝐺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29" y="5259185"/>
                <a:ext cx="349555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9294471" y="3995088"/>
            <a:ext cx="0" cy="12333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5489" y="1876548"/>
                <a:ext cx="108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9" y="1876548"/>
                <a:ext cx="108802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5114" y="3940038"/>
                <a:ext cx="108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4" y="3940038"/>
                <a:ext cx="1088021" cy="830997"/>
              </a:xfrm>
              <a:prstGeom prst="rect">
                <a:avLst/>
              </a:prstGeom>
              <a:blipFill>
                <a:blip r:embed="rId7"/>
                <a:stretch>
                  <a:fillRect r="-49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50461" y="1679505"/>
                <a:ext cx="108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461" y="1679505"/>
                <a:ext cx="1088021" cy="830997"/>
              </a:xfrm>
              <a:prstGeom prst="rect">
                <a:avLst/>
              </a:prstGeom>
              <a:blipFill>
                <a:blip r:embed="rId8"/>
                <a:stretch>
                  <a:fillRect r="-49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8208380" y="1944693"/>
            <a:ext cx="970344" cy="110494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53513" y="3181248"/>
                <a:ext cx="5538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𝑆𝑌𝑀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13" y="3181248"/>
                <a:ext cx="553848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572263" y="4109913"/>
                <a:ext cx="108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263" y="4109913"/>
                <a:ext cx="1088021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39695" y="5289963"/>
                <a:ext cx="46182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𝐶𝑆𝐿𝐺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95" y="5289963"/>
                <a:ext cx="461829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12243" y="5144658"/>
                <a:ext cx="24306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43" y="5144658"/>
                <a:ext cx="2430682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08881" y="5997849"/>
                <a:ext cx="2650602" cy="82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𝔅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𝑐𝑖𝑔𝑎𝑟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81" y="5997849"/>
                <a:ext cx="2650602" cy="8245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21661" y="5991033"/>
                <a:ext cx="26506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𝔅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𝑁𝑎h𝑚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661" y="5991033"/>
                <a:ext cx="2650602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5" grpId="0"/>
      <p:bldP spid="18" grpId="0"/>
      <p:bldP spid="20" grpId="0"/>
      <p:bldP spid="21" grpId="0"/>
      <p:bldP spid="24" grpId="0"/>
      <p:bldP spid="25" grpId="0"/>
      <p:bldP spid="2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009" y="0"/>
            <a:ext cx="10170807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Relation to KW Equations With </a:t>
            </a:r>
            <a:r>
              <a:rPr lang="en-US" dirty="0" err="1" smtClean="0">
                <a:latin typeface="+mn-lt"/>
              </a:rPr>
              <a:t>Nahm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bc’s</a:t>
            </a:r>
            <a:r>
              <a:rPr lang="en-US" dirty="0" smtClean="0">
                <a:latin typeface="+mn-lt"/>
              </a:rPr>
              <a:t>. 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9087" y="1518605"/>
                <a:ext cx="47906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7" y="1518605"/>
                <a:ext cx="4790661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681330" y="1624382"/>
            <a:ext cx="1898374" cy="41744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72400" y="1518605"/>
                <a:ext cx="3737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33CC"/>
                    </a:solidFill>
                  </a:rPr>
                  <a:t>5d SYM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518605"/>
                <a:ext cx="3737113" cy="523220"/>
              </a:xfrm>
              <a:prstGeom prst="rect">
                <a:avLst/>
              </a:prstGeom>
              <a:blipFill>
                <a:blip r:embed="rId3"/>
                <a:stretch>
                  <a:fillRect l="-326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865" y="2951843"/>
                <a:ext cx="114888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Witten:  BPS equations = KW equations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5" y="2951843"/>
                <a:ext cx="11488804" cy="646331"/>
              </a:xfrm>
              <a:prstGeom prst="rect">
                <a:avLst/>
              </a:prstGeom>
              <a:blipFill>
                <a:blip r:embed="rId4"/>
                <a:stretch>
                  <a:fillRect l="-164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9414" y="2147602"/>
                <a:ext cx="5711070" cy="562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414" y="2147602"/>
                <a:ext cx="5711070" cy="562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4336" y="3728562"/>
                <a:ext cx="9349408" cy="1124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36" y="3728562"/>
                <a:ext cx="9349408" cy="1124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865" y="4983489"/>
                <a:ext cx="11648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FF0000"/>
                    </a:solidFill>
                  </a:rPr>
                  <a:t>Dreibein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 and spin connection </a:t>
                </a:r>
              </a:p>
              <a:p>
                <a:r>
                  <a:rPr lang="en-US" sz="4800" dirty="0" smtClean="0">
                    <a:solidFill>
                      <a:srgbClr val="FF0000"/>
                    </a:solidFill>
                  </a:rPr>
                  <a:t>for Riemannian metric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𝑆𝐿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5" y="4983489"/>
                <a:ext cx="11648661" cy="1569660"/>
              </a:xfrm>
              <a:prstGeom prst="rect">
                <a:avLst/>
              </a:prstGeom>
              <a:blipFill>
                <a:blip r:embed="rId7"/>
                <a:stretch>
                  <a:fillRect l="-2407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769" y="3940704"/>
                <a:ext cx="21228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→0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9" y="3940704"/>
                <a:ext cx="212289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24042" y="848218"/>
                <a:ext cx="108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42" y="848218"/>
                <a:ext cx="1088021" cy="830997"/>
              </a:xfrm>
              <a:prstGeom prst="rect">
                <a:avLst/>
              </a:prstGeom>
              <a:blipFill>
                <a:blip r:embed="rId10"/>
                <a:stretch>
                  <a:fillRect r="-50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6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47174" y="-11092"/>
                <a:ext cx="8168695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>
                    <a:latin typeface="+mn-lt"/>
                  </a:rPr>
                  <a:t>Nahm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Chan-Paton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Lefshetz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47174" y="-11092"/>
                <a:ext cx="8168695" cy="1325563"/>
              </a:xfrm>
              <a:blipFill>
                <a:blip r:embed="rId2"/>
                <a:stretch>
                  <a:fillRect l="-2985" r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1876" y="4041598"/>
                <a:ext cx="10157791" cy="137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KW equations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are the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soliton equations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CS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𝐿𝐺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76" y="4041598"/>
                <a:ext cx="10157791" cy="1372107"/>
              </a:xfrm>
              <a:prstGeom prst="rect">
                <a:avLst/>
              </a:prstGeom>
              <a:blipFill>
                <a:blip r:embed="rId3"/>
                <a:stretch>
                  <a:fillRect l="-480" t="-7556" r="-1621" b="-18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8117" y="1485122"/>
                <a:ext cx="93868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Vacua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CS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𝐿𝐺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: Flat connections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117" y="1485122"/>
                <a:ext cx="9386808" cy="707886"/>
              </a:xfrm>
              <a:prstGeom prst="rect">
                <a:avLst/>
              </a:prstGeom>
              <a:blipFill>
                <a:blip r:embed="rId4"/>
                <a:stretch>
                  <a:fillRect l="-2273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1291" y="2332107"/>
                <a:ext cx="8885582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𝑁𝑎h𝑚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≅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𝔗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91" y="2332107"/>
                <a:ext cx="8885582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548" y="5384542"/>
                <a:ext cx="11483162" cy="138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</a:rPr>
                  <a:t> Chan-Paton complex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𝔅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𝑁𝑎h𝑚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 is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SW</m:t>
                    </m:r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</a:rPr>
                  <a:t>f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or </a:t>
                </a:r>
              </a:p>
              <a:p>
                <a:r>
                  <a:rPr lang="en-US" sz="4000" dirty="0" smtClean="0">
                    <a:solidFill>
                      <a:srgbClr val="002060"/>
                    </a:solidFill>
                  </a:rPr>
                  <a:t>KW &amp; Nahm bc’s</a:t>
                </a:r>
                <a:r>
                  <a:rPr lang="en-US" sz="4000" dirty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@ </m:t>
                    </m:r>
                    <m:r>
                      <a:rPr lang="en-US" sz="4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→0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&amp;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@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48" y="5384542"/>
                <a:ext cx="11483162" cy="1383327"/>
              </a:xfrm>
              <a:prstGeom prst="rect">
                <a:avLst/>
              </a:prstGeom>
              <a:blipFill>
                <a:blip r:embed="rId6"/>
                <a:stretch>
                  <a:fillRect l="-1911" t="-7489" b="-18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8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9489" y="1867429"/>
                <a:ext cx="12021879" cy="23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𝐻𝑜𝑝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𝑐𝑖𝑔𝑎𝑟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𝑐𝑖𝑔𝑎𝑟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𝐻𝑜𝑝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𝔗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𝔗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489" y="1867429"/>
                <a:ext cx="12021879" cy="236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2215" y="546770"/>
                <a:ext cx="429155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215" y="546770"/>
                <a:ext cx="429155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6994" y="5008427"/>
                <a:ext cx="6532152" cy="95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𝐻𝑜𝑝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𝔗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𝔗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94" y="5008427"/>
                <a:ext cx="6532152" cy="955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09146" y="4885989"/>
            <a:ext cx="5092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Stokes matrices for 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Chern</a:t>
            </a:r>
            <a:r>
              <a:rPr lang="en-US" sz="3600" dirty="0" smtClean="0">
                <a:solidFill>
                  <a:srgbClr val="7030A0"/>
                </a:solidFill>
              </a:rPr>
              <a:t>-Simons thimbles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07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Specialize to Hyperbolic Knot Complement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976272"/>
            <a:ext cx="298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Conjecture: 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8586" y="1434691"/>
                <a:ext cx="112598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knot complement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of a hyperbolic knot.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6" y="1434691"/>
                <a:ext cx="11259879" cy="646331"/>
              </a:xfrm>
              <a:prstGeom prst="rect">
                <a:avLst/>
              </a:prstGeom>
              <a:blipFill>
                <a:blip r:embed="rId2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405643"/>
                <a:ext cx="12379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Among flat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connections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there is a distinguished one: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5643"/>
                <a:ext cx="12379842" cy="584775"/>
              </a:xfrm>
              <a:prstGeom prst="rect">
                <a:avLst/>
              </a:prstGeom>
              <a:blipFill>
                <a:blip r:embed="rId3"/>
                <a:stretch>
                  <a:fillRect l="-49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0921" y="3288643"/>
                <a:ext cx="91807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corresponds to </a:t>
                </a:r>
                <a:r>
                  <a:rPr lang="en-US" sz="3200" dirty="0">
                    <a:solidFill>
                      <a:srgbClr val="0000FF"/>
                    </a:solidFill>
                  </a:rPr>
                  <a:t>the complete hyperbolic metric.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21" y="3288643"/>
                <a:ext cx="918079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54903" y="3261861"/>
                <a:ext cx="31047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903" y="3261861"/>
                <a:ext cx="31047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6127" y="4912504"/>
                <a:ext cx="4665921" cy="83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𝑁𝑎h𝑚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27" y="4912504"/>
                <a:ext cx="4665921" cy="8354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>
            <a:off x="6698512" y="4149974"/>
            <a:ext cx="1307805" cy="2488019"/>
          </a:xfrm>
          <a:prstGeom prst="leftBrac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02010" y="4329941"/>
                <a:ext cx="13397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10" y="4329941"/>
                <a:ext cx="133970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97973" y="5641573"/>
                <a:ext cx="2147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73" y="5641573"/>
                <a:ext cx="214777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88549" y="4404629"/>
                <a:ext cx="23710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549" y="4404629"/>
                <a:ext cx="237106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132830" y="5672350"/>
            <a:ext cx="1351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Else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02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3637" y="-233211"/>
            <a:ext cx="5467471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MSW Chain Complex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3637" y="1006118"/>
                <a:ext cx="4778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5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5400" dirty="0" smtClean="0">
                    <a:solidFill>
                      <a:srgbClr val="0033CC"/>
                    </a:solidFill>
                  </a:rPr>
                  <a:t>  </a:t>
                </a:r>
                <a:endParaRPr lang="en-US" sz="5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637" y="1006118"/>
                <a:ext cx="477895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57709" y="4246415"/>
                <a:ext cx="28688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709" y="4246415"/>
                <a:ext cx="286889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5635" y="4223756"/>
                <a:ext cx="35004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35" y="4223756"/>
                <a:ext cx="350048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7709" y="2164867"/>
                <a:ext cx="113644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5265B"/>
                    </a:solidFill>
                  </a:rPr>
                  <a:t>SQM: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5265B"/>
                    </a:solidFill>
                  </a:rPr>
                  <a:t>: The span of the approximate ground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09" y="2164867"/>
                <a:ext cx="11364407" cy="584775"/>
              </a:xfrm>
              <a:prstGeom prst="rect">
                <a:avLst/>
              </a:prstGeom>
              <a:blipFill>
                <a:blip r:embed="rId5"/>
                <a:stretch>
                  <a:fillRect l="-134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8898" y="3058962"/>
                <a:ext cx="428487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Fermion number = </a:t>
                </a:r>
              </a:p>
              <a:p>
                <a:r>
                  <a:rPr lang="en-US" sz="3200" dirty="0" smtClean="0">
                    <a:solidFill>
                      <a:srgbClr val="0DA386"/>
                    </a:solidFill>
                  </a:rPr>
                  <a:t>Homological degree   </a:t>
                </a:r>
                <a:endParaRPr lang="en-US" sz="32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98" y="3058962"/>
                <a:ext cx="4284875" cy="1077218"/>
              </a:xfrm>
              <a:prstGeom prst="rect">
                <a:avLst/>
              </a:prstGeom>
              <a:blipFill>
                <a:blip r:embed="rId6"/>
                <a:stretch>
                  <a:fillRect l="-3698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1670" y="6156266"/>
                <a:ext cx="95964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5265B"/>
                    </a:solidFill>
                  </a:rPr>
                  <a:t>Exact ground states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3200" dirty="0" smtClean="0">
                    <a:solidFill>
                      <a:srgbClr val="05265B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70" y="6156266"/>
                <a:ext cx="9596486" cy="584775"/>
              </a:xfrm>
              <a:prstGeom prst="rect">
                <a:avLst/>
              </a:prstGeom>
              <a:blipFill>
                <a:blip r:embed="rId7"/>
                <a:stretch>
                  <a:fillRect l="-165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1031" y="5212670"/>
                <a:ext cx="6569473" cy="68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MSW complex:  MSW(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𝐼𝐽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31" y="5212670"/>
                <a:ext cx="6569473" cy="685124"/>
              </a:xfrm>
              <a:prstGeom prst="rect">
                <a:avLst/>
              </a:prstGeom>
              <a:blipFill>
                <a:blip r:embed="rId8"/>
                <a:stretch>
                  <a:fillRect l="-2878" t="-125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75767" y="3006519"/>
                <a:ext cx="50171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S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usy operator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600" b="0" dirty="0" smtClean="0">
                    <a:solidFill>
                      <a:srgbClr val="FF0000"/>
                    </a:solidFill>
                  </a:rPr>
                  <a:t>Differential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67" y="3006519"/>
                <a:ext cx="5017143" cy="1200329"/>
              </a:xfrm>
              <a:prstGeom prst="rect">
                <a:avLst/>
              </a:prstGeom>
              <a:blipFill>
                <a:blip r:embed="rId9"/>
                <a:stretch>
                  <a:fillRect l="-3645" t="-710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0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3" grpId="0"/>
      <p:bldP spid="14" grpId="0"/>
      <p:bldP spid="1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572" y="78045"/>
            <a:ext cx="6753447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Interesting Generalization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5544" y="1497495"/>
                <a:ext cx="85096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Colored (by reps of SL(2) ) link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544" y="1497495"/>
                <a:ext cx="8509692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90004" y="2543627"/>
            <a:ext cx="8958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Witten: Modify </a:t>
            </a:r>
            <a:r>
              <a:rPr lang="en-US" sz="4000" dirty="0" err="1" smtClean="0">
                <a:solidFill>
                  <a:srgbClr val="0000FF"/>
                </a:solidFill>
              </a:rPr>
              <a:t>Nahm</a:t>
            </a:r>
            <a:r>
              <a:rPr lang="en-US" sz="4000" dirty="0" smtClean="0">
                <a:solidFill>
                  <a:srgbClr val="0000FF"/>
                </a:solidFill>
              </a:rPr>
              <a:t> boundary condition</a:t>
            </a:r>
          </a:p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 in 5d SYM with ‘t </a:t>
            </a:r>
            <a:r>
              <a:rPr lang="en-US" sz="4000" dirty="0" err="1" smtClean="0">
                <a:solidFill>
                  <a:srgbClr val="0000FF"/>
                </a:solidFill>
              </a:rPr>
              <a:t>Hooft</a:t>
            </a:r>
            <a:r>
              <a:rPr lang="en-US" sz="4000" dirty="0" smtClean="0">
                <a:solidFill>
                  <a:srgbClr val="0000FF"/>
                </a:solidFill>
              </a:rPr>
              <a:t> line L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0004" y="4214192"/>
                <a:ext cx="9105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11E5F"/>
                    </a:solidFill>
                  </a:rPr>
                  <a:t>Corresponds to a brane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𝔅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CSLG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4000" b="0" i="0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004" y="4214192"/>
                <a:ext cx="9105014" cy="707886"/>
              </a:xfrm>
              <a:prstGeom prst="rect">
                <a:avLst/>
              </a:prstGeom>
              <a:blipFill>
                <a:blip r:embed="rId3"/>
                <a:stretch>
                  <a:fillRect l="-2343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3780" y="5369908"/>
                <a:ext cx="973322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Up to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homotopy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equivalence, </a:t>
                </a: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it only depends on isotopy class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80" y="5369908"/>
                <a:ext cx="9733221" cy="1323439"/>
              </a:xfrm>
              <a:prstGeom prst="rect">
                <a:avLst/>
              </a:prstGeom>
              <a:blipFill>
                <a:blip r:embed="rId4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7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497" y="0"/>
            <a:ext cx="8146312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Potentially New Knot Invariants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9488" y="1325563"/>
                <a:ext cx="11834037" cy="4667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Conjecture:   </a:t>
                </a:r>
              </a:p>
              <a:p>
                <a:pPr algn="ctr"/>
                <a:endParaRPr lang="en-US" sz="36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.) 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The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h.e.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class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category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𝔅𝔯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𝐶𝑆𝐿𝐺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3600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 is a 3-manifold invariant</a:t>
                </a:r>
              </a:p>
              <a:p>
                <a:pPr algn="ctr"/>
                <a:endParaRPr lang="en-US" sz="36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b.)   The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h.e.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class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- algebras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𝐻𝑜𝑝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𝔅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𝔅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are (new?)  colored link invariants. </a:t>
                </a:r>
              </a:p>
              <a:p>
                <a:pPr algn="ctr"/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8" y="1325563"/>
                <a:ext cx="11834037" cy="4667047"/>
              </a:xfrm>
              <a:prstGeom prst="rect">
                <a:avLst/>
              </a:prstGeom>
              <a:blipFill>
                <a:blip r:embed="rId2"/>
                <a:stretch>
                  <a:fillRect t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149" y="-344394"/>
            <a:ext cx="2830033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Conclusion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618" y="981169"/>
            <a:ext cx="10356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Using the framework of GMW we derived a </a:t>
            </a:r>
            <a:r>
              <a:rPr lang="en-US" sz="3600" dirty="0" err="1" smtClean="0">
                <a:solidFill>
                  <a:srgbClr val="FF0000"/>
                </a:solidFill>
              </a:rPr>
              <a:t>categorified</a:t>
            </a:r>
            <a:r>
              <a:rPr lang="en-US" sz="3600" dirty="0" smtClean="0">
                <a:solidFill>
                  <a:srgbClr val="FF0000"/>
                </a:solidFill>
              </a:rPr>
              <a:t> version of the </a:t>
            </a:r>
            <a:r>
              <a:rPr lang="en-US" sz="3600" dirty="0" err="1" smtClean="0">
                <a:solidFill>
                  <a:srgbClr val="FF0000"/>
                </a:solidFill>
              </a:rPr>
              <a:t>Cecotti-Vafa</a:t>
            </a:r>
            <a:r>
              <a:rPr lang="en-US" sz="3600" dirty="0" smtClean="0">
                <a:solidFill>
                  <a:srgbClr val="FF0000"/>
                </a:solidFill>
              </a:rPr>
              <a:t>  WCF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346" y="2461513"/>
            <a:ext cx="10919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The framework can be extended to the case with twisted masses. Here there are qualitatively new features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involving </a:t>
            </a:r>
            <a:r>
              <a:rPr lang="en-US" sz="3600" dirty="0" err="1" smtClean="0">
                <a:solidFill>
                  <a:srgbClr val="0000FF"/>
                </a:solidFill>
              </a:rPr>
              <a:t>Fock</a:t>
            </a:r>
            <a:r>
              <a:rPr lang="en-US" sz="3600" dirty="0" smtClean="0">
                <a:solidFill>
                  <a:srgbClr val="0000FF"/>
                </a:solidFill>
              </a:rPr>
              <a:t> spaces of periodic solitons.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92598" y="4711722"/>
                <a:ext cx="1219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This circle of ideas applied to CSLG[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gives 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a natural framework for interpreting a recent striking conjecture of GGM, and moreover suggests potentially new colored link invariants.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598" y="4711722"/>
                <a:ext cx="12192000" cy="1754326"/>
              </a:xfrm>
              <a:prstGeom prst="rect">
                <a:avLst/>
              </a:prstGeom>
              <a:blipFill>
                <a:blip r:embed="rId2"/>
                <a:stretch>
                  <a:fillRect l="-650" t="-5556" r="-1450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6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915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Homotopies</a:t>
            </a:r>
            <a:r>
              <a:rPr lang="en-US" dirty="0" smtClean="0">
                <a:latin typeface="+mn-lt"/>
              </a:rPr>
              <a:t> Of Metric And Super-one-form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02" y="1170794"/>
            <a:ext cx="755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 consider a continuous family: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79011" y="1101233"/>
                <a:ext cx="5279010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011" y="1101233"/>
                <a:ext cx="5279010" cy="829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73938" y="1232349"/>
                <a:ext cx="2454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938" y="1232349"/>
                <a:ext cx="245489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88168" y="1982845"/>
            <a:ext cx="903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How does the MSW complex change? </a:t>
            </a:r>
            <a:endParaRPr lang="en-US" sz="3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3088" y="3841667"/>
                <a:ext cx="7701699" cy="1204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88" y="3841667"/>
                <a:ext cx="7701699" cy="1204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5787" y="2919814"/>
                <a:ext cx="9653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𝑀𝑆𝑊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𝑀𝑆𝑊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787" y="2919814"/>
                <a:ext cx="9653048" cy="646331"/>
              </a:xfrm>
              <a:prstGeom prst="rect">
                <a:avLst/>
              </a:prstGeom>
              <a:blipFill>
                <a:blip r:embed="rId5"/>
                <a:stretch>
                  <a:fillRect l="-1894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37874" y="3768157"/>
                <a:ext cx="7164371" cy="1559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7874" y="3768157"/>
                <a:ext cx="7164371" cy="1559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1984" y="5723457"/>
            <a:ext cx="2257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Claim:   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04141" y="5817884"/>
                <a:ext cx="44494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41" y="5817884"/>
                <a:ext cx="444945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53593" y="5713899"/>
                <a:ext cx="41477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593" y="5713899"/>
                <a:ext cx="414779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1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&#10;\phi  $&#10;&#10;&#10;&#10;\end{document}"/>
  <p:tag name="IGUANATEXSIZE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n  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i $&#10;&#10;&#10;&#10;\end{document}"/>
  <p:tag name="IGUANATEXSIZE" val="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j $&#10;&#10;&#10;&#10;\end{document}"/>
  <p:tag name="IGUANATEXSIZE" val="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k $&#10;&#10;&#10;&#10;\end{document}"/>
  <p:tag name="IGUANATEXSIZE" val="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i $&#10;&#10;&#10;&#10;\end{document}"/>
  <p:tag name="IGUANATEXSIZE" val="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j $&#10;&#10;&#10;&#10;\end{document}"/>
  <p:tag name="IGUANATEXSIZE" val="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k $&#10;&#10;&#10;&#10;\end{document}"/>
  <p:tag name="IGUANATEXSIZE" val="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1  $&#10;&#10;&#10;&#10;\end{document}"/>
  <p:tag name="IGUANATEXSIZE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n  $&#10;&#10;&#10;&#10;\end{document}"/>
  <p:tag name="IGUANATEXSIZE" val="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n  $&#10;&#10;&#10;&#10;\end{document}"/>
  <p:tag name="IGUANATEXSIZE" val="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13019</TotalTime>
  <Words>8670</Words>
  <Application>Microsoft Office PowerPoint</Application>
  <PresentationFormat>Widescreen</PresentationFormat>
  <Paragraphs>659</Paragraphs>
  <Slides>82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Curlz MT</vt:lpstr>
      <vt:lpstr>Symbol</vt:lpstr>
      <vt:lpstr>Office Theme</vt:lpstr>
      <vt:lpstr>2d Categorical Wall-Crossing With Twisted Masses,  And An Application To Knot Invariants</vt:lpstr>
      <vt:lpstr>PowerPoint Presentation</vt:lpstr>
      <vt:lpstr>PowerPoint Presentation</vt:lpstr>
      <vt:lpstr>PowerPoint Presentation</vt:lpstr>
      <vt:lpstr>SQM &amp; Morse-Novikov Theory (Witten: 1982) </vt:lpstr>
      <vt:lpstr>SQM &amp; Morse-Novikov Theory (Witten: 1982) </vt:lpstr>
      <vt:lpstr> Instantons &amp; MSW Complex</vt:lpstr>
      <vt:lpstr>MSW Chain Complex </vt:lpstr>
      <vt:lpstr>Homotopies Of Metric And Super-one-form</vt:lpstr>
      <vt:lpstr> </vt:lpstr>
      <vt:lpstr>Homotopies Of Paths ⇒ Homotopy Of Chain Maps</vt:lpstr>
      <vt:lpstr>Definition: Homotopies Of Chain Maps</vt:lpstr>
      <vt:lpstr>PowerPoint Presentation</vt:lpstr>
      <vt:lpstr>Landau-Ginzburg Models LG(X,α)</vt:lpstr>
      <vt:lpstr>2d LG Model As 1d SQM </vt:lpstr>
      <vt:lpstr>Superpotential With Twisted Masses </vt:lpstr>
      <vt:lpstr>PowerPoint Presentation</vt:lpstr>
      <vt:lpstr>Example 1:  Mirror Of The Free Chiral </vt:lpstr>
      <vt:lpstr>Other Examples</vt:lpstr>
      <vt:lpstr>Chern-Simons-Landau-Ginzburg </vt:lpstr>
      <vt:lpstr>Morse Theory Flows In LG Language</vt:lpstr>
      <vt:lpstr>Soliton Complexes For SQM(M, ξ)  &amp;  D=R</vt:lpstr>
      <vt:lpstr>Adding Charges </vt:lpstr>
      <vt:lpstr> </vt:lpstr>
      <vt:lpstr>Periodic Solitons </vt:lpstr>
      <vt:lpstr>PowerPoint Presentation</vt:lpstr>
      <vt:lpstr>Wall-Crossing When α=∂W </vt:lpstr>
      <vt:lpstr>Remarks </vt:lpstr>
      <vt:lpstr>Remarks    </vt:lpstr>
      <vt:lpstr>Wall-Crossing Formula With Twisted Masses:    1/ 3   </vt:lpstr>
      <vt:lpstr>Wall-Crossing Formula With Twisted Masses:  2/3 </vt:lpstr>
      <vt:lpstr>Wall-Crossing Formula With Twisted Masses: 3/3 </vt:lpstr>
      <vt:lpstr>PowerPoint Presentation</vt:lpstr>
      <vt:lpstr>Branes</vt:lpstr>
      <vt:lpstr>Lefshetz Thimbles</vt:lpstr>
      <vt:lpstr>Example 1 of Lefshetz Thimbles</vt:lpstr>
      <vt:lpstr>Boundary Condition-Changing Local Operators</vt:lpstr>
      <vt:lpstr>〖⊕_ij  R ̂〗_ij Is An Algebra</vt:lpstr>
      <vt:lpstr>    〖⊕_ij  R ̂〗_ij has higher ``OPE Products’’</vt:lpstr>
      <vt:lpstr>  ⊕_ij  R ̂_ij    Is An A_∞-Algebra </vt:lpstr>
      <vt:lpstr>Web Formalism (α=∂W )  </vt:lpstr>
      <vt:lpstr>Sources For The Web Formalism </vt:lpstr>
      <vt:lpstr>PowerPoint Presentation</vt:lpstr>
      <vt:lpstr>An A_∞- Category  R ̂  (When α=∂ W ) </vt:lpstr>
      <vt:lpstr>The Product Formula (α=∂W )  </vt:lpstr>
      <vt:lpstr>PowerPoint Presentation</vt:lpstr>
      <vt:lpstr>Naïve Differential On R ̂_ik  </vt:lpstr>
      <vt:lpstr>Domain Wall Junctions: ζ-instanton equation  </vt:lpstr>
      <vt:lpstr>PowerPoint Presentation</vt:lpstr>
      <vt:lpstr>Interior Amplitude </vt:lpstr>
      <vt:lpstr>PowerPoint Presentation</vt:lpstr>
      <vt:lpstr>Categorical Wall-Crossing (α=∂W) </vt:lpstr>
      <vt:lpstr>PowerPoint Presentation</vt:lpstr>
      <vt:lpstr>PowerPoint Presentation</vt:lpstr>
      <vt:lpstr>Interior Amplitude Induces A Chain Map  </vt:lpstr>
      <vt:lpstr>PowerPoint Presentation</vt:lpstr>
      <vt:lpstr>Solving Cat. Wall Crossing For α=∂W </vt:lpstr>
      <vt:lpstr>PowerPoint Presentation</vt:lpstr>
      <vt:lpstr>Cecotti-Vafa Cones</vt:lpstr>
      <vt:lpstr>PowerPoint Presentation</vt:lpstr>
      <vt:lpstr>Generalization To Twisted Masses </vt:lpstr>
      <vt:lpstr>Representations Of (Irreducible) Webs</vt:lpstr>
      <vt:lpstr>Vertices For Generalized Webs </vt:lpstr>
      <vt:lpstr>Representations Of Generalized Webs </vt:lpstr>
      <vt:lpstr>PowerPoint Presentation</vt:lpstr>
      <vt:lpstr>A_∞  - Category Of Branes </vt:lpstr>
      <vt:lpstr>Example: Mirror Of CP^1</vt:lpstr>
      <vt:lpstr>PowerPoint Presentation</vt:lpstr>
      <vt:lpstr>PowerPoint Presentation</vt:lpstr>
      <vt:lpstr>PowerPoint Presentation</vt:lpstr>
      <vt:lpstr>Motivation</vt:lpstr>
      <vt:lpstr>PowerPoint Presentation</vt:lpstr>
      <vt:lpstr>T(M_3 )</vt:lpstr>
      <vt:lpstr>KK Reduction of Cigar ⇒ LG model With A Brane </vt:lpstr>
      <vt:lpstr>LG Model = CSLG[M_3 ]</vt:lpstr>
      <vt:lpstr>Relation to KW Equations With Nahm bc’s.  </vt:lpstr>
      <vt:lpstr>Nahm = ∑ Chan-Paton ×  Lefshetz  </vt:lpstr>
      <vt:lpstr>PowerPoint Presentation</vt:lpstr>
      <vt:lpstr>Specialize to Hyperbolic Knot Complement</vt:lpstr>
      <vt:lpstr>Interesting Generalization</vt:lpstr>
      <vt:lpstr>Potentially New Knot Invariants</vt:lpstr>
      <vt:lpstr>Conclusion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Moore</dc:creator>
  <cp:lastModifiedBy>Greg Moore</cp:lastModifiedBy>
  <cp:revision>845</cp:revision>
  <cp:lastPrinted>2021-09-23T21:26:40Z</cp:lastPrinted>
  <dcterms:created xsi:type="dcterms:W3CDTF">2020-09-07T19:09:53Z</dcterms:created>
  <dcterms:modified xsi:type="dcterms:W3CDTF">2021-09-29T13:17:03Z</dcterms:modified>
</cp:coreProperties>
</file>