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6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496" r:id="rId2"/>
    <p:sldId id="303" r:id="rId3"/>
    <p:sldId id="430" r:id="rId4"/>
    <p:sldId id="431" r:id="rId5"/>
    <p:sldId id="429" r:id="rId6"/>
    <p:sldId id="557" r:id="rId7"/>
    <p:sldId id="432" r:id="rId8"/>
    <p:sldId id="433" r:id="rId9"/>
    <p:sldId id="551" r:id="rId10"/>
    <p:sldId id="434" r:id="rId11"/>
    <p:sldId id="435" r:id="rId12"/>
    <p:sldId id="436" r:id="rId13"/>
    <p:sldId id="517" r:id="rId14"/>
    <p:sldId id="552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553" r:id="rId23"/>
    <p:sldId id="448" r:id="rId24"/>
    <p:sldId id="516" r:id="rId25"/>
    <p:sldId id="447" r:id="rId26"/>
    <p:sldId id="536" r:id="rId27"/>
    <p:sldId id="518" r:id="rId28"/>
    <p:sldId id="449" r:id="rId29"/>
    <p:sldId id="479" r:id="rId30"/>
    <p:sldId id="450" r:id="rId31"/>
    <p:sldId id="478" r:id="rId32"/>
    <p:sldId id="554" r:id="rId33"/>
    <p:sldId id="514" r:id="rId34"/>
    <p:sldId id="515" r:id="rId35"/>
    <p:sldId id="452" r:id="rId36"/>
    <p:sldId id="451" r:id="rId37"/>
    <p:sldId id="453" r:id="rId38"/>
    <p:sldId id="493" r:id="rId39"/>
    <p:sldId id="455" r:id="rId40"/>
    <p:sldId id="494" r:id="rId41"/>
    <p:sldId id="492" r:id="rId42"/>
    <p:sldId id="456" r:id="rId43"/>
    <p:sldId id="458" r:id="rId44"/>
    <p:sldId id="464" r:id="rId45"/>
    <p:sldId id="457" r:id="rId46"/>
    <p:sldId id="537" r:id="rId47"/>
    <p:sldId id="555" r:id="rId48"/>
    <p:sldId id="459" r:id="rId49"/>
    <p:sldId id="460" r:id="rId50"/>
    <p:sldId id="461" r:id="rId51"/>
    <p:sldId id="538" r:id="rId52"/>
    <p:sldId id="539" r:id="rId53"/>
    <p:sldId id="462" r:id="rId54"/>
    <p:sldId id="463" r:id="rId55"/>
    <p:sldId id="465" r:id="rId56"/>
    <p:sldId id="495" r:id="rId57"/>
    <p:sldId id="556" r:id="rId58"/>
    <p:sldId id="540" r:id="rId59"/>
    <p:sldId id="541" r:id="rId60"/>
    <p:sldId id="542" r:id="rId61"/>
    <p:sldId id="543" r:id="rId62"/>
    <p:sldId id="558" r:id="rId63"/>
    <p:sldId id="466" r:id="rId64"/>
    <p:sldId id="467" r:id="rId65"/>
    <p:sldId id="476" r:id="rId66"/>
    <p:sldId id="559" r:id="rId67"/>
    <p:sldId id="469" r:id="rId68"/>
    <p:sldId id="470" r:id="rId69"/>
    <p:sldId id="535" r:id="rId70"/>
    <p:sldId id="471" r:id="rId71"/>
    <p:sldId id="477" r:id="rId72"/>
    <p:sldId id="519" r:id="rId73"/>
    <p:sldId id="520" r:id="rId74"/>
    <p:sldId id="521" r:id="rId75"/>
    <p:sldId id="522" r:id="rId76"/>
    <p:sldId id="523" r:id="rId77"/>
    <p:sldId id="524" r:id="rId78"/>
    <p:sldId id="525" r:id="rId79"/>
    <p:sldId id="526" r:id="rId80"/>
    <p:sldId id="527" r:id="rId81"/>
    <p:sldId id="528" r:id="rId82"/>
    <p:sldId id="529" r:id="rId83"/>
    <p:sldId id="530" r:id="rId84"/>
    <p:sldId id="531" r:id="rId85"/>
    <p:sldId id="532" r:id="rId86"/>
    <p:sldId id="533" r:id="rId87"/>
    <p:sldId id="534" r:id="rId88"/>
    <p:sldId id="544" r:id="rId89"/>
    <p:sldId id="545" r:id="rId90"/>
    <p:sldId id="546" r:id="rId91"/>
    <p:sldId id="547" r:id="rId92"/>
    <p:sldId id="548" r:id="rId93"/>
    <p:sldId id="549" r:id="rId9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65B"/>
    <a:srgbClr val="0000FF"/>
    <a:srgbClr val="011E5F"/>
    <a:srgbClr val="0033CC"/>
    <a:srgbClr val="0DA386"/>
    <a:srgbClr val="352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82" autoAdjust="0"/>
    <p:restoredTop sz="93557" autoAdjust="0"/>
  </p:normalViewPr>
  <p:slideViewPr>
    <p:cSldViewPr snapToGrid="0">
      <p:cViewPr varScale="1">
        <p:scale>
          <a:sx n="60" d="100"/>
          <a:sy n="60" d="100"/>
        </p:scale>
        <p:origin x="30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452"/>
    </p:cViewPr>
  </p:sorterViewPr>
  <p:notesViewPr>
    <p:cSldViewPr snapToGrid="0">
      <p:cViewPr varScale="1">
        <p:scale>
          <a:sx n="48" d="100"/>
          <a:sy n="48" d="100"/>
        </p:scale>
        <p:origin x="273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r">
              <a:defRPr sz="1200"/>
            </a:lvl1pPr>
          </a:lstStyle>
          <a:p>
            <a:fld id="{0FB6726F-C11F-4BF2-8246-491B0B96B71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r">
              <a:defRPr sz="1200"/>
            </a:lvl1pPr>
          </a:lstStyle>
          <a:p>
            <a:fld id="{98E96B5F-9D92-40FB-A186-BE754F1D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r">
              <a:defRPr sz="1200"/>
            </a:lvl1pPr>
          </a:lstStyle>
          <a:p>
            <a:fld id="{25E7FFD5-E068-4745-8992-B25380099DE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2" rIns="93163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3" tIns="46582" rIns="93163" bIns="4658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r">
              <a:defRPr sz="1200"/>
            </a:lvl1pPr>
          </a:lstStyle>
          <a:p>
            <a:fld id="{B689D21C-D59E-4939-884C-8EBE4EA8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6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14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0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41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58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that amplitudes are elements</a:t>
            </a:r>
            <a:r>
              <a:rPr lang="en-US" baseline="0" dirty="0" smtClean="0"/>
              <a:t> of a noncommutative algebra so the usual formulae do not immediately generalize.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35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that amplitudes are elements</a:t>
            </a:r>
            <a:r>
              <a:rPr lang="en-US" baseline="0" dirty="0" smtClean="0"/>
              <a:t> of a noncommutative algebra so the usual formulae do not immediately generalize.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2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 after many failed attempts to make sense</a:t>
            </a:r>
            <a:r>
              <a:rPr lang="en-US" baseline="0" dirty="0" smtClean="0"/>
              <a:t> of a Born rule in the context of QMNA I finally decided that a good definition of a QMNA state is the following: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So now we can move on to the QMNA Born rule.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15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say that this works very well with the case of a commutative base.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7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5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6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0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99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0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9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0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2430-E407-46AC-8985-029B462AA44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9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8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9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9.em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98.png"/><Relationship Id="rId7" Type="http://schemas.openxmlformats.org/officeDocument/2006/relationships/image" Target="../media/image10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104.png"/><Relationship Id="rId4" Type="http://schemas.openxmlformats.org/officeDocument/2006/relationships/image" Target="../media/image10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77.png"/><Relationship Id="rId4" Type="http://schemas.openxmlformats.org/officeDocument/2006/relationships/image" Target="../media/image1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105.png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8.png"/><Relationship Id="rId4" Type="http://schemas.openxmlformats.org/officeDocument/2006/relationships/image" Target="../media/image1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13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8.png"/><Relationship Id="rId4" Type="http://schemas.openxmlformats.org/officeDocument/2006/relationships/image" Target="../media/image1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3.png"/><Relationship Id="rId4" Type="http://schemas.openxmlformats.org/officeDocument/2006/relationships/image" Target="../media/image14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9.png"/><Relationship Id="rId4" Type="http://schemas.openxmlformats.org/officeDocument/2006/relationships/image" Target="../media/image13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5" Type="http://schemas.openxmlformats.org/officeDocument/2006/relationships/image" Target="../media/image18.emf"/><Relationship Id="rId4" Type="http://schemas.openxmlformats.org/officeDocument/2006/relationships/image" Target="../media/image16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5" Type="http://schemas.openxmlformats.org/officeDocument/2006/relationships/image" Target="../media/image159.png"/><Relationship Id="rId4" Type="http://schemas.openxmlformats.org/officeDocument/2006/relationships/image" Target="../media/image13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0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3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0.png"/><Relationship Id="rId3" Type="http://schemas.openxmlformats.org/officeDocument/2006/relationships/image" Target="../media/image1640.png"/><Relationship Id="rId7" Type="http://schemas.openxmlformats.org/officeDocument/2006/relationships/image" Target="../media/image16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0.png"/><Relationship Id="rId5" Type="http://schemas.openxmlformats.org/officeDocument/2006/relationships/image" Target="../media/image1660.png"/><Relationship Id="rId4" Type="http://schemas.openxmlformats.org/officeDocument/2006/relationships/image" Target="../media/image16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5" Type="http://schemas.openxmlformats.org/officeDocument/2006/relationships/image" Target="../media/image159.png"/><Relationship Id="rId4" Type="http://schemas.openxmlformats.org/officeDocument/2006/relationships/image" Target="../media/image13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73.png"/><Relationship Id="rId18" Type="http://schemas.openxmlformats.org/officeDocument/2006/relationships/image" Target="../media/image17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72.png"/><Relationship Id="rId17" Type="http://schemas.openxmlformats.org/officeDocument/2006/relationships/image" Target="../media/image176.png"/><Relationship Id="rId2" Type="http://schemas.openxmlformats.org/officeDocument/2006/relationships/tags" Target="../tags/tag2.xml"/><Relationship Id="rId16" Type="http://schemas.openxmlformats.org/officeDocument/2006/relationships/image" Target="../media/image175.png"/><Relationship Id="rId20" Type="http://schemas.openxmlformats.org/officeDocument/2006/relationships/image" Target="../media/image18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8.png"/><Relationship Id="rId5" Type="http://schemas.openxmlformats.org/officeDocument/2006/relationships/tags" Target="../tags/tag5.xml"/><Relationship Id="rId15" Type="http://schemas.openxmlformats.org/officeDocument/2006/relationships/image" Target="../media/image1430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8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7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73.png"/><Relationship Id="rId18" Type="http://schemas.openxmlformats.org/officeDocument/2006/relationships/image" Target="../media/image187.png"/><Relationship Id="rId3" Type="http://schemas.openxmlformats.org/officeDocument/2006/relationships/tags" Target="../tags/tag12.xml"/><Relationship Id="rId21" Type="http://schemas.openxmlformats.org/officeDocument/2006/relationships/image" Target="../media/image190.png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77.png"/><Relationship Id="rId25" Type="http://schemas.openxmlformats.org/officeDocument/2006/relationships/image" Target="../media/image198.jpeg"/><Relationship Id="rId2" Type="http://schemas.openxmlformats.org/officeDocument/2006/relationships/tags" Target="../tags/tag11.xml"/><Relationship Id="rId16" Type="http://schemas.openxmlformats.org/officeDocument/2006/relationships/image" Target="../media/image186.png"/><Relationship Id="rId20" Type="http://schemas.openxmlformats.org/officeDocument/2006/relationships/image" Target="../media/image189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image" Target="../media/image197.gif"/><Relationship Id="rId5" Type="http://schemas.openxmlformats.org/officeDocument/2006/relationships/tags" Target="../tags/tag14.xml"/><Relationship Id="rId15" Type="http://schemas.openxmlformats.org/officeDocument/2006/relationships/image" Target="../media/image198.png"/><Relationship Id="rId23" Type="http://schemas.openxmlformats.org/officeDocument/2006/relationships/image" Target="../media/image196.png"/><Relationship Id="rId10" Type="http://schemas.openxmlformats.org/officeDocument/2006/relationships/tags" Target="../tags/tag19.xml"/><Relationship Id="rId19" Type="http://schemas.openxmlformats.org/officeDocument/2006/relationships/image" Target="../media/image188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72.png"/><Relationship Id="rId22" Type="http://schemas.openxmlformats.org/officeDocument/2006/relationships/image" Target="../media/image19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210.png"/><Relationship Id="rId17" Type="http://schemas.openxmlformats.org/officeDocument/2006/relationships/image" Target="../media/image206.png"/><Relationship Id="rId2" Type="http://schemas.openxmlformats.org/officeDocument/2006/relationships/tags" Target="../tags/tag22.xml"/><Relationship Id="rId16" Type="http://schemas.openxmlformats.org/officeDocument/2006/relationships/image" Target="../media/image205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201.png"/><Relationship Id="rId5" Type="http://schemas.openxmlformats.org/officeDocument/2006/relationships/tags" Target="../tags/tag25.xml"/><Relationship Id="rId15" Type="http://schemas.openxmlformats.org/officeDocument/2006/relationships/image" Target="../media/image204.png"/><Relationship Id="rId10" Type="http://schemas.openxmlformats.org/officeDocument/2006/relationships/image" Target="../media/image200.png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0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tags" Target="../tags/tag31.xml"/><Relationship Id="rId7" Type="http://schemas.openxmlformats.org/officeDocument/2006/relationships/image" Target="../media/image208.png"/><Relationship Id="rId12" Type="http://schemas.openxmlformats.org/officeDocument/2006/relationships/image" Target="../media/image22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18.png"/><Relationship Id="rId11" Type="http://schemas.openxmlformats.org/officeDocument/2006/relationships/image" Target="../media/image212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11.png"/><Relationship Id="rId4" Type="http://schemas.openxmlformats.org/officeDocument/2006/relationships/tags" Target="../tags/tag32.xml"/><Relationship Id="rId9" Type="http://schemas.openxmlformats.org/officeDocument/2006/relationships/image" Target="../media/image20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14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209.png"/><Relationship Id="rId2" Type="http://schemas.openxmlformats.org/officeDocument/2006/relationships/tags" Target="../tags/tag34.xml"/><Relationship Id="rId16" Type="http://schemas.openxmlformats.org/officeDocument/2006/relationships/image" Target="../media/image219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208.png"/><Relationship Id="rId5" Type="http://schemas.openxmlformats.org/officeDocument/2006/relationships/tags" Target="../tags/tag37.xml"/><Relationship Id="rId15" Type="http://schemas.openxmlformats.org/officeDocument/2006/relationships/image" Target="../media/image216.png"/><Relationship Id="rId10" Type="http://schemas.openxmlformats.org/officeDocument/2006/relationships/image" Target="../media/image213.png"/><Relationship Id="rId4" Type="http://schemas.openxmlformats.org/officeDocument/2006/relationships/tags" Target="../tags/tag36.xml"/><Relationship Id="rId9" Type="http://schemas.openxmlformats.org/officeDocument/2006/relationships/notesSlide" Target="../notesSlides/notesSlide14.xml"/><Relationship Id="rId14" Type="http://schemas.openxmlformats.org/officeDocument/2006/relationships/image" Target="../media/image21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image" Target="../media/image225.png"/><Relationship Id="rId26" Type="http://schemas.openxmlformats.org/officeDocument/2006/relationships/image" Target="../media/image228.png"/><Relationship Id="rId3" Type="http://schemas.openxmlformats.org/officeDocument/2006/relationships/tags" Target="../tags/tag42.xml"/><Relationship Id="rId21" Type="http://schemas.openxmlformats.org/officeDocument/2006/relationships/image" Target="../media/image204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image" Target="../media/image223.png"/><Relationship Id="rId25" Type="http://schemas.openxmlformats.org/officeDocument/2006/relationships/image" Target="../media/image227.png"/><Relationship Id="rId2" Type="http://schemas.openxmlformats.org/officeDocument/2006/relationships/tags" Target="../tags/tag41.xml"/><Relationship Id="rId16" Type="http://schemas.openxmlformats.org/officeDocument/2006/relationships/image" Target="../media/image222.png"/><Relationship Id="rId20" Type="http://schemas.openxmlformats.org/officeDocument/2006/relationships/image" Target="../media/image203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206.png"/><Relationship Id="rId5" Type="http://schemas.openxmlformats.org/officeDocument/2006/relationships/tags" Target="../tags/tag44.xml"/><Relationship Id="rId15" Type="http://schemas.openxmlformats.org/officeDocument/2006/relationships/image" Target="../media/image221.png"/><Relationship Id="rId23" Type="http://schemas.openxmlformats.org/officeDocument/2006/relationships/image" Target="../media/image207.png"/><Relationship Id="rId10" Type="http://schemas.openxmlformats.org/officeDocument/2006/relationships/tags" Target="../tags/tag49.xml"/><Relationship Id="rId19" Type="http://schemas.openxmlformats.org/officeDocument/2006/relationships/image" Target="../media/image226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205.png"/><Relationship Id="rId27" Type="http://schemas.openxmlformats.org/officeDocument/2006/relationships/image" Target="../media/image2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23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44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243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236.png"/><Relationship Id="rId18" Type="http://schemas.openxmlformats.org/officeDocument/2006/relationships/image" Target="../media/image240.png"/><Relationship Id="rId3" Type="http://schemas.openxmlformats.org/officeDocument/2006/relationships/tags" Target="../tags/tag60.xml"/><Relationship Id="rId21" Type="http://schemas.openxmlformats.org/officeDocument/2006/relationships/image" Target="../media/image255.png"/><Relationship Id="rId7" Type="http://schemas.openxmlformats.org/officeDocument/2006/relationships/tags" Target="../tags/tag64.xml"/><Relationship Id="rId12" Type="http://schemas.openxmlformats.org/officeDocument/2006/relationships/image" Target="../media/image235.png"/><Relationship Id="rId17" Type="http://schemas.openxmlformats.org/officeDocument/2006/relationships/image" Target="../media/image239.png"/><Relationship Id="rId2" Type="http://schemas.openxmlformats.org/officeDocument/2006/relationships/tags" Target="../tags/tag59.xml"/><Relationship Id="rId16" Type="http://schemas.openxmlformats.org/officeDocument/2006/relationships/image" Target="../media/image238.png"/><Relationship Id="rId20" Type="http://schemas.openxmlformats.org/officeDocument/2006/relationships/image" Target="../media/image242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245.png"/><Relationship Id="rId5" Type="http://schemas.openxmlformats.org/officeDocument/2006/relationships/tags" Target="../tags/tag62.xml"/><Relationship Id="rId15" Type="http://schemas.openxmlformats.org/officeDocument/2006/relationships/image" Target="../media/image249.png"/><Relationship Id="rId10" Type="http://schemas.openxmlformats.org/officeDocument/2006/relationships/notesSlide" Target="../notesSlides/notesSlide15.xml"/><Relationship Id="rId19" Type="http://schemas.openxmlformats.org/officeDocument/2006/relationships/image" Target="../media/image241.png"/><Relationship Id="rId4" Type="http://schemas.openxmlformats.org/officeDocument/2006/relationships/tags" Target="../tags/tag6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37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tags" Target="../tags/tag68.xml"/><Relationship Id="rId7" Type="http://schemas.openxmlformats.org/officeDocument/2006/relationships/image" Target="../media/image246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50.png"/><Relationship Id="rId4" Type="http://schemas.openxmlformats.org/officeDocument/2006/relationships/tags" Target="../tags/tag69.xml"/><Relationship Id="rId9" Type="http://schemas.openxmlformats.org/officeDocument/2006/relationships/image" Target="../media/image24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52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571.png"/><Relationship Id="rId5" Type="http://schemas.openxmlformats.org/officeDocument/2006/relationships/image" Target="../media/image251.png"/><Relationship Id="rId4" Type="http://schemas.openxmlformats.org/officeDocument/2006/relationships/notesSlide" Target="../notesSlides/notesSlide17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../media/image257.png"/><Relationship Id="rId18" Type="http://schemas.openxmlformats.org/officeDocument/2006/relationships/image" Target="../media/image260.pn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256.png"/><Relationship Id="rId17" Type="http://schemas.openxmlformats.org/officeDocument/2006/relationships/image" Target="../media/image259.png"/><Relationship Id="rId2" Type="http://schemas.openxmlformats.org/officeDocument/2006/relationships/tags" Target="../tags/tag73.xml"/><Relationship Id="rId16" Type="http://schemas.openxmlformats.org/officeDocument/2006/relationships/image" Target="../media/image230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254.png"/><Relationship Id="rId5" Type="http://schemas.openxmlformats.org/officeDocument/2006/relationships/tags" Target="../tags/tag76.xml"/><Relationship Id="rId15" Type="http://schemas.openxmlformats.org/officeDocument/2006/relationships/image" Target="../media/image267.png"/><Relationship Id="rId10" Type="http://schemas.openxmlformats.org/officeDocument/2006/relationships/image" Target="../media/image253.png"/><Relationship Id="rId4" Type="http://schemas.openxmlformats.org/officeDocument/2006/relationships/tags" Target="../tags/tag75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58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tags" Target="../tags/tag82.xml"/><Relationship Id="rId7" Type="http://schemas.openxmlformats.org/officeDocument/2006/relationships/image" Target="../media/image261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258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73.png"/><Relationship Id="rId4" Type="http://schemas.openxmlformats.org/officeDocument/2006/relationships/tags" Target="../tags/tag83.xml"/><Relationship Id="rId9" Type="http://schemas.openxmlformats.org/officeDocument/2006/relationships/image" Target="../media/image263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0.png"/><Relationship Id="rId2" Type="http://schemas.openxmlformats.org/officeDocument/2006/relationships/image" Target="../media/image17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0.png"/><Relationship Id="rId5" Type="http://schemas.openxmlformats.org/officeDocument/2006/relationships/image" Target="../media/image1810.png"/><Relationship Id="rId4" Type="http://schemas.openxmlformats.org/officeDocument/2006/relationships/image" Target="../media/image180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0.png"/><Relationship Id="rId7" Type="http://schemas.openxmlformats.org/officeDocument/2006/relationships/image" Target="../media/image1880.png"/><Relationship Id="rId2" Type="http://schemas.openxmlformats.org/officeDocument/2006/relationships/image" Target="../media/image18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0.png"/><Relationship Id="rId5" Type="http://schemas.openxmlformats.org/officeDocument/2006/relationships/image" Target="../media/image1860.png"/><Relationship Id="rId4" Type="http://schemas.openxmlformats.org/officeDocument/2006/relationships/image" Target="../media/image18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0.png"/><Relationship Id="rId2" Type="http://schemas.openxmlformats.org/officeDocument/2006/relationships/image" Target="../media/image18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2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3439" y="-78160"/>
            <a:ext cx="1213378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+mn-lt"/>
              </a:rPr>
              <a:t>Summing Over </a:t>
            </a:r>
            <a:r>
              <a:rPr lang="en-US" sz="5400" dirty="0" err="1" smtClean="0">
                <a:latin typeface="+mn-lt"/>
              </a:rPr>
              <a:t>Bordisms</a:t>
            </a:r>
            <a:r>
              <a:rPr lang="en-US" sz="5400" dirty="0" smtClean="0">
                <a:latin typeface="+mn-lt"/>
              </a:rPr>
              <a:t> In TQFT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4976" y="837334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Gregory Moore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6035" y="832055"/>
            <a:ext cx="2358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Rutgers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51" y="1687317"/>
            <a:ext cx="6858000" cy="4867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63439" y="5591552"/>
            <a:ext cx="1228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March 16, 2022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383" y="2232153"/>
            <a:ext cx="5001659" cy="28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342" y="0"/>
            <a:ext cx="6807506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+mn-lt"/>
              </a:rPr>
              <a:t>II.  Reminders On TQFT </a:t>
            </a:r>
            <a:endParaRPr lang="en-US" sz="4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6419" y="1127260"/>
            <a:ext cx="533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Definition of a ``</a:t>
            </a:r>
            <a:r>
              <a:rPr lang="en-US" sz="3600" dirty="0" err="1" smtClean="0">
                <a:solidFill>
                  <a:srgbClr val="FF0000"/>
                </a:solidFill>
              </a:rPr>
              <a:t>bordism</a:t>
            </a:r>
            <a:r>
              <a:rPr lang="en-US" sz="3600" dirty="0" smtClean="0">
                <a:solidFill>
                  <a:srgbClr val="FF0000"/>
                </a:solidFill>
              </a:rPr>
              <a:t>’’ 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58458" y="2649552"/>
                <a:ext cx="65880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A </a:t>
                </a:r>
                <a:r>
                  <a:rPr lang="en-US" sz="3600" b="1" i="1" u="sng" dirty="0" err="1" smtClean="0">
                    <a:solidFill>
                      <a:srgbClr val="FF0000"/>
                    </a:solidFill>
                  </a:rPr>
                  <a:t>bordism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 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is: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458" y="2649552"/>
                <a:ext cx="6588086" cy="646331"/>
              </a:xfrm>
              <a:prstGeom prst="rect">
                <a:avLst/>
              </a:prstGeom>
              <a:blipFill>
                <a:blip r:embed="rId2"/>
                <a:stretch>
                  <a:fillRect l="-2775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6726" y="3591499"/>
                <a:ext cx="120917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-manifold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together with a disjoint decomposition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∐"/>
                        <m:subHide m:val="on"/>
                        <m:supHide m:val="on"/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26" y="3591499"/>
                <a:ext cx="12091737" cy="523220"/>
              </a:xfrm>
              <a:prstGeom prst="rect">
                <a:avLst/>
              </a:prstGeom>
              <a:blipFill>
                <a:blip r:embed="rId3"/>
                <a:stretch>
                  <a:fillRect l="-100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9147" y="4348780"/>
                <a:ext cx="107414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Diffeomorphisms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  &amp;   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47" y="4348780"/>
                <a:ext cx="10741446" cy="584775"/>
              </a:xfrm>
              <a:prstGeom prst="rect">
                <a:avLst/>
              </a:prstGeom>
              <a:blipFill>
                <a:blip r:embed="rId4"/>
                <a:stretch>
                  <a:fillRect l="-147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4911" y="5306630"/>
                <a:ext cx="110499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DA386"/>
                    </a:solidFill>
                  </a:rPr>
                  <a:t>Embeddings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ctrlP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     &amp;   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endChr m:val="]"/>
                        <m:ctrlP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−1, 0</m:t>
                        </m:r>
                      </m:e>
                    </m:d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2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11" y="5306630"/>
                <a:ext cx="11049918" cy="584775"/>
              </a:xfrm>
              <a:prstGeom prst="rect">
                <a:avLst/>
              </a:prstGeom>
              <a:blipFill>
                <a:blip r:embed="rId5"/>
                <a:stretch>
                  <a:fillRect l="-1435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4911" y="6111294"/>
                <a:ext cx="11270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DA386"/>
                    </a:solidFill>
                  </a:rPr>
                  <a:t>which reduce to the specified </a:t>
                </a:r>
                <a:r>
                  <a:rPr lang="en-US" sz="3200" dirty="0" err="1" smtClean="0">
                    <a:solidFill>
                      <a:srgbClr val="0DA386"/>
                    </a:solidFill>
                  </a:rPr>
                  <a:t>diffeos</a:t>
                </a:r>
                <a:r>
                  <a:rPr lang="en-US" sz="3200" dirty="0" smtClean="0">
                    <a:solidFill>
                      <a:srgbClr val="0DA386"/>
                    </a:solidFill>
                  </a:rPr>
                  <a:t> on the boundary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11" y="6111294"/>
                <a:ext cx="11270255" cy="584775"/>
              </a:xfrm>
              <a:prstGeom prst="rect">
                <a:avLst/>
              </a:prstGeom>
              <a:blipFill>
                <a:blip r:embed="rId6"/>
                <a:stretch>
                  <a:fillRect l="-1407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8611" y="1923879"/>
                <a:ext cx="114428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 be smooth, compact manifolds of dimension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−1. </m:t>
                    </m:r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 </a:t>
                </a:r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11" y="1923879"/>
                <a:ext cx="11442853" cy="584775"/>
              </a:xfrm>
              <a:prstGeom prst="rect">
                <a:avLst/>
              </a:prstGeom>
              <a:blipFill>
                <a:blip r:embed="rId7"/>
                <a:stretch>
                  <a:fillRect l="-133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7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06766" y="661011"/>
            <a:ext cx="308472" cy="319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06766" y="1557049"/>
            <a:ext cx="308472" cy="319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06766" y="2772577"/>
            <a:ext cx="308472" cy="319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82857" y="302961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82857" y="1397304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82857" y="2453087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82857" y="3859573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82857" y="5266059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056742" y="437395"/>
            <a:ext cx="1916935" cy="1138017"/>
          </a:xfrm>
          <a:custGeom>
            <a:avLst/>
            <a:gdLst>
              <a:gd name="connsiteX0" fmla="*/ 1994073 w 1994073"/>
              <a:gd name="connsiteY0" fmla="*/ 14297 h 1138017"/>
              <a:gd name="connsiteX1" fmla="*/ 20 w 1994073"/>
              <a:gd name="connsiteY1" fmla="*/ 157516 h 1138017"/>
              <a:gd name="connsiteX2" fmla="*/ 1950006 w 1994073"/>
              <a:gd name="connsiteY2" fmla="*/ 1138017 h 1138017"/>
              <a:gd name="connsiteX3" fmla="*/ 1950006 w 1994073"/>
              <a:gd name="connsiteY3" fmla="*/ 1138017 h 1138017"/>
              <a:gd name="connsiteX4" fmla="*/ 1950006 w 1994073"/>
              <a:gd name="connsiteY4" fmla="*/ 1138017 h 1138017"/>
              <a:gd name="connsiteX5" fmla="*/ 1994073 w 1994073"/>
              <a:gd name="connsiteY5" fmla="*/ 1060899 h 113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4073" h="1138017">
                <a:moveTo>
                  <a:pt x="1994073" y="14297"/>
                </a:moveTo>
                <a:cubicBezTo>
                  <a:pt x="1000718" y="-7737"/>
                  <a:pt x="7364" y="-29771"/>
                  <a:pt x="20" y="157516"/>
                </a:cubicBezTo>
                <a:cubicBezTo>
                  <a:pt x="-7324" y="344803"/>
                  <a:pt x="1950006" y="1138017"/>
                  <a:pt x="1950006" y="1138017"/>
                </a:cubicBezTo>
                <a:lnTo>
                  <a:pt x="1950006" y="1138017"/>
                </a:lnTo>
                <a:lnTo>
                  <a:pt x="1950006" y="1138017"/>
                </a:lnTo>
                <a:lnTo>
                  <a:pt x="1994073" y="1060899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16087" y="804231"/>
            <a:ext cx="5034708" cy="1784733"/>
          </a:xfrm>
          <a:custGeom>
            <a:avLst/>
            <a:gdLst>
              <a:gd name="connsiteX0" fmla="*/ 0 w 5034708"/>
              <a:gd name="connsiteY0" fmla="*/ 0 h 1784733"/>
              <a:gd name="connsiteX1" fmla="*/ 2049137 w 5034708"/>
              <a:gd name="connsiteY1" fmla="*/ 462709 h 1784733"/>
              <a:gd name="connsiteX2" fmla="*/ 5034708 w 5034708"/>
              <a:gd name="connsiteY2" fmla="*/ 1784733 h 1784733"/>
              <a:gd name="connsiteX3" fmla="*/ 5034708 w 5034708"/>
              <a:gd name="connsiteY3" fmla="*/ 1784733 h 178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4708" h="1784733">
                <a:moveTo>
                  <a:pt x="0" y="0"/>
                </a:moveTo>
                <a:cubicBezTo>
                  <a:pt x="605009" y="82627"/>
                  <a:pt x="1210019" y="165254"/>
                  <a:pt x="2049137" y="462709"/>
                </a:cubicBezTo>
                <a:cubicBezTo>
                  <a:pt x="2888255" y="760164"/>
                  <a:pt x="5034708" y="1784733"/>
                  <a:pt x="5034708" y="1784733"/>
                </a:cubicBezTo>
                <a:lnTo>
                  <a:pt x="5034708" y="1784733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091315" y="1663547"/>
            <a:ext cx="1582065" cy="1593432"/>
          </a:xfrm>
          <a:custGeom>
            <a:avLst/>
            <a:gdLst>
              <a:gd name="connsiteX0" fmla="*/ 34940 w 1582065"/>
              <a:gd name="connsiteY0" fmla="*/ 0 h 1593432"/>
              <a:gd name="connsiteX1" fmla="*/ 1500184 w 1582065"/>
              <a:gd name="connsiteY1" fmla="*/ 330506 h 1593432"/>
              <a:gd name="connsiteX2" fmla="*/ 1257813 w 1582065"/>
              <a:gd name="connsiteY2" fmla="*/ 1542361 h 1593432"/>
              <a:gd name="connsiteX3" fmla="*/ 101042 w 1582065"/>
              <a:gd name="connsiteY3" fmla="*/ 1366092 h 1593432"/>
              <a:gd name="connsiteX4" fmla="*/ 134092 w 1582065"/>
              <a:gd name="connsiteY4" fmla="*/ 1355075 h 159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065" h="1593432">
                <a:moveTo>
                  <a:pt x="34940" y="0"/>
                </a:moveTo>
                <a:cubicBezTo>
                  <a:pt x="665656" y="36723"/>
                  <a:pt x="1296372" y="73446"/>
                  <a:pt x="1500184" y="330506"/>
                </a:cubicBezTo>
                <a:cubicBezTo>
                  <a:pt x="1703996" y="587566"/>
                  <a:pt x="1491003" y="1369763"/>
                  <a:pt x="1257813" y="1542361"/>
                </a:cubicBezTo>
                <a:cubicBezTo>
                  <a:pt x="1024623" y="1714959"/>
                  <a:pt x="288329" y="1397306"/>
                  <a:pt x="101042" y="1366092"/>
                </a:cubicBezTo>
                <a:cubicBezTo>
                  <a:pt x="-86245" y="1334878"/>
                  <a:pt x="23923" y="1344976"/>
                  <a:pt x="134092" y="1355075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776234" y="3999123"/>
            <a:ext cx="1307612" cy="1421176"/>
          </a:xfrm>
          <a:custGeom>
            <a:avLst/>
            <a:gdLst>
              <a:gd name="connsiteX0" fmla="*/ 1285578 w 1307612"/>
              <a:gd name="connsiteY0" fmla="*/ 0 h 1421176"/>
              <a:gd name="connsiteX1" fmla="*/ 73723 w 1307612"/>
              <a:gd name="connsiteY1" fmla="*/ 198304 h 1421176"/>
              <a:gd name="connsiteX2" fmla="*/ 261009 w 1307612"/>
              <a:gd name="connsiteY2" fmla="*/ 1123720 h 1421176"/>
              <a:gd name="connsiteX3" fmla="*/ 1307612 w 1307612"/>
              <a:gd name="connsiteY3" fmla="*/ 1421176 h 1421176"/>
              <a:gd name="connsiteX4" fmla="*/ 1307612 w 1307612"/>
              <a:gd name="connsiteY4" fmla="*/ 1421176 h 142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612" h="1421176">
                <a:moveTo>
                  <a:pt x="1285578" y="0"/>
                </a:moveTo>
                <a:cubicBezTo>
                  <a:pt x="765031" y="5508"/>
                  <a:pt x="244484" y="11017"/>
                  <a:pt x="73723" y="198304"/>
                </a:cubicBezTo>
                <a:cubicBezTo>
                  <a:pt x="-97038" y="385591"/>
                  <a:pt x="55361" y="919908"/>
                  <a:pt x="261009" y="1123720"/>
                </a:cubicBezTo>
                <a:cubicBezTo>
                  <a:pt x="466657" y="1327532"/>
                  <a:pt x="1307612" y="1421176"/>
                  <a:pt x="1307612" y="1421176"/>
                </a:cubicBezTo>
                <a:lnTo>
                  <a:pt x="1307612" y="1421176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5068" y="5420773"/>
                <a:ext cx="4032174" cy="147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∐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𝑝𝑡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68" y="5420773"/>
                <a:ext cx="4032174" cy="14741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54200" y="5398971"/>
                <a:ext cx="4032174" cy="1517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∐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𝑝𝑡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200" y="5398971"/>
                <a:ext cx="4032174" cy="1517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8909" y="5800586"/>
                <a:ext cx="9915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9" y="5800586"/>
                <a:ext cx="99151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78412" y="5696168"/>
                <a:ext cx="27566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412" y="5696168"/>
                <a:ext cx="275666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766471" y="1136824"/>
            <a:ext cx="4039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E5F"/>
                </a:solidFill>
              </a:rPr>
              <a:t>There are 105 such </a:t>
            </a:r>
            <a:r>
              <a:rPr lang="en-US" sz="4000" dirty="0" err="1" smtClean="0">
                <a:solidFill>
                  <a:srgbClr val="011E5F"/>
                </a:solidFill>
              </a:rPr>
              <a:t>bordisms</a:t>
            </a:r>
            <a:r>
              <a:rPr lang="en-US" sz="4000" dirty="0" smtClean="0">
                <a:solidFill>
                  <a:srgbClr val="011E5F"/>
                </a:solidFill>
              </a:rPr>
              <a:t>. </a:t>
            </a:r>
            <a:endParaRPr lang="en-US" sz="4000" dirty="0">
              <a:solidFill>
                <a:srgbClr val="011E5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97952" y="2932322"/>
            <a:ext cx="3661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+ infinitely many more including disjoint unions with circles…. 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/>
      <p:bldP spid="18" grpId="0"/>
      <p:bldP spid="19" grpId="0"/>
      <p:bldP spid="2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8303" y="0"/>
                <a:ext cx="11633812" cy="1791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</a:rPr>
                  <a:t>Bordisms are morphisms in a category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𝔅𝔬𝔯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𝔡</m:t>
                        </m:r>
                      </m:e>
                      <m:sub>
                        <m:d>
                          <m:dPr>
                            <m:begChr m:val="〈"/>
                            <m:endChr m:val="〉"/>
                            <m:ctrlP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   </a:t>
                </a:r>
              </a:p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</a:rPr>
                  <a:t>A TQFT (in this talk) is a monoidal </a:t>
                </a:r>
                <a:r>
                  <a:rPr lang="en-US" sz="3600" dirty="0" err="1" smtClean="0">
                    <a:solidFill>
                      <a:srgbClr val="002060"/>
                    </a:solidFill>
                  </a:rPr>
                  <a:t>functor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 to the category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𝑉𝐸𝐶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 of vector spaces over a field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03" y="0"/>
                <a:ext cx="11633812" cy="1791003"/>
              </a:xfrm>
              <a:prstGeom prst="rect">
                <a:avLst/>
              </a:prstGeom>
              <a:blipFill>
                <a:blip r:embed="rId3"/>
                <a:stretch>
                  <a:fillRect l="-52" t="-4762" r="-943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1690" y="2091150"/>
                <a:ext cx="115346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Vector space of ``states’’ for spatial manifold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90" y="2091150"/>
                <a:ext cx="11534661" cy="646331"/>
              </a:xfrm>
              <a:prstGeom prst="rect">
                <a:avLst/>
              </a:prstGeom>
              <a:blipFill>
                <a:blip r:embed="rId4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36284" y="3037628"/>
                <a:ext cx="75043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nary>
                      <m:naryPr>
                        <m:chr m:val="∐"/>
                        <m:subHide m:val="on"/>
                        <m:supHide m:val="on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)≅  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284" y="3037628"/>
                <a:ext cx="750432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3720" y="4080357"/>
                <a:ext cx="86372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20" y="4080357"/>
                <a:ext cx="863722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36852" y="4849798"/>
                <a:ext cx="8956714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𝐻𝑜𝑚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852" y="4849798"/>
                <a:ext cx="8956714" cy="8565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13578" y="5938463"/>
                <a:ext cx="8130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78" y="5938463"/>
                <a:ext cx="813040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2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00" y="143219"/>
            <a:ext cx="4409869" cy="2809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16915" y="1382886"/>
                <a:ext cx="72821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 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∐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∐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→ 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∐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915" y="1382886"/>
                <a:ext cx="728215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11416" y="3611256"/>
                <a:ext cx="49465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5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5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5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416" y="3611256"/>
                <a:ext cx="4946574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5995" y="5192783"/>
                <a:ext cx="91218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995" y="5192783"/>
                <a:ext cx="9121894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24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438" y="1472492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closed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open-closed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Closed constrained boundaries &amp; ensemble interpretation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86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68" y="-102306"/>
            <a:ext cx="12053831" cy="1325563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+mn-lt"/>
              </a:rPr>
              <a:t>III.  Summed &amp; Total Amplitudes: Splitting Property </a:t>
            </a:r>
            <a:endParaRPr lang="en-US" sz="4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882" y="1759445"/>
                <a:ext cx="11292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Recall we can have different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bordisms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between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82" y="1759445"/>
                <a:ext cx="11292288" cy="584775"/>
              </a:xfrm>
              <a:prstGeom prst="rect">
                <a:avLst/>
              </a:prstGeom>
              <a:blipFill>
                <a:blip r:embed="rId2"/>
                <a:stretch>
                  <a:fillRect l="-140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168" y="2979779"/>
                <a:ext cx="118982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Given a TQFT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(the ``seed TQFT’’)  define the ``summed amplitude’’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68" y="2979779"/>
                <a:ext cx="11898215" cy="584775"/>
              </a:xfrm>
              <a:prstGeom prst="rect">
                <a:avLst/>
              </a:prstGeom>
              <a:blipFill>
                <a:blip r:embed="rId3"/>
                <a:stretch>
                  <a:fillRect l="-1333" t="-12500" r="-46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644207"/>
                <a:ext cx="10554158" cy="1676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𝐴𝑢𝑡</m:t>
                                  </m:r>
                                  <m:d>
                                    <m:dPr>
                                      <m:ctrlP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44207"/>
                <a:ext cx="10554158" cy="1676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10843" y="5717546"/>
                <a:ext cx="935286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𝐴𝑢𝑡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 err="1" smtClean="0">
                    <a:solidFill>
                      <a:srgbClr val="7030A0"/>
                    </a:solidFill>
                  </a:rPr>
                  <a:t>Automorphism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group of homeomorphism type restricting to the  </a:t>
                </a:r>
                <a:r>
                  <a:rPr lang="en-US" sz="2800" i="1" u="sng" dirty="0" smtClean="0">
                    <a:solidFill>
                      <a:srgbClr val="7030A0"/>
                    </a:solidFill>
                  </a:rPr>
                  <a:t>identity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on the boundary.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843" y="5717546"/>
                <a:ext cx="9352864" cy="954107"/>
              </a:xfrm>
              <a:prstGeom prst="rect">
                <a:avLst/>
              </a:prstGeom>
              <a:blipFill>
                <a:blip r:embed="rId5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3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76937" y="900783"/>
                <a:ext cx="12922326" cy="136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𝐴𝑢𝑡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∈ 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𝐻𝑜𝑚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6937" y="900783"/>
                <a:ext cx="12922326" cy="13600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67770" y="121186"/>
            <a:ext cx="3988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Some Questions: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15249" y="2710150"/>
            <a:ext cx="10730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1. Does it exist? 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249" y="3677798"/>
            <a:ext cx="10730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2. Is it computable?  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249" y="4645446"/>
            <a:ext cx="10730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3. What properties does it have ? 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249" y="5712246"/>
            <a:ext cx="10730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5265B"/>
                </a:solidFill>
              </a:rPr>
              <a:t>4. Extension to the fully local TQFT ?  </a:t>
            </a:r>
            <a:endParaRPr lang="en-US" sz="4400" dirty="0">
              <a:solidFill>
                <a:srgbClr val="0526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4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3659" y="0"/>
            <a:ext cx="5628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Some Answers: 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2948" y="1168441"/>
                <a:ext cx="1073042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00FF"/>
                    </a:solidFill>
                  </a:rPr>
                  <a:t>1.  It exists for d=1,2 and does not exist 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≥3 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 , at least not in the most naïve sense…</a:t>
                </a:r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48" y="1168441"/>
                <a:ext cx="10730428" cy="1446550"/>
              </a:xfrm>
              <a:prstGeom prst="rect">
                <a:avLst/>
              </a:prstGeom>
              <a:blipFill>
                <a:blip r:embed="rId2"/>
                <a:stretch>
                  <a:fillRect l="-2330" t="-8861" r="-57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2948" y="2836558"/>
            <a:ext cx="10730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2. Yes, when it exists. 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948" y="4049133"/>
            <a:ext cx="11843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3. From explicit computations:  Splitting Property 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48" y="5479051"/>
            <a:ext cx="12289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4. For d=2, this is the extension to open-closed TQFT.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534" y="52419"/>
            <a:ext cx="5245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Total Amplitude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92936" y="1052562"/>
            <a:ext cx="11281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Consider all summed amplitudes simultaneously as a linear transformation on the tensor algebra: </a:t>
            </a:r>
            <a:endParaRPr lang="en-US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2372" y="2423711"/>
                <a:ext cx="11431836" cy="101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72" y="2423711"/>
                <a:ext cx="11431836" cy="10135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151" y="3500207"/>
                <a:ext cx="1117110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: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Direct sum over all smooth connected (d-1)-manifolds</a:t>
                </a:r>
              </a:p>
              <a:p>
                <a:pPr algn="ctr"/>
                <a:r>
                  <a:rPr lang="en-US" sz="3200" dirty="0" smtClean="0">
                    <a:solidFill>
                      <a:srgbClr val="7030A0"/>
                    </a:solidFill>
                  </a:rPr>
                  <a:t>(up to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diffomorphism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-  a countable sum )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" y="3500207"/>
                <a:ext cx="11171104" cy="1077218"/>
              </a:xfrm>
              <a:prstGeom prst="rect">
                <a:avLst/>
              </a:prstGeom>
              <a:blipFill>
                <a:blip r:embed="rId3"/>
                <a:stretch>
                  <a:fillRect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68348" y="4744387"/>
            <a:ext cx="813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The summed amplitudes descend to </a:t>
            </a:r>
            <a:endParaRPr 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2673" y="5557680"/>
                <a:ext cx="11431836" cy="101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73" y="5557680"/>
                <a:ext cx="11431836" cy="10135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4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534" y="52419"/>
            <a:ext cx="5245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Splitting Property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4257" y="998417"/>
                <a:ext cx="1183946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 we can put an inner product structure on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𝐹𝑜𝑐𝑘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</m:e>
                    </m:d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 and there exists an inner product space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𝒲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such that </a:t>
                </a:r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57" y="998417"/>
                <a:ext cx="11839460" cy="2308324"/>
              </a:xfrm>
              <a:prstGeom prst="rect">
                <a:avLst/>
              </a:prstGeom>
              <a:blipFill>
                <a:blip r:embed="rId2"/>
                <a:stretch>
                  <a:fillRect t="-5820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57869" y="3271335"/>
                <a:ext cx="799824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7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7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7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7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sz="7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7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7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72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869" y="3271335"/>
                <a:ext cx="7998246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93198" y="4382686"/>
                <a:ext cx="666520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6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</m:d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198" y="4382686"/>
                <a:ext cx="6665205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0343" y="5735630"/>
                <a:ext cx="102524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800" dirty="0">
                    <a:solidFill>
                      <a:srgbClr val="7030A0"/>
                    </a:solidFill>
                  </a:rPr>
                  <a:t> </a:t>
                </a:r>
                <a:r>
                  <a:rPr lang="en-US" sz="4800" dirty="0" smtClean="0">
                    <a:solidFill>
                      <a:srgbClr val="7030A0"/>
                    </a:solidFill>
                  </a:rPr>
                  <a:t> (Recall: 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𝐻𝑜𝑚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  </m:t>
                    </m:r>
                    <m:sSubSup>
                      <m:sSubSup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7030A0"/>
                    </a:solidFill>
                  </a:rPr>
                  <a:t>)</a:t>
                </a:r>
                <a:r>
                  <a:rPr lang="en-US" sz="48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43" y="5735630"/>
                <a:ext cx="10252481" cy="830997"/>
              </a:xfrm>
              <a:prstGeom prst="rect">
                <a:avLst/>
              </a:prstGeom>
              <a:blipFill>
                <a:blip r:embed="rId5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5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26398" y="0"/>
            <a:ext cx="8956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Anindya</a:t>
            </a:r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Banerjee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1968" y="1996491"/>
            <a:ext cx="3959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arXiv:2201.00903 </a:t>
            </a:r>
            <a:r>
              <a:rPr lang="en-US" dirty="0" smtClean="0"/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81" y="0"/>
            <a:ext cx="3596319" cy="3827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6541"/>
            <a:ext cx="8198286" cy="35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101949"/>
                <a:ext cx="1219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4000" dirty="0" smtClean="0">
                    <a:solidFill>
                      <a:srgbClr val="C00000"/>
                    </a:solidFill>
                  </a:rPr>
                  <a:t>1.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need not be positive definite.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1949"/>
                <a:ext cx="12192000" cy="707886"/>
              </a:xfrm>
              <a:prstGeom prst="rect">
                <a:avLst/>
              </a:prstGeom>
              <a:blipFill>
                <a:blip r:embed="rId2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243" y="2493824"/>
                <a:ext cx="1126351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7030A0"/>
                    </a:solidFill>
                  </a:rPr>
                  <a:t>2. Even if existence is trivial , explicitly finding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𝒲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and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in examples seems to be slightly nontrivial.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43" y="2493824"/>
                <a:ext cx="11263514" cy="1323439"/>
              </a:xfrm>
              <a:prstGeom prst="rect">
                <a:avLst/>
              </a:prstGeom>
              <a:blipFill>
                <a:blip r:embed="rId3"/>
                <a:stretch>
                  <a:fillRect l="-1894"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9157" y="4366606"/>
                <a:ext cx="118431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𝒲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is not unique: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𝒲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𝒲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sz="4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57" y="4366606"/>
                <a:ext cx="11843131" cy="769441"/>
              </a:xfrm>
              <a:prstGeom prst="rect">
                <a:avLst/>
              </a:prstGeom>
              <a:blipFill>
                <a:blip r:embed="rId4"/>
                <a:stretch>
                  <a:fillRect l="-2111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58608" y="5685391"/>
                <a:ext cx="4803355" cy="83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08" y="5685391"/>
                <a:ext cx="4803355" cy="833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69916" y="5394079"/>
                <a:ext cx="4803355" cy="158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916" y="5394079"/>
                <a:ext cx="4803355" cy="1582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43021" y="95071"/>
                <a:ext cx="79982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54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021" y="95071"/>
                <a:ext cx="7998246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7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8060" y="213851"/>
                <a:ext cx="107304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DA386"/>
                    </a:solidFill>
                  </a:rPr>
                  <a:t>4. There might be a ``minimal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𝒲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60" y="213851"/>
                <a:ext cx="10730428" cy="769441"/>
              </a:xfrm>
              <a:prstGeom prst="rect">
                <a:avLst/>
              </a:prstGeom>
              <a:blipFill>
                <a:blip r:embed="rId2"/>
                <a:stretch>
                  <a:fillRect l="-2330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8060" y="1204510"/>
                <a:ext cx="1073042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C00000"/>
                    </a:solidFill>
                  </a:rPr>
                  <a:t>5. In some sense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𝒲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is the Hilbert space of a ``dual quantum mechanical system’’ to the ``quantum gravity theory.’’ </a:t>
                </a:r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60" y="1204510"/>
                <a:ext cx="10730428" cy="2123658"/>
              </a:xfrm>
              <a:prstGeom prst="rect">
                <a:avLst/>
              </a:prstGeom>
              <a:blipFill>
                <a:blip r:embed="rId3"/>
                <a:stretch>
                  <a:fillRect l="-2330" t="-603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8060" y="3549386"/>
                <a:ext cx="1073042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2060"/>
                    </a:solidFill>
                  </a:rPr>
                  <a:t>6. Reminiscent of the </a:t>
                </a:r>
                <a:r>
                  <a:rPr lang="en-US" sz="4400" dirty="0" err="1" smtClean="0">
                    <a:solidFill>
                      <a:srgbClr val="002060"/>
                    </a:solidFill>
                  </a:rPr>
                  <a:t>Stinespring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theorem </a:t>
                </a:r>
              </a:p>
              <a:p>
                <a:r>
                  <a:rPr lang="en-US" sz="4400" dirty="0">
                    <a:solidFill>
                      <a:srgbClr val="002060"/>
                    </a:solidFill>
                  </a:rPr>
                  <a:t> 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  and Hilbert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02060"/>
                    </a:solidFill>
                  </a:rPr>
                  <a:t> algebras. </a:t>
                </a:r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60" y="3549386"/>
                <a:ext cx="10730428" cy="1446550"/>
              </a:xfrm>
              <a:prstGeom prst="rect">
                <a:avLst/>
              </a:prstGeom>
              <a:blipFill>
                <a:blip r:embed="rId4"/>
                <a:stretch>
                  <a:fillRect l="-2330" t="-8403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8060" y="5234347"/>
            <a:ext cx="10730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7. Possible role for ``quantum mechanics with        noncommutative amplitudes’’ 1701.07746 ? 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9584" y="2240791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closed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open-closed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Closed constrained boundaries &amp; ensemble interpretation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98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701" y="-31291"/>
            <a:ext cx="756767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+mn-lt"/>
              </a:rPr>
              <a:t>IV.  Example: d=1, </a:t>
            </a:r>
            <a:r>
              <a:rPr lang="en-US" sz="4800" dirty="0" err="1" smtClean="0">
                <a:latin typeface="+mn-lt"/>
              </a:rPr>
              <a:t>unoriented</a:t>
            </a:r>
            <a:r>
              <a:rPr lang="en-US" sz="4800" dirty="0" smtClean="0">
                <a:latin typeface="+mn-lt"/>
              </a:rPr>
              <a:t> </a:t>
            </a:r>
            <a:endParaRPr lang="en-US" sz="4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7621" y="1430106"/>
                <a:ext cx="114775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</a:rPr>
                  <a:t> is determined by a </a:t>
                </a:r>
                <a:r>
                  <a:rPr lang="en-US" sz="4800" dirty="0" err="1" smtClean="0">
                    <a:solidFill>
                      <a:srgbClr val="C00000"/>
                    </a:solidFill>
                  </a:rPr>
                  <a:t>f.d</a:t>
                </a:r>
                <a:r>
                  <a:rPr lang="en-US" sz="4800" dirty="0" smtClean="0">
                    <a:solidFill>
                      <a:srgbClr val="C00000"/>
                    </a:solidFill>
                  </a:rPr>
                  <a:t>. vector space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𝑝𝑡</m:t>
                        </m:r>
                      </m:e>
                    </m:d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</a:rPr>
                  <a:t> and a symmetric nondegenerate bilinear form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21" y="1430106"/>
                <a:ext cx="11477547" cy="2308324"/>
              </a:xfrm>
              <a:prstGeom prst="rect">
                <a:avLst/>
              </a:prstGeom>
              <a:blipFill>
                <a:blip r:embed="rId2"/>
                <a:stretch>
                  <a:fillRect t="-5820" r="-2974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547723" y="4071937"/>
            <a:ext cx="2430379" cy="2563449"/>
            <a:chOff x="7086386" y="2531895"/>
            <a:chExt cx="2430379" cy="2563449"/>
          </a:xfrm>
        </p:grpSpPr>
        <p:sp>
          <p:nvSpPr>
            <p:cNvPr id="14" name="Oval 13"/>
            <p:cNvSpPr/>
            <p:nvPr/>
          </p:nvSpPr>
          <p:spPr>
            <a:xfrm>
              <a:off x="8045717" y="2572533"/>
              <a:ext cx="308472" cy="3194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156133" y="4775854"/>
              <a:ext cx="308472" cy="3194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7086386" y="2694926"/>
              <a:ext cx="2430379" cy="2104318"/>
            </a:xfrm>
            <a:prstGeom prst="arc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rot="5400000">
              <a:off x="7249416" y="2694926"/>
              <a:ext cx="2430379" cy="2104318"/>
            </a:xfrm>
            <a:prstGeom prst="arc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83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3411" y="1261281"/>
                <a:ext cx="115055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⊕⋯</m:t>
                      </m:r>
                    </m:oMath>
                  </m:oMathPara>
                </a14:m>
                <a:endParaRPr lang="en-US" sz="40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11" y="1261281"/>
                <a:ext cx="11505512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5793" y="3069496"/>
                <a:ext cx="60592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B0F0"/>
                    </a:solidFill>
                  </a:rPr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=∅  </m:t>
                    </m:r>
                  </m:oMath>
                </a14:m>
                <a:endParaRPr lang="en-US" sz="4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3069496"/>
                <a:ext cx="6059277" cy="707886"/>
              </a:xfrm>
              <a:prstGeom prst="rect">
                <a:avLst/>
              </a:prstGeom>
              <a:blipFill>
                <a:blip r:embed="rId3"/>
                <a:stretch>
                  <a:fillRect l="-3622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91200" y="3069496"/>
                <a:ext cx="64779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dim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b>
                          </m:sSub>
                        </m:fName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069496"/>
                <a:ext cx="647791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45384" y="4622538"/>
                <a:ext cx="95126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∅,∅</m:t>
                          </m:r>
                        </m:e>
                      </m:d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func>
                            <m:func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5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54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dim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5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84" y="4622538"/>
                <a:ext cx="9512608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77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6602" y="1498294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Nondegenerate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⇒ 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c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anonical isomorphisms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602" y="1498294"/>
                <a:ext cx="9144000" cy="646331"/>
              </a:xfrm>
              <a:prstGeom prst="rect">
                <a:avLst/>
              </a:prstGeom>
              <a:blipFill>
                <a:blip r:embed="rId2"/>
                <a:stretch>
                  <a:fillRect l="-2067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22024" y="2245609"/>
                <a:ext cx="363556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024" y="2245609"/>
                <a:ext cx="3635567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62551" y="2245609"/>
                <a:ext cx="74253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551" y="2245609"/>
                <a:ext cx="742536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4967" y="4100289"/>
                <a:ext cx="10884666" cy="1200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33CC"/>
                    </a:solidFill>
                  </a:rPr>
                  <a:t>Applied to amplitudes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33CC"/>
                    </a:solidFill>
                  </a:rPr>
                  <a:t> they produce all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  <m:sup>
                            <m: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  <m:sup>
                            <m: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0033CC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67" y="4100289"/>
                <a:ext cx="10884666" cy="1200713"/>
              </a:xfrm>
              <a:prstGeom prst="rect">
                <a:avLst/>
              </a:prstGeom>
              <a:blipFill>
                <a:blip r:embed="rId5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92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88963" y="1465242"/>
            <a:ext cx="308472" cy="319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88963" y="2361280"/>
            <a:ext cx="308472" cy="319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88963" y="3576808"/>
            <a:ext cx="308472" cy="319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65054" y="1107192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65054" y="2201535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65054" y="3257318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838939" y="1241626"/>
            <a:ext cx="1916935" cy="1138017"/>
          </a:xfrm>
          <a:custGeom>
            <a:avLst/>
            <a:gdLst>
              <a:gd name="connsiteX0" fmla="*/ 1994073 w 1994073"/>
              <a:gd name="connsiteY0" fmla="*/ 14297 h 1138017"/>
              <a:gd name="connsiteX1" fmla="*/ 20 w 1994073"/>
              <a:gd name="connsiteY1" fmla="*/ 157516 h 1138017"/>
              <a:gd name="connsiteX2" fmla="*/ 1950006 w 1994073"/>
              <a:gd name="connsiteY2" fmla="*/ 1138017 h 1138017"/>
              <a:gd name="connsiteX3" fmla="*/ 1950006 w 1994073"/>
              <a:gd name="connsiteY3" fmla="*/ 1138017 h 1138017"/>
              <a:gd name="connsiteX4" fmla="*/ 1950006 w 1994073"/>
              <a:gd name="connsiteY4" fmla="*/ 1138017 h 1138017"/>
              <a:gd name="connsiteX5" fmla="*/ 1994073 w 1994073"/>
              <a:gd name="connsiteY5" fmla="*/ 1060899 h 113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4073" h="1138017">
                <a:moveTo>
                  <a:pt x="1994073" y="14297"/>
                </a:moveTo>
                <a:cubicBezTo>
                  <a:pt x="1000718" y="-7737"/>
                  <a:pt x="7364" y="-29771"/>
                  <a:pt x="20" y="157516"/>
                </a:cubicBezTo>
                <a:cubicBezTo>
                  <a:pt x="-7324" y="344803"/>
                  <a:pt x="1950006" y="1138017"/>
                  <a:pt x="1950006" y="1138017"/>
                </a:cubicBezTo>
                <a:lnTo>
                  <a:pt x="1950006" y="1138017"/>
                </a:lnTo>
                <a:lnTo>
                  <a:pt x="1950006" y="1138017"/>
                </a:lnTo>
                <a:lnTo>
                  <a:pt x="1994073" y="1060899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798284" y="1608462"/>
            <a:ext cx="5034708" cy="1784733"/>
          </a:xfrm>
          <a:custGeom>
            <a:avLst/>
            <a:gdLst>
              <a:gd name="connsiteX0" fmla="*/ 0 w 5034708"/>
              <a:gd name="connsiteY0" fmla="*/ 0 h 1784733"/>
              <a:gd name="connsiteX1" fmla="*/ 2049137 w 5034708"/>
              <a:gd name="connsiteY1" fmla="*/ 462709 h 1784733"/>
              <a:gd name="connsiteX2" fmla="*/ 5034708 w 5034708"/>
              <a:gd name="connsiteY2" fmla="*/ 1784733 h 1784733"/>
              <a:gd name="connsiteX3" fmla="*/ 5034708 w 5034708"/>
              <a:gd name="connsiteY3" fmla="*/ 1784733 h 178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4708" h="1784733">
                <a:moveTo>
                  <a:pt x="0" y="0"/>
                </a:moveTo>
                <a:cubicBezTo>
                  <a:pt x="605009" y="82627"/>
                  <a:pt x="1210019" y="165254"/>
                  <a:pt x="2049137" y="462709"/>
                </a:cubicBezTo>
                <a:cubicBezTo>
                  <a:pt x="2888255" y="760164"/>
                  <a:pt x="5034708" y="1784733"/>
                  <a:pt x="5034708" y="1784733"/>
                </a:cubicBezTo>
                <a:lnTo>
                  <a:pt x="5034708" y="1784733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873512" y="2467778"/>
            <a:ext cx="1582065" cy="1593432"/>
          </a:xfrm>
          <a:custGeom>
            <a:avLst/>
            <a:gdLst>
              <a:gd name="connsiteX0" fmla="*/ 34940 w 1582065"/>
              <a:gd name="connsiteY0" fmla="*/ 0 h 1593432"/>
              <a:gd name="connsiteX1" fmla="*/ 1500184 w 1582065"/>
              <a:gd name="connsiteY1" fmla="*/ 330506 h 1593432"/>
              <a:gd name="connsiteX2" fmla="*/ 1257813 w 1582065"/>
              <a:gd name="connsiteY2" fmla="*/ 1542361 h 1593432"/>
              <a:gd name="connsiteX3" fmla="*/ 101042 w 1582065"/>
              <a:gd name="connsiteY3" fmla="*/ 1366092 h 1593432"/>
              <a:gd name="connsiteX4" fmla="*/ 134092 w 1582065"/>
              <a:gd name="connsiteY4" fmla="*/ 1355075 h 159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065" h="1593432">
                <a:moveTo>
                  <a:pt x="34940" y="0"/>
                </a:moveTo>
                <a:cubicBezTo>
                  <a:pt x="665656" y="36723"/>
                  <a:pt x="1296372" y="73446"/>
                  <a:pt x="1500184" y="330506"/>
                </a:cubicBezTo>
                <a:cubicBezTo>
                  <a:pt x="1703996" y="587566"/>
                  <a:pt x="1491003" y="1369763"/>
                  <a:pt x="1257813" y="1542361"/>
                </a:cubicBezTo>
                <a:cubicBezTo>
                  <a:pt x="1024623" y="1714959"/>
                  <a:pt x="288329" y="1397306"/>
                  <a:pt x="101042" y="1366092"/>
                </a:cubicBezTo>
                <a:cubicBezTo>
                  <a:pt x="-86245" y="1334878"/>
                  <a:pt x="23923" y="1344976"/>
                  <a:pt x="134092" y="1355075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633031" y="826264"/>
            <a:ext cx="7389870" cy="423110"/>
          </a:xfrm>
          <a:custGeom>
            <a:avLst/>
            <a:gdLst>
              <a:gd name="connsiteX0" fmla="*/ 5453349 w 7389870"/>
              <a:gd name="connsiteY0" fmla="*/ 396608 h 423110"/>
              <a:gd name="connsiteX1" fmla="*/ 6709272 w 7389870"/>
              <a:gd name="connsiteY1" fmla="*/ 396608 h 423110"/>
              <a:gd name="connsiteX2" fmla="*/ 6885542 w 7389870"/>
              <a:gd name="connsiteY2" fmla="*/ 121186 h 423110"/>
              <a:gd name="connsiteX3" fmla="*/ 0 w 7389870"/>
              <a:gd name="connsiteY3" fmla="*/ 0 h 423110"/>
              <a:gd name="connsiteX4" fmla="*/ 0 w 7389870"/>
              <a:gd name="connsiteY4" fmla="*/ 0 h 42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9870" h="423110">
                <a:moveTo>
                  <a:pt x="5453349" y="396608"/>
                </a:moveTo>
                <a:cubicBezTo>
                  <a:pt x="5961961" y="419560"/>
                  <a:pt x="6470573" y="442512"/>
                  <a:pt x="6709272" y="396608"/>
                </a:cubicBezTo>
                <a:cubicBezTo>
                  <a:pt x="6947971" y="350704"/>
                  <a:pt x="8003754" y="187287"/>
                  <a:pt x="6885542" y="121186"/>
                </a:cubicBezTo>
                <a:cubicBezTo>
                  <a:pt x="5767330" y="5508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65040" y="646319"/>
            <a:ext cx="308472" cy="319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2684" y="5056400"/>
                <a:ext cx="9752510" cy="1502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00B050"/>
                    </a:solidFill>
                  </a:rPr>
                  <a:t>Applying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0B050"/>
                    </a:solidFill>
                  </a:rPr>
                  <a:t> to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⊗3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⊗3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pPr algn="ctr"/>
                <a:r>
                  <a:rPr lang="en-US" sz="4400" dirty="0" smtClean="0">
                    <a:solidFill>
                      <a:srgbClr val="00B050"/>
                    </a:solidFill>
                  </a:rPr>
                  <a:t>produces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4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⊗4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⊗2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84" y="5056400"/>
                <a:ext cx="9752510" cy="1502976"/>
              </a:xfrm>
              <a:prstGeom prst="rect">
                <a:avLst/>
              </a:prstGeom>
              <a:blipFill>
                <a:blip r:embed="rId2"/>
                <a:stretch>
                  <a:fillRect t="-6073" b="-18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47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4061" y="1580142"/>
            <a:ext cx="10366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HH vector:  The sum of nothing to something: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655" y="4094974"/>
            <a:ext cx="10366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HH </a:t>
            </a:r>
            <a:r>
              <a:rPr lang="en-US" sz="4000" dirty="0" err="1" smtClean="0">
                <a:solidFill>
                  <a:srgbClr val="FF0000"/>
                </a:solidFill>
              </a:rPr>
              <a:t>covector</a:t>
            </a:r>
            <a:r>
              <a:rPr lang="en-US" sz="4000" dirty="0" smtClean="0">
                <a:solidFill>
                  <a:srgbClr val="FF0000"/>
                </a:solidFill>
              </a:rPr>
              <a:t>:  The sum of anything to nothing: 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405788" y="2445186"/>
            <a:ext cx="12597788" cy="892560"/>
            <a:chOff x="-442511" y="3746726"/>
            <a:chExt cx="12597788" cy="8925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-442511" y="3992955"/>
                  <a:ext cx="1259778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↪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→  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:1↦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𝐻𝐻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42511" y="3992955"/>
                  <a:ext cx="12597788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298031" y="3746726"/>
                  <a:ext cx="328462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031" y="3746726"/>
                  <a:ext cx="328462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0320" y="5005177"/>
            <a:ext cx="11589746" cy="884907"/>
            <a:chOff x="110168" y="5783653"/>
            <a:chExt cx="11589746" cy="8849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10168" y="6022229"/>
                  <a:ext cx="115897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     </m:t>
                        </m:r>
                        <m:sSubSup>
                          <m:sSub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𝐻𝐻</m:t>
                            </m:r>
                          </m:sub>
                          <m:sup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</m:sup>
                        </m:sSub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𝐻𝑜𝑚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𝐹𝑜𝑐𝑘</m:t>
                            </m:r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𝒵</m:t>
                                </m:r>
                              </m:e>
                            </m:d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d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68" y="6022229"/>
                  <a:ext cx="11589746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80503" y="5783653"/>
                  <a:ext cx="328462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503" y="5783653"/>
                  <a:ext cx="3284621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14476" y="9462"/>
            <a:ext cx="8528222" cy="1325563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Hartle</a:t>
            </a:r>
            <a:r>
              <a:rPr lang="en-US" dirty="0" smtClean="0">
                <a:latin typeface="+mn-lt"/>
              </a:rPr>
              <a:t>-Hawking Vector &amp; </a:t>
            </a:r>
            <a:r>
              <a:rPr lang="en-US" dirty="0" err="1" smtClean="0">
                <a:latin typeface="+mn-lt"/>
              </a:rPr>
              <a:t>Covector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174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19993" y="144948"/>
                <a:ext cx="94963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Simplest example:  Suppose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func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993" y="144948"/>
                <a:ext cx="9496396" cy="769441"/>
              </a:xfrm>
              <a:prstGeom prst="rect">
                <a:avLst/>
              </a:prstGeom>
              <a:blipFill>
                <a:blip r:embed="rId2"/>
                <a:stretch>
                  <a:fillRect l="-2633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3646" y="1074749"/>
                <a:ext cx="100244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Take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and choose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46" y="1074749"/>
                <a:ext cx="10024480" cy="707886"/>
              </a:xfrm>
              <a:prstGeom prst="rect">
                <a:avLst/>
              </a:prstGeom>
              <a:blipFill>
                <a:blip r:embed="rId3"/>
                <a:stretch>
                  <a:fillRect l="-212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021798"/>
                <a:ext cx="11093985" cy="1603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21798"/>
                <a:ext cx="11093985" cy="1603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875" y="3876527"/>
            <a:ext cx="1213530" cy="2824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5392" y="3947782"/>
            <a:ext cx="1103971" cy="2777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9194" y="3947782"/>
            <a:ext cx="1156386" cy="2753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07196" y="4584032"/>
                <a:ext cx="10587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196" y="4584032"/>
                <a:ext cx="1058779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01647" y="4584032"/>
                <a:ext cx="10587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647" y="4584032"/>
                <a:ext cx="1058779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4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4221" y="1131357"/>
                <a:ext cx="11815011" cy="202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1" y="1131357"/>
                <a:ext cx="11815011" cy="2026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07490" y="4040165"/>
                <a:ext cx="9538289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𝐹𝑜𝑐𝑘</m:t>
                          </m:r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490" y="4040165"/>
                <a:ext cx="9538289" cy="9260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26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438" y="13057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Motivation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Reminders On TQFT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closed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open-closed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Closed constrained boundaries &amp; ensemble interpretation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03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871" y="90912"/>
            <a:ext cx="2776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Splitting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37773" y="1134411"/>
                <a:ext cx="12346236" cy="1425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𝑑h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773" y="1134411"/>
                <a:ext cx="12346236" cy="14253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6462" y="2849936"/>
                <a:ext cx="9893147" cy="984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62" y="2849936"/>
                <a:ext cx="9893147" cy="984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6462" y="5531946"/>
                <a:ext cx="11964318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nary>
                      <m:naryPr>
                        <m:chr m:val="∑"/>
                        <m:supHide m:val="on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𝐻𝑜𝑚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𝐹𝑜𝑐𝑘</m:t>
                            </m:r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𝒲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62" y="5531946"/>
                <a:ext cx="11964318" cy="92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28639" y="4140966"/>
                <a:ext cx="7528792" cy="1688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4000" i="1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4000" i="1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DA386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dirty="0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4000" b="0" i="1" dirty="0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4000" b="0" i="1" dirty="0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sSup>
                          <m:sSupPr>
                            <m:ctrlP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endParaRPr lang="en-US" sz="4000" b="0" dirty="0" smtClean="0">
                  <a:solidFill>
                    <a:srgbClr val="0DA386"/>
                  </a:solidFill>
                </a:endParaRPr>
              </a:p>
              <a:p>
                <a:endParaRPr lang="en-US" sz="40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639" y="4140966"/>
                <a:ext cx="7528792" cy="1688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76726" y="1554686"/>
            <a:ext cx="355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Wick’s theorem: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59367" y="247568"/>
                <a:ext cx="72914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/>
                  <a:t>Generalizes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&gt;1 </m:t>
                        </m:r>
                      </m:e>
                    </m:func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67" y="247568"/>
                <a:ext cx="7291430" cy="830997"/>
              </a:xfrm>
              <a:prstGeom prst="rect">
                <a:avLst/>
              </a:prstGeom>
              <a:blipFill>
                <a:blip r:embed="rId2"/>
                <a:stretch>
                  <a:fillRect l="-375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1752" y="1410824"/>
                <a:ext cx="8875949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p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]  </m:t>
                          </m:r>
                        </m:e>
                      </m:func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52" y="1410824"/>
                <a:ext cx="8875949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9033" y="3444678"/>
                <a:ext cx="120656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C00000"/>
                    </a:solidFill>
                  </a:rPr>
                  <a:t>Since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𝐻𝐻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is multilinear &amp; totally symmetric so completely</a:t>
                </a:r>
              </a:p>
              <a:p>
                <a:pPr algn="ctr"/>
                <a:r>
                  <a:rPr lang="en-US" sz="3600" dirty="0" smtClean="0">
                    <a:solidFill>
                      <a:srgbClr val="C00000"/>
                    </a:solidFill>
                  </a:rPr>
                  <a:t>determined by values on the diagonal.  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33" y="3444678"/>
                <a:ext cx="12065621" cy="1200329"/>
              </a:xfrm>
              <a:prstGeom prst="rect">
                <a:avLst/>
              </a:prstGeom>
              <a:blipFill>
                <a:blip r:embed="rId4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46405" y="5069864"/>
            <a:ext cx="11517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Various formulae presented in the literature 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[MM, Gardiner-</a:t>
            </a:r>
            <a:r>
              <a:rPr lang="en-US" sz="4000" dirty="0" err="1" smtClean="0">
                <a:solidFill>
                  <a:srgbClr val="7030A0"/>
                </a:solidFill>
              </a:rPr>
              <a:t>Megas</a:t>
            </a:r>
            <a:r>
              <a:rPr lang="en-US" sz="4000" dirty="0" smtClean="0">
                <a:solidFill>
                  <a:srgbClr val="7030A0"/>
                </a:solidFill>
              </a:rPr>
              <a:t>] should be understood this way</a:t>
            </a:r>
            <a:endParaRPr lang="en-US" sz="4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58805" y="1829079"/>
                <a:ext cx="27660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805" y="1829079"/>
                <a:ext cx="276605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37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9584" y="2991385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closed 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open-closed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Closed constrained boundaries &amp; ensemble interpretation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40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8585" y="361183"/>
            <a:ext cx="7445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V.  Example: d=2 &amp; Oriented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0334" y="2910939"/>
            <a:ext cx="3172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Closed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20548" y="4343131"/>
            <a:ext cx="3172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Open-closed 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364516" y="2066091"/>
            <a:ext cx="307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Semisimple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086381" y="2052801"/>
            <a:ext cx="37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Non-</a:t>
            </a:r>
            <a:r>
              <a:rPr lang="en-US" sz="4000" dirty="0" err="1" smtClean="0"/>
              <a:t>semisimple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63557" y="2773977"/>
            <a:ext cx="118284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3558" y="4094165"/>
            <a:ext cx="118284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3557" y="5526357"/>
            <a:ext cx="118284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35707" y="2760687"/>
            <a:ext cx="0" cy="27656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22826" y="2773977"/>
            <a:ext cx="0" cy="27656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68328" y="3038982"/>
            <a:ext cx="266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Yes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8328" y="4569506"/>
            <a:ext cx="266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Yes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24372" y="3013059"/>
            <a:ext cx="266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Examples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0671" y="4505899"/>
            <a:ext cx="266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????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6592" y="1370177"/>
            <a:ext cx="6885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[Friedan, </a:t>
            </a:r>
            <a:r>
              <a:rPr lang="en-US" sz="4000" dirty="0" err="1" smtClean="0">
                <a:solidFill>
                  <a:srgbClr val="FF0000"/>
                </a:solidFill>
              </a:rPr>
              <a:t>Dijkgraaf</a:t>
            </a:r>
            <a:r>
              <a:rPr lang="en-US" sz="4000" dirty="0" smtClean="0">
                <a:solidFill>
                  <a:srgbClr val="FF0000"/>
                </a:solidFill>
              </a:rPr>
              <a:t>, Segal,… ] 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9863" y="394210"/>
                <a:ext cx="106312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 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f.d. commutative Frobenius algebra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63" y="394210"/>
                <a:ext cx="10631277" cy="646331"/>
              </a:xfrm>
              <a:prstGeom prst="rect">
                <a:avLst/>
              </a:prstGeom>
              <a:blipFill>
                <a:blip r:embed="rId2"/>
                <a:stretch>
                  <a:fillRect t="-1415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5759" y="2749690"/>
                <a:ext cx="1058720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𝐷𝑖𝑠𝑘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 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59" y="2749690"/>
                <a:ext cx="1058720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8765" y="4178403"/>
                <a:ext cx="114134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:   Symmetric nondegenerate form 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65" y="4178403"/>
                <a:ext cx="11413475" cy="646331"/>
              </a:xfrm>
              <a:prstGeom prst="rect">
                <a:avLst/>
              </a:prstGeom>
              <a:blipFill>
                <a:blip r:embed="rId4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346592" y="5619471"/>
            <a:ext cx="716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DA386"/>
                </a:solidFill>
              </a:rPr>
              <a:t>Open-closed case discussed later. </a:t>
            </a:r>
            <a:endParaRPr lang="en-US" sz="3600" dirty="0">
              <a:solidFill>
                <a:srgbClr val="0DA3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334124" y="-93633"/>
                <a:ext cx="5327962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sz="4800" dirty="0" smtClean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4800" dirty="0" smtClean="0">
                    <a:latin typeface="+mn-lt"/>
                  </a:rPr>
                  <a:t> Semisimple </a:t>
                </a:r>
                <a:endParaRPr lang="en-US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34124" y="-93633"/>
                <a:ext cx="5327962" cy="1325563"/>
              </a:xfrm>
              <a:blipFill>
                <a:blip r:embed="rId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6317" y="1442129"/>
                <a:ext cx="589561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6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6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17" y="1442129"/>
                <a:ext cx="5895619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29837" y="3036600"/>
                <a:ext cx="4288376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837" y="3036600"/>
                <a:ext cx="4288376" cy="822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1715" y="4643329"/>
                <a:ext cx="11171104" cy="1560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011E5F"/>
                    </a:solidFill>
                  </a:rPr>
                  <a:t>2d Topological String Theory with target space</a:t>
                </a:r>
              </a:p>
              <a:p>
                <a:pPr algn="ctr"/>
                <a:r>
                  <a:rPr lang="en-US" sz="4400" dirty="0" smtClean="0">
                    <a:solidFill>
                      <a:srgbClr val="011E5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𝑆𝑝𝑒𝑐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sz="4400" dirty="0" smtClean="0">
                    <a:solidFill>
                      <a:srgbClr val="011E5F"/>
                    </a:solidFill>
                  </a:rPr>
                  <a:t> and </a:t>
                </a:r>
                <a:r>
                  <a:rPr lang="en-US" sz="4400" dirty="0" err="1" smtClean="0">
                    <a:solidFill>
                      <a:srgbClr val="011E5F"/>
                    </a:solidFill>
                  </a:rPr>
                  <a:t>dilaton</a:t>
                </a:r>
                <a:r>
                  <a:rPr lang="en-US" sz="4400" dirty="0" smtClean="0">
                    <a:solidFill>
                      <a:srgbClr val="011E5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𝑠𝑡𝑟𝑖𝑛𝑔</m:t>
                        </m:r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 smtClean="0">
                  <a:solidFill>
                    <a:srgbClr val="011E5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15" y="4643329"/>
                <a:ext cx="11171104" cy="1560427"/>
              </a:xfrm>
              <a:prstGeom prst="rect">
                <a:avLst/>
              </a:prstGeom>
              <a:blipFill>
                <a:blip r:embed="rId5"/>
                <a:stretch>
                  <a:fillRect t="-8203" b="-13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14382" y="1411568"/>
                <a:ext cx="612407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= 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382" y="1411568"/>
                <a:ext cx="6124073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49515" y="3090013"/>
                <a:ext cx="52356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515" y="3090013"/>
                <a:ext cx="523565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5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2191" y="428896"/>
                <a:ext cx="102526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d>
                        <m:d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∅, ∅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+⋯</m:t>
                              </m:r>
                            </m:e>
                          </m:d>
                        </m:e>
                      </m:func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91" y="428896"/>
                <a:ext cx="10252647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3411" y="1640426"/>
                <a:ext cx="5392757" cy="1197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⁡( 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</m:sSub>
                    <m:d>
                      <m:dPr>
                        <m:ctrlP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</a:rPr>
                  <a:t>)</a:t>
                </a:r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411" y="1640426"/>
                <a:ext cx="5392757" cy="1197764"/>
              </a:xfrm>
              <a:prstGeom prst="rect">
                <a:avLst/>
              </a:prstGeom>
              <a:blipFill>
                <a:blip r:embed="rId3"/>
                <a:stretch>
                  <a:fillRect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32" y="3415753"/>
                <a:ext cx="1069737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:   </m:t>
                    </m:r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</a:rPr>
                  <a:t>Handle-adding element defined by the one-hole torus with one outgoing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2" y="3415753"/>
                <a:ext cx="10697379" cy="1446550"/>
              </a:xfrm>
              <a:prstGeom prst="rect">
                <a:avLst/>
              </a:prstGeom>
              <a:blipFill>
                <a:blip r:embed="rId4"/>
                <a:stretch>
                  <a:fillRect l="-2336" t="-8403" b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38712" y="1495254"/>
                <a:ext cx="4164376" cy="2412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4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4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𝒳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4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4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4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  <a:p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712" y="1495254"/>
                <a:ext cx="4164376" cy="24123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93411" y="5138693"/>
                <a:ext cx="9676640" cy="1378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den>
                      </m:f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+1+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411" y="5138693"/>
                <a:ext cx="9676640" cy="13789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5391" y="3415753"/>
            <a:ext cx="1677320" cy="11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94333" y="144391"/>
                <a:ext cx="66872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∐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∅</m:t>
                          </m:r>
                        </m:e>
                      </m:d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?  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333" y="144391"/>
                <a:ext cx="6687238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61012" y="2067680"/>
            <a:ext cx="9805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</a:rPr>
              <a:t>Bordisms</a:t>
            </a:r>
            <a:r>
              <a:rPr lang="en-US" sz="4400" dirty="0" smtClean="0">
                <a:solidFill>
                  <a:srgbClr val="C00000"/>
                </a:solidFill>
              </a:rPr>
              <a:t> with one connected component: </a:t>
            </a:r>
            <a:endParaRPr lang="en-US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2099" y="3390910"/>
                <a:ext cx="58389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99" y="3390910"/>
                <a:ext cx="583893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01648" y="1052551"/>
                <a:ext cx="55598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648" y="1052551"/>
                <a:ext cx="555984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7581" y="1129171"/>
                <a:ext cx="75355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For simplicity: Take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func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81" y="1129171"/>
                <a:ext cx="7535538" cy="646331"/>
              </a:xfrm>
              <a:prstGeom prst="rect">
                <a:avLst/>
              </a:prstGeom>
              <a:blipFill>
                <a:blip r:embed="rId5"/>
                <a:stretch>
                  <a:fillRect l="-2427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125" y="2829601"/>
            <a:ext cx="3703899" cy="1892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177" y="4952284"/>
                <a:ext cx="121108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Bordisms with one connected component and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ingoing circles: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7" y="4952284"/>
                <a:ext cx="12110823" cy="646331"/>
              </a:xfrm>
              <a:prstGeom prst="rect">
                <a:avLst/>
              </a:prstGeom>
              <a:blipFill>
                <a:blip r:embed="rId7"/>
                <a:stretch>
                  <a:fillRect l="-1510" t="-14151" r="-176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40894" y="5767358"/>
                <a:ext cx="69913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4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94" y="5767358"/>
                <a:ext cx="699138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639" y="141118"/>
            <a:ext cx="10708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DA386"/>
                </a:solidFill>
              </a:rPr>
              <a:t>Returning to 2 ingoing circles: We can also have </a:t>
            </a:r>
          </a:p>
          <a:p>
            <a:pPr algn="ctr"/>
            <a:r>
              <a:rPr lang="en-US" sz="4000" dirty="0" err="1" smtClean="0">
                <a:solidFill>
                  <a:srgbClr val="0DA386"/>
                </a:solidFill>
              </a:rPr>
              <a:t>bordisms</a:t>
            </a:r>
            <a:r>
              <a:rPr lang="en-US" sz="4000" dirty="0" smtClean="0">
                <a:solidFill>
                  <a:srgbClr val="0DA386"/>
                </a:solidFill>
              </a:rPr>
              <a:t> with two connected components: </a:t>
            </a:r>
            <a:endParaRPr lang="en-US" sz="4000" dirty="0">
              <a:solidFill>
                <a:srgbClr val="0DA38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4050" y="2291939"/>
                <a:ext cx="67528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dirty="0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dirty="0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800" b="0" i="1" dirty="0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b="0" i="1" dirty="0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dirty="0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800" b="0" i="1" dirty="0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800" b="0" i="1" dirty="0" smtClean="0">
                          <a:solidFill>
                            <a:srgbClr val="0DA386"/>
                          </a:solidFill>
                          <a:latin typeface="Cambria Math" panose="02040503050406030204" pitchFamily="18" charset="0"/>
                        </a:rPr>
                        <m:t>↦ </m:t>
                      </m:r>
                      <m:sSub>
                        <m:sSubPr>
                          <m:ctrlP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50" y="2291939"/>
                <a:ext cx="675280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904" y="1478671"/>
            <a:ext cx="4148176" cy="2181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731" y="3967508"/>
            <a:ext cx="4423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Altogether:  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7847" y="3944905"/>
                <a:ext cx="9967319" cy="865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d>
                      <m:d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  <m:d>
                      <m:d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d>
                      <m:dPr>
                        <m:ctrlP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4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847" y="3944905"/>
                <a:ext cx="9967319" cy="865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56854" y="5329695"/>
                <a:ext cx="4406747" cy="865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854" y="5329695"/>
                <a:ext cx="4406747" cy="865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210" y="4977708"/>
                <a:ext cx="803129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Marolf-Maxfield recognize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 as a Bell polynomial </a:t>
                </a:r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" y="4977708"/>
                <a:ext cx="8031296" cy="1569660"/>
              </a:xfrm>
              <a:prstGeom prst="rect">
                <a:avLst/>
              </a:prstGeom>
              <a:blipFill>
                <a:blip r:embed="rId6"/>
                <a:stretch>
                  <a:fillRect l="-3414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3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0033" y="-88333"/>
            <a:ext cx="6243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Bell Polynomials 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9065" y="1134385"/>
                <a:ext cx="1063127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: A polynomial that counts the ways a set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elements can be partitioned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65" y="1134385"/>
                <a:ext cx="10631278" cy="1323439"/>
              </a:xfrm>
              <a:prstGeom prst="rect">
                <a:avLst/>
              </a:prstGeom>
              <a:blipFill>
                <a:blip r:embed="rId2"/>
                <a:stretch>
                  <a:fillRect t="-8295" r="-183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9570" y="2601304"/>
                <a:ext cx="10818564" cy="68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Coefficient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⋯ 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: counts disjoint decompositions with 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70" y="2601304"/>
                <a:ext cx="10818564" cy="688650"/>
              </a:xfrm>
              <a:prstGeom prst="rect">
                <a:avLst/>
              </a:prstGeom>
              <a:blipFill>
                <a:blip r:embed="rId3"/>
                <a:stretch>
                  <a:fillRect l="-1466" b="-26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9571" y="3433435"/>
                <a:ext cx="725460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11E5F"/>
                    </a:solidFill>
                  </a:rPr>
                  <a:t> subsets of cardinality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endParaRPr lang="en-US" sz="4000" b="0" dirty="0" smtClean="0">
                  <a:solidFill>
                    <a:srgbClr val="011E5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71" y="3433435"/>
                <a:ext cx="7254607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9570" y="4408359"/>
                <a:ext cx="63842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0B0F0"/>
                    </a:solidFill>
                  </a:rPr>
                  <a:t> subsets of cardinality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000" b="0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70" y="4408359"/>
                <a:ext cx="6384275" cy="707886"/>
              </a:xfrm>
              <a:prstGeom prst="rect">
                <a:avLst/>
              </a:prstGeom>
              <a:blipFill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452911" y="3921571"/>
            <a:ext cx="354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Etc. </a:t>
            </a:r>
            <a:endParaRPr lang="en-US" sz="3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99875" y="5548032"/>
                <a:ext cx="67365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…,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875" y="5548032"/>
                <a:ext cx="673651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41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1915" y="36014"/>
            <a:ext cx="5694803" cy="1325563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+mn-lt"/>
              </a:rPr>
              <a:t>I. Motivation</a:t>
            </a:r>
            <a:endParaRPr lang="en-US" sz="6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235" y="2595089"/>
                <a:ext cx="1135839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Probability amplitudes are computed by ``summing’’ </a:t>
                </a:r>
              </a:p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(as in a path integral) over metrics on some 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spacetime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35" y="2595089"/>
                <a:ext cx="11358390" cy="1200329"/>
              </a:xfrm>
              <a:prstGeom prst="rect">
                <a:avLst/>
              </a:prstGeom>
              <a:blipFill>
                <a:blip r:embed="rId2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52529" y="3795418"/>
                <a:ext cx="9937215" cy="105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{ −</m:t>
                        </m:r>
                        <m:f>
                          <m:fPr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  <m:sSup>
                              <m:sSupPr>
                                <m:ctrlP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nary>
                          <m:naryPr>
                            <m:supHide m:val="on"/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/>
                          <m:e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ℛ</m:t>
                            </m:r>
                            <m:d>
                              <m:dPr>
                                <m:ctrlP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𝑣𝑜𝑙</m:t>
                            </m:r>
                            <m:d>
                              <m:dPr>
                                <m:ctrlP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 .. . 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</a:rPr>
                  <a:t>}</a:t>
                </a:r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529" y="3795418"/>
                <a:ext cx="9937215" cy="1058303"/>
              </a:xfrm>
              <a:prstGeom prst="rect">
                <a:avLst/>
              </a:prstGeom>
              <a:blipFill>
                <a:blip r:embed="rId3"/>
                <a:stretch>
                  <a:fillRect b="-13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53913" y="5133860"/>
            <a:ext cx="8785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If we sum over metrics, should we also sum over topologies?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416" y="1640982"/>
            <a:ext cx="9816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A longstanding problem in quantum gravity: 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4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4537" y="288759"/>
                <a:ext cx="11746832" cy="2855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00FF"/>
                    </a:solidFill>
                  </a:rPr>
                  <a:t>Dividing a </a:t>
                </a:r>
                <a:r>
                  <a:rPr lang="en-US" sz="4400" dirty="0" err="1" smtClean="0">
                    <a:solidFill>
                      <a:srgbClr val="0000FF"/>
                    </a:solidFill>
                  </a:rPr>
                  <a:t>bordism</a:t>
                </a:r>
                <a:r>
                  <a:rPr lang="en-US" sz="44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∐"/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→∅   </m:t>
                        </m:r>
                      </m:e>
                    </m:nary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into connected components will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 connected components with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ingoing circles. Each such component, when summed over handles gives a factor of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37" y="288759"/>
                <a:ext cx="11746832" cy="2855269"/>
              </a:xfrm>
              <a:prstGeom prst="rect">
                <a:avLst/>
              </a:prstGeom>
              <a:blipFill>
                <a:blip r:embed="rId2"/>
                <a:stretch>
                  <a:fillRect l="-2128" t="-4051" r="-2128" b="-9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39432" y="4600223"/>
                <a:ext cx="6841476" cy="19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432" y="4600223"/>
                <a:ext cx="6841476" cy="1939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98277" y="3555607"/>
            <a:ext cx="3523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Upshot is: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4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80365" y="33745"/>
                <a:ext cx="39683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rgbClr val="FF0000"/>
                    </a:solidFill>
                  </a:rPr>
                  <a:t>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365" y="33745"/>
                <a:ext cx="3968315" cy="923330"/>
              </a:xfrm>
              <a:prstGeom prst="rect">
                <a:avLst/>
              </a:prstGeom>
              <a:blipFill>
                <a:blip r:embed="rId2"/>
                <a:stretch>
                  <a:fillRect l="-8295" t="-17881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920" y="1334931"/>
                <a:ext cx="11709695" cy="2038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/>
                        <m:e>
                          <m:eqArr>
                            <m:eqArr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∨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num>
                                        <m:den>
                                          <m: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nary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0" y="1334931"/>
                <a:ext cx="11709695" cy="2038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6437960" y="214050"/>
            <a:ext cx="1167064" cy="5627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3529126"/>
                <a:ext cx="10862632" cy="19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29126"/>
                <a:ext cx="10862632" cy="19390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12495" y="5719928"/>
            <a:ext cx="11672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Used extensively in the </a:t>
            </a:r>
            <a:r>
              <a:rPr lang="en-US" sz="4400" dirty="0" err="1" smtClean="0">
                <a:solidFill>
                  <a:srgbClr val="0000FF"/>
                </a:solidFill>
              </a:rPr>
              <a:t>Marolf-Maxfield</a:t>
            </a:r>
            <a:r>
              <a:rPr lang="en-US" sz="4400" dirty="0" smtClean="0">
                <a:solidFill>
                  <a:srgbClr val="0000FF"/>
                </a:solidFill>
              </a:rPr>
              <a:t> paper. 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3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0457" y="2717009"/>
                <a:ext cx="5288097" cy="1771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57" y="2717009"/>
                <a:ext cx="5288097" cy="1771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7346920" y="3354724"/>
            <a:ext cx="1520329" cy="495759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1105" y="4871195"/>
                <a:ext cx="11032957" cy="1675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(</m:t>
                          </m:r>
                          <m:nary>
                            <m:naryPr>
                              <m:chr m:val="∑"/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)⊗   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num>
                                        <m:den>
                                          <m: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05" y="4871195"/>
                <a:ext cx="11032957" cy="16750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9243" y="457536"/>
                <a:ext cx="9972100" cy="1876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/>
                        <m:e>
                          <m:eqArr>
                            <m:eqArr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∨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num>
                                        <m:den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43" y="457536"/>
                <a:ext cx="9972100" cy="1876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258" y="171378"/>
            <a:ext cx="9904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</a:rPr>
              <a:t>Frobenius</a:t>
            </a:r>
            <a:r>
              <a:rPr lang="en-US" sz="4000" dirty="0" smtClean="0">
                <a:solidFill>
                  <a:srgbClr val="7030A0"/>
                </a:solidFill>
              </a:rPr>
              <a:t> structure gives canonical real structure and </a:t>
            </a:r>
            <a:r>
              <a:rPr lang="en-US" sz="4000" dirty="0" err="1" smtClean="0">
                <a:solidFill>
                  <a:srgbClr val="7030A0"/>
                </a:solidFill>
              </a:rPr>
              <a:t>sesquilinear</a:t>
            </a:r>
            <a:r>
              <a:rPr lang="en-US" sz="4000" dirty="0" smtClean="0">
                <a:solidFill>
                  <a:srgbClr val="7030A0"/>
                </a:solidFill>
              </a:rPr>
              <a:t> form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0632" y="5190201"/>
                <a:ext cx="34771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54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32" y="5190201"/>
                <a:ext cx="3477126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05545" y="4539669"/>
                <a:ext cx="7589149" cy="2047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0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0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45" y="4539669"/>
                <a:ext cx="7589149" cy="20473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17288" y="1666195"/>
                <a:ext cx="72594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88" y="1666195"/>
                <a:ext cx="725944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9348" y="2655282"/>
                <a:ext cx="77373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348" y="2655282"/>
                <a:ext cx="773730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2465" y="3550582"/>
                <a:ext cx="95659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11E5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11E5F"/>
                    </a:solidFill>
                  </a:rPr>
                  <a:t> real, but not necessarily positive, </a:t>
                </a:r>
                <a:endParaRPr lang="en-US" sz="4400" dirty="0">
                  <a:solidFill>
                    <a:srgbClr val="011E5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65" y="3550582"/>
                <a:ext cx="9565956" cy="769441"/>
              </a:xfrm>
              <a:prstGeom prst="rect">
                <a:avLst/>
              </a:prstGeom>
              <a:blipFill>
                <a:blip r:embed="rId6"/>
                <a:stretch>
                  <a:fillRect l="-2548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9536" y="59838"/>
            <a:ext cx="358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Comments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2248" y="1145765"/>
                <a:ext cx="1085161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rabicPeriod"/>
                </a:pPr>
                <a:r>
                  <a:rPr lang="en-US" sz="3600" dirty="0" smtClean="0">
                    <a:solidFill>
                      <a:srgbClr val="0000FF"/>
                    </a:solidFill>
                  </a:rPr>
                  <a:t>Amplitudes can be invariant under the action of nontrivial global symmetry groups: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3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en-US" sz="3600" b="0" dirty="0" smtClean="0">
                  <a:solidFill>
                    <a:srgbClr val="0000FF"/>
                  </a:solidFill>
                </a:endParaRPr>
              </a:p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       </a:t>
                </a:r>
                <a:r>
                  <a:rPr lang="en-US" sz="3600" dirty="0" err="1" smtClean="0">
                    <a:solidFill>
                      <a:srgbClr val="0000FF"/>
                    </a:solidFill>
                  </a:rPr>
                  <a:t>automorphisms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 of the </a:t>
                </a:r>
                <a:r>
                  <a:rPr lang="en-US" sz="3600" dirty="0" err="1" smtClean="0">
                    <a:solidFill>
                      <a:srgbClr val="0000FF"/>
                    </a:solidFill>
                  </a:rPr>
                  <a:t>Frobenius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 structure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48" y="1145765"/>
                <a:ext cx="10851614" cy="1754326"/>
              </a:xfrm>
              <a:prstGeom prst="rect">
                <a:avLst/>
              </a:prstGeom>
              <a:blipFill>
                <a:blip r:embed="rId2"/>
                <a:stretch>
                  <a:fillRect l="-1742" t="-5903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2248" y="3052716"/>
            <a:ext cx="11336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2. Amplitudes can depend on continuous parameters </a:t>
            </a:r>
            <a:endParaRPr lang="en-US"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2248" y="4418286"/>
                <a:ext cx="108516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3.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𝐻𝐻</m:t>
                                </m:r>
                              </m:sub>
                            </m:sSub>
                            <m:r>
                              <a:rPr lang="en-US" sz="4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𝐻𝐻</m:t>
                            </m:r>
                          </m:sub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</m:sup>
                        </m:sSubSup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is NOT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∅,∅</m:t>
                        </m:r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48" y="4418286"/>
                <a:ext cx="10851614" cy="707886"/>
              </a:xfrm>
              <a:prstGeom prst="rect">
                <a:avLst/>
              </a:prstGeom>
              <a:blipFill>
                <a:blip r:embed="rId3"/>
                <a:stretch>
                  <a:fillRect l="-196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291449" y="4418286"/>
            <a:ext cx="5080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In fact, it is divergent.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48" y="5783856"/>
            <a:ext cx="11544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4.  Relation to Coherent States (also used in MM)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0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37688" y="4999673"/>
                <a:ext cx="7194884" cy="801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688" y="4999673"/>
                <a:ext cx="7194884" cy="8012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7325" y="3233784"/>
                <a:ext cx="6510678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rad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|0〉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325" y="3233784"/>
                <a:ext cx="6510678" cy="1105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38819" y="1518688"/>
                <a:ext cx="4318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US" sz="5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8819" y="1518688"/>
                <a:ext cx="431861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897364" y="125973"/>
            <a:ext cx="8788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Relation To Coherent States - 1/2</a:t>
            </a:r>
            <a:endParaRPr lang="en-US" sz="4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4856" y="4999673"/>
                <a:ext cx="34049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56" y="4999673"/>
                <a:ext cx="340493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60747" y="1251307"/>
                <a:ext cx="8031253" cy="1458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begChr m:val="|"/>
                          <m:endChr m:val="〉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≔|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〉↔  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747" y="1251307"/>
                <a:ext cx="8031253" cy="14580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2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880431" y="1507530"/>
                <a:ext cx="69736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𝑎𝑛𝑛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  <m:r>
                        <a:rPr lang="en-US" sz="48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0431" y="1507530"/>
                <a:ext cx="6973677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854227"/>
                <a:ext cx="74914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𝒲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𝒲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54227"/>
                <a:ext cx="749147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64427" y="1599864"/>
                <a:ext cx="43516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〉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27" y="1599864"/>
                <a:ext cx="435166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57892" y="2601144"/>
                <a:ext cx="4351662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|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〈"/>
                          <m:endChr m:val="|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92" y="2601144"/>
                <a:ext cx="4351662" cy="1337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5246" y="3982669"/>
                <a:ext cx="9860097" cy="1478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𝑐𝑟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𝑎𝑛𝑛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46" y="3982669"/>
                <a:ext cx="9860097" cy="14787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76260" y="5793590"/>
                <a:ext cx="9397388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 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≅  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𝐹𝑜𝑐𝑘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260" y="5793590"/>
                <a:ext cx="9397388" cy="7871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64407" y="1551896"/>
                <a:ext cx="16089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407" y="1551896"/>
                <a:ext cx="160892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897364" y="125973"/>
            <a:ext cx="8788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Relation To Coherent States - 2/2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9584" y="3769117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closed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open-closed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Closed constrained boundaries &amp; ensemble interpretation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96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922" y="67538"/>
            <a:ext cx="1164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VI. d=2   Open-Closed: Oriented,  Semi-simple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94910" y="1146788"/>
            <a:ext cx="10135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In/out manifolds are disjoint unions of circles and oriented intervals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754" y="2529992"/>
            <a:ext cx="96618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The intervals are 1-morphisms 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in a category (of manifolds with corners)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1577" y="5818617"/>
                <a:ext cx="79724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𝐻𝑜𝑚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77" y="5818617"/>
                <a:ext cx="797246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9052" y="4167896"/>
                <a:ext cx="1048805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 are objects in a category of boundary conditions. </a:t>
                </a:r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52" y="4167896"/>
                <a:ext cx="10488058" cy="1569660"/>
              </a:xfrm>
              <a:prstGeom prst="rect">
                <a:avLst/>
              </a:prstGeom>
              <a:blipFill>
                <a:blip r:embed="rId3"/>
                <a:stretch>
                  <a:fillRect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163060" y="4740171"/>
            <a:ext cx="231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[Moore </a:t>
            </a:r>
            <a:endParaRPr lang="en-US" sz="2800" dirty="0" smtClean="0"/>
          </a:p>
          <a:p>
            <a:r>
              <a:rPr lang="en-US" sz="2800" dirty="0" smtClean="0"/>
              <a:t>&amp; </a:t>
            </a:r>
            <a:r>
              <a:rPr lang="en-US" sz="2800" dirty="0"/>
              <a:t>Segal]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5805" y="4313498"/>
            <a:ext cx="12031" cy="1900989"/>
          </a:xfrm>
          <a:prstGeom prst="line">
            <a:avLst/>
          </a:prstGeom>
          <a:ln w="762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76125" y="6091986"/>
                <a:ext cx="1130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6125" y="6091986"/>
                <a:ext cx="113096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219679" y="3548225"/>
                <a:ext cx="1130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679" y="3548225"/>
                <a:ext cx="113096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51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34" y="244923"/>
            <a:ext cx="11994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The surfaces are now 2-morphisms in a 2-category </a:t>
            </a:r>
            <a:endParaRPr lang="en-US" sz="4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1518" y="5420299"/>
                <a:ext cx="10466024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∐"/>
                          <m:subHide m:val="on"/>
                          <m:supHide m:val="on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nary>
                            <m:naryPr>
                              <m:chr m:val="∐"/>
                              <m:subHide m:val="on"/>
                              <m:supHide m:val="on"/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𝑐𝑜𝑛𝑠𝑡𝑟𝑎𝑖𝑛𝑒𝑑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600" b="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8" y="5420299"/>
                <a:ext cx="10466024" cy="14338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378" y="1351003"/>
            <a:ext cx="5769492" cy="367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695" y="0"/>
            <a:ext cx="11165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Summing Over Topologies In </a:t>
            </a:r>
            <a:r>
              <a:rPr lang="en-US" sz="5400" dirty="0" err="1" smtClean="0"/>
              <a:t>AdS</a:t>
            </a:r>
            <a:r>
              <a:rPr lang="en-US" sz="5400" dirty="0" smtClean="0"/>
              <a:t>/CFT: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60273" y="1051377"/>
            <a:ext cx="11894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Hawing-Page transition as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Confinement/</a:t>
            </a:r>
            <a:r>
              <a:rPr lang="en-US" sz="3600" dirty="0" err="1" smtClean="0">
                <a:solidFill>
                  <a:srgbClr val="FF0000"/>
                </a:solidFill>
              </a:rPr>
              <a:t>Deconfinement</a:t>
            </a:r>
            <a:r>
              <a:rPr lang="en-US" sz="3600" dirty="0" smtClean="0">
                <a:solidFill>
                  <a:srgbClr val="FF0000"/>
                </a:solidFill>
              </a:rPr>
              <a:t> in N=4 SYM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927" y="2777895"/>
            <a:ext cx="11259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Poincare series/</a:t>
            </a:r>
            <a:r>
              <a:rPr lang="en-US" sz="3600" dirty="0" err="1" smtClean="0">
                <a:solidFill>
                  <a:srgbClr val="C00000"/>
                </a:solidFill>
              </a:rPr>
              <a:t>Rademacher</a:t>
            </a:r>
            <a:r>
              <a:rPr lang="en-US" sz="3600" dirty="0" smtClean="0">
                <a:solidFill>
                  <a:srgbClr val="C00000"/>
                </a:solidFill>
              </a:rPr>
              <a:t> expansion of elliptic genus of K3 as sum over topologies in AdS3/CFT2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144" y="4746031"/>
            <a:ext cx="10631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Recent understanding of the ``Page curve’’  and</a:t>
            </a: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 (no) ``information loss’’ via dominance of different </a:t>
            </a: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topologies related to BHs. 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7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112" y="-86914"/>
            <a:ext cx="11464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We can also have closed constrained boundaries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718" y="780180"/>
            <a:ext cx="4974925" cy="2376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112" y="3086709"/>
            <a:ext cx="10003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Three conceptually distinct kinds of boundaries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0625" y="4066966"/>
            <a:ext cx="6894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solidFill>
                  <a:srgbClr val="7030A0"/>
                </a:solidFill>
              </a:rPr>
              <a:t>Ingoing/outgoing circles &amp; intervals 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1455" y="4924112"/>
            <a:ext cx="9656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2. Constrained boundaries connecting in/out  endpoints  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    to in and/or out endpoints of intervals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3522" y="6198777"/>
            <a:ext cx="698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DA386"/>
                </a:solidFill>
              </a:rPr>
              <a:t>3. Closed constrained boundaries </a:t>
            </a:r>
            <a:endParaRPr lang="en-US" sz="3200" dirty="0">
              <a:solidFill>
                <a:srgbClr val="0DA3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5797" y="1213791"/>
                <a:ext cx="1070839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</a:rPr>
                  <a:t>MM define their model by summing over surfaces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with boundary, with the weighting factor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97" y="1213791"/>
                <a:ext cx="10708395" cy="1323439"/>
              </a:xfrm>
              <a:prstGeom prst="rect">
                <a:avLst/>
              </a:prstGeom>
              <a:blipFill>
                <a:blip r:embed="rId3"/>
                <a:stretch>
                  <a:fillRect l="-854" t="-8295" r="-1993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2800" y="2968806"/>
                <a:ext cx="95626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d>
                        <m:dPr>
                          <m:begChr m:val="|"/>
                          <m:endChr m:val="}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00" y="2968806"/>
                <a:ext cx="956264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315123" y="166168"/>
            <a:ext cx="9846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Side Remark On </a:t>
            </a:r>
            <a:r>
              <a:rPr lang="en-US" sz="4400" dirty="0" err="1" smtClean="0"/>
              <a:t>Marolf-Maxfield</a:t>
            </a:r>
            <a:r>
              <a:rPr lang="en-US" sz="4400" dirty="0" smtClean="0"/>
              <a:t> Model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949" y="4294610"/>
                <a:ext cx="104947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is not a local term in the action </a:t>
                </a:r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49" y="4294610"/>
                <a:ext cx="10494776" cy="769441"/>
              </a:xfrm>
              <a:prstGeom prst="rect">
                <a:avLst/>
              </a:prstGeom>
              <a:blipFill>
                <a:blip r:embed="rId5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5495627"/>
                <a:ext cx="1206562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</a:rPr>
                  <a:t>Resolution: When one is careful about the interpretations of the circles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is a parameter that need not be interpreted as a part of the action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95627"/>
                <a:ext cx="12065620" cy="1077218"/>
              </a:xfrm>
              <a:prstGeom prst="rect">
                <a:avLst/>
              </a:prstGeom>
              <a:blipFill>
                <a:blip r:embed="rId6"/>
                <a:stretch>
                  <a:fillRect l="-505" t="-7386" r="-1364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8338" y="2355494"/>
                <a:ext cx="112668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In our language MM consider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func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(Generalizing their story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func>
                    <m: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Gardiner-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Megas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)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38" y="2355494"/>
                <a:ext cx="11266896" cy="1200329"/>
              </a:xfrm>
              <a:prstGeom prst="rect">
                <a:avLst/>
              </a:prstGeom>
              <a:blipFill>
                <a:blip r:embed="rId2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89555" y="3808324"/>
                <a:ext cx="8791460" cy="80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̃"/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))=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⁡[ 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acc>
                                <m:accPr>
                                  <m:chr m:val="̃"/>
                                  <m:ctrlPr>
                                    <a:rPr lang="en-US" sz="4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  </m:t>
                          </m:r>
                        </m:e>
                      </m:fun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55" y="3808324"/>
                <a:ext cx="8791460" cy="800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1755" y="4697622"/>
                <a:ext cx="6918592" cy="771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𝑀𝑀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755" y="4697622"/>
                <a:ext cx="6918592" cy="771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4441" y="5532509"/>
                <a:ext cx="11796737" cy="1325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033CC"/>
                    </a:solidFill>
                  </a:rPr>
                  <a:t>Or, if we consider their boundaries to be closed constrained boundaries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sub>
                        </m:sSub>
                      </m:sup>
                    </m:sSup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33CC"/>
                    </a:solidFill>
                  </a:rPr>
                  <a:t>is a fugacity </a:t>
                </a:r>
                <a:endParaRPr lang="en-US" sz="4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41" y="5532509"/>
                <a:ext cx="11796737" cy="1325491"/>
              </a:xfrm>
              <a:prstGeom prst="rect">
                <a:avLst/>
              </a:prstGeom>
              <a:blipFill>
                <a:blip r:embed="rId5"/>
                <a:stretch>
                  <a:fillRect t="-8295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98517" y="209695"/>
            <a:ext cx="10069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There are different interpretations depending on whether we take the boundary circles to be in/out going or constrained boundaries. 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8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937" y="126602"/>
            <a:ext cx="799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Splitting Formula -  Simplest Case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16945" y="1260468"/>
            <a:ext cx="1106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For simplicity (we can relax all these conditions): </a:t>
            </a:r>
            <a:endParaRPr lang="en-US" sz="4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9161" y="2112429"/>
                <a:ext cx="32264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1.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func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161" y="2112429"/>
                <a:ext cx="3226492" cy="707886"/>
              </a:xfrm>
              <a:prstGeom prst="rect">
                <a:avLst/>
              </a:prstGeom>
              <a:blipFill>
                <a:blip r:embed="rId2"/>
                <a:stretch>
                  <a:fillRect l="-661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5202" y="3026311"/>
                <a:ext cx="1180090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</a:rPr>
                  <a:t>2. All constrained boundaries are labeled with </a:t>
                </a:r>
              </a:p>
              <a:p>
                <a:r>
                  <a:rPr lang="en-US" sz="4000" dirty="0" smtClean="0">
                    <a:solidFill>
                      <a:srgbClr val="0000FF"/>
                    </a:solidFill>
                  </a:rPr>
                  <a:t>     single </a:t>
                </a:r>
                <a:r>
                  <a:rPr lang="en-US" sz="4000" dirty="0" err="1" smtClean="0">
                    <a:solidFill>
                      <a:srgbClr val="0000FF"/>
                    </a:solidFill>
                  </a:rPr>
                  <a:t>b.c.</a:t>
                </a:r>
                <a:r>
                  <a:rPr lang="en-US" sz="40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𝐻𝑜𝑚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sub>
                    </m:sSub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02" y="3026311"/>
                <a:ext cx="11800901" cy="1323439"/>
              </a:xfrm>
              <a:prstGeom prst="rect">
                <a:avLst/>
              </a:prstGeom>
              <a:blipFill>
                <a:blip r:embed="rId3"/>
                <a:stretch>
                  <a:fillRect l="-1808" t="-8257" b="-18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36752" y="4555746"/>
            <a:ext cx="1059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DA386"/>
                </a:solidFill>
              </a:rPr>
              <a:t>3. No closed constrained boundaries </a:t>
            </a:r>
            <a:endParaRPr lang="en-US" sz="4400" dirty="0">
              <a:solidFill>
                <a:srgbClr val="0DA38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33004" y="5792475"/>
                <a:ext cx="94352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B0F0"/>
                    </a:solidFill>
                  </a:rPr>
                  <a:t>4. All in/out manifolds are intervals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sub>
                    </m:sSub>
                  </m:oMath>
                </a14:m>
                <a:endParaRPr lang="en-US" sz="4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004" y="5792475"/>
                <a:ext cx="9435259" cy="769441"/>
              </a:xfrm>
              <a:prstGeom prst="rect">
                <a:avLst/>
              </a:prstGeom>
              <a:blipFill>
                <a:blip r:embed="rId4"/>
                <a:stretch>
                  <a:fillRect l="-2650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51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72447" y="227026"/>
                <a:ext cx="104005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 = open string coupling: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47" y="227026"/>
                <a:ext cx="10400594" cy="769441"/>
              </a:xfrm>
              <a:prstGeom prst="rect">
                <a:avLst/>
              </a:prstGeom>
              <a:blipFill>
                <a:blip r:embed="rId2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72447" y="1468966"/>
                <a:ext cx="45499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7030A0"/>
                    </a:solidFill>
                  </a:rPr>
                  <a:t>For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</a:rPr>
                  <a:t> real,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&gt;0  </m:t>
                    </m:r>
                  </m:oMath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47" y="1468966"/>
                <a:ext cx="4549965" cy="769441"/>
              </a:xfrm>
              <a:prstGeom prst="rect">
                <a:avLst/>
              </a:prstGeom>
              <a:blipFill>
                <a:blip r:embed="rId3"/>
                <a:stretch>
                  <a:fillRect l="-5496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5097" y="2595431"/>
                <a:ext cx="9838063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97" y="2595431"/>
                <a:ext cx="9838063" cy="879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9851" y="5384451"/>
                <a:ext cx="11343190" cy="764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vector</m:t>
                    </m:r>
                    <m: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space</m:t>
                    </m:r>
                    <m: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Hermitian matrices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51" y="5384451"/>
                <a:ext cx="11343190" cy="764055"/>
              </a:xfrm>
              <a:prstGeom prst="rect">
                <a:avLst/>
              </a:prstGeom>
              <a:blipFill>
                <a:blip r:embed="rId5"/>
                <a:stretch>
                  <a:fillRect t="-13492" r="-1128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8227" y="4047679"/>
                <a:ext cx="11673773" cy="696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600" dirty="0">
                    <a:solidFill>
                      <a:srgbClr val="7030A0"/>
                    </a:solidFill>
                  </a:rPr>
                  <a:t>``Cardy condition’’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sub>
                    </m:sSub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𝑀𝑎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rgbClr val="7030A0"/>
                    </a:solidFill>
                  </a:rPr>
                  <a:t>Moore&amp;Segal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]</a:t>
                </a:r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27" y="4047679"/>
                <a:ext cx="11673773" cy="696794"/>
              </a:xfrm>
              <a:prstGeom prst="rect">
                <a:avLst/>
              </a:prstGeom>
              <a:blipFill>
                <a:blip r:embed="rId6"/>
                <a:stretch>
                  <a:fillRect l="-679" t="-1315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70365" y="1409909"/>
                <a:ext cx="50139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54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365" y="1409909"/>
                <a:ext cx="5013929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9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13063" y="195907"/>
                <a:ext cx="6753340" cy="150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 …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∏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3063" y="195907"/>
                <a:ext cx="6753340" cy="15008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54199" y="508850"/>
                <a:ext cx="7304183" cy="128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𝑑𝐻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sup>
                          </m:sSup>
                          <m:nary>
                            <m:naryPr>
                              <m:chr m:val="∏"/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〈 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199" y="508850"/>
                <a:ext cx="7304183" cy="1287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1611" y="2846805"/>
                <a:ext cx="10873649" cy="1875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𝑑𝑆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3600" b="0" i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det</m:t>
                                                  </m:r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3600" b="0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3600" b="0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1−</m:t>
                                                      </m:r>
                                                      <m:r>
                                                        <a:rPr lang="en-US" sz="3600" b="0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𝑆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e>
                                            <m:sup>
                                              <m:f>
                                                <m:fPr>
                                                  <m:ctrlP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den>
                                              </m:f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𝑇𝑟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𝑆𝐻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11" y="2846805"/>
                <a:ext cx="10873649" cy="1875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2890" y="2009710"/>
                <a:ext cx="10873649" cy="7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: Basis of matrix units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Sup>
                      <m:sSub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is the dual basis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0" y="2009710"/>
                <a:ext cx="10873649" cy="720325"/>
              </a:xfrm>
              <a:prstGeom prst="rect">
                <a:avLst/>
              </a:prstGeom>
              <a:blipFill>
                <a:blip r:embed="rId5"/>
                <a:stretch>
                  <a:fillRect t="-11017" b="-23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135" y="5376231"/>
                <a:ext cx="9419422" cy="1154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⁡[ 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)] </m:t>
                          </m:r>
                        </m:e>
                      </m:func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5" y="5376231"/>
                <a:ext cx="9419422" cy="1154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24550" y="4865307"/>
            <a:ext cx="3459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Corollary: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7557" y="6040167"/>
            <a:ext cx="2794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Gardiner-</a:t>
            </a:r>
            <a:r>
              <a:rPr lang="en-US" sz="2000" dirty="0" err="1" smtClean="0"/>
              <a:t>Megas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083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09" y="144379"/>
            <a:ext cx="10369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Remark: A Funny Mathematical Structure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9863" y="1167063"/>
                <a:ext cx="105877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≔  </m:t>
                      </m:r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63" y="1167063"/>
                <a:ext cx="10587789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82842" y="2189747"/>
                <a:ext cx="105877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Give a series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-linear multiplications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842" y="2189747"/>
                <a:ext cx="10587789" cy="646331"/>
              </a:xfrm>
              <a:prstGeom prst="rect">
                <a:avLst/>
              </a:prstGeom>
              <a:blipFill>
                <a:blip r:embed="rId3"/>
                <a:stretch>
                  <a:fillRect l="-1786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8" y="3089321"/>
            <a:ext cx="3625140" cy="1386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897" y="3089321"/>
            <a:ext cx="7052335" cy="1394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056" y="4728990"/>
            <a:ext cx="10936596" cy="191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9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9584" y="4543881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closed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open-closed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Closed constrained boundaries &amp; ensemble interpretation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636" y="0"/>
            <a:ext cx="8075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VII. Constrained Boundaries &amp; </a:t>
            </a:r>
          </a:p>
          <a:p>
            <a:pPr algn="ctr"/>
            <a:r>
              <a:rPr lang="en-US" sz="4400" dirty="0" smtClean="0"/>
              <a:t>An Ensemble Interpretation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6460" y="3041664"/>
                <a:ext cx="116007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Sum over </a:t>
                </a:r>
                <a:r>
                  <a:rPr lang="en-US" sz="3200" dirty="0" err="1" smtClean="0">
                    <a:solidFill>
                      <a:srgbClr val="C00000"/>
                    </a:solidFill>
                  </a:rPr>
                  <a:t>bordisms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∅→∅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constrained boundaries of type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60" y="3041664"/>
                <a:ext cx="11600762" cy="584775"/>
              </a:xfrm>
              <a:prstGeom prst="rect">
                <a:avLst/>
              </a:prstGeom>
              <a:blipFill>
                <a:blip r:embed="rId2"/>
                <a:stretch>
                  <a:fillRect l="-131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8" y="3928950"/>
            <a:ext cx="7876743" cy="2929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460" y="1661935"/>
            <a:ext cx="11347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MM paper aimed to give an interpretation of the 2d model in terms of an ensemble average of 1d models.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2117" y="4372077"/>
            <a:ext cx="39585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Disconnected surfaces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93751" y="4618298"/>
                <a:ext cx="10965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751" y="4618298"/>
                <a:ext cx="1096548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0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024568" y="176270"/>
                <a:ext cx="9221118" cy="1576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</m:acc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</m:acc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</m:den>
                      </m:f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4568" y="176270"/>
                <a:ext cx="9221118" cy="15766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00923" y="277516"/>
                <a:ext cx="5398265" cy="1475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923" y="277516"/>
                <a:ext cx="5398265" cy="1475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835" y="2827522"/>
                <a:ext cx="6211781" cy="1058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sSub>
                        <m:sSub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𝜄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5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𝒪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𝑎𝑎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5" y="2827522"/>
                <a:ext cx="6211781" cy="1058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295" y="2216746"/>
            <a:ext cx="3268980" cy="1990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9467" y="5077254"/>
                <a:ext cx="542925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𝑑𝑖𝑚</m:t>
                      </m:r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 :  </m:t>
                      </m:r>
                    </m:oMath>
                  </m:oMathPara>
                </a14:m>
                <a:endParaRPr lang="en-US" sz="6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7" y="5077254"/>
                <a:ext cx="5429250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71931" y="4742098"/>
                <a:ext cx="5680710" cy="177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5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931" y="4742098"/>
                <a:ext cx="5680710" cy="1778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40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695" y="0"/>
            <a:ext cx="11165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Summing Over Topologies In </a:t>
            </a:r>
            <a:r>
              <a:rPr lang="en-US" sz="5400" dirty="0" err="1" smtClean="0"/>
              <a:t>AdS</a:t>
            </a:r>
            <a:r>
              <a:rPr lang="en-US" sz="5400" dirty="0" smtClean="0"/>
              <a:t>/CFT: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60273" y="1051377"/>
            <a:ext cx="11894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Hawing-Page transition as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Confinement/</a:t>
            </a:r>
            <a:r>
              <a:rPr lang="en-US" sz="3600" dirty="0" err="1" smtClean="0">
                <a:solidFill>
                  <a:srgbClr val="FF0000"/>
                </a:solidFill>
              </a:rPr>
              <a:t>Deconfinement</a:t>
            </a:r>
            <a:r>
              <a:rPr lang="en-US" sz="3600" dirty="0" smtClean="0">
                <a:solidFill>
                  <a:srgbClr val="FF0000"/>
                </a:solidFill>
              </a:rPr>
              <a:t> in N=4 SYM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927" y="2777895"/>
            <a:ext cx="11259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Poincare series/</a:t>
            </a:r>
            <a:r>
              <a:rPr lang="en-US" sz="3600" dirty="0" err="1" smtClean="0">
                <a:solidFill>
                  <a:srgbClr val="C00000"/>
                </a:solidFill>
              </a:rPr>
              <a:t>Rademacher</a:t>
            </a:r>
            <a:r>
              <a:rPr lang="en-US" sz="3600" dirty="0" smtClean="0">
                <a:solidFill>
                  <a:srgbClr val="C00000"/>
                </a:solidFill>
              </a:rPr>
              <a:t> expansion of elliptic genus of K3 as sum over topologies in AdS3/CFT2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144" y="4746031"/>
            <a:ext cx="10631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Recent understanding of the ``Page curve’’  and</a:t>
            </a: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 (no) ``information loss’’ via dominance of different </a:t>
            </a: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topologies related to BHs. 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1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2878" y="429658"/>
                <a:ext cx="10708394" cy="19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</m:acc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</m:acc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</m:den>
                      </m:f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78" y="429658"/>
                <a:ext cx="10708394" cy="1939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34299" y="2368715"/>
                <a:ext cx="7282149" cy="1747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p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99" y="2368715"/>
                <a:ext cx="7282149" cy="17477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7415" y="4139404"/>
                <a:ext cx="100694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is a stochastic variable on an ensemble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of 1d  oriented TQFT’s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   labeled by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with 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15" y="4139404"/>
                <a:ext cx="10069417" cy="1200329"/>
              </a:xfrm>
              <a:prstGeom prst="rect">
                <a:avLst/>
              </a:prstGeom>
              <a:blipFill>
                <a:blip r:embed="rId4"/>
                <a:stretch>
                  <a:fillRect t="-7614" r="-1271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2679" y="5447795"/>
                <a:ext cx="3800820" cy="12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36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79" y="5447795"/>
                <a:ext cx="3800820" cy="12155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09281" y="5761921"/>
                <a:ext cx="63126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281" y="5761921"/>
                <a:ext cx="631266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89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6264" y="3069708"/>
            <a:ext cx="123792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This suggests it could be interesting to consider TQFT’s where the target category is the category of </a:t>
            </a:r>
            <a:r>
              <a:rPr lang="en-US" sz="4400" dirty="0" err="1" smtClean="0">
                <a:solidFill>
                  <a:srgbClr val="0000FF"/>
                </a:solidFill>
              </a:rPr>
              <a:t>f.d</a:t>
            </a:r>
            <a:r>
              <a:rPr lang="en-US" sz="4400" dirty="0" smtClean="0">
                <a:solidFill>
                  <a:srgbClr val="0000FF"/>
                </a:solidFill>
              </a:rPr>
              <a:t>. vector bundles over measure spaces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endParaRPr lang="en-US" sz="4400" dirty="0" smtClean="0">
              <a:solidFill>
                <a:srgbClr val="0000FF"/>
              </a:solidFill>
            </a:endParaRPr>
          </a:p>
          <a:p>
            <a:pPr algn="ctr"/>
            <a:r>
              <a:rPr lang="en-US" sz="4400" dirty="0">
                <a:solidFill>
                  <a:srgbClr val="0000FF"/>
                </a:solidFill>
              </a:rPr>
              <a:t>a</a:t>
            </a:r>
            <a:r>
              <a:rPr lang="en-US" sz="4400" dirty="0" smtClean="0">
                <a:solidFill>
                  <a:srgbClr val="0000FF"/>
                </a:solidFill>
              </a:rPr>
              <a:t>s a way to model ensemble averages of </a:t>
            </a:r>
          </a:p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field theories. 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05" y="821802"/>
            <a:ext cx="12002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It would be interesting to give an ensemble interpretation to the full set of open/closed amplitudes.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438" y="5251201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closed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open-closed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Closed constrained boundaries &amp; ensemble interpretation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72771" y="190426"/>
                <a:ext cx="6610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VIII.  Comments On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771" y="190426"/>
                <a:ext cx="6610347" cy="769441"/>
              </a:xfrm>
              <a:prstGeom prst="rect">
                <a:avLst/>
              </a:prstGeom>
              <a:blipFill>
                <a:blip r:embed="rId2"/>
                <a:stretch>
                  <a:fillRect l="-3782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56771" y="1366092"/>
            <a:ext cx="9771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Can we extend these ideas to d=3 TQFT ?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104" y="2562863"/>
            <a:ext cx="12319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Classification of manifolds is  </a:t>
            </a:r>
            <a:r>
              <a:rPr lang="en-US" sz="4000" b="1" i="1" u="sng" dirty="0" smtClean="0">
                <a:solidFill>
                  <a:srgbClr val="0000FF"/>
                </a:solidFill>
              </a:rPr>
              <a:t>MUCH</a:t>
            </a:r>
            <a:r>
              <a:rPr lang="en-US" sz="4000" dirty="0" smtClean="0">
                <a:solidFill>
                  <a:srgbClr val="0000FF"/>
                </a:solidFill>
              </a:rPr>
              <a:t>   more difficult !! </a:t>
            </a:r>
            <a:endParaRPr 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0104" y="3488582"/>
                <a:ext cx="10895682" cy="1731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∅, ∅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⁡(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/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) </m:t>
                          </m:r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04" y="3488582"/>
                <a:ext cx="10895682" cy="1731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28327" y="5563451"/>
                <a:ext cx="97719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Sum over closed connected 3-folds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327" y="5563451"/>
                <a:ext cx="9771962" cy="707886"/>
              </a:xfrm>
              <a:prstGeom prst="rect">
                <a:avLst/>
              </a:prstGeom>
              <a:blipFill>
                <a:blip r:embed="rId4"/>
                <a:stretch>
                  <a:fillRect l="-224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29647" y="0"/>
                <a:ext cx="9485523" cy="701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That includes the sum over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647" y="0"/>
                <a:ext cx="9485523" cy="701474"/>
              </a:xfrm>
              <a:prstGeom prst="rect">
                <a:avLst/>
              </a:prstGeom>
              <a:blipFill>
                <a:blip r:embed="rId3"/>
                <a:stretch>
                  <a:fillRect l="-1992" t="-10435" b="-2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4910" y="766748"/>
                <a:ext cx="9727894" cy="802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10" y="766748"/>
                <a:ext cx="9727894" cy="802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2194" y="1646701"/>
                <a:ext cx="10587211" cy="731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For standard fully local TQFT,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grows 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94" y="1646701"/>
                <a:ext cx="10587211" cy="731162"/>
              </a:xfrm>
              <a:prstGeom prst="rect">
                <a:avLst/>
              </a:prstGeom>
              <a:blipFill>
                <a:blip r:embed="rId5"/>
                <a:stretch>
                  <a:fillRect l="-1727" t="-5833" b="-2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305612" y="2546211"/>
            <a:ext cx="820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The sum is irretrievably divergent.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043" y="3411412"/>
                <a:ext cx="10961784" cy="731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Can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   </m:t>
                        </m:r>
                      </m:e>
                    </m:func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for sufficiently large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?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43" y="3411412"/>
                <a:ext cx="10961784" cy="731162"/>
              </a:xfrm>
              <a:prstGeom prst="rect">
                <a:avLst/>
              </a:prstGeom>
              <a:blipFill>
                <a:blip r:embed="rId6"/>
                <a:stretch>
                  <a:fillRect l="-1669" t="-6667" b="-2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30" y="4446277"/>
                <a:ext cx="1206013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Sergei </a:t>
                </a:r>
                <a:r>
                  <a:rPr lang="en-US" sz="3600" dirty="0" err="1" smtClean="0">
                    <a:solidFill>
                      <a:srgbClr val="0000FF"/>
                    </a:solidFill>
                  </a:rPr>
                  <a:t>Gukov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: No!  </a:t>
                </a: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Cut along the boundary of a </a:t>
                </a:r>
                <a:r>
                  <a:rPr lang="en-US" sz="3600" dirty="0" err="1" smtClean="0">
                    <a:solidFill>
                      <a:srgbClr val="0000FF"/>
                    </a:solidFill>
                  </a:rPr>
                  <a:t>handlebody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 for any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0" y="4446277"/>
                <a:ext cx="12060138" cy="1200329"/>
              </a:xfrm>
              <a:prstGeom prst="rect">
                <a:avLst/>
              </a:prstGeom>
              <a:blipFill>
                <a:blip r:embed="rId7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4572" y="5926247"/>
                <a:ext cx="11270255" cy="731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If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=0   </m:t>
                        </m:r>
                      </m:e>
                    </m:func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for  </a:t>
                </a:r>
                <a:r>
                  <a:rPr lang="en-US" sz="3600" u="sng" dirty="0" smtClean="0">
                    <a:solidFill>
                      <a:srgbClr val="C00000"/>
                    </a:solidFill>
                  </a:rPr>
                  <a:t>any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then all amplitudes vanish!! 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2" y="5926247"/>
                <a:ext cx="11270255" cy="731162"/>
              </a:xfrm>
              <a:prstGeom prst="rect">
                <a:avLst/>
              </a:prstGeom>
              <a:blipFill>
                <a:blip r:embed="rId8"/>
                <a:stretch>
                  <a:fillRect l="-1622" t="-5833" r="-1028" b="-2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5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82" y="199311"/>
            <a:ext cx="11719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Is there some way to modify the domain and/or codomain categories to produce 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interesting examples for d&gt;2  ?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410" y="3217819"/>
            <a:ext cx="11004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Could various ideas from </a:t>
            </a:r>
            <a:r>
              <a:rPr lang="en-US" sz="4800" dirty="0" err="1" smtClean="0">
                <a:solidFill>
                  <a:srgbClr val="00B050"/>
                </a:solidFill>
              </a:rPr>
              <a:t>noncompact</a:t>
            </a:r>
            <a:r>
              <a:rPr lang="en-US" sz="4800" dirty="0" smtClean="0">
                <a:solidFill>
                  <a:srgbClr val="00B050"/>
                </a:solidFill>
              </a:rPr>
              <a:t> 3d </a:t>
            </a:r>
            <a:r>
              <a:rPr lang="en-US" sz="4800" dirty="0" err="1" smtClean="0">
                <a:solidFill>
                  <a:srgbClr val="00B050"/>
                </a:solidFill>
              </a:rPr>
              <a:t>Chern</a:t>
            </a:r>
            <a:r>
              <a:rPr lang="en-US" sz="4800" dirty="0" smtClean="0">
                <a:solidFill>
                  <a:srgbClr val="00B050"/>
                </a:solidFill>
              </a:rPr>
              <a:t>-Simons theory be useful here? </a:t>
            </a:r>
            <a:endParaRPr lang="en-US" sz="4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5682329"/>
                <a:ext cx="120723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 err="1" smtClean="0">
                    <a:solidFill>
                      <a:srgbClr val="00B0F0"/>
                    </a:solidFill>
                  </a:rPr>
                  <a:t>Categroids</a:t>
                </a:r>
                <a:r>
                  <a:rPr lang="en-US" sz="6000" dirty="0" smtClean="0">
                    <a:solidFill>
                      <a:srgbClr val="00B0F0"/>
                    </a:solidFill>
                  </a:rPr>
                  <a:t>?  </a:t>
                </a:r>
                <a:r>
                  <a:rPr lang="en-US" sz="4400" dirty="0" smtClean="0">
                    <a:solidFill>
                      <a:srgbClr val="00B0F0"/>
                    </a:solidFill>
                  </a:rPr>
                  <a:t>(Useful to Andersen &amp; Kashaev)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82329"/>
                <a:ext cx="12072395" cy="1015663"/>
              </a:xfrm>
              <a:prstGeom prst="rect">
                <a:avLst/>
              </a:prstGeom>
              <a:blipFill>
                <a:blip r:embed="rId2"/>
                <a:stretch>
                  <a:fillRect l="-1010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69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438" y="6020991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closed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open-closed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Summary &amp; Some Open Problems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Closed constrained boundaries &amp; ensemble interpretation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702" y="140117"/>
            <a:ext cx="8221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IX.  Summary And Open Problems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7612" y="2009106"/>
                <a:ext cx="11431836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12" y="2009106"/>
                <a:ext cx="11431836" cy="787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61332" y="4296158"/>
                <a:ext cx="66652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332" y="4296158"/>
                <a:ext cx="666520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29658" y="5513930"/>
            <a:ext cx="11193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We also worked out some examples for non-semi-simple d=2 TQFT. The splitting persists </a:t>
            </a:r>
            <a:endParaRPr lang="en-US" sz="3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97034" y="3064796"/>
                <a:ext cx="50139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54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034" y="3064796"/>
                <a:ext cx="501392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27612" y="1155780"/>
            <a:ext cx="10505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For suitable parameters of our TQFT, the total amplitude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3132" y="3155960"/>
            <a:ext cx="4142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Has a splitting: 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1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4758" y="96868"/>
            <a:ext cx="9331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Extensions of the d=2 results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44173" y="1858853"/>
            <a:ext cx="11369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>
                <a:solidFill>
                  <a:srgbClr val="7030A0"/>
                </a:solidFill>
              </a:rPr>
              <a:t>The general non-</a:t>
            </a:r>
            <a:r>
              <a:rPr lang="en-US" sz="4000" dirty="0" err="1">
                <a:solidFill>
                  <a:srgbClr val="7030A0"/>
                </a:solidFill>
              </a:rPr>
              <a:t>semisimple</a:t>
            </a:r>
            <a:r>
              <a:rPr lang="en-US" sz="4000" dirty="0">
                <a:solidFill>
                  <a:srgbClr val="7030A0"/>
                </a:solidFill>
              </a:rPr>
              <a:t> case, </a:t>
            </a:r>
            <a:r>
              <a:rPr lang="en-US" sz="4000" dirty="0" smtClean="0">
                <a:solidFill>
                  <a:srgbClr val="7030A0"/>
                </a:solidFill>
              </a:rPr>
              <a:t>closed, and open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997" y="3282634"/>
            <a:ext cx="11437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2. Other </a:t>
            </a:r>
            <a:r>
              <a:rPr lang="en-US" sz="4000" dirty="0">
                <a:solidFill>
                  <a:srgbClr val="C00000"/>
                </a:solidFill>
              </a:rPr>
              <a:t>tangential structures: </a:t>
            </a:r>
            <a:r>
              <a:rPr lang="en-US" sz="4000" dirty="0" err="1">
                <a:solidFill>
                  <a:srgbClr val="C00000"/>
                </a:solidFill>
              </a:rPr>
              <a:t>Unorientable</a:t>
            </a:r>
            <a:r>
              <a:rPr lang="en-US" sz="4000" dirty="0">
                <a:solidFill>
                  <a:srgbClr val="C00000"/>
                </a:solidFill>
              </a:rPr>
              <a:t>, (s)pin, …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7171" y="5060358"/>
            <a:ext cx="54783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3. G-</a:t>
            </a:r>
            <a:r>
              <a:rPr lang="en-US" sz="4000" dirty="0" err="1" smtClean="0">
                <a:solidFill>
                  <a:srgbClr val="0033CC"/>
                </a:solidFill>
              </a:rPr>
              <a:t>equivariant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>
                <a:solidFill>
                  <a:srgbClr val="0033CC"/>
                </a:solidFill>
              </a:rPr>
              <a:t>theories </a:t>
            </a:r>
          </a:p>
        </p:txBody>
      </p:sp>
    </p:spTree>
    <p:extLst>
      <p:ext uri="{BB962C8B-B14F-4D97-AF65-F5344CB8AC3E}">
        <p14:creationId xmlns:p14="http://schemas.microsoft.com/office/powerpoint/2010/main" val="33579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4758" y="96868"/>
            <a:ext cx="9331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Extensions of the d=2 results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0632" y="3767427"/>
                <a:ext cx="12658515" cy="101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5. Topological string theory: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b="0" dirty="0" smtClean="0">
                    <a:solidFill>
                      <a:srgbClr val="FF0000"/>
                    </a:solidFill>
                  </a:rPr>
                  <a:t>                                 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32" y="3767427"/>
                <a:ext cx="12658515" cy="1013547"/>
              </a:xfrm>
              <a:prstGeom prst="rect">
                <a:avLst/>
              </a:prstGeom>
              <a:blipFill>
                <a:blip r:embed="rId2"/>
                <a:stretch>
                  <a:fillRect l="-1734" b="-1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53412" y="1214648"/>
            <a:ext cx="12393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4. Couple </a:t>
            </a:r>
            <a:r>
              <a:rPr lang="en-US" sz="4000" dirty="0">
                <a:solidFill>
                  <a:srgbClr val="0000FF"/>
                </a:solidFill>
              </a:rPr>
              <a:t>to 2d YM with nontrivial area dependence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5446" y="2158258"/>
            <a:ext cx="7275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(summed amplitudes appear to exist) </a:t>
            </a:r>
          </a:p>
        </p:txBody>
      </p:sp>
    </p:spTree>
    <p:extLst>
      <p:ext uri="{BB962C8B-B14F-4D97-AF65-F5344CB8AC3E}">
        <p14:creationId xmlns:p14="http://schemas.microsoft.com/office/powerpoint/2010/main" val="41746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369" y="-86526"/>
            <a:ext cx="7021320" cy="1325563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+mn-lt"/>
              </a:rPr>
              <a:t>Puzzles In </a:t>
            </a:r>
            <a:r>
              <a:rPr lang="en-US" sz="6000" dirty="0" err="1" smtClean="0">
                <a:latin typeface="+mn-lt"/>
              </a:rPr>
              <a:t>AdS</a:t>
            </a:r>
            <a:r>
              <a:rPr lang="en-US" sz="6000" dirty="0" smtClean="0">
                <a:latin typeface="+mn-lt"/>
              </a:rPr>
              <a:t>/CFT</a:t>
            </a:r>
            <a:endParaRPr lang="en-US" sz="6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69758" y="1072087"/>
                <a:ext cx="798722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DA386"/>
                    </a:solidFill>
                  </a:rPr>
                  <a:t>There are hyperbolic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4000" dirty="0" smtClean="0">
                    <a:solidFill>
                      <a:srgbClr val="0DA386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40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4000" dirty="0" smtClean="0">
                    <a:solidFill>
                      <a:srgbClr val="0DA386"/>
                    </a:solidFill>
                  </a:rPr>
                  <a:t> has multiple connected components.  </a:t>
                </a:r>
                <a:endParaRPr lang="en-US" sz="40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758" y="1072087"/>
                <a:ext cx="7987229" cy="1323439"/>
              </a:xfrm>
              <a:prstGeom prst="rect">
                <a:avLst/>
              </a:prstGeom>
              <a:blipFill>
                <a:blip r:embed="rId2"/>
                <a:stretch>
                  <a:fillRect l="-1756" t="-8295" r="-3053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5994" y="2626453"/>
                <a:ext cx="1179806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 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Puzzling aspects of the </a:t>
                </a:r>
                <a:r>
                  <a:rPr lang="en-US" sz="4000" dirty="0" err="1" smtClean="0">
                    <a:solidFill>
                      <a:srgbClr val="C00000"/>
                    </a:solidFill>
                  </a:rPr>
                  <a:t>AdS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/CFT correspondence - the ``factorization problem’’ 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Yau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&amp; Witten 1999;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Maldacena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&amp;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Maoz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2004]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4" y="2626453"/>
                <a:ext cx="11798069" cy="1323439"/>
              </a:xfrm>
              <a:prstGeom prst="rect">
                <a:avLst/>
              </a:prstGeom>
              <a:blipFill>
                <a:blip r:embed="rId3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25231" y="4267367"/>
            <a:ext cx="11219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Saad</a:t>
            </a:r>
            <a:r>
              <a:rPr lang="en-US" sz="3600" dirty="0" smtClean="0">
                <a:solidFill>
                  <a:srgbClr val="0000FF"/>
                </a:solidFill>
              </a:rPr>
              <a:t>-</a:t>
            </a:r>
            <a:r>
              <a:rPr lang="en-US" sz="3600" dirty="0" err="1" smtClean="0">
                <a:solidFill>
                  <a:srgbClr val="0000FF"/>
                </a:solidFill>
              </a:rPr>
              <a:t>Shenker</a:t>
            </a:r>
            <a:r>
              <a:rPr lang="en-US" sz="3600" dirty="0" smtClean="0">
                <a:solidFill>
                  <a:srgbClr val="0000FF"/>
                </a:solidFill>
              </a:rPr>
              <a:t>-Stanford [1903.11115] identifies sum of topologies </a:t>
            </a:r>
            <a:r>
              <a:rPr lang="en-US" sz="3600" dirty="0" err="1" smtClean="0">
                <a:solidFill>
                  <a:srgbClr val="0000FF"/>
                </a:solidFill>
              </a:rPr>
              <a:t>in``JT</a:t>
            </a:r>
            <a:r>
              <a:rPr lang="en-US" sz="3600" dirty="0" smtClean="0">
                <a:solidFill>
                  <a:srgbClr val="0000FF"/>
                </a:solidFill>
              </a:rPr>
              <a:t> gravity’’ with a matrix model:  </a:t>
            </a: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Raises conceptual questions about whether string theory </a:t>
            </a: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should be dual to an </a:t>
            </a:r>
            <a:r>
              <a:rPr lang="en-US" sz="3600" b="1" i="1" u="sng" dirty="0" smtClean="0">
                <a:solidFill>
                  <a:srgbClr val="0000FF"/>
                </a:solidFill>
              </a:rPr>
              <a:t>ensemble</a:t>
            </a:r>
            <a:r>
              <a:rPr lang="en-US" sz="3600" dirty="0" smtClean="0">
                <a:solidFill>
                  <a:srgbClr val="0000FF"/>
                </a:solidFill>
              </a:rPr>
              <a:t> of QFTs. 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410" y="339022"/>
            <a:ext cx="10741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Is the existence of a splitting formula deep or a trivial consequence of linear algebra 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1031" y="5218323"/>
            <a:ext cx="10741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I</a:t>
            </a:r>
            <a:r>
              <a:rPr lang="en-US" sz="4000" dirty="0" smtClean="0">
                <a:solidFill>
                  <a:srgbClr val="002060"/>
                </a:solidFill>
              </a:rPr>
              <a:t>f it doesn’t just follow by linear algebra,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 is there an a priori reason why it should hold? 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555" y="2052489"/>
            <a:ext cx="11826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Rough idea:   The total amplitude is symmetric under exchange of all in-going boundaries for all out-going boundaries. </a:t>
            </a:r>
            <a:endParaRPr 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2418" y="3573851"/>
                <a:ext cx="985693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7030A0"/>
                    </a:solidFill>
                  </a:rPr>
                  <a:t>But any symmetric (</a:t>
                </a:r>
                <a:r>
                  <a:rPr lang="en-US" sz="4000" dirty="0" err="1" smtClean="0">
                    <a:solidFill>
                      <a:srgbClr val="7030A0"/>
                    </a:solidFill>
                  </a:rPr>
                  <a:t>f.d</a:t>
                </a:r>
                <a:r>
                  <a:rPr lang="en-US" sz="4000" dirty="0" smtClean="0">
                    <a:solidFill>
                      <a:srgbClr val="7030A0"/>
                    </a:solidFill>
                  </a:rPr>
                  <a:t>. complex) matrix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algn="ctr"/>
                <a:r>
                  <a:rPr lang="en-US" sz="4000" dirty="0" smtClean="0">
                    <a:solidFill>
                      <a:srgbClr val="7030A0"/>
                    </a:solidFill>
                  </a:rPr>
                  <a:t>can be written as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Φ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8" y="3573851"/>
                <a:ext cx="9856931" cy="1323439"/>
              </a:xfrm>
              <a:prstGeom prst="rect">
                <a:avLst/>
              </a:prstGeom>
              <a:blipFill>
                <a:blip r:embed="rId2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6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10085" y="3282274"/>
                <a:ext cx="77166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And what to do about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≥3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??? 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085" y="3282274"/>
                <a:ext cx="7716644" cy="769441"/>
              </a:xfrm>
              <a:prstGeom prst="rect">
                <a:avLst/>
              </a:prstGeom>
              <a:blipFill>
                <a:blip r:embed="rId2"/>
                <a:stretch>
                  <a:fillRect l="-3160" t="-15748" r="-4502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49906" y="5137485"/>
            <a:ext cx="7904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Thanks for your attention! 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1242397"/>
            <a:ext cx="10804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A splitting formula for JT gravity might have interesting implications for </a:t>
            </a:r>
          </a:p>
          <a:p>
            <a:r>
              <a:rPr lang="en-US" sz="2800" dirty="0">
                <a:solidFill>
                  <a:srgbClr val="7030A0"/>
                </a:solidFill>
              </a:rPr>
              <a:t>t</a:t>
            </a:r>
            <a:r>
              <a:rPr lang="en-US" sz="2800" dirty="0" smtClean="0">
                <a:solidFill>
                  <a:srgbClr val="7030A0"/>
                </a:solidFill>
              </a:rPr>
              <a:t>he ongoing discussion about the role of ensemble averages in </a:t>
            </a:r>
            <a:r>
              <a:rPr lang="en-US" sz="2800" dirty="0" err="1" smtClean="0">
                <a:solidFill>
                  <a:srgbClr val="7030A0"/>
                </a:solidFill>
              </a:rPr>
              <a:t>AdS</a:t>
            </a:r>
            <a:r>
              <a:rPr lang="en-US" sz="2800" dirty="0" smtClean="0">
                <a:solidFill>
                  <a:srgbClr val="7030A0"/>
                </a:solidFill>
              </a:rPr>
              <a:t>/CFT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2003" y="1932716"/>
            <a:ext cx="8703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SUPPLEMENT 1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772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567" y="-75100"/>
            <a:ext cx="489327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Quantum Systems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72809" y="2297304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Born Rule: </a:t>
            </a: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3" y="2409761"/>
            <a:ext cx="2804571" cy="28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589" y="1120277"/>
            <a:ext cx="240000" cy="2765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172" y="1727449"/>
            <a:ext cx="274286" cy="2765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08" y="3169752"/>
            <a:ext cx="272000" cy="281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00962" y="1002856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Set of physical ``states’’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2808" y="1638330"/>
            <a:ext cx="448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Set of physical ``observables’’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31557" y="3048713"/>
                <a:ext cx="4745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</a:rPr>
                  <a:t>Probability measures on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557" y="3048713"/>
                <a:ext cx="4745843" cy="523220"/>
              </a:xfrm>
              <a:prstGeom prst="rect">
                <a:avLst/>
              </a:prstGeom>
              <a:blipFill>
                <a:blip r:embed="rId15"/>
                <a:stretch>
                  <a:fillRect l="-269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67" y="4879907"/>
            <a:ext cx="1941333" cy="5028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28800" y="5732845"/>
            <a:ext cx="9065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is the probability that a measurement of the observable </a:t>
            </a:r>
            <a:r>
              <a:rPr lang="en-US" sz="2800" dirty="0">
                <a:solidFill>
                  <a:srgbClr val="800000"/>
                </a:solidFill>
              </a:rPr>
              <a:t>O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</a:p>
          <a:p>
            <a:r>
              <a:rPr lang="en-US" sz="2800" dirty="0">
                <a:solidFill>
                  <a:srgbClr val="0033CC"/>
                </a:solidFill>
              </a:rPr>
              <a:t>in the state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>
                <a:solidFill>
                  <a:srgbClr val="0033CC"/>
                </a:solidFill>
              </a:rPr>
              <a:t> has value between r</a:t>
            </a:r>
            <a:r>
              <a:rPr lang="en-US" sz="2800" baseline="-25000" dirty="0">
                <a:solidFill>
                  <a:srgbClr val="0033CC"/>
                </a:solidFill>
              </a:rPr>
              <a:t>1</a:t>
            </a:r>
            <a:r>
              <a:rPr lang="en-US" sz="2800" dirty="0">
                <a:solidFill>
                  <a:srgbClr val="0033CC"/>
                </a:solidFill>
              </a:rPr>
              <a:t> and r</a:t>
            </a:r>
            <a:r>
              <a:rPr lang="en-US" sz="2800" baseline="-25000" dirty="0">
                <a:solidFill>
                  <a:srgbClr val="0033CC"/>
                </a:solidFill>
              </a:rPr>
              <a:t>2</a:t>
            </a:r>
            <a:r>
              <a:rPr lang="en-US" sz="2800" dirty="0">
                <a:solidFill>
                  <a:srgbClr val="0033CC"/>
                </a:solidFill>
              </a:rPr>
              <a:t> . 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27" y="3820862"/>
            <a:ext cx="2217144" cy="3771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38" y="3862851"/>
            <a:ext cx="1718858" cy="37714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931556" y="3876857"/>
            <a:ext cx="1260578" cy="263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4" y="4943746"/>
            <a:ext cx="2665144" cy="37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879907"/>
            <a:ext cx="1709714" cy="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5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6" grpId="0"/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694" y="124280"/>
            <a:ext cx="7391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Dirac-von Neumann Axioms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74" y="2492847"/>
            <a:ext cx="274286" cy="276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9789" y="2399428"/>
            <a:ext cx="621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Self-</a:t>
            </a:r>
            <a:r>
              <a:rPr lang="en-US" sz="2800" dirty="0" err="1">
                <a:solidFill>
                  <a:srgbClr val="800000"/>
                </a:solidFill>
              </a:rPr>
              <a:t>adjoint</a:t>
            </a:r>
            <a:r>
              <a:rPr lang="en-US" sz="2800" dirty="0">
                <a:solidFill>
                  <a:srgbClr val="800000"/>
                </a:solidFill>
              </a:rPr>
              <a:t> operators T on Hilbert space 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60" y="1391126"/>
            <a:ext cx="240000" cy="276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09788" y="1141800"/>
                <a:ext cx="65928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Density matrices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:  Positive trace class operators on Hilbert space of trace =1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788" y="1141800"/>
                <a:ext cx="6592824" cy="954107"/>
              </a:xfrm>
              <a:prstGeom prst="rect">
                <a:avLst/>
              </a:prstGeom>
              <a:blipFill>
                <a:blip r:embed="rId15"/>
                <a:stretch>
                  <a:fillRect l="-1848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29" y="6155462"/>
            <a:ext cx="1481143" cy="3771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6211" y="3163524"/>
            <a:ext cx="8758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Spectral Theorem: There is a one-one correspondence of self-</a:t>
            </a:r>
            <a:r>
              <a:rPr lang="en-US" sz="2800" dirty="0" err="1">
                <a:solidFill>
                  <a:srgbClr val="0033CC"/>
                </a:solidFill>
              </a:rPr>
              <a:t>adjoint</a:t>
            </a:r>
            <a:r>
              <a:rPr lang="en-US" sz="2800" dirty="0">
                <a:solidFill>
                  <a:srgbClr val="0033CC"/>
                </a:solidFill>
              </a:rPr>
              <a:t> operators T  and projection valued measures: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1" y="4309298"/>
            <a:ext cx="1718857" cy="3771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76" y="4399475"/>
            <a:ext cx="338286" cy="198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14" y="4310222"/>
            <a:ext cx="1060573" cy="3771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10315" y="5023705"/>
            <a:ext cx="151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Example:  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28" y="5121336"/>
            <a:ext cx="2068572" cy="4045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5116682"/>
            <a:ext cx="4459426" cy="4525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48" y="6142243"/>
            <a:ext cx="1718857" cy="377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2" y="6155462"/>
            <a:ext cx="2681143" cy="37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72" y="6155462"/>
            <a:ext cx="555429" cy="377143"/>
          </a:xfrm>
          <a:prstGeom prst="rect">
            <a:avLst/>
          </a:prstGeom>
        </p:spPr>
      </p:pic>
      <p:pic>
        <p:nvPicPr>
          <p:cNvPr id="1026" name="Picture 2" descr="https://upload.wikimedia.org/wikipedia/commons/5/5e/JohnvonNeumann-LosAlamos.gi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-6590"/>
            <a:ext cx="1295399" cy="168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upload.wikimedia.org/wikipedia/commons/c/cf/Dirac_4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3" y="58185"/>
            <a:ext cx="1100630" cy="16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498" y="-5955"/>
            <a:ext cx="966298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Continuous Families Of Quantum Systems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1563" y="1461255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Hilbert bundle over space X of control parameters. 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49" y="5242190"/>
            <a:ext cx="3611428" cy="2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49" y="6024564"/>
            <a:ext cx="3742476" cy="502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0885" y="3490827"/>
                <a:ext cx="70254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</a:rPr>
                  <a:t>For each x get a probability measure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℘</m:t>
                    </m:r>
                    <m:r>
                      <a:rPr lang="en-US" sz="3200" i="1" baseline="-25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885" y="3490827"/>
                <a:ext cx="7025431" cy="584775"/>
              </a:xfrm>
              <a:prstGeom prst="rect">
                <a:avLst/>
              </a:prstGeom>
              <a:blipFill>
                <a:blip r:embed="rId12"/>
                <a:stretch>
                  <a:fillRect l="-2257" t="-12500" r="-234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15" y="4331743"/>
            <a:ext cx="6742867" cy="3794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867400" y="1417415"/>
            <a:ext cx="4191000" cy="1798996"/>
            <a:chOff x="1447800" y="2743201"/>
            <a:chExt cx="5257800" cy="2408596"/>
          </a:xfrm>
        </p:grpSpPr>
        <p:sp>
          <p:nvSpPr>
            <p:cNvPr id="11" name="Rectangle 10"/>
            <p:cNvSpPr/>
            <p:nvPr/>
          </p:nvSpPr>
          <p:spPr>
            <a:xfrm>
              <a:off x="2187540" y="2743201"/>
              <a:ext cx="4518060" cy="159297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32517" y="5029730"/>
              <a:ext cx="442810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781951" y="3539689"/>
              <a:ext cx="0" cy="106075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908" y="3041877"/>
              <a:ext cx="274087" cy="2775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3940974"/>
              <a:ext cx="191861" cy="16610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041" y="4894679"/>
              <a:ext cx="290954" cy="257118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4175254" y="4894679"/>
              <a:ext cx="226338" cy="2571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274086" y="2743201"/>
              <a:ext cx="14337" cy="1592975"/>
            </a:xfrm>
            <a:prstGeom prst="line">
              <a:avLst/>
            </a:prstGeom>
            <a:ln w="76200">
              <a:solidFill>
                <a:srgbClr val="1635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592" y="2989326"/>
              <a:ext cx="432214" cy="31855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027" y="4753422"/>
              <a:ext cx="192000" cy="171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0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Noncommutative Control Parameters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7400" y="1197068"/>
                <a:ext cx="8610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33CC"/>
                    </a:solidFill>
                  </a:rPr>
                  <a:t>We would like to define a family of quantum systems parametrized by a NC manifold whose ``algebra of functions’’ is a general C* algebra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197068"/>
                <a:ext cx="8610600" cy="1569660"/>
              </a:xfrm>
              <a:prstGeom prst="rect">
                <a:avLst/>
              </a:prstGeom>
              <a:blipFill>
                <a:blip r:embed="rId3"/>
                <a:stretch>
                  <a:fillRect l="-1841" t="-5039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667000" y="3785778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3191885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are observables?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404738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are states?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4656" y="491643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is the Born rule?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5891783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What replaces the Hilbert bundle? </a:t>
            </a:r>
          </a:p>
        </p:txBody>
      </p:sp>
    </p:spTree>
    <p:extLst>
      <p:ext uri="{BB962C8B-B14F-4D97-AF65-F5344CB8AC3E}">
        <p14:creationId xmlns:p14="http://schemas.microsoft.com/office/powerpoint/2010/main" val="38217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 smtClean="0"/>
              <a:t>Noncommutative Hilbert Bundles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66900" y="1073690"/>
                <a:ext cx="861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33CC"/>
                    </a:solidFill>
                  </a:rPr>
                  <a:t>Definition: Hilbert C* module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over C*-algebra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1073690"/>
                <a:ext cx="8610600" cy="584775"/>
              </a:xfrm>
              <a:prstGeom prst="rect">
                <a:avLst/>
              </a:prstGeom>
              <a:blipFill>
                <a:blip r:embed="rId6"/>
                <a:stretch>
                  <a:fillRect l="-1769" t="-12500" r="-191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96" y="2881059"/>
            <a:ext cx="1757717" cy="340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2200" y="1729097"/>
                <a:ext cx="838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Complex vector space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with a right-action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         and an  ``inner product’’ valued in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729097"/>
                <a:ext cx="8382000" cy="954107"/>
              </a:xfrm>
              <a:prstGeom prst="rect">
                <a:avLst/>
              </a:prstGeom>
              <a:blipFill>
                <a:blip r:embed="rId8"/>
                <a:stretch>
                  <a:fillRect l="-1527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2864956"/>
            <a:ext cx="2331433" cy="3771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3556040"/>
            <a:ext cx="3712005" cy="399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28" y="4252875"/>
            <a:ext cx="1940574" cy="3771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91200" y="4189794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(Positive element of the C* algebra.)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866900" y="5334000"/>
            <a:ext cx="8610600" cy="1524000"/>
            <a:chOff x="342900" y="5334000"/>
            <a:chExt cx="8610600" cy="1524000"/>
          </a:xfrm>
        </p:grpSpPr>
        <p:sp>
          <p:nvSpPr>
            <p:cNvPr id="14" name="Rectangle 13"/>
            <p:cNvSpPr/>
            <p:nvPr/>
          </p:nvSpPr>
          <p:spPr>
            <a:xfrm>
              <a:off x="342900" y="5334000"/>
              <a:ext cx="8420100" cy="1524000"/>
            </a:xfrm>
            <a:prstGeom prst="rect">
              <a:avLst/>
            </a:prstGeom>
            <a:solidFill>
              <a:srgbClr val="1635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900" y="5574746"/>
              <a:ext cx="8229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</a:rPr>
                <a:t>Like a Hilbert space, but ``overlaps’’ are valued</a:t>
              </a:r>
            </a:p>
            <a:p>
              <a:r>
                <a:rPr lang="en-US" sz="3200" dirty="0">
                  <a:solidFill>
                    <a:srgbClr val="FFFF00"/>
                  </a:solidFill>
                </a:rPr>
                <a:t> in a (possibly) noncommutative algebra.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39463" y="4694896"/>
                <a:ext cx="52464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…..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463" y="4694896"/>
                <a:ext cx="5246473" cy="584775"/>
              </a:xfrm>
              <a:prstGeom prst="rect">
                <a:avLst/>
              </a:prstGeom>
              <a:blipFill>
                <a:blip r:embed="rId1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2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6" grpId="0"/>
      <p:bldP spid="1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7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Quantum Mechanics With Noncommutative Amplitudes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2392" y="1598100"/>
            <a:ext cx="905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Basic idea: Replace the Hilbert space by a Hilbert C* module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5759" y="3519139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71" y="2451738"/>
            <a:ext cx="1496381" cy="3809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53" y="3298392"/>
            <a:ext cx="2343619" cy="4540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81" y="3237604"/>
            <a:ext cx="3108571" cy="5028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2704" y="4062546"/>
            <a:ext cx="905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Overlaps are valued in a possibly noncommutative algebra.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975" y="4979216"/>
            <a:ext cx="161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QM: 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41" y="5159080"/>
            <a:ext cx="3712004" cy="3771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13" y="5196796"/>
            <a:ext cx="546286" cy="303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194511"/>
            <a:ext cx="530286" cy="3062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22704" y="6109536"/>
            <a:ext cx="161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QMNA: 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62" y="6144966"/>
            <a:ext cx="4504382" cy="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6" grpId="0"/>
      <p:bldP spid="1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 1: Hilbert Bundle Over A Commutative Manifold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98" y="1371925"/>
            <a:ext cx="2393146" cy="377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68120"/>
            <a:ext cx="1670860" cy="377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968" y="2001771"/>
            <a:ext cx="3110862" cy="377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55" y="6169818"/>
            <a:ext cx="1572575" cy="3771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68" y="5524262"/>
            <a:ext cx="3846865" cy="3771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1478" y="2732277"/>
            <a:ext cx="4898122" cy="1600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380239" y="5029176"/>
            <a:ext cx="48006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1771" y="3532378"/>
            <a:ext cx="0" cy="10655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3032308"/>
            <a:ext cx="297143" cy="2788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11" y="3935482"/>
            <a:ext cx="208000" cy="1668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15" y="4893513"/>
            <a:ext cx="315429" cy="258284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5486400" y="4893513"/>
            <a:ext cx="245378" cy="258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98" y="4740159"/>
            <a:ext cx="192000" cy="171428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5593547" y="2732277"/>
            <a:ext cx="15543" cy="1600200"/>
          </a:xfrm>
          <a:prstGeom prst="line">
            <a:avLst/>
          </a:prstGeom>
          <a:ln w="76200">
            <a:solidFill>
              <a:srgbClr val="16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78" y="2979519"/>
            <a:ext cx="468572" cy="319999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V="1">
            <a:off x="5593546" y="3299517"/>
            <a:ext cx="0" cy="58663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11" y="3473062"/>
            <a:ext cx="726858" cy="3771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26" y="6167534"/>
            <a:ext cx="3968008" cy="379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90" y="6169818"/>
            <a:ext cx="438858" cy="3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7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9489" y="379792"/>
            <a:ext cx="1270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Motivated by these issues, and the recent vigorous discussion in the quantum gravity community, D. </a:t>
            </a:r>
            <a:r>
              <a:rPr lang="en-US" sz="3600" dirty="0" err="1" smtClean="0">
                <a:solidFill>
                  <a:srgbClr val="0000FF"/>
                </a:solidFill>
              </a:rPr>
              <a:t>Marolf</a:t>
            </a:r>
            <a:r>
              <a:rPr lang="en-US" sz="3600" dirty="0" smtClean="0">
                <a:solidFill>
                  <a:srgbClr val="0000FF"/>
                </a:solidFill>
              </a:rPr>
              <a:t> and H. </a:t>
            </a:r>
            <a:r>
              <a:rPr lang="en-US" sz="3600" dirty="0" err="1" smtClean="0">
                <a:solidFill>
                  <a:srgbClr val="0000FF"/>
                </a:solidFill>
              </a:rPr>
              <a:t>Maxfield</a:t>
            </a:r>
            <a:r>
              <a:rPr lang="en-US" sz="3600" dirty="0" smtClean="0">
                <a:solidFill>
                  <a:srgbClr val="0000FF"/>
                </a:solidFill>
              </a:rPr>
              <a:t> recently [2002.08950]  </a:t>
            </a:r>
            <a:r>
              <a:rPr lang="en-US" sz="1600" dirty="0" smtClean="0">
                <a:solidFill>
                  <a:srgbClr val="0000FF"/>
                </a:solidFill>
              </a:rPr>
              <a:t>  </a:t>
            </a:r>
            <a:r>
              <a:rPr lang="en-US" sz="3600" dirty="0" smtClean="0">
                <a:solidFill>
                  <a:srgbClr val="0000FF"/>
                </a:solidFill>
              </a:rPr>
              <a:t>considered a curious </a:t>
            </a: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``topological model of 2d gravity.’’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711" y="2815064"/>
            <a:ext cx="1178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An essential part of their discussion involved summing over topologies with disconnected components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42342"/>
            <a:ext cx="1206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My project with </a:t>
            </a:r>
            <a:r>
              <a:rPr lang="en-US" sz="3600" dirty="0" err="1" smtClean="0">
                <a:solidFill>
                  <a:srgbClr val="C00000"/>
                </a:solidFill>
              </a:rPr>
              <a:t>Anindya</a:t>
            </a:r>
            <a:r>
              <a:rPr lang="en-US" sz="3600" dirty="0" smtClean="0">
                <a:solidFill>
                  <a:srgbClr val="C00000"/>
                </a:solidFill>
              </a:rPr>
              <a:t> Banerjee was motivated by the desire to understand the MM model in terms of standard TQFT.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456" y="5776753"/>
            <a:ext cx="1176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I will comment on the MM paper more throughout the talk.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405" y="167557"/>
            <a:ext cx="1028082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2: Hilbert Bundle Over A Fuzzy Point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32" y="3510204"/>
            <a:ext cx="3337142" cy="5028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130871"/>
            <a:ext cx="3998476" cy="627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0240" y="1746062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</a:rPr>
              <a:t>Def:  ``fuzzy point’’ has  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74" y="1856867"/>
            <a:ext cx="3431619" cy="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759" y="24534"/>
            <a:ext cx="5817973" cy="1143000"/>
          </a:xfrm>
        </p:spPr>
        <p:txBody>
          <a:bodyPr/>
          <a:lstStyle/>
          <a:p>
            <a:r>
              <a:rPr lang="en-US" dirty="0" smtClean="0"/>
              <a:t>Observables In QMNA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00" y="2183101"/>
            <a:ext cx="5915428" cy="50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0976" y="1234471"/>
            <a:ext cx="6133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Consider ``</a:t>
            </a:r>
            <a:r>
              <a:rPr lang="en-US" sz="3200" dirty="0" err="1">
                <a:solidFill>
                  <a:srgbClr val="0033CC"/>
                </a:solidFill>
              </a:rPr>
              <a:t>adjointable</a:t>
            </a:r>
            <a:r>
              <a:rPr lang="en-US" sz="3200" dirty="0">
                <a:solidFill>
                  <a:srgbClr val="0033CC"/>
                </a:solidFill>
              </a:rPr>
              <a:t> operators’’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80" y="1327436"/>
            <a:ext cx="2163810" cy="368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21759" y="4307860"/>
                <a:ext cx="744141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Definition: </a:t>
                </a:r>
                <a:r>
                  <a:rPr lang="en-US" sz="4000" i="1" u="sng" dirty="0">
                    <a:solidFill>
                      <a:srgbClr val="FF0000"/>
                    </a:solidFill>
                  </a:rPr>
                  <a:t>QMNA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i="1" u="sng" dirty="0">
                    <a:solidFill>
                      <a:srgbClr val="FF0000"/>
                    </a:solidFill>
                  </a:rPr>
                  <a:t>observables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4000" dirty="0">
                    <a:solidFill>
                      <a:srgbClr val="FF0000"/>
                    </a:solidFill>
                  </a:rPr>
                  <a:t>are self-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adjoint</a:t>
                </a:r>
                <a:r>
                  <a:rPr lang="en-US" sz="4000" dirty="0">
                    <a:solidFill>
                      <a:srgbClr val="FF0000"/>
                    </a:solidFill>
                  </a:rPr>
                  <a:t> elements of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𝔅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759" y="4307860"/>
                <a:ext cx="7441416" cy="1323439"/>
              </a:xfrm>
              <a:prstGeom prst="rect">
                <a:avLst/>
              </a:prstGeom>
              <a:blipFill>
                <a:blip r:embed="rId6"/>
                <a:stretch>
                  <a:fillRect l="-2867"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324619" y="5812746"/>
            <a:ext cx="7838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(Technical problem: There is no spectral theorem for self-</a:t>
            </a:r>
            <a:r>
              <a:rPr lang="en-US" sz="2800" dirty="0" err="1">
                <a:solidFill>
                  <a:srgbClr val="00B050"/>
                </a:solidFill>
              </a:rPr>
              <a:t>adjoint</a:t>
            </a:r>
            <a:r>
              <a:rPr lang="en-US" sz="2800" dirty="0">
                <a:solidFill>
                  <a:srgbClr val="00B050"/>
                </a:solidFill>
              </a:rPr>
              <a:t> elements of an abstract C* algebra.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72260" y="2947629"/>
                <a:ext cx="54480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</a:rPr>
                  <a:t>The </a:t>
                </a:r>
                <a:r>
                  <a:rPr lang="en-US" sz="3600" dirty="0" err="1">
                    <a:solidFill>
                      <a:srgbClr val="7030A0"/>
                    </a:solidFill>
                  </a:rPr>
                  <a:t>adjointable</a:t>
                </a:r>
                <a:r>
                  <a:rPr lang="en-US" sz="3600" dirty="0">
                    <a:solidFill>
                      <a:srgbClr val="7030A0"/>
                    </a:solidFill>
                  </a:rPr>
                  <a:t> operators </a:t>
                </a:r>
                <a:endParaRPr lang="en-US" sz="3600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𝔅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are another C* algebra.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260" y="2947629"/>
                <a:ext cx="5448024" cy="1200329"/>
              </a:xfrm>
              <a:prstGeom prst="rect">
                <a:avLst/>
              </a:prstGeom>
              <a:blipFill>
                <a:blip r:embed="rId7"/>
                <a:stretch>
                  <a:fillRect l="-3471" t="-7653" b="-18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9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019" y="7766"/>
            <a:ext cx="4968858" cy="1143000"/>
          </a:xfrm>
        </p:spPr>
        <p:txBody>
          <a:bodyPr/>
          <a:lstStyle/>
          <a:p>
            <a:r>
              <a:rPr lang="en-US" dirty="0" smtClean="0"/>
              <a:t>C* Algebra 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0" y="1043016"/>
                <a:ext cx="8001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33CC"/>
                    </a:solidFill>
                  </a:rPr>
                  <a:t>Definition: A </a:t>
                </a:r>
                <a:r>
                  <a:rPr lang="en-US" sz="3600" i="1" u="sng" dirty="0">
                    <a:solidFill>
                      <a:srgbClr val="0033CC"/>
                    </a:solidFill>
                  </a:rPr>
                  <a:t>C*-algebra state</a:t>
                </a:r>
                <a:r>
                  <a:rPr lang="en-US" sz="3600" dirty="0">
                    <a:solidFill>
                      <a:srgbClr val="0033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6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i="1" u="sng" dirty="0">
                    <a:solidFill>
                      <a:srgbClr val="0033CC"/>
                    </a:solidFill>
                  </a:rPr>
                  <a:t> </a:t>
                </a:r>
                <a:r>
                  <a:rPr lang="en-US" sz="3600" dirty="0">
                    <a:solidFill>
                      <a:srgbClr val="0033CC"/>
                    </a:solidFill>
                  </a:rPr>
                  <a:t> </a:t>
                </a:r>
              </a:p>
              <a:p>
                <a:r>
                  <a:rPr lang="en-US" sz="3600" dirty="0">
                    <a:solidFill>
                      <a:srgbClr val="0033CC"/>
                    </a:solidFill>
                  </a:rPr>
                  <a:t>          is a positive linear functional 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043016"/>
                <a:ext cx="8001000" cy="1200329"/>
              </a:xfrm>
              <a:prstGeom prst="rect">
                <a:avLst/>
              </a:prstGeom>
              <a:blipFill>
                <a:blip r:embed="rId11"/>
                <a:stretch>
                  <a:fillRect l="-2285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44" y="2471696"/>
            <a:ext cx="2249143" cy="371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29" y="2406174"/>
            <a:ext cx="1901714" cy="5028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25" y="5962539"/>
            <a:ext cx="3173333" cy="4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57802" y="4115676"/>
                <a:ext cx="54101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 d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 = a positive measure on X: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2" y="4115676"/>
                <a:ext cx="5410199" cy="584775"/>
              </a:xfrm>
              <a:prstGeom prst="rect">
                <a:avLst/>
              </a:prstGeom>
              <a:blipFill>
                <a:blip r:embed="rId15"/>
                <a:stretch>
                  <a:fillRect l="-1240" t="-12500" r="-146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4187282"/>
            <a:ext cx="2853333" cy="514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50" y="3362188"/>
            <a:ext cx="1949333" cy="44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26" y="5058789"/>
            <a:ext cx="3002667" cy="4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8" y="3362188"/>
            <a:ext cx="1749334" cy="4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29" y="5058789"/>
            <a:ext cx="1749334" cy="4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39524" y="5828820"/>
                <a:ext cx="40613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= a density matrix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524" y="5828820"/>
                <a:ext cx="4061311" cy="646331"/>
              </a:xfrm>
              <a:prstGeom prst="rect">
                <a:avLst/>
              </a:prstGeom>
              <a:blipFill>
                <a:blip r:embed="rId21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6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435" y="13832"/>
            <a:ext cx="3900222" cy="1143000"/>
          </a:xfrm>
        </p:spPr>
        <p:txBody>
          <a:bodyPr/>
          <a:lstStyle/>
          <a:p>
            <a:r>
              <a:rPr lang="en-US" dirty="0" smtClean="0"/>
              <a:t>QMNA States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92776" y="1137597"/>
            <a:ext cx="5298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Definition: A </a:t>
            </a:r>
            <a:r>
              <a:rPr lang="en-US" sz="3200" b="1" i="1" u="sng" dirty="0">
                <a:solidFill>
                  <a:srgbClr val="0033CC"/>
                </a:solidFill>
              </a:rPr>
              <a:t>QMNA state</a:t>
            </a:r>
            <a:r>
              <a:rPr lang="en-US" sz="3200" dirty="0">
                <a:solidFill>
                  <a:srgbClr val="0033CC"/>
                </a:solidFill>
              </a:rPr>
              <a:t> is a completely positive </a:t>
            </a:r>
            <a:r>
              <a:rPr lang="en-US" sz="3200" dirty="0" err="1">
                <a:solidFill>
                  <a:srgbClr val="0033CC"/>
                </a:solidFill>
              </a:rPr>
              <a:t>unital</a:t>
            </a:r>
            <a:r>
              <a:rPr lang="en-US" sz="3200" dirty="0">
                <a:solidFill>
                  <a:srgbClr val="0033CC"/>
                </a:solidFill>
              </a:rPr>
              <a:t> map 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14" y="1509123"/>
            <a:ext cx="2322286" cy="463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184" y="4094701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Positive:  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00630"/>
            <a:ext cx="2525716" cy="372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14522" y="4837941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Unital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r>
              <a:rPr lang="en-US" sz="2800" dirty="0"/>
              <a:t>  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4909456"/>
            <a:ext cx="1910859" cy="377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00955" y="5476776"/>
            <a:ext cx="337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Completely positive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4" y="6190175"/>
            <a:ext cx="7620575" cy="3908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40921" y="2656193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``Completely positive’’ comes up naturally both in math and in quantum information theory. </a:t>
            </a:r>
          </a:p>
        </p:txBody>
      </p:sp>
    </p:spTree>
    <p:extLst>
      <p:ext uri="{BB962C8B-B14F-4D97-AF65-F5344CB8AC3E}">
        <p14:creationId xmlns:p14="http://schemas.microsoft.com/office/powerpoint/2010/main" val="27233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654" y="-57551"/>
            <a:ext cx="4444314" cy="1143000"/>
          </a:xfrm>
        </p:spPr>
        <p:txBody>
          <a:bodyPr/>
          <a:lstStyle/>
          <a:p>
            <a:r>
              <a:rPr lang="en-US" dirty="0" smtClean="0"/>
              <a:t>QMNA Born Rule 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05483"/>
            <a:ext cx="8051810" cy="560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0481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Main insight is that we should regard the Born Rule as a map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0" y="3200400"/>
            <a:ext cx="9448800" cy="2971800"/>
            <a:chOff x="0" y="2667000"/>
            <a:chExt cx="9448800" cy="2971800"/>
          </a:xfrm>
        </p:grpSpPr>
        <p:sp>
          <p:nvSpPr>
            <p:cNvPr id="9" name="Rectangle 8"/>
            <p:cNvSpPr/>
            <p:nvPr/>
          </p:nvSpPr>
          <p:spPr>
            <a:xfrm>
              <a:off x="0" y="2667000"/>
              <a:ext cx="9144000" cy="2971800"/>
            </a:xfrm>
            <a:prstGeom prst="rect">
              <a:avLst/>
            </a:prstGeom>
            <a:solidFill>
              <a:srgbClr val="1635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85800" y="2858820"/>
                  <a:ext cx="87630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FFFF00"/>
                      </a:solidFill>
                    </a:rPr>
                    <a:t>For general </a:t>
                  </a:r>
                  <a14:m>
                    <m:oMath xmlns:m="http://schemas.openxmlformats.org/officeDocument/2006/math">
                      <m:r>
                        <a:rPr lang="en-US" sz="32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𝔄</m:t>
                      </m:r>
                      <m:r>
                        <a:rPr lang="en-US" sz="3200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the datum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𝔄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together </a:t>
                  </a:r>
                </a:p>
                <a:p>
                  <a:r>
                    <a:rPr lang="en-US" sz="3200" dirty="0">
                      <a:solidFill>
                        <a:srgbClr val="FFFF00"/>
                      </a:solidFill>
                    </a:rPr>
                    <a:t>with complete positivity of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give just the right information to state a Born rule in general:  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2858820"/>
                  <a:ext cx="8763000" cy="15696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809" t="-4651" b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162" y="4739324"/>
              <a:ext cx="3614476" cy="50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90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59" y="0"/>
            <a:ext cx="115412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Family Of Quantum Systems</a:t>
            </a:r>
            <a:r>
              <a:rPr lang="en-US" dirty="0"/>
              <a:t> </a:t>
            </a:r>
            <a:r>
              <a:rPr lang="en-US" dirty="0" smtClean="0"/>
              <a:t>Over A Fuzzy Point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74" y="2593360"/>
            <a:ext cx="5506668" cy="4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76" y="3382467"/>
            <a:ext cx="5373333" cy="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2" y="6051157"/>
            <a:ext cx="3754667" cy="514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03" y="6069445"/>
            <a:ext cx="2704000" cy="5146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67" y="4328888"/>
            <a:ext cx="7058667" cy="44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93509" y="5774436"/>
            <a:ext cx="1964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QMNA state: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24000" y="5104736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33CC"/>
                    </a:solidFill>
                  </a:rPr>
                  <a:t>``A NC measure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’’  is equivalent to a density matrix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m:rPr>
                        <m:sty m:val="p"/>
                      </m:rPr>
                      <a:rPr lang="en-US" sz="2400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104736"/>
                <a:ext cx="9144000" cy="461665"/>
              </a:xfrm>
              <a:prstGeom prst="rect">
                <a:avLst/>
              </a:prstGeom>
              <a:blipFill>
                <a:blip r:embed="rId15"/>
                <a:stretch>
                  <a:fillRect l="-10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04" y="1689651"/>
            <a:ext cx="2920000" cy="4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71" y="1688949"/>
            <a:ext cx="3141333" cy="3733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43" y="1642878"/>
            <a:ext cx="1981333" cy="4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72" y="1516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Quantum Information Theory</a:t>
            </a:r>
            <a:br>
              <a:rPr lang="en-US" dirty="0" smtClean="0"/>
            </a:br>
            <a:r>
              <a:rPr lang="en-US" dirty="0" smtClean="0"/>
              <a:t>&amp; Noncommutative Geometry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36" y="1905001"/>
            <a:ext cx="6050284" cy="37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1710"/>
            <a:ext cx="4754286" cy="44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3" y="3482419"/>
            <a:ext cx="4466287" cy="441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34955"/>
            <a:ext cx="3321144" cy="377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39112" y="5105400"/>
                <a:ext cx="796137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Last expression is the measurement by Bob of T in the state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3200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prepared by Alice and sent to Bob through quantum channel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112" y="5105400"/>
                <a:ext cx="7961376" cy="1569660"/>
              </a:xfrm>
              <a:prstGeom prst="rect">
                <a:avLst/>
              </a:prstGeom>
              <a:blipFill>
                <a:blip r:embed="rId10"/>
                <a:stretch>
                  <a:fillRect l="-1991" t="-5058" r="-613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4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331" y="1248777"/>
            <a:ext cx="87033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END OF SUPPLEMENT 1</a:t>
            </a:r>
          </a:p>
          <a:p>
            <a:endParaRPr lang="en-US" sz="6600" dirty="0"/>
          </a:p>
          <a:p>
            <a:r>
              <a:rPr lang="en-US" sz="6600" dirty="0" smtClean="0"/>
              <a:t>BEGIN SUPPLEMENT 2 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691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7616" y="966387"/>
                <a:ext cx="93973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A </a:t>
                </a:r>
                <a:r>
                  <a:rPr lang="en-US" sz="4400" dirty="0" err="1" smtClean="0">
                    <a:solidFill>
                      <a:srgbClr val="FF0000"/>
                    </a:solidFill>
                  </a:rPr>
                  <a:t>sesquilinear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form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is defined by  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16" y="966387"/>
                <a:ext cx="9397391" cy="769441"/>
              </a:xfrm>
              <a:prstGeom prst="rect">
                <a:avLst/>
              </a:prstGeom>
              <a:blipFill>
                <a:blip r:embed="rId2"/>
                <a:stretch>
                  <a:fillRect l="-2594" t="-16667" r="-454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28380" y="1880227"/>
                <a:ext cx="9055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80" y="1880227"/>
                <a:ext cx="90558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7833" y="2786629"/>
                <a:ext cx="10432974" cy="1435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→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33" y="2786629"/>
                <a:ext cx="10432974" cy="14355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7833" y="4222150"/>
                <a:ext cx="10096961" cy="1435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33" y="4222150"/>
                <a:ext cx="10096961" cy="14355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4445" y="5657671"/>
                <a:ext cx="109397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𝐴𝑛𝑛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⋅,⋅</m:t>
                            </m:r>
                          </m:e>
                        </m:d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A vector space of </a:t>
                </a:r>
              </a:p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order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≤1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entire functions that vanish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45" y="5657671"/>
                <a:ext cx="10939750" cy="1200329"/>
              </a:xfrm>
              <a:prstGeom prst="rect">
                <a:avLst/>
              </a:prstGeom>
              <a:blipFill>
                <a:blip r:embed="rId6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85547" y="121540"/>
            <a:ext cx="10967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MM construction of ``baby universe Hilbert space’’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78796" y="176549"/>
                <a:ext cx="62575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is viewed as a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-algebra.  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796" y="176549"/>
                <a:ext cx="6257581" cy="707886"/>
              </a:xfrm>
              <a:prstGeom prst="rect">
                <a:avLst/>
              </a:prstGeom>
              <a:blipFill>
                <a:blip r:embed="rId2"/>
                <a:stretch>
                  <a:fillRect t="-15517" r="-623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70330" y="1098788"/>
            <a:ext cx="9166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MM then imitate the GNS construction and define a ``baby universe Hilbert space’’ </a:t>
            </a:r>
            <a:endParaRPr lang="en-US"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1120" y="2658543"/>
                <a:ext cx="913298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𝐵𝑈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𝐴𝑛𝑛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⋅,⋅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0" y="2658543"/>
                <a:ext cx="9132983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37129" y="3664300"/>
                <a:ext cx="9221118" cy="1491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≅ </m:t>
                      </m:r>
                      <m:r>
                        <m:rPr>
                          <m:lit/>
                        </m:rP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|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&lt;∞  }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129" y="3664300"/>
                <a:ext cx="9221118" cy="14915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8820" y="4948004"/>
                <a:ext cx="87694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≅  </m:t>
                    </m:r>
                  </m:oMath>
                </a14:m>
                <a:r>
                  <a:rPr lang="en-US" sz="3600" dirty="0" smtClean="0">
                    <a:solidFill>
                      <a:srgbClr val="0033CC"/>
                    </a:solidFill>
                  </a:rPr>
                  <a:t>H.O. representation of Heisenberg algebra</a:t>
                </a:r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820" y="4948004"/>
                <a:ext cx="8769427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701" y="4948004"/>
                <a:ext cx="18176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&gt;0 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01" y="4948004"/>
                <a:ext cx="181764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7170" y="5800821"/>
                <a:ext cx="1154482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Expectation values in a coherent state are then interpreted as stochastic expectations of a ``universe creation operator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’’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70" y="5800821"/>
                <a:ext cx="11544829" cy="1077218"/>
              </a:xfrm>
              <a:prstGeom prst="rect">
                <a:avLst/>
              </a:prstGeom>
              <a:blipFill>
                <a:blip r:embed="rId7"/>
                <a:stretch>
                  <a:fillRect l="-1320" t="-7386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98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438" y="717432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Reminders On TQFT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closed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open-closed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Closed constrained boundaries &amp; ensemble interpretation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12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2515" y="405224"/>
                <a:ext cx="1227279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𝐻𝐻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is viewed as defining an expectation value on polynomials in a stochastic variable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has the interpretation of the partition function of a 1d TQFT chosen </a:t>
                </a:r>
              </a:p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from an ensemble with Poisson probability distribution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15" y="405224"/>
                <a:ext cx="12272790" cy="2308324"/>
              </a:xfrm>
              <a:prstGeom prst="rect">
                <a:avLst/>
              </a:prstGeom>
              <a:blipFill>
                <a:blip r:embed="rId2"/>
                <a:stretch>
                  <a:fillRect l="-1490" t="-3958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09645" y="2639132"/>
                <a:ext cx="7028761" cy="12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45" y="2639132"/>
                <a:ext cx="7028761" cy="12155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03428" y="4301125"/>
                <a:ext cx="95677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for an ensemble of 1d TQFTs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</m:e>
                    </m:func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428" y="4301125"/>
                <a:ext cx="9567747" cy="646331"/>
              </a:xfrm>
              <a:prstGeom prst="rect">
                <a:avLst/>
              </a:prstGeom>
              <a:blipFill>
                <a:blip r:embed="rId4"/>
                <a:stretch>
                  <a:fillRect l="-1911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0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331" y="1248777"/>
            <a:ext cx="87033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END OF SUPPLEMENT 2</a:t>
            </a:r>
          </a:p>
          <a:p>
            <a:endParaRPr lang="en-US" sz="6600" dirty="0"/>
          </a:p>
          <a:p>
            <a:r>
              <a:rPr lang="en-US" sz="6600" dirty="0" smtClean="0"/>
              <a:t>BEGIN SUPPLEMENT 3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628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811" y="172994"/>
            <a:ext cx="948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Coupling To 2D  YM  With Positive Area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82811" y="1210962"/>
            <a:ext cx="890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Morphisms are surfaces with area, which is additive under gluing.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7583" y="2926038"/>
                <a:ext cx="10379676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83" y="2926038"/>
                <a:ext cx="10379676" cy="709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773" y="4497859"/>
                <a:ext cx="120190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600" dirty="0" smtClean="0"/>
                  <a:t> :   Orthonormal basis: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600" dirty="0" smtClean="0"/>
                  <a:t>  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ℓ=1,2,3, …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3" y="4497859"/>
                <a:ext cx="12019005" cy="646331"/>
              </a:xfrm>
              <a:prstGeom prst="rect">
                <a:avLst/>
              </a:prstGeom>
              <a:blipFill>
                <a:blip r:embed="rId3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7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32486" y="182777"/>
                <a:ext cx="11430000" cy="1491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𝒜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𝑑𝐴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ℓ=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p>
                                      </m:s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2−2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p>
                                      </m:s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3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3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3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d>
                                                <m:dPr>
                                                  <m:ctrlPr>
                                                    <a:rPr lang="en-US" sz="3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32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32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ℓ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32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3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3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3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86" y="182777"/>
                <a:ext cx="11430000" cy="14912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5037" y="1779024"/>
                <a:ext cx="7191633" cy="1770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chr m:val="∑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ℓ=1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sSup>
                                        <m:sSupPr>
                                          <m:ctrlP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7" y="1779024"/>
                <a:ext cx="7191633" cy="1770293"/>
              </a:xfrm>
              <a:prstGeom prst="rect">
                <a:avLst/>
              </a:prstGeom>
              <a:blipFill>
                <a:blip r:embed="rId3"/>
                <a:stretch>
                  <a:fillRect r="-38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923" y="4282640"/>
                <a:ext cx="5894173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Converges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3" y="4282640"/>
                <a:ext cx="5894173" cy="875753"/>
              </a:xfrm>
              <a:prstGeom prst="rect">
                <a:avLst/>
              </a:prstGeom>
              <a:blipFill>
                <a:blip r:embed="rId4"/>
                <a:stretch>
                  <a:fillRect l="-3102" b="-13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59394" y="4162518"/>
                <a:ext cx="521455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Expected to admit analytic continuation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394" y="4162518"/>
                <a:ext cx="5214552" cy="1077218"/>
              </a:xfrm>
              <a:prstGeom prst="rect">
                <a:avLst/>
              </a:prstGeom>
              <a:blipFill>
                <a:blip r:embed="rId5"/>
                <a:stretch>
                  <a:fillRect l="-2921" t="-734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58794" y="5745428"/>
            <a:ext cx="10577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 are similar expressions for other amplitudes.   Splitting?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56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48819"/>
  <p:tag name="ORIGINALWIDTH" val="920.13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: \CS \times \CO \to \CP 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89.9887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\CO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78.7401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CS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85.939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({\color{Red} \rho} ,{\color{Sepia} T}&#10;)&#10;$&#10;&#10;&#10;&#10;\end{document}"/>
  <p:tag name="IGUANATEXSIZE" val="30"/>
  <p:tag name="IGUANATEXCURSOR" val="2578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63.92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m \in \fM(\IR)&#10;$&#10;&#10;&#10;&#10;\end{document}"/>
  <p:tag name="IGUANATEXSIZE" val="3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5.24181"/>
  <p:tag name="ORIGINALWIDTH" val="110.986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rightarrow &#10;$&#10;&#10;&#10;&#10;\end{document}"/>
  <p:tag name="IGUANATEXSIZE" val="30"/>
  <p:tag name="IGUANATEXCURSOR" val="2548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347.956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P_T(m)&#10;$&#10;&#10;&#10;&#10;\end{document}"/>
  <p:tag name="IGUANATEXSIZE" val="30"/>
  <p:tag name="IGUANATEXCURSOR" val="2542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334"/>
  <p:tag name="ORIGINALWIDTH" val="678.665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T = \sum_{\lambda} \lambda P_\lambda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4814"/>
  <p:tag name="ORIGINALWIDTH" val="1463.06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P_T([r_1,r_2]) = &#10;\sum_{r_1 \leq \lambda \leq r_2}  P_\lambda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63.92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m \in \fM(\IR)&#10;$&#10;&#10;&#10;&#10;\end{document}"/>
  <p:tag name="IGUANATEXSIZE" val="3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79.6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=  {\rm Tr}_{\CH} \left(&#10;{\color{Red} \rho} {\color{Sepia} P_T}(m) \right)&#10;$&#10;&#10;&#10;&#10;\end{document}"/>
  <p:tag name="IGUANATEXSIZE" val="30"/>
  <p:tag name="IGUANATEXCURSOR" val="2610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78.7401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CS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82.227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m) &#10;$&#10;&#10;&#10;&#10;\end{document}"/>
  <p:tag name="IGUANATEXSIZE" val="30"/>
  <p:tag name="IGUANATEXCURSOR" val="2536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48819"/>
  <p:tag name="ORIGINALWIDTH" val="1184.85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: \CS \times \CO \times X \to \CP &#10;$&#10;&#10;&#10;&#10;\end{document}"/>
  <p:tag name="IGUANATEXSIZE" val="30"/>
  <p:tag name="IGUANATEXCURSOR" val="2564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920.88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({\color{Red} \rho},&#10;{\color{Sepia} T},x) = \wp_x&#10;$&#10;&#10;&#10;&#10;\end{document}"/>
  <p:tag name="IGUANATEXSIZE" val="40"/>
  <p:tag name="IGUANATEXCURSOR" val="2576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2212.22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ineGreen} m \in \fM(\IR) \mapsto \wp_x(m):= &#10;{\rm Tr}_{\CH_x}( \rho_x P_{T_x}(m))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8859"/>
  <p:tag name="ORIGINALWIDTH" val="97.48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H&#10;$&#10;&#10;&#10;&#10;\end{document}"/>
  <p:tag name="IGUANATEXSIZE" val="30"/>
  <p:tag name="IGUANATEXCURSOR" val="2530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4315"/>
  <p:tag name="ORIGINALWIDTH" val="68.241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pi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103.487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 X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53.730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\CH_x&#10;$&#10;&#10;&#10;&#10;\end{document}"/>
  <p:tag name="IGUANATEXSIZE" val="3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62.9921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x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576.6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Psi_1, \Psi_2 \in \CE&#10;$&#10;&#10;&#10;&#10;\end{document}"/>
  <p:tag name="IGUANATEXSIZE" val="3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89.9887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\CO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64.90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\Psi_1, \Psi_2)_{\fA} \in \fA &#10;$&#10;&#10;&#10;&#10;\end{document}"/>
  <p:tag name="IGUANATEXSIZE" val="3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336"/>
  <p:tag name="ORIGINALWIDTH" val="1217.84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ineGreen} (\Psi_1, \Psi_2)_{\fA}^* &#10;= (\Psi_2,\Psi_1)_{\fA}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36.670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(\Psi, \Psi)_{\fA} \geq 0 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3827"/>
  <p:tag name="ORIGINALWIDTH" val="368.203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CH \rightarrow \CE&#10;$&#10;&#10;&#10;&#10;\end{document}"/>
  <p:tag name="IGUANATEXSIZE" val="40"/>
  <p:tag name="IGUANATEXCURSOR" val="2552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576.6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Psi_1, \Psi_2 \in \CE&#10;$&#10;&#10;&#10;&#10;\end{document}"/>
  <p:tag name="IGUANATEXSIZE" val="4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64.90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\Psi_1, \Psi_2)_{\fA} \in \fA &#10;$&#10;&#10;&#10;&#10;\end{document}"/>
  <p:tag name="IGUANATEXSIZE" val="4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217.84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wp(\lambda) = (\psi_\lambda, \psi)&#10;(\psi_\lambda, \psi)^* 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3756"/>
  <p:tag name="ORIGINALWIDTH" val="179.227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0 \leq 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4874"/>
  <p:tag name="ORIGINALWIDTH" val="173.978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 \leq 1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108.36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ineGreen}  (\Psi_\lambda, \Psi)&#10;(\Psi_\lambda, \Psi)^*  \in \fA&#10;$&#10;&#10;&#10;&#10;\end{document}"/>
  <p:tag name="IGUANATEXSIZE" val="4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385"/>
  <p:tag name="ORIGINALWIDTH" val="89.2388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CP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85.151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E =\Gamma[ \CH \to X ] &#10;$&#10;&#10;&#10;&#10;\end{document}"/>
  <p:tag name="IGUANATEXSIZE" val="30"/>
  <p:tag name="IGUANATEXCURSOR" val="2562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48.181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fA = C(X)&#10;$&#10;&#10;&#10;&#10;\end{document}"/>
  <p:tag name="IGUANATEXSIZE" val="30"/>
  <p:tag name="IGUANATEXCURSOR" val="2547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020.62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Psi: x \mapsto \psi(x) \in \CH_x&#10;$&#10;&#10;&#10;&#10;\end{document}"/>
  <p:tag name="IGUANATEXSIZE" val="30"/>
  <p:tag name="IGUANATEXCURSOR" val="2570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15.935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(\Psi_1,\Psi_2)_{\fA}&#10;$&#10;&#10;&#10;&#10;\end{document}"/>
  <p:tag name="IGUANATEXSIZE" val="3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262.09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(\Psi_1,\Psi_2)_{\fA} \in &#10;\fA := C(X)&#10;$&#10;&#10;&#10;&#10;\end{document}"/>
  <p:tag name="IGUANATEXSIZE" val="30"/>
  <p:tag name="IGUANATEXCURSOR" val="2575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8859"/>
  <p:tag name="ORIGINALWIDTH" val="97.48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H&#10;$&#10;&#10;&#10;&#10;\end{document}"/>
  <p:tag name="IGUANATEXSIZE" val="30"/>
  <p:tag name="IGUANATEXCURSOR" val="2530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4315"/>
  <p:tag name="ORIGINALWIDTH" val="68.241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pi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103.487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 X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62.9921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x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53.730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\CH_x&#10;$&#10;&#10;&#10;&#10;\end{document}"/>
  <p:tag name="IGUANATEXSIZE" val="3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77.690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({\color{Red} {\rm s}}, &#10;{\color{Sepia} {\rm O} } )  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38.470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Yellow}  \psi(x)&#10;$&#10;&#10;&#10;&#10;\end{document}"/>
  <p:tag name="IGUANATEXSIZE" val="30"/>
  <p:tag name="IGUANATEXCURSOR" val="2546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301.83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 &#10;:= (\psi_1(x), \psi_2(x))_{\CH_x} \in \IC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43.98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(x)&#10;$&#10;&#10;&#10;&#10;\end{document}"/>
  <p:tag name="IGUANATEXSIZE" val="30"/>
  <p:tag name="IGUANATEXCURSOR" val="2540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21.147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CE = {\rm Mat}_{b\times a}(\IC)&#10;$&#10;&#10;&#10;&#10;\end{document}"/>
  <p:tag name="IGUANATEXSIZE" val="4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.4807"/>
  <p:tag name="ORIGINALWIDTH" val="983.87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(\Psi_1, \Psi_2)_{\fA} &#10;= \Psi_1^\dagger\Psi_2&#10;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44.39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fA \cong {\rm Mat}_{a\times a}(\IC)&#10;$&#10;&#10;&#10;&#10;\end{document}"/>
  <p:tag name="IGUANATEXSIZE" val="4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455.56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\Psi_1, T \Psi_2)_{\fA}&#10; = (T^* \Psi_1, \Psi_2)_{\fA}&#10;$&#10;&#10;&#10;&#10;\end{document}"/>
  <p:tag name="IGUANATEXSIZE" val="40"/>
  <p:tag name="IGUANATEXCURSOR" val="2590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532.433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T: \CE \to \CE&#10;$&#10;&#10;&#10;&#10;\end{document}"/>
  <p:tag name="IGUANATEXSIZE" val="4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8859"/>
  <p:tag name="ORIGINALWIDTH" val="553.430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omega: \fA \to \IC &#10;$&#10;&#10;&#10;&#10;\end{document}"/>
  <p:tag name="IGUANATEXSIZE" val="40"/>
  <p:tag name="IGUANATEXCURSOR" val="2542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67.941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omega(\textbf{1}) = 1&#10;$&#10;&#10;&#10;&#10;\end{document}"/>
  <p:tag name="IGUANATEXSIZE" val="40"/>
  <p:tag name="IGUANATEXCURSOR" val="2542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27.409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0 \leq \wp(m) \leq 1&#10;$&#10;&#10;&#10;&#10;\end{document}"/>
  <p:tag name="IGUANATEXSIZE" val="30"/>
  <p:tag name="IGUANATEXCURSOR" val="2545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92.388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omega(T)= {\rm Tr}_{\CH}( \rho T)&#10;$&#10;&#10;&#10;&#10;\end{document}"/>
  <p:tag name="IGUANATEXSIZE" val="35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802.399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omega(f)= \int_{X} f d\mu&#10;$&#10;&#10;&#10;&#10;\end{document}"/>
  <p:tag name="IGUANATEXSIZE" val="35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48.181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fA = C(X)&#10;$&#10;&#10;&#10;&#10;\end{document}"/>
  <p:tag name="IGUANATEXSIZE" val="35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44.39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fA \cong {\rm Mat}_{a\times a}(\IC)&#10;$&#10;&#10;&#10;&#10;\end{document}"/>
  <p:tag name="IGUANATEXSIZE" val="35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91.938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omega\in \CS(\fA)   &#10;$&#10;&#10;&#10;&#10;\end{document}"/>
  <p:tag name="IGUANATEXSIZE" val="35"/>
  <p:tag name="IGUANATEXCURSOR" val="2546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91.938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omega \in \CS(\fA)&#10;$&#10;&#10;&#10;&#10;\end{document}"/>
  <p:tag name="IGUANATEXSIZE" val="35"/>
  <p:tag name="IGUANATEXCURSOR" val="2547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9857"/>
  <p:tag name="ORIGINALWIDTH" val="571.428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varphi: \fB \to \fA &#10;$&#10;&#10;&#10;&#10;\end{document}"/>
  <p:tag name="IGUANATEXSIZE" val="4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347"/>
  <p:tag name="ORIGINALWIDTH" val="828.646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varphi: \fB_{\geq 0} \to \fA_{\geq 0}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26.921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varphi(1_{\fB}) = 1_{\fA}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.2339"/>
  <p:tag name="ORIGINALWIDTH" val="2500.18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varphi \otimes 1: (\fB\otimes &#10;{\rm Mat}_n(\IC))_{\geq 0}&#10; \to (\fA\otimes {\rm Mat}_n(\IC))_{\geq 0}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63.92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m \in \fM(\IR)&#10;$&#10;&#10;&#10;&#10;\end{document}"/>
  <p:tag name="IGUANATEXSIZE" val="3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9828"/>
  <p:tag name="ORIGINALWIDTH" val="1981.25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BR: \CS^{\rm QMNA} \times \CO^{\rm QMNA}&#10; \times \CS(\fA)\to \CP &#10;$&#10;&#10;&#10;&#10;\end{document}"/>
  <p:tag name="IGUANATEXSIZE" val="40"/>
  <p:tag name="IGUANATEXCURSOR" val="2576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89.388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Yellow} BR(\varphi, T, \omega)\in \CP&#10;$&#10;&#10;&#10;&#10;\end{document}"/>
  <p:tag name="IGUANATEXSIZE" val="40"/>
  <p:tag name="IGUANATEXCURSOR" val="2536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548.55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fA = Mat_a(\IC)&#10;={\rm End}(\CH_{\rm Alice}) &#10;$&#10;&#10;&#10;&#10;\end{document}"/>
  <p:tag name="IGUANATEXSIZE" val="35"/>
  <p:tag name="IGUANATEXCURSOR" val="2581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511.06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fB = Mat_b(\IC)&#10;={\rm End}(\CH_{\rm Bob}) &#10;$&#10;&#10;&#10;&#10;\end{document}"/>
  <p:tag name="IGUANATEXSIZE" val="35"/>
  <p:tag name="IGUANATEXCURSOR" val="2579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1055.86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varphi(T) = \sum_{\alpha} &#10;E_\alpha^\dagger T E_{\alpha}&#10;$&#10;&#10;&#10;&#10;\end{document}"/>
  <p:tag name="IGUANATEXSIZE" val="35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760.40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sum_{\alpha} &#10;E_\alpha^\dagger  E_{\alpha} = 1&#10;$&#10;&#10;&#10;&#10;\end{document}"/>
  <p:tag name="IGUANATEXSIZE" val="35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985.00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BR(\varphi, T, \omega)(m)&#10;= {\rm Tr}_{\CH_A} \rho_{A} \varphi(P_T(m)) &#10;$&#10;&#10;&#10;&#10;\end{document}"/>
  <p:tag name="IGUANATEXSIZE" val="35"/>
  <p:tag name="IGUANATEXCURSOR" val="2562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21.147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E = {\rm Mat}_{b\times a}(\IC)&#10;$&#10;&#10;&#10;&#10;\end{document}"/>
  <p:tag name="IGUANATEXSIZE" val="35"/>
  <p:tag name="IGUANATEXCURSOR" val="2541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883.38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= \CH_{\rm Bob} \otimes \CH_{\rm Alice}&#10;$&#10;&#10;&#10;&#10;\end{document}"/>
  <p:tag name="IGUANATEXSIZE" val="35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.4856"/>
  <p:tag name="ORIGINALWIDTH" val="557.180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= \IC^b \otimes \IC^a&#10;$&#10;&#10;&#10;&#10;\end{document}"/>
  <p:tag name="IGUANATEXSIZE" val="35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74.390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m = [r_1, r_2] \subset \IR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985.00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BR(\varphi, T, \omega)(m)&#10;= {\rm Tr}_{\CH_A} \rho_{A} \varphi(P_T(m)) &#10;$&#10;&#10;&#10;&#10;\end{document}"/>
  <p:tag name="IGUANATEXSIZE" val="30"/>
  <p:tag name="IGUANATEXCURSOR" val="2562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1559.80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=\sum_{\alpha}&#10; {\rm Tr}_{\CH_A} \rho_{A} E_\alpha^\dagger (P_T(m))&#10;E_\alpha &#10;$&#10;&#10;&#10;&#10;\end{document}"/>
  <p:tag name="IGUANATEXSIZE" val="30"/>
  <p:tag name="IGUANATEXCURSOR" val="2536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1465.31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=\sum_{\alpha}&#10; {\rm Tr}_{\CH_B} E_\alpha \rho_{A} E_\alpha^\dagger &#10;P_T(m)&#10;$&#10;&#10;&#10;&#10;\end{document}"/>
  <p:tag name="IGUANATEXSIZE" val="30"/>
  <p:tag name="IGUANATEXCURSOR" val="2568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089.61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=&#10; {\rm Tr}_{\CH_B} \CE(\rho_{A})&#10;P_T(m)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20.697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([r_{1}, r_{2}])  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16329</TotalTime>
  <Words>7669</Words>
  <Application>Microsoft Office PowerPoint</Application>
  <PresentationFormat>Widescreen</PresentationFormat>
  <Paragraphs>633</Paragraphs>
  <Slides>93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8" baseType="lpstr">
      <vt:lpstr>Arial</vt:lpstr>
      <vt:lpstr>Calibri</vt:lpstr>
      <vt:lpstr>Calibri Light</vt:lpstr>
      <vt:lpstr>Cambria Math</vt:lpstr>
      <vt:lpstr>Office Theme</vt:lpstr>
      <vt:lpstr>Summing Over Bordisms In TQFT</vt:lpstr>
      <vt:lpstr>PowerPoint Presentation</vt:lpstr>
      <vt:lpstr>PowerPoint Presentation</vt:lpstr>
      <vt:lpstr>I. Motivation</vt:lpstr>
      <vt:lpstr>PowerPoint Presentation</vt:lpstr>
      <vt:lpstr>PowerPoint Presentation</vt:lpstr>
      <vt:lpstr>Puzzles In AdS/CFT</vt:lpstr>
      <vt:lpstr>PowerPoint Presentation</vt:lpstr>
      <vt:lpstr>PowerPoint Presentation</vt:lpstr>
      <vt:lpstr>II.  Reminders On TQFT </vt:lpstr>
      <vt:lpstr>PowerPoint Presentation</vt:lpstr>
      <vt:lpstr>PowerPoint Presentation</vt:lpstr>
      <vt:lpstr>PowerPoint Presentation</vt:lpstr>
      <vt:lpstr>PowerPoint Presentation</vt:lpstr>
      <vt:lpstr>III.  Summed &amp; Total Amplitudes: Splitting Property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 Example: d=1, unoriented </vt:lpstr>
      <vt:lpstr>PowerPoint Presentation</vt:lpstr>
      <vt:lpstr>PowerPoint Presentation</vt:lpstr>
      <vt:lpstr>PowerPoint Presentation</vt:lpstr>
      <vt:lpstr>Hartle-Hawking Vector &amp; Covector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Z(S^1)  Semisimple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Quantum Systems</vt:lpstr>
      <vt:lpstr>Dirac-von Neumann Axioms</vt:lpstr>
      <vt:lpstr>Continuous Families Of Quantum Systems</vt:lpstr>
      <vt:lpstr>Noncommutative Control Parameters</vt:lpstr>
      <vt:lpstr>Noncommutative Hilbert Bundles</vt:lpstr>
      <vt:lpstr>Quantum Mechanics With Noncommutative Amplitudes </vt:lpstr>
      <vt:lpstr>Example 1: Hilbert Bundle Over A Commutative Manifold</vt:lpstr>
      <vt:lpstr>Example 2: Hilbert Bundle Over A Fuzzy Point</vt:lpstr>
      <vt:lpstr>Observables In QMNA</vt:lpstr>
      <vt:lpstr>C* Algebra States</vt:lpstr>
      <vt:lpstr>QMNA States</vt:lpstr>
      <vt:lpstr>QMNA Born Rule </vt:lpstr>
      <vt:lpstr>Family Of Quantum Systems Over A Fuzzy Point</vt:lpstr>
      <vt:lpstr>Quantum Information Theory &amp; Noncommutative Geometry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Moore</dc:creator>
  <cp:lastModifiedBy>Greg Moore</cp:lastModifiedBy>
  <cp:revision>1127</cp:revision>
  <cp:lastPrinted>2021-09-23T21:26:40Z</cp:lastPrinted>
  <dcterms:created xsi:type="dcterms:W3CDTF">2020-09-07T19:09:53Z</dcterms:created>
  <dcterms:modified xsi:type="dcterms:W3CDTF">2022-03-16T00:47:10Z</dcterms:modified>
</cp:coreProperties>
</file>