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65" r:id="rId2"/>
    <p:sldId id="353" r:id="rId3"/>
    <p:sldId id="298" r:id="rId4"/>
    <p:sldId id="394" r:id="rId5"/>
    <p:sldId id="383" r:id="rId6"/>
    <p:sldId id="300" r:id="rId7"/>
    <p:sldId id="301" r:id="rId8"/>
    <p:sldId id="302" r:id="rId9"/>
    <p:sldId id="360" r:id="rId10"/>
    <p:sldId id="362" r:id="rId11"/>
    <p:sldId id="361" r:id="rId12"/>
    <p:sldId id="305" r:id="rId13"/>
    <p:sldId id="359" r:id="rId14"/>
    <p:sldId id="306" r:id="rId15"/>
    <p:sldId id="389" r:id="rId16"/>
    <p:sldId id="304" r:id="rId17"/>
    <p:sldId id="310" r:id="rId18"/>
    <p:sldId id="311" r:id="rId19"/>
    <p:sldId id="312" r:id="rId20"/>
    <p:sldId id="330" r:id="rId21"/>
    <p:sldId id="390" r:id="rId22"/>
    <p:sldId id="327" r:id="rId23"/>
    <p:sldId id="313" r:id="rId24"/>
    <p:sldId id="326" r:id="rId25"/>
    <p:sldId id="328" r:id="rId26"/>
    <p:sldId id="350" r:id="rId27"/>
    <p:sldId id="315" r:id="rId28"/>
    <p:sldId id="331" r:id="rId29"/>
    <p:sldId id="333" r:id="rId30"/>
    <p:sldId id="332" r:id="rId31"/>
    <p:sldId id="334" r:id="rId32"/>
    <p:sldId id="320" r:id="rId33"/>
    <p:sldId id="338" r:id="rId34"/>
    <p:sldId id="317" r:id="rId35"/>
    <p:sldId id="342" r:id="rId36"/>
    <p:sldId id="343" r:id="rId37"/>
    <p:sldId id="344" r:id="rId38"/>
    <p:sldId id="391" r:id="rId39"/>
    <p:sldId id="372" r:id="rId40"/>
    <p:sldId id="318" r:id="rId41"/>
    <p:sldId id="321" r:id="rId42"/>
    <p:sldId id="351" r:id="rId43"/>
    <p:sldId id="364" r:id="rId44"/>
    <p:sldId id="323" r:id="rId45"/>
    <p:sldId id="324" r:id="rId46"/>
    <p:sldId id="392" r:id="rId47"/>
    <p:sldId id="367" r:id="rId48"/>
    <p:sldId id="368" r:id="rId49"/>
    <p:sldId id="393" r:id="rId50"/>
    <p:sldId id="366" r:id="rId51"/>
    <p:sldId id="373" r:id="rId5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75E09"/>
    <a:srgbClr val="0000FF"/>
    <a:srgbClr val="0F0498"/>
    <a:srgbClr val="FF3399"/>
    <a:srgbClr val="FF33CC"/>
    <a:srgbClr val="3366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82" autoAdjust="0"/>
    <p:restoredTop sz="92801" autoAdjust="0"/>
  </p:normalViewPr>
  <p:slideViewPr>
    <p:cSldViewPr>
      <p:cViewPr varScale="1">
        <p:scale>
          <a:sx n="64" d="100"/>
          <a:sy n="64" d="100"/>
        </p:scale>
        <p:origin x="304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636" y="-5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3169920" cy="480060"/>
          </a:xfrm>
          <a:prstGeom prst="rect">
            <a:avLst/>
          </a:prstGeom>
        </p:spPr>
        <p:txBody>
          <a:bodyPr vert="horz" lIns="96583" tIns="48291" rIns="96583" bIns="482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0" y="6"/>
            <a:ext cx="3169920" cy="480060"/>
          </a:xfrm>
          <a:prstGeom prst="rect">
            <a:avLst/>
          </a:prstGeom>
        </p:spPr>
        <p:txBody>
          <a:bodyPr vert="horz" lIns="96583" tIns="48291" rIns="96583" bIns="48291" rtlCol="0"/>
          <a:lstStyle>
            <a:lvl1pPr algn="r">
              <a:defRPr sz="1200"/>
            </a:lvl1pPr>
          </a:lstStyle>
          <a:p>
            <a:fld id="{98A5ECA1-AB10-45E6-BCA8-DC1BA3E26014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3" tIns="48291" rIns="96583" bIns="482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583" tIns="48291" rIns="96583" bIns="482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583" tIns="48291" rIns="96583" bIns="482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0" y="9119474"/>
            <a:ext cx="3169920" cy="480060"/>
          </a:xfrm>
          <a:prstGeom prst="rect">
            <a:avLst/>
          </a:prstGeom>
        </p:spPr>
        <p:txBody>
          <a:bodyPr vert="horz" lIns="96583" tIns="48291" rIns="96583" bIns="48291" rtlCol="0" anchor="b"/>
          <a:lstStyle>
            <a:lvl1pPr algn="r">
              <a:defRPr sz="1200"/>
            </a:lvl1pPr>
          </a:lstStyle>
          <a:p>
            <a:fld id="{5BAA4790-2064-4CC5-944F-773F18D31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9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69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</a:t>
            </a:r>
            <a:r>
              <a:rPr lang="en-US" baseline="0" dirty="0" smtClean="0"/>
              <a:t> this point, do what </a:t>
            </a:r>
            <a:r>
              <a:rPr lang="en-US" baseline="0" dirty="0" err="1" smtClean="0"/>
              <a:t>what</a:t>
            </a:r>
            <a:r>
              <a:rPr lang="en-US" baseline="0" dirty="0" smtClean="0"/>
              <a:t> I’ve said carefully you need </a:t>
            </a:r>
          </a:p>
          <a:p>
            <a:r>
              <a:rPr lang="en-US" baseline="0" dirty="0" smtClean="0"/>
              <a:t>Some technical tools, and an important one is differential </a:t>
            </a:r>
          </a:p>
          <a:p>
            <a:r>
              <a:rPr lang="en-US" baseline="0" dirty="0" err="1" smtClean="0"/>
              <a:t>Cohomology</a:t>
            </a:r>
            <a:r>
              <a:rPr lang="en-US" baseline="0" dirty="0" smtClean="0"/>
              <a:t>. The notation involves a lot of checks and hats </a:t>
            </a:r>
          </a:p>
          <a:p>
            <a:r>
              <a:rPr lang="en-US" baseline="0" dirty="0" smtClean="0"/>
              <a:t>As we replace </a:t>
            </a:r>
            <a:r>
              <a:rPr lang="en-US" baseline="0" dirty="0" err="1" smtClean="0"/>
              <a:t>cohomology</a:t>
            </a:r>
            <a:r>
              <a:rPr lang="en-US" baseline="0" dirty="0" smtClean="0"/>
              <a:t> groups by differential </a:t>
            </a:r>
            <a:r>
              <a:rPr lang="en-US" baseline="0" dirty="0" err="1" smtClean="0"/>
              <a:t>cohomology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Groups.  I’m reminded of a wonderful story told by Peter Freund </a:t>
            </a:r>
          </a:p>
          <a:p>
            <a:r>
              <a:rPr lang="en-US" baseline="0" dirty="0" smtClean="0"/>
              <a:t>In his delightful book about his days as a postdoc with </a:t>
            </a:r>
            <a:r>
              <a:rPr lang="en-US" baseline="0" dirty="0" err="1" smtClean="0"/>
              <a:t>Stuckelberg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Except here, the checks and hats really mean something. Very roughly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67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43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</a:t>
            </a:r>
            <a:r>
              <a:rPr lang="en-US" baseline="0" dirty="0" smtClean="0"/>
              <a:t> that’s the end of the scientific part of my talk. I want to take </a:t>
            </a:r>
          </a:p>
          <a:p>
            <a:r>
              <a:rPr lang="en-US" baseline="0" dirty="0" smtClean="0"/>
              <a:t>The last few minutes to say a few words about Joe and to thank </a:t>
            </a:r>
          </a:p>
          <a:p>
            <a:r>
              <a:rPr lang="en-US" baseline="0" smtClean="0"/>
              <a:t>The organizers.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don’t need to tell this audience what a great physicist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Joe </a:t>
            </a:r>
            <a:r>
              <a:rPr lang="en-US" baseline="0" dirty="0" err="1" smtClean="0"/>
              <a:t>Polchinski</a:t>
            </a:r>
            <a:r>
              <a:rPr lang="en-US" baseline="0" dirty="0" smtClean="0"/>
              <a:t> was, but he was also a good friend ever since we met</a:t>
            </a:r>
          </a:p>
          <a:p>
            <a:r>
              <a:rPr lang="en-US" baseline="0" dirty="0" smtClean="0"/>
              <a:t>at Harvard in the mid-80’s,  and I’d like to say a few words about him.  </a:t>
            </a:r>
          </a:p>
          <a:p>
            <a:r>
              <a:rPr lang="en-US" baseline="0" dirty="0" smtClean="0"/>
              <a:t>I am grateful to Joe for many things and I’ll just tell you about one. </a:t>
            </a:r>
          </a:p>
          <a:p>
            <a:r>
              <a:rPr lang="en-US" baseline="0" dirty="0" smtClean="0"/>
              <a:t>You know, it is very rare that you go to a seminar that completely </a:t>
            </a:r>
          </a:p>
          <a:p>
            <a:r>
              <a:rPr lang="en-US" baseline="0" dirty="0" smtClean="0"/>
              <a:t>changes your career path. Those moments are real treasures. Joe gave such a seminar at Harvard </a:t>
            </a:r>
          </a:p>
          <a:p>
            <a:r>
              <a:rPr lang="en-US" baseline="0" dirty="0" smtClean="0"/>
              <a:t>Around 1985. It was beautiful, clear, to the point,  filled with enthusiasm and it set me onto a good path, as well as a good collaboration with him. So, I have to thank Joe for that - and for many other things as well. He was is a model of enthusiasm, good nature, and integrity that we should all try to emulate.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as the last speaker, it falls to me in leading all of us in thanking the organizers.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8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in square dancing there is a sweet tradition where, at the end </a:t>
            </a:r>
          </a:p>
          <a:p>
            <a:r>
              <a:rPr lang="en-US" dirty="0" smtClean="0"/>
              <a:t>Of the dance</a:t>
            </a:r>
            <a:r>
              <a:rPr lang="en-US" baseline="0" dirty="0" smtClean="0"/>
              <a:t> everyone joins hands in one big circle and, in unison, </a:t>
            </a:r>
          </a:p>
          <a:p>
            <a:r>
              <a:rPr lang="en-US" baseline="0" dirty="0" smtClean="0"/>
              <a:t>Says “Thank you!” and applauds.     Well, I think we can skip the joining hands part, but we could and should say “Thank you”  in unison to the organizers – so, altogether now, on the count of three, let’s give them a big  “Thank you” .  Ready?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One, two, three --  “THANK YOU” 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0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….  SOME people might say ….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53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you wouldn’t want to be one of those people</a:t>
            </a:r>
            <a:r>
              <a:rPr lang="en-US" baseline="0" dirty="0" smtClean="0"/>
              <a:t> – would you?  Yes, some people can’t understand that there can be subtleties.  Let’s have a closer look.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9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4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We’ll come back to this.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4790-2064-4CC5-944F-773F18D31D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0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-2286000" y="5334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4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395AA-D3F1-4AE9-806B-FD0C59DDBC4F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95AA-D3F1-4AE9-806B-FD0C59DDBC4F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A3160-FB3F-4147-B3CE-E19803FEA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0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67.png"/><Relationship Id="rId4" Type="http://schemas.openxmlformats.org/officeDocument/2006/relationships/image" Target="../media/image5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0.png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7" Type="http://schemas.openxmlformats.org/officeDocument/2006/relationships/image" Target="../media/image41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0.png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0.png"/><Relationship Id="rId4" Type="http://schemas.openxmlformats.org/officeDocument/2006/relationships/image" Target="../media/image48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1.png"/><Relationship Id="rId7" Type="http://schemas.openxmlformats.org/officeDocument/2006/relationships/image" Target="../media/image51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1.png"/><Relationship Id="rId5" Type="http://schemas.openxmlformats.org/officeDocument/2006/relationships/image" Target="../media/image460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72.png"/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11" Type="http://schemas.openxmlformats.org/officeDocument/2006/relationships/image" Target="../media/image58.png"/><Relationship Id="rId5" Type="http://schemas.openxmlformats.org/officeDocument/2006/relationships/image" Target="../media/image56.png"/><Relationship Id="rId10" Type="http://schemas.openxmlformats.org/officeDocument/2006/relationships/image" Target="../media/image127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40.png"/><Relationship Id="rId4" Type="http://schemas.openxmlformats.org/officeDocument/2006/relationships/image" Target="../media/image5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5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3" Type="http://schemas.openxmlformats.org/officeDocument/2006/relationships/image" Target="../media/image590.png"/><Relationship Id="rId7" Type="http://schemas.openxmlformats.org/officeDocument/2006/relationships/image" Target="../media/image162.png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1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openxmlformats.org/officeDocument/2006/relationships/image" Target="../media/image600.png"/><Relationship Id="rId4" Type="http://schemas.openxmlformats.org/officeDocument/2006/relationships/image" Target="../media/image6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0.png"/><Relationship Id="rId4" Type="http://schemas.openxmlformats.org/officeDocument/2006/relationships/image" Target="../media/image7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0.png"/><Relationship Id="rId7" Type="http://schemas.openxmlformats.org/officeDocument/2006/relationships/image" Target="../media/image17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10.png"/><Relationship Id="rId5" Type="http://schemas.openxmlformats.org/officeDocument/2006/relationships/image" Target="../media/image73.png"/><Relationship Id="rId4" Type="http://schemas.openxmlformats.org/officeDocument/2006/relationships/image" Target="../media/image169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2" Type="http://schemas.openxmlformats.org/officeDocument/2006/relationships/image" Target="../media/image197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4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0.png"/><Relationship Id="rId4" Type="http://schemas.openxmlformats.org/officeDocument/2006/relationships/image" Target="../media/image7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 rot="17980192">
            <a:off x="-618" y="5151742"/>
            <a:ext cx="2078964" cy="2085724"/>
            <a:chOff x="2895600" y="2819400"/>
            <a:chExt cx="2895600" cy="2667000"/>
          </a:xfrm>
        </p:grpSpPr>
        <p:pic>
          <p:nvPicPr>
            <p:cNvPr id="19" name="Picture 18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819400"/>
              <a:ext cx="1866900" cy="2447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895600" y="4724400"/>
              <a:ext cx="28956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5400000">
            <a:off x="6964557" y="-207366"/>
            <a:ext cx="2149086" cy="2057400"/>
            <a:chOff x="2895600" y="2819400"/>
            <a:chExt cx="2895600" cy="2667000"/>
          </a:xfrm>
        </p:grpSpPr>
        <p:pic>
          <p:nvPicPr>
            <p:cNvPr id="13" name="Picture 12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819400"/>
              <a:ext cx="1866900" cy="2447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895600" y="4724400"/>
              <a:ext cx="28956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 rot="1135859">
            <a:off x="-236604" y="156335"/>
            <a:ext cx="2078964" cy="2085724"/>
            <a:chOff x="2895600" y="2819400"/>
            <a:chExt cx="2895600" cy="2667000"/>
          </a:xfrm>
        </p:grpSpPr>
        <p:pic>
          <p:nvPicPr>
            <p:cNvPr id="16" name="Picture 15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819400"/>
              <a:ext cx="1866900" cy="2447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895600" y="4724400"/>
              <a:ext cx="28956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11974279">
            <a:off x="6957673" y="4685081"/>
            <a:ext cx="2403053" cy="2104920"/>
            <a:chOff x="2895600" y="2819400"/>
            <a:chExt cx="2895600" cy="2667000"/>
          </a:xfrm>
        </p:grpSpPr>
        <p:pic>
          <p:nvPicPr>
            <p:cNvPr id="10" name="Picture 9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2819400"/>
              <a:ext cx="1866900" cy="2447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895600" y="4724400"/>
              <a:ext cx="28956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" y="1379888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Global Anomalies In </a:t>
            </a:r>
            <a:br>
              <a:rPr lang="en-US" sz="4800" dirty="0" smtClean="0"/>
            </a:br>
            <a:r>
              <a:rPr lang="en-US" sz="4800" dirty="0" smtClean="0"/>
              <a:t>Six-Dimensional Supergravity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207570" y="2401413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  Gregory Moore</a:t>
            </a:r>
          </a:p>
          <a:p>
            <a:r>
              <a:rPr lang="en-US" sz="3600" dirty="0" smtClean="0">
                <a:solidFill>
                  <a:srgbClr val="C00000"/>
                </a:solidFill>
              </a:rPr>
              <a:t>Rutgers University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5970" y="5306719"/>
            <a:ext cx="792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    Strings 2018, Okinawa</a:t>
            </a:r>
          </a:p>
          <a:p>
            <a:r>
              <a:rPr lang="en-US" sz="4400" dirty="0" smtClean="0">
                <a:solidFill>
                  <a:srgbClr val="0000FF"/>
                </a:solidFill>
              </a:rPr>
              <a:t>           June 29, 2018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" y="391082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DANIEL PARK  &amp; SAMUEL MONNIER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4596825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Work in progress with  SAMUEL MONNIER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g d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08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What’s The Big Deal?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8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44" y="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Definition Of Anomaly Coefficients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69115" y="1634262"/>
                <a:ext cx="1904367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115" y="1634262"/>
                <a:ext cx="1904367" cy="10143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96254" y="1907796"/>
                <a:ext cx="40450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𝒲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⊗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254" y="1907796"/>
                <a:ext cx="4045018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72625" y="958219"/>
            <a:ext cx="4433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try to factorize: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99191" y="3439368"/>
                <a:ext cx="5644174" cy="1182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𝐼𝐽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𝐼𝐽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𝐼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𝐽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191" y="3439368"/>
                <a:ext cx="5644174" cy="11821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667686"/>
                <a:ext cx="36283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General form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67686"/>
                <a:ext cx="3628301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202" t="-13542" r="-336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2722652"/>
                <a:ext cx="68194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𝔤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𝑠𝑠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⊕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𝐴𝑏𝑒𝑙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≅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⊕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𝔤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⊕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𝔲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722652"/>
                <a:ext cx="6819431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31085" y="5698045"/>
                <a:ext cx="4273029" cy="11309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≔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16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∨</m:t>
                              </m:r>
                            </m:sup>
                          </m:sSubSup>
                        </m:den>
                      </m:f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𝑎𝑑𝑗</m:t>
                          </m:r>
                        </m:sub>
                      </m:sSub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085" y="5698045"/>
                <a:ext cx="4273029" cy="113095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46353" y="5715000"/>
                <a:ext cx="4086055" cy="751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𝐼𝐽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ℝ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353" y="5715000"/>
                <a:ext cx="4086055" cy="75103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479261" y="4886980"/>
            <a:ext cx="4664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Anomaly coefficients: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-416271" y="4482012"/>
                <a:ext cx="446084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≔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solidFill>
                            <a:srgbClr val="0070C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𝑇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𝑣𝑒𝑐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𝑅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6271" y="4482012"/>
                <a:ext cx="4460841" cy="10175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23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1869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Data Of 6d </a:t>
            </a:r>
            <a:r>
              <a:rPr lang="en-US" dirty="0" err="1" smtClean="0"/>
              <a:t>Sugra</a:t>
            </a: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37596" y="3356763"/>
                <a:ext cx="63874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=9 −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…</m:t>
                    </m:r>
                  </m:oMath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596" y="3356763"/>
                <a:ext cx="6387479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0" y="904380"/>
                <a:ext cx="9119191" cy="1772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very </a:t>
                </a:r>
                <a:r>
                  <a:rPr lang="en-US" sz="3200" i="1" u="sng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existence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a factorization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puts constraints 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ℛ</m:t>
                        </m:r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These have been well-explored. For example…. 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4380"/>
                <a:ext cx="9119191" cy="1772601"/>
              </a:xfrm>
              <a:prstGeom prst="rect">
                <a:avLst/>
              </a:prstGeom>
              <a:blipFill>
                <a:blip r:embed="rId3"/>
                <a:stretch>
                  <a:fillRect l="-1671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581" y="3987836"/>
                <a:ext cx="9144000" cy="1278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Also: There are multiple choices of anomaly coefficients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𝐼𝐽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factoring the same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1" y="3987836"/>
                <a:ext cx="9144000" cy="1278876"/>
              </a:xfrm>
              <a:prstGeom prst="rect">
                <a:avLst/>
              </a:prstGeom>
              <a:blipFill>
                <a:blip r:embed="rId4"/>
                <a:stretch>
                  <a:fillRect l="-2000" t="-7143" r="-233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139445" y="54167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Full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for 6d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sugra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3081" y="6076281"/>
                <a:ext cx="218758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ℛ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81" y="6076281"/>
                <a:ext cx="2187587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599727" y="6137837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4000" y="6032670"/>
                <a:ext cx="3691075" cy="685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𝐼𝐽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ℝ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6032670"/>
                <a:ext cx="3691075" cy="6851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7524" y="2738279"/>
                <a:ext cx="67177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dim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ℍ</m:t>
                              </m:r>
                            </m:sub>
                          </m:sSub>
                        </m:fName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dim</m:t>
                              </m:r>
                            </m:fName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+29 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𝑇</m:t>
                              </m:r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−273 </m:t>
                              </m:r>
                            </m:e>
                          </m:func>
                        </m:e>
                      </m:func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24" y="2738279"/>
                <a:ext cx="6717736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108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8" grpId="0"/>
      <p:bldP spid="1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ight from h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Anomaly Cancellation -2/2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0" y="1905000"/>
                <a:ext cx="89916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any   (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ℛ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)  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adding the </a:t>
                </a:r>
              </a:p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GS term cancels all perturbative     anomalies.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8991600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2373" t="-5660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38200" y="472439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 is sweetness and light… 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7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662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22098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anomalies ? </a:t>
            </a:r>
            <a:endParaRPr lang="en-US" sz="4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591" y="5257800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GS </a:t>
            </a:r>
            <a:r>
              <a:rPr lang="en-US" sz="4000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counterterm</a:t>
            </a:r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even make mathematical sense ? 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0731" y="7937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solutions of the factorizations conditions that cannot be realized in F-theory! </a:t>
            </a:r>
            <a:endParaRPr lang="en-US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59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38684" y="2352979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1614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Quantization Of Anomaly Coefficients. 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8321" y="5244283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F-Theory Check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2727" y="1430903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Six-dimensional </a:t>
            </a:r>
            <a:r>
              <a:rPr lang="en-US" sz="2800" dirty="0" err="1" smtClean="0">
                <a:solidFill>
                  <a:srgbClr val="FF0000"/>
                </a:solidFill>
              </a:rPr>
              <a:t>Sugra</a:t>
            </a:r>
            <a:r>
              <a:rPr lang="en-US" sz="2800" dirty="0" smtClean="0">
                <a:solidFill>
                  <a:srgbClr val="FF0000"/>
                </a:solidFill>
              </a:rPr>
              <a:t> &amp; Green-Schwarz Mech.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0349" y="3200400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/>
                  <a:t>-Invariants </a:t>
                </a:r>
              </a:p>
              <a:p>
                <a:r>
                  <a:rPr lang="en-US" sz="2800" dirty="0" smtClean="0"/>
                  <a:t> &amp; Wu-</a:t>
                </a:r>
                <a:r>
                  <a:rPr lang="en-US" sz="2800" dirty="0" err="1" smtClean="0"/>
                  <a:t>Chern</a:t>
                </a:r>
                <a:r>
                  <a:rPr lang="en-US" sz="2800" dirty="0" smtClean="0"/>
                  <a:t>-Simons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49" y="3200400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7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3037" y="43646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7511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Summary Of Results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Concluding Remarks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34825" y="4341209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Technical Tools &amp; Future Directions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26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"/>
            <a:ext cx="8229600" cy="1143000"/>
          </a:xfrm>
        </p:spPr>
        <p:txBody>
          <a:bodyPr/>
          <a:lstStyle/>
          <a:p>
            <a:r>
              <a:rPr lang="en-US" dirty="0" smtClean="0"/>
              <a:t>The New Constraints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7626" y="1066800"/>
            <a:ext cx="8996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anomalies have been considered before.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017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just been a little more systematic. 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4441" y="3233410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0" y="2057528"/>
                <a:ext cx="9234644" cy="114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state the best result we note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𝐼𝐽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etermines 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⊗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ℝ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valued quadratic form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𝔤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57528"/>
                <a:ext cx="9234644" cy="1146917"/>
              </a:xfrm>
              <a:prstGeom prst="rect">
                <a:avLst/>
              </a:prstGeom>
              <a:blipFill rotWithShape="1">
                <a:blip r:embed="rId2"/>
                <a:stretch>
                  <a:fillRect l="-1650" t="-4787" b="-1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322" y="3352800"/>
                <a:ext cx="914399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Vector space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𝒬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 of </a:t>
                </a:r>
                <a:r>
                  <a:rPr lang="en-US" sz="3200" b="0" i="0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such </a:t>
                </a:r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quadratic forms </a:t>
                </a:r>
                <a:endParaRPr lang="en-US" sz="3200" dirty="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  <a:p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  arises in topology: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𝒬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⊗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ℝ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2" y="3352800"/>
                <a:ext cx="9143999" cy="1077218"/>
              </a:xfrm>
              <a:prstGeom prst="rect">
                <a:avLst/>
              </a:prstGeom>
              <a:blipFill>
                <a:blip r:embed="rId3"/>
                <a:stretch>
                  <a:fillRect l="-1667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09800" y="4420330"/>
                <a:ext cx="381322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⊂</m:t>
                      </m:r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𝒬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420330"/>
                <a:ext cx="3813223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812034" y="5257800"/>
            <a:ext cx="5250338" cy="1600200"/>
            <a:chOff x="1812034" y="5030145"/>
            <a:chExt cx="5250338" cy="1827855"/>
          </a:xfrm>
        </p:grpSpPr>
        <p:sp>
          <p:nvSpPr>
            <p:cNvPr id="19" name="Rectangle 18"/>
            <p:cNvSpPr/>
            <p:nvPr/>
          </p:nvSpPr>
          <p:spPr>
            <a:xfrm>
              <a:off x="1812034" y="5030145"/>
              <a:ext cx="5250338" cy="1827855"/>
            </a:xfrm>
            <a:prstGeom prst="rect">
              <a:avLst/>
            </a:prstGeom>
            <a:solidFill>
              <a:srgbClr val="0F04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590800" y="5410200"/>
                  <a:ext cx="3668505" cy="1129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Λ</m:t>
                            </m:r>
                          </m:e>
                        </m:d>
                      </m:oMath>
                    </m:oMathPara>
                  </a14:m>
                  <a:endParaRPr lang="en-US" sz="3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410200"/>
                  <a:ext cx="3668505" cy="112947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915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Derivation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49" y="1065088"/>
            <a:ext cx="89723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consistent </a:t>
            </a:r>
            <a:r>
              <a:rPr lang="en-US" sz="32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sugra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be put on an </a:t>
            </a:r>
          </a:p>
          <a:p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rbitrary spin 6-fold with arbitrary gauge bundle.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1987" y="2212085"/>
                <a:ext cx="91371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Cancellation of background string charge in </a:t>
                </a:r>
              </a:p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compact Euclidean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spacetime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∀</m:t>
                    </m:r>
                    <m:r>
                      <a:rPr lang="en-US" sz="3200" b="0" i="0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Σ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ℤ</m:t>
                    </m:r>
                    <m:r>
                      <a:rPr lang="en-US" sz="32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987" y="2212085"/>
                <a:ext cx="913715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1668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3309343"/>
                <a:ext cx="1832874" cy="1225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Σ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09343"/>
                <a:ext cx="1832874" cy="12250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286000" y="3383273"/>
            <a:ext cx="6947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the background string </a:t>
            </a:r>
          </a:p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harge must be cancelled by strings.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953000"/>
            <a:ext cx="83092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</a:t>
            </a:r>
            <a:r>
              <a:rPr lang="en-US" sz="3200" i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not (in general) </a:t>
            </a:r>
          </a:p>
          <a:p>
            <a:r>
              <a:rPr lang="en-US" sz="3200" i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condition for cancellation of all </a:t>
            </a:r>
          </a:p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lobal anomalies…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1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6d Green-Schwarz Mechanism Revisited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 Understand Green-Schwarz anomaly cancellation in precise mathematical terms.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542" y="2795071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Benefit:  We recover the constraints: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113570" y="3703795"/>
                <a:ext cx="3124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570" y="3703795"/>
                <a:ext cx="3124200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0" y="3438576"/>
                <a:ext cx="3668505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8576"/>
                <a:ext cx="3668505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3000" y="4495800"/>
                <a:ext cx="62484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derive a new constraint: 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sz="3600" b="1" i="1" u="sng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characteristic vector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495800"/>
                <a:ext cx="62484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024" t="-7653" r="-2732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66174" y="6019800"/>
                <a:ext cx="62038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∀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   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𝑚𝑜𝑑</m:t>
                      </m:r>
                      <m:r>
                        <a:rPr lang="en-US" sz="36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2</m:t>
                      </m:r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174" y="6019800"/>
                <a:ext cx="6203878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638800" y="3726099"/>
                <a:ext cx="25411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≅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726099"/>
                <a:ext cx="254114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95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94" y="0"/>
            <a:ext cx="88773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What’s Wrong With Textbook Green-Schwarz Anomaly Cancellation?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447800"/>
                <a:ext cx="8305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does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even mean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</a:t>
                </a:r>
              </a:p>
              <a:p>
                <a:r>
                  <a:rPr lang="en-US" sz="3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ontrivial topology? (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not closed!)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47800"/>
                <a:ext cx="83058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276" t="-7653" r="-2203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7007" y="2943546"/>
                <a:ext cx="81527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How are the periods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𝑑𝐵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quantized?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07" y="2943546"/>
                <a:ext cx="8152745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242" t="-14151" r="-127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9474" y="3886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GS term even make sense?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7180" y="4700240"/>
                <a:ext cx="7772400" cy="1329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6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  <m:r>
                            <a:rPr lang="en-US" sz="36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𝒰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𝑑𝐵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𝑌</m:t>
                              </m:r>
                              <m:r>
                                <a:rPr lang="en-US" sz="36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0" y="4700240"/>
                <a:ext cx="7772400" cy="13292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4954" y="6164683"/>
                <a:ext cx="88490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must be independent of extension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!</a:t>
                </a:r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54" y="6164683"/>
                <a:ext cx="8849046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066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44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9466" y="442608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1614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Quantization Of Anomaly Coefficients.  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8321" y="5244283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F-Theory Check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9466" y="1447800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Six-dimensional </a:t>
            </a:r>
            <a:r>
              <a:rPr lang="en-US" sz="2800" dirty="0" err="1" smtClean="0"/>
              <a:t>Sugra</a:t>
            </a:r>
            <a:r>
              <a:rPr lang="en-US" sz="2800" dirty="0" smtClean="0"/>
              <a:t> &amp; Green-Schwarz Mech.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8451" y="3104346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/>
                  <a:t>-Invariants </a:t>
                </a:r>
              </a:p>
              <a:p>
                <a:r>
                  <a:rPr lang="en-US" sz="2800" dirty="0" smtClean="0"/>
                  <a:t> &amp; Wu-</a:t>
                </a:r>
                <a:r>
                  <a:rPr lang="en-US" sz="2800" dirty="0" err="1" smtClean="0"/>
                  <a:t>Chern</a:t>
                </a:r>
                <a:r>
                  <a:rPr lang="en-US" sz="2800" dirty="0" smtClean="0"/>
                  <a:t>-Simons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51" y="3104346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9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3037" y="43646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8451" y="42419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Introduction &amp; Summary Of Results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Concluding Remarks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34825" y="4341209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Technical Tools &amp; Future Directions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87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16181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it isn’t ….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011" y="1295400"/>
            <a:ext cx="810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for the difference of two B-fields,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67000" y="2133600"/>
                <a:ext cx="389145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𝑑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 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133600"/>
                <a:ext cx="3891450" cy="70788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3919689"/>
                <a:ext cx="5703164" cy="1326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⁡( 2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𝑖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nary>
                        <m:naryPr>
                          <m:supHide m:val="on"/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𝒰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7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)</m:t>
                          </m:r>
                        </m:e>
                      </m:nary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919689"/>
                <a:ext cx="5703164" cy="13269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14400" y="5280902"/>
                <a:ext cx="7315200" cy="157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not well-defined because </a:t>
                </a:r>
              </a:p>
              <a:p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of the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5280902"/>
                <a:ext cx="7315200" cy="1577098"/>
              </a:xfrm>
              <a:prstGeom prst="rect">
                <a:avLst/>
              </a:prstGeom>
              <a:blipFill rotWithShape="1">
                <a:blip r:embed="rId4"/>
                <a:stretch>
                  <a:fillRect l="-2917" t="-6950" b="-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3124200"/>
                <a:ext cx="9144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can quantize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124200"/>
                <a:ext cx="91440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2067" t="-14151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50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27" y="3104346"/>
            <a:ext cx="8268184" cy="1086654"/>
          </a:xfrm>
          <a:prstGeom prst="rect">
            <a:avLst/>
          </a:prstGeom>
          <a:solidFill>
            <a:srgbClr val="0F04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4438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Quantization Of Anomaly Coefficients.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8321" y="5244283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F-Theory Check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2727" y="1430903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Six-dimensional </a:t>
            </a:r>
            <a:r>
              <a:rPr lang="en-US" sz="2800" dirty="0" err="1" smtClean="0">
                <a:solidFill>
                  <a:srgbClr val="FF0000"/>
                </a:solidFill>
              </a:rPr>
              <a:t>Sugra</a:t>
            </a:r>
            <a:r>
              <a:rPr lang="en-US" sz="2800" dirty="0" smtClean="0">
                <a:solidFill>
                  <a:srgbClr val="FF0000"/>
                </a:solidFill>
              </a:rPr>
              <a:t> &amp; Green-Schwarz Mech.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66355" y="3104346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00"/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>
                    <a:solidFill>
                      <a:srgbClr val="FFFF00"/>
                    </a:solidFill>
                  </a:rPr>
                  <a:t>-Invariants </a:t>
                </a:r>
              </a:p>
              <a:p>
                <a:r>
                  <a:rPr lang="en-US" sz="2800" dirty="0" smtClean="0">
                    <a:solidFill>
                      <a:srgbClr val="FFFF00"/>
                    </a:solidFill>
                  </a:rPr>
                  <a:t> &amp; Wu-</a:t>
                </a:r>
                <a:r>
                  <a:rPr lang="en-US" sz="2800" dirty="0" err="1" smtClean="0">
                    <a:solidFill>
                      <a:srgbClr val="FFFF00"/>
                    </a:solidFill>
                  </a:rPr>
                  <a:t>Chern</a:t>
                </a:r>
                <a:r>
                  <a:rPr lang="en-US" sz="2800" dirty="0" smtClean="0">
                    <a:solidFill>
                      <a:srgbClr val="FFFF00"/>
                    </a:solidFill>
                  </a:rPr>
                  <a:t>-Simons</a:t>
                </a:r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55" y="3104346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71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3037" y="43646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7511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Summary Of Results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Concluding Remarks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34825" y="4341209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Technical Tools &amp; Future Directions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28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43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Geometrical Formulation Of Anomalies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508" y="1013405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Space of all fields in 6d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sugra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fibered      </a:t>
            </a:r>
          </a:p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over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nonanomalous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fields:  </a:t>
            </a:r>
            <a:endParaRPr lang="en-US" sz="3200" b="0" i="1" dirty="0" smtClean="0">
              <a:solidFill>
                <a:srgbClr val="C00000"/>
              </a:solidFill>
              <a:latin typeface="Cambria Math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3357" y="426719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4505" y="5704820"/>
                <a:ext cx="73152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You cannot integrate a section of a line bundle 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𝒢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unless it is trivialized.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05" y="5704820"/>
                <a:ext cx="7315200" cy="1077218"/>
              </a:xfrm>
              <a:prstGeom prst="rect">
                <a:avLst/>
              </a:prstGeom>
              <a:blipFill rotWithShape="1">
                <a:blip r:embed="rId2"/>
                <a:stretch>
                  <a:fillRect l="-2083" t="-7345" r="-1917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52800" y="2723416"/>
                <a:ext cx="4393639" cy="1312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ℬ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𝒢</m:t>
                              </m:r>
                            </m:den>
                          </m:f>
                        </m:sub>
                        <m:sup/>
                        <m:e>
                          <m:nary>
                            <m:naryPr>
                              <m:supHide m:val="on"/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𝐹𝑒𝑟𝑚𝑖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𝐵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𝐹𝑒𝑟𝑚𝑖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723416"/>
                <a:ext cx="4393639" cy="131279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388" y="3982939"/>
                <a:ext cx="7586692" cy="11019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𝐴𝑛𝑜𝑚𝑎𝑙𝑦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𝜙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≔ </m:t>
                      </m:r>
                      <m:nary>
                        <m:naryPr>
                          <m:supHide m:val="on"/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𝐹𝑒𝑟𝑚𝑖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𝐹𝑒𝑟𝑚𝑖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88" y="3982939"/>
                <a:ext cx="7586692" cy="11019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6492" y="5120045"/>
                <a:ext cx="822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a section of a line bundle 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𝒢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92" y="5120045"/>
                <a:ext cx="8229600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85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43000" y="2837468"/>
            <a:ext cx="210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 function: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8759" y="2133600"/>
                <a:ext cx="906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𝑀𝑒𝑡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𝐶𝑜𝑛𝑛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𝒫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×{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𝑆𝑐𝑎𝑙𝑎𝑟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𝑓𝑖𝑒𝑙𝑑𝑠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} 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59" y="2133600"/>
                <a:ext cx="906780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53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4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154"/>
            <a:ext cx="923792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Approach Via Invertible Field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1125697"/>
                <a:ext cx="89916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Definition 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[Freed &amp; Moore]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</a:p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An invertible </a:t>
                </a:r>
                <a:r>
                  <a:rPr lang="en-US" sz="36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 theory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𝑍</m:t>
                    </m:r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25697"/>
                <a:ext cx="8991600" cy="1200329"/>
              </a:xfrm>
              <a:prstGeom prst="rect">
                <a:avLst/>
              </a:prstGeom>
              <a:blipFill>
                <a:blip r:embed="rId2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418560" y="4354641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atisfying natural gluing rules. 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8560" y="2574760"/>
                <a:ext cx="6400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Partition function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ℂ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560" y="2574760"/>
                <a:ext cx="6400800" cy="707886"/>
              </a:xfrm>
              <a:prstGeom prst="rect">
                <a:avLst/>
              </a:prstGeom>
              <a:blipFill>
                <a:blip r:embed="rId3"/>
                <a:stretch>
                  <a:fillRect l="-3429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3921" y="34692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One-dimensional Hilbert spaces of states ... 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Freed: Geometrical interpretation of anomalies in d-dimensions = Invertible field theory in (d+1) dimensions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3" grpId="0"/>
      <p:bldP spid="11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" y="1061728"/>
                <a:ext cx="9144000" cy="1244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Interpret anomaly as a 7D invertible field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constructed from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061728"/>
                <a:ext cx="9144000" cy="1244059"/>
              </a:xfrm>
              <a:prstGeom prst="rect">
                <a:avLst/>
              </a:prstGeom>
              <a:blipFill>
                <a:blip r:embed="rId2"/>
                <a:stretch>
                  <a:fillRect l="-2000" t="-7353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014" y="4979386"/>
                <a:ext cx="7185172" cy="690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LINE BUNDLE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014" y="4979386"/>
                <a:ext cx="7185172" cy="690061"/>
              </a:xfrm>
              <a:prstGeom prst="rect">
                <a:avLst/>
              </a:prstGeom>
              <a:blipFill>
                <a:blip r:embed="rId3"/>
                <a:stretch>
                  <a:fillRect t="-15044" b="-25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8369" y="6003962"/>
                <a:ext cx="7846031" cy="623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SECTION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69" y="6003962"/>
                <a:ext cx="7846031" cy="623632"/>
              </a:xfrm>
              <a:prstGeom prst="rect">
                <a:avLst/>
              </a:prstGeom>
              <a:blipFill>
                <a:blip r:embed="rId4"/>
                <a:stretch>
                  <a:fillRect t="-13725"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4800" y="-141680"/>
            <a:ext cx="8229600" cy="1143000"/>
          </a:xfrm>
        </p:spPr>
        <p:txBody>
          <a:bodyPr/>
          <a:lstStyle/>
          <a:p>
            <a:r>
              <a:rPr lang="en-US" dirty="0" smtClean="0"/>
              <a:t>Invertible Anomaly Field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1" y="2530127"/>
                <a:ext cx="93726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ata for the field theory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-bundles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gauge connection, Riemannian metric, spin structure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𝔰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(it is NOT a TQFT!)  </a:t>
                </a:r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530127"/>
                <a:ext cx="9372601" cy="1569660"/>
              </a:xfrm>
              <a:prstGeom prst="rect">
                <a:avLst/>
              </a:prstGeom>
              <a:blipFill>
                <a:blip r:embed="rId5"/>
                <a:stretch>
                  <a:fillRect l="-1625" t="-50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4099787"/>
                <a:ext cx="861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Varying metric and gauge connection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099787"/>
                <a:ext cx="8610600" cy="646331"/>
              </a:xfrm>
              <a:prstGeom prst="rect">
                <a:avLst/>
              </a:prstGeom>
              <a:blipFill>
                <a:blip r:embed="rId6"/>
                <a:stretch>
                  <a:fillRect l="-2195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97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47118" y="4508549"/>
                <a:ext cx="58532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𝐶𝑇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𝐶𝑇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ℳ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6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18" y="4508549"/>
                <a:ext cx="5853223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62413" y="3411021"/>
            <a:ext cx="7986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Using just the data of the </a:t>
            </a:r>
            <a:r>
              <a:rPr lang="en-US" sz="32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fields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3200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dimensions, we construct a section: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26795" y="5278598"/>
                <a:ext cx="4721805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𝐹𝑒𝑟𝑚𝑖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𝐹𝑒𝑟𝑚𝑖</m:t>
                                </m:r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3600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𝐵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  <m:r>
                      <a:rPr lang="en-US" sz="3600" b="0" i="1" dirty="0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795" y="5278598"/>
                <a:ext cx="4721805" cy="7386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9236" y="6159357"/>
                <a:ext cx="762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canonically a </a:t>
                </a:r>
                <a:r>
                  <a:rPr lang="en-US" sz="3600" b="1" i="1" u="sng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function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𝒢</m:t>
                    </m:r>
                  </m:oMath>
                </a14:m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236" y="6159357"/>
                <a:ext cx="76200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2400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063830" y="5355543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Then: 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9636" y="39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Anomaly Cancellation In Terms of Invertible Field Theory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62413" y="1371481"/>
                <a:ext cx="776718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Construct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``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counterterm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’’</a:t>
                </a:r>
              </a:p>
              <a:p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7D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invertible field theory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13" y="1371481"/>
                <a:ext cx="7767187" cy="1077218"/>
              </a:xfrm>
              <a:prstGeom prst="rect">
                <a:avLst/>
              </a:prstGeom>
              <a:blipFill>
                <a:blip r:embed="rId5"/>
                <a:stretch>
                  <a:fillRect l="-1805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63830" y="2623657"/>
                <a:ext cx="6784770" cy="623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𝐶𝑇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6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solidFill>
                            <a:srgbClr val="0F0498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≅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𝐴𝑛𝑜𝑚𝑎𝑙𝑦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F0498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rgbClr val="0F0498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F0498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rgbClr val="0F0498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0F0498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F049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30" y="2623657"/>
                <a:ext cx="6784770" cy="6236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94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17" y="0"/>
            <a:ext cx="885460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Dai-Freed Field Theory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00211" y="4275745"/>
                <a:ext cx="7543800" cy="1791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𝜕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𝒰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ℳ</m:t>
                    </m:r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≠∅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𝜉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</a:t>
                </a:r>
                <a:r>
                  <a:rPr lang="en-US" sz="3600" b="1" i="1" u="sng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section of a line bundle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over the </a:t>
                </a:r>
              </a:p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space of boundary data. </a:t>
                </a:r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11" y="4275745"/>
                <a:ext cx="7543800" cy="1791901"/>
              </a:xfrm>
              <a:prstGeom prst="rect">
                <a:avLst/>
              </a:prstGeom>
              <a:blipFill>
                <a:blip r:embed="rId2"/>
                <a:stretch>
                  <a:fillRect l="-2506" t="-3061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546" y="1981376"/>
                <a:ext cx="9144000" cy="11147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𝑒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𝜉</m:t>
                        </m:r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defines an invertible field theory </a:t>
                </a:r>
              </a:p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[Dai &amp; Freed, 1994]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6" y="1981376"/>
                <a:ext cx="9144000" cy="1114792"/>
              </a:xfrm>
              <a:prstGeom prst="rect">
                <a:avLst/>
              </a:prstGeom>
              <a:blipFill rotWithShape="1">
                <a:blip r:embed="rId3"/>
                <a:stretch>
                  <a:fillRect t="-4918" b="-14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3404" y="3323923"/>
                <a:ext cx="295408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𝜕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𝒰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=∅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4" y="3323923"/>
                <a:ext cx="2954080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7438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93888" y="3267018"/>
                <a:ext cx="6248400" cy="749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𝐷𝑎𝑖𝐹𝑟𝑒𝑒𝑑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𝒰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888" y="3267018"/>
                <a:ext cx="6248400" cy="7496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62001" y="6067646"/>
            <a:ext cx="769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gluing properties hold.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52800" y="969117"/>
                <a:ext cx="4891211" cy="13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𝜉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≔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dim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ker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⁡(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𝐷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969117"/>
                <a:ext cx="4891211" cy="135659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1762" y="926444"/>
                <a:ext cx="368063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Dirac operator in ODD dimensions. </a:t>
                </a:r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2" y="926444"/>
                <a:ext cx="3680637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3311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356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14" grpId="0"/>
      <p:bldP spid="8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419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Anomaly Field Theory For 6d </a:t>
            </a:r>
            <a:r>
              <a:rPr lang="en-US" dirty="0" err="1" smtClean="0"/>
              <a:t>Sugra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50" y="2209800"/>
                <a:ext cx="8902150" cy="1519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              </m:t>
                        </m:r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d>
                      <m:d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𝒰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7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b="0" i="1" dirty="0" smtClean="0">
                    <a:solidFill>
                      <a:srgbClr val="0000FF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⁡[2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𝐹𝑒𝑟𝑚𝑖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𝜉</m:t>
                          </m:r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𝑓𝑖𝑒𝑙𝑑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" y="2209800"/>
                <a:ext cx="8902150" cy="1519198"/>
              </a:xfrm>
              <a:prstGeom prst="rect">
                <a:avLst/>
              </a:prstGeom>
              <a:blipFill>
                <a:blip r:embed="rId2"/>
                <a:stretch>
                  <a:fillRect t="-6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1928" y="1219200"/>
                <a:ext cx="82672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7-manifolds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𝜕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=∅</m:t>
                    </m:r>
                  </m:oMath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28" y="1219200"/>
                <a:ext cx="8267272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2655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150" y="5334000"/>
                <a:ext cx="9019650" cy="1271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sum of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𝜉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invariants defines a unit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Ψ</m:t>
                            </m:r>
                          </m:e>
                        </m:acc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a line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Z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Anomaly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" y="5334000"/>
                <a:ext cx="9019650" cy="1271887"/>
              </a:xfrm>
              <a:prstGeom prst="rect">
                <a:avLst/>
              </a:prstGeom>
              <a:blipFill>
                <a:blip r:embed="rId4"/>
                <a:stretch>
                  <a:fillRect l="-2095" t="-7177" b="-12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1000" y="4191000"/>
                <a:ext cx="8077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 7-manifolds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𝜕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191000"/>
                <a:ext cx="807720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2717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11476" y="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Simpler Expression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𝒰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𝒫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Extends To Eight Dimensions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11476" y="0"/>
                <a:ext cx="8229600" cy="1143000"/>
              </a:xfrm>
              <a:blipFill>
                <a:blip r:embed="rId2"/>
                <a:stretch>
                  <a:fillRect t="-17021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4748" y="2818072"/>
                <a:ext cx="9144000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if the matter content is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𝑌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48" y="2818072"/>
                <a:ext cx="9144000" cy="787716"/>
              </a:xfrm>
              <a:prstGeom prst="rect">
                <a:avLst/>
              </a:prstGeom>
              <a:blipFill>
                <a:blip r:embed="rId3"/>
                <a:stretch>
                  <a:fillRect l="-1733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1998" y="3633183"/>
                <a:ext cx="7772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if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bordant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zero: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98" y="3633183"/>
                <a:ext cx="7772400" cy="646331"/>
              </a:xfrm>
              <a:prstGeom prst="rect">
                <a:avLst/>
              </a:prstGeom>
              <a:blipFill>
                <a:blip r:embed="rId4"/>
                <a:stretch>
                  <a:fillRect l="-2431" t="-1509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2797" y="4514004"/>
                <a:ext cx="8812604" cy="1081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𝐴𝑛𝑜𝑚𝑎𝑙𝑦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𝒰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⁡( 2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𝒲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𝑠𝑖𝑔𝑛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𝒲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8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7" y="4514004"/>
                <a:ext cx="8812604" cy="10814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821998" y="5780782"/>
                <a:ext cx="761907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When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you extend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its </a:t>
                </a:r>
                <a:endParaRPr lang="en-US" sz="32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gauge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bundle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𝒫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a spin 8-fold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𝒲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??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98" y="5780782"/>
                <a:ext cx="7619077" cy="1077218"/>
              </a:xfrm>
              <a:prstGeom prst="rect">
                <a:avLst/>
              </a:prstGeom>
              <a:blipFill>
                <a:blip r:embed="rId6"/>
                <a:stretch>
                  <a:fillRect t="-7345" r="-960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6441" y="1437662"/>
                <a:ext cx="8498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general it is impossible to compute </a:t>
                </a:r>
              </a:p>
              <a:p>
                <a:r>
                  <a:rPr lang="en-US" sz="3600" b="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𝜂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-invariants in simpler terms. </a:t>
                </a:r>
                <a:endParaRPr lang="en-US" sz="36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" y="1437662"/>
                <a:ext cx="8498960" cy="1200329"/>
              </a:xfrm>
              <a:prstGeom prst="rect">
                <a:avLst/>
              </a:prstGeom>
              <a:blipFill>
                <a:blip r:embed="rId7"/>
                <a:stretch>
                  <a:fillRect l="-2151" t="-812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10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047" y="0"/>
            <a:ext cx="8229600" cy="1143000"/>
          </a:xfrm>
        </p:spPr>
        <p:txBody>
          <a:bodyPr/>
          <a:lstStyle/>
          <a:p>
            <a:r>
              <a:rPr lang="en-US" dirty="0" smtClean="0"/>
              <a:t>Spin </a:t>
            </a:r>
            <a:r>
              <a:rPr lang="en-US" dirty="0" err="1" smtClean="0"/>
              <a:t>Bordism</a:t>
            </a:r>
            <a:r>
              <a:rPr lang="en-US" dirty="0" smtClean="0"/>
              <a:t> Theory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0171" y="957258"/>
                <a:ext cx="9144000" cy="1317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                            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𝑠𝑝𝑖𝑛</m:t>
                        </m:r>
                      </m:sup>
                    </m:sSubSup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600" b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</a:p>
              <a:p>
                <a:r>
                  <a:rPr lang="en-US" sz="3600" b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Can always extend spin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3600" b="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𝒲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</m:oMath>
                </a14:m>
                <a:endParaRPr lang="en-US" sz="3600" b="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71" y="957258"/>
                <a:ext cx="9144000" cy="1317155"/>
              </a:xfrm>
              <a:prstGeom prst="rect">
                <a:avLst/>
              </a:prstGeom>
              <a:blipFill>
                <a:blip r:embed="rId3"/>
                <a:stretch>
                  <a:fillRect l="-2000" t="-46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1372" y="2448339"/>
                <a:ext cx="8339527" cy="1683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𝑠𝑝𝑖𝑛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𝐵𝐺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: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be nonzero: There can be </a:t>
                </a:r>
              </a:p>
              <a:p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bstructions to extending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-bundle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𝒫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𝒰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</m:oMath>
                </a14:m>
                <a:endParaRPr lang="en-US" sz="3200" dirty="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  <a:p>
                <a:r>
                  <a:rPr lang="en-US" sz="3200" dirty="0">
                    <a:solidFill>
                      <a:srgbClr val="0000FF"/>
                    </a:solidFill>
                    <a:cs typeface="Arial" panose="020B0604020202020204" pitchFamily="34" charset="0"/>
                  </a:rPr>
                  <a:t>t</a:t>
                </a:r>
                <a:r>
                  <a:rPr lang="en-US" sz="320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o a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-bundle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𝒫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→ 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𝒲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72" y="2448339"/>
                <a:ext cx="8339527" cy="1683602"/>
              </a:xfrm>
              <a:prstGeom prst="rect">
                <a:avLst/>
              </a:prstGeom>
              <a:blipFill>
                <a:blip r:embed="rId4"/>
                <a:stretch>
                  <a:fillRect l="-182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171" y="4362036"/>
                <a:ext cx="8268289" cy="13171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𝑠𝑝𝑖𝑛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𝐵𝐺</m:t>
                        </m:r>
                      </m:e>
                    </m:d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=0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many groups, e.g. </a:t>
                </a:r>
              </a:p>
              <a:p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roducts of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𝑈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 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𝑆𝑈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), </m:t>
                    </m:r>
                    <m:r>
                      <a:rPr lang="en-US" sz="36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𝑆𝑝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).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Also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</m:oMath>
                </a14:m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71" y="4362036"/>
                <a:ext cx="8268289" cy="1317155"/>
              </a:xfrm>
              <a:prstGeom prst="rect">
                <a:avLst/>
              </a:prstGeom>
              <a:blipFill>
                <a:blip r:embed="rId5"/>
                <a:stretch>
                  <a:fillRect l="-2212" t="-92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65001" y="5853117"/>
                <a:ext cx="603242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for some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it is nonzero!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001" y="5853117"/>
                <a:ext cx="6032421" cy="646331"/>
              </a:xfrm>
              <a:prstGeom prst="rect">
                <a:avLst/>
              </a:prstGeom>
              <a:blipFill>
                <a:blip r:embed="rId6"/>
                <a:stretch>
                  <a:fillRect l="-3134" t="-14151" r="-1618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40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26" y="0"/>
            <a:ext cx="82296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13717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Relation of apparently consistent theories </a:t>
            </a:r>
          </a:p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of quantum gravity to string theory.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6" y="2971800"/>
            <a:ext cx="832297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7438" y="2443443"/>
            <a:ext cx="635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W. Taylor’s TASI lectures: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562600"/>
            <a:ext cx="86106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742507" y="5715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State of art summarized in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Brennan, Carta, and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Vafa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1711.00864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2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48" y="3136744"/>
                <a:ext cx="9123451" cy="1329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Z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Anomaly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𝒰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( 2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𝒲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8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" y="3136744"/>
                <a:ext cx="9123451" cy="13297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48" y="4406405"/>
                <a:ext cx="2853795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𝜆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′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" y="4406405"/>
                <a:ext cx="2853795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6074" y="2319089"/>
                <a:ext cx="7162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clue to constructing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74" y="2319089"/>
                <a:ext cx="7162800" cy="707886"/>
              </a:xfrm>
              <a:prstGeom prst="rect">
                <a:avLst/>
              </a:prstGeom>
              <a:blipFill>
                <a:blip r:embed="rId4"/>
                <a:stretch>
                  <a:fillRect t="-15385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89355" y="4617200"/>
                <a:ext cx="350147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𝜆</m:t>
                      </m:r>
                    </m:oMath>
                  </m:oMathPara>
                </a14:m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9355" y="4617200"/>
                <a:ext cx="350147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48" y="5670231"/>
                <a:ext cx="973305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0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    Thanks to our quantization condition on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200" b="0" i="0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en-US" sz="3200" b="0" i="1" dirty="0" smtClean="0">
                  <a:solidFill>
                    <a:srgbClr val="C0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𝒲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has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coho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class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𝒲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" y="5670231"/>
                <a:ext cx="9733052" cy="1077218"/>
              </a:xfrm>
              <a:prstGeom prst="rect">
                <a:avLst/>
              </a:prstGeom>
              <a:blipFill>
                <a:blip r:embed="rId6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548" y="1132820"/>
                <a:ext cx="8839086" cy="10814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𝐴𝑛𝑜𝑚𝑎𝑙𝑦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𝒰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exp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⁡( 2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(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supHide m:val="on"/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𝒲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𝑠𝑖𝑔𝑛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Λ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𝒲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8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" y="1132820"/>
                <a:ext cx="8839086" cy="10814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0654" y="367206"/>
                <a:ext cx="86136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When 7D data extends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𝒲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formula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54" y="367206"/>
                <a:ext cx="8613640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2194" t="-14151" r="-1274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33755" y="4291053"/>
                <a:ext cx="3048001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𝜆</m:t>
                      </m:r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≔</m:t>
                      </m:r>
                      <m:f>
                        <m:f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755" y="4291053"/>
                <a:ext cx="3048001" cy="124482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91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4724" y="319685"/>
                <a:ext cx="6299929" cy="1467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( 2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𝒲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8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724" y="319685"/>
                <a:ext cx="6299929" cy="1467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0563" y="4648200"/>
            <a:ext cx="83672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F04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the partition function of a 7D     topological field theory known as </a:t>
            </a:r>
          </a:p>
          <a:p>
            <a:r>
              <a:rPr lang="en-US" sz="4000" dirty="0" smtClean="0">
                <a:solidFill>
                  <a:srgbClr val="0F04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``Wu-</a:t>
            </a:r>
            <a:r>
              <a:rPr lang="en-US" sz="4000" dirty="0" err="1" smtClean="0">
                <a:solidFill>
                  <a:srgbClr val="0F04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</a:t>
            </a:r>
            <a:r>
              <a:rPr lang="en-US" sz="4000" dirty="0" smtClean="0">
                <a:solidFill>
                  <a:srgbClr val="0F04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-Simons theory.’’ </a:t>
            </a:r>
            <a:endParaRPr lang="en-US" sz="4000" dirty="0">
              <a:solidFill>
                <a:srgbClr val="0F04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4006" y="2743363"/>
                <a:ext cx="67105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a characteristic vector: 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06" y="2743363"/>
                <a:ext cx="6710555" cy="646331"/>
              </a:xfrm>
              <a:prstGeom prst="rect">
                <a:avLst/>
              </a:prstGeom>
              <a:blipFill>
                <a:blip r:embed="rId4"/>
                <a:stretch>
                  <a:fillRect t="-14151" r="-1817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0563" y="1819997"/>
            <a:ext cx="878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independent of extension ONLY if 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6800" y="3405988"/>
                <a:ext cx="643785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∀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Λ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         </m:t>
                          </m:r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𝑣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𝑚𝑜𝑑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2 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405988"/>
                <a:ext cx="643785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98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Wu-</a:t>
            </a:r>
            <a:r>
              <a:rPr lang="en-US" dirty="0" err="1" smtClean="0"/>
              <a:t>Chern</a:t>
            </a:r>
            <a:r>
              <a:rPr lang="en-US" dirty="0" smtClean="0"/>
              <a:t>-Simons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Generalizes spin-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Chern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-Simons to p-form gauge fields.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4729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in detail in great generality by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Samuel </a:t>
            </a:r>
            <a:r>
              <a:rPr lang="en-US" sz="28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Monnier</a:t>
            </a:r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arXiv:1607.0139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54367" y="2839253"/>
                <a:ext cx="906095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Our case: 7D TFT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𝑊𝐶𝑆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of a (locally defined) 3-form gauge potential C with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fieldstrength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200" i="1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= </m:t>
                    </m:r>
                    <m:r>
                      <a:rPr lang="en-US" sz="3200" i="1" dirty="0" err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𝑑𝐶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4367" y="2839253"/>
                <a:ext cx="9060950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682" t="-7386" r="-74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9251" y="4822686"/>
                <a:ext cx="81254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Instead of spin structure we need a </a:t>
                </a:r>
              </a:p>
              <a:p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``Wu-structure’’: A trivialization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</a:t>
                </a:r>
                <a:r>
                  <a:rPr lang="en-US" sz="36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51" y="4822686"/>
                <a:ext cx="8125497" cy="1200329"/>
              </a:xfrm>
              <a:prstGeom prst="rect">
                <a:avLst/>
              </a:prstGeom>
              <a:blipFill>
                <a:blip r:embed="rId4"/>
                <a:stretch>
                  <a:fillRect l="-2327" t="-7614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4114800"/>
                <a:ext cx="374096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⋯;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114800"/>
                <a:ext cx="3740961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19200" y="6096000"/>
                <a:ext cx="6400800" cy="716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𝜈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96000"/>
                <a:ext cx="6400800" cy="7162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524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7980"/>
            <a:ext cx="8229600" cy="1143000"/>
          </a:xfrm>
        </p:spPr>
        <p:txBody>
          <a:bodyPr/>
          <a:lstStyle/>
          <a:p>
            <a:r>
              <a:rPr lang="en-US" dirty="0" smtClean="0"/>
              <a:t>Wu-</a:t>
            </a:r>
            <a:r>
              <a:rPr lang="en-US" dirty="0" err="1" smtClean="0"/>
              <a:t>Chern</a:t>
            </a:r>
            <a:r>
              <a:rPr lang="en-US" dirty="0" smtClean="0"/>
              <a:t>-Simons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898946"/>
                <a:ext cx="92202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our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will have a trivialization in 6</a:t>
                </a:r>
              </a:p>
              <a:p>
                <a:r>
                  <a:rPr lang="en-US" sz="3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nd 7 dimensions, but we need to </a:t>
                </a:r>
                <a:r>
                  <a:rPr lang="en-US" sz="3200" u="sng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choose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one </a:t>
                </a:r>
              </a:p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make sense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𝑊𝐶𝑆</m:t>
                        </m:r>
                      </m:sub>
                    </m:sSub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𝒰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7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𝑊𝐶𝑆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98946"/>
                <a:ext cx="9220200" cy="1569660"/>
              </a:xfrm>
              <a:prstGeom prst="rect">
                <a:avLst/>
              </a:prstGeom>
              <a:blipFill>
                <a:blip r:embed="rId2"/>
                <a:stretch>
                  <a:fillRect l="-1652" t="-5039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59743" y="2636460"/>
                <a:ext cx="8472114" cy="1329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Z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WCS</m:t>
                              </m:r>
                            </m:sub>
                          </m:sSub>
                          <m: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𝒰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= </m:t>
                          </m:r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 − 2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supHide m:val="on"/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𝒲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8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𝑋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𝜆</m:t>
                                  </m:r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43" y="2636460"/>
                <a:ext cx="8472114" cy="13297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362200" y="4134102"/>
                <a:ext cx="381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𝜆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𝜆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4134102"/>
                <a:ext cx="3810000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71846" y="4927009"/>
                <a:ext cx="79600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must be a characteristic vector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46" y="4927009"/>
                <a:ext cx="7960011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90600" y="5741194"/>
                <a:ext cx="65532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∨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≅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Λ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741194"/>
                <a:ext cx="65532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9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Defining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𝐶𝑇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𝑊𝐶𝑆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0"/>
                <a:ext cx="8229600" cy="1143000"/>
              </a:xfrm>
              <a:blipFill rotWithShape="1"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818" y="1091794"/>
                <a:ext cx="796476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 define the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counterterm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line bundle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we want to evaluate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𝑊𝐶𝑆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ℳ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18" y="1091794"/>
                <a:ext cx="7964764" cy="1077218"/>
              </a:xfrm>
              <a:prstGeom prst="rect">
                <a:avLst/>
              </a:prstGeom>
              <a:blipFill>
                <a:blip r:embed="rId3"/>
                <a:stretch>
                  <a:fillRect l="-1913"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5629" y="2362200"/>
            <a:ext cx="237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1: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9434" y="2131768"/>
                <a:ext cx="3810000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⊗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𝜆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+[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]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434" y="2131768"/>
                <a:ext cx="3810000" cy="10143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3073292"/>
                <a:ext cx="6882653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=∑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∑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𝐼𝐽</m:t>
                          </m:r>
                        </m:sub>
                      </m:sSub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sup>
                      </m:sSubSup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𝐽</m:t>
                          </m:r>
                        </m:sup>
                      </m:sSubSup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⋯;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7030A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73292"/>
                <a:ext cx="6882653" cy="10143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21528" y="2362200"/>
                <a:ext cx="24004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shifted: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528" y="2362200"/>
                <a:ext cx="2400401" cy="584775"/>
              </a:xfrm>
              <a:prstGeom prst="rect">
                <a:avLst/>
              </a:prstGeom>
              <a:blipFill rotWithShape="1">
                <a:blip r:embed="rId6"/>
                <a:stretch>
                  <a:fillRect t="-13684" r="-5598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-121150" y="4267200"/>
            <a:ext cx="2375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2: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28800" y="4267199"/>
                <a:ext cx="761747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𝑊𝐶𝑆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𝜔</m:t>
                        </m:r>
                      </m:sup>
                    </m:sSubSup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needs a choice of Wu-structure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267199"/>
                <a:ext cx="7617470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4583" r="-960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5181600"/>
                <a:ext cx="85344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!! We do not want to add a choice of Wu structure to the defining set of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sugra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data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ℛ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81600"/>
                <a:ext cx="8534400" cy="1569660"/>
              </a:xfrm>
              <a:prstGeom prst="rect">
                <a:avLst/>
              </a:prstGeom>
              <a:blipFill rotWithShape="1">
                <a:blip r:embed="rId8"/>
                <a:stretch>
                  <a:fillRect l="-1786" t="-5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09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10" grpId="0"/>
      <p:bldP spid="11" grpId="0"/>
      <p:bldP spid="12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338470" y="-223283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 smtClean="0"/>
                  <a:t>Defining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𝐶𝑇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</a:rPr>
                          <m:t>𝑊𝐶𝑆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70" y="-223283"/>
                <a:ext cx="8229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836" y="919717"/>
                <a:ext cx="9004364" cy="1975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Solution: Given a Wu-structure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can shift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 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an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unshifted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field, such that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𝑊𝐶𝑆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𝜔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…;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𝑣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𝜔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independent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endParaRPr lang="en-US" sz="3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6" y="919717"/>
                <a:ext cx="9004364" cy="1975541"/>
              </a:xfrm>
              <a:prstGeom prst="rect">
                <a:avLst/>
              </a:prstGeom>
              <a:blipFill>
                <a:blip r:embed="rId3"/>
                <a:stretch>
                  <a:fillRect l="-1693" t="-4012" r="-2911" b="-3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800" y="3048000"/>
                <a:ext cx="7010400" cy="11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𝐶𝑇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⋯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≔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𝑍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𝑊𝐶𝑆</m:t>
                          </m:r>
                        </m:sub>
                        <m:sup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𝜔</m:t>
                          </m:r>
                        </m:sup>
                      </m:sSubSup>
                      <m:d>
                        <m:d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⋯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 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048000"/>
                <a:ext cx="7010400" cy="1198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267200"/>
                <a:ext cx="912516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independent of Wu structure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339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So no need to add this extra data to the definition of 6d </a:t>
                </a:r>
                <a:r>
                  <a:rPr lang="en-US" sz="2800" dirty="0" err="1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sugra</a:t>
                </a:r>
                <a:r>
                  <a:rPr lang="en-US" sz="2800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67200"/>
                <a:ext cx="9125164" cy="954107"/>
              </a:xfrm>
              <a:prstGeom prst="rect">
                <a:avLst/>
              </a:prstGeom>
              <a:blipFill>
                <a:blip r:embed="rId5"/>
                <a:stretch>
                  <a:fillRect l="-1336" t="-6369" r="-120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5218" y="5486400"/>
                <a:ext cx="9146569" cy="988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transforms properly under B-field, diff, and VM gauge transformations: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≅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sSup>
                      <m:sSupPr>
                        <m:ctrlP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ℳ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18" y="5486400"/>
                <a:ext cx="9146569" cy="988091"/>
              </a:xfrm>
              <a:prstGeom prst="rect">
                <a:avLst/>
              </a:prstGeom>
              <a:blipFill>
                <a:blip r:embed="rId6"/>
                <a:stretch>
                  <a:fillRect l="-1332" t="-6173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5960"/>
            <a:ext cx="8229600" cy="1143000"/>
          </a:xfrm>
        </p:spPr>
        <p:txBody>
          <a:bodyPr/>
          <a:lstStyle/>
          <a:p>
            <a:r>
              <a:rPr lang="en-US" dirty="0" smtClean="0"/>
              <a:t>Anomaly Cancellation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8933" y="1293083"/>
                <a:ext cx="9144000" cy="2100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           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𝑇𝑂𝑃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≔ 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is a 7D </a:t>
                </a:r>
              </a:p>
              <a:p>
                <a:r>
                  <a:rPr lang="en-US" sz="32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3200" b="1" i="1" u="sng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topological field theory</a:t>
                </a:r>
                <a:r>
                  <a:rPr lang="en-US" sz="32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that is defined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bordism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classes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-bundles.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7D  partition function is a homomorphism: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33" y="1293083"/>
                <a:ext cx="9144000" cy="2100960"/>
              </a:xfrm>
              <a:prstGeom prst="rect">
                <a:avLst/>
              </a:prstGeom>
              <a:blipFill>
                <a:blip r:embed="rId2"/>
                <a:stretch>
                  <a:fillRect l="-533" t="-4058" b="-8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2668" y="3553888"/>
                <a:ext cx="8036531" cy="763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sSubSup>
                      <m:sSubSup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𝑠𝑝𝑖𝑛</m:t>
                        </m:r>
                      </m:sup>
                    </m:sSubSup>
                    <m:d>
                      <m:d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𝐵𝐺</m:t>
                        </m:r>
                      </m:e>
                    </m:d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𝑈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68" y="3553888"/>
                <a:ext cx="8036531" cy="7631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0833" y="4572000"/>
                <a:ext cx="9220200" cy="1987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this homomorphism is trivial then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          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  <m:d>
                      <m:d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≅1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is canonically trivial. </a:t>
                </a:r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33" y="4572000"/>
                <a:ext cx="9220200" cy="1987660"/>
              </a:xfrm>
              <a:prstGeom prst="rect">
                <a:avLst/>
              </a:prstGeom>
              <a:blipFill rotWithShape="1">
                <a:blip r:embed="rId4"/>
                <a:stretch>
                  <a:fillRect l="-2381" t="-5521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4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Anomaly Cancellation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52399" y="2332828"/>
                <a:ext cx="914400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Now need a s</a:t>
                </a:r>
                <a:r>
                  <a:rPr lang="en-US" sz="3200" b="0" dirty="0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ection,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ℳ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FF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6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d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which is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local </a:t>
                </a:r>
              </a:p>
              <a:p>
                <a:r>
                  <a:rPr lang="en-US" sz="32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in the </a:t>
                </a:r>
                <a:r>
                  <a:rPr lang="en-US" sz="3200" u="sng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six-dimensional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fields. </a:t>
                </a:r>
                <a:endParaRPr lang="en-US" sz="320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This will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 our Green-Schwarz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counterterm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2332828"/>
                <a:ext cx="9144001" cy="1569660"/>
              </a:xfrm>
              <a:prstGeom prst="rect">
                <a:avLst/>
              </a:prstGeom>
              <a:blipFill>
                <a:blip r:embed="rId2"/>
                <a:stretch>
                  <a:fillRect l="-667" t="-5058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57200" y="4284003"/>
                <a:ext cx="6934200" cy="1354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pHide m:val="on"/>
                          <m:ctrlP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𝐹𝑒𝑟𝑚𝑖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𝐹𝑒𝑟𝑚𝑖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sub>
                              </m:sSub>
                            </m:sup>
                          </m:sSup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𝐶𝑇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6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</m:t>
                          </m:r>
                          <m:r>
                            <a:rPr lang="en-US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284003"/>
                <a:ext cx="6934200" cy="1354282"/>
              </a:xfrm>
              <a:prstGeom prst="rect">
                <a:avLst/>
              </a:prstGeom>
              <a:blipFill>
                <a:blip r:embed="rId3"/>
                <a:stretch>
                  <a:fillRect r="-1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7200" y="6019800"/>
                <a:ext cx="807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integral 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will be a function on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ℬ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/</m:t>
                    </m:r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𝒢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6019800"/>
                <a:ext cx="8077200" cy="646331"/>
              </a:xfrm>
              <a:prstGeom prst="rect">
                <a:avLst/>
              </a:prstGeom>
              <a:blipFill>
                <a:blip r:embed="rId4"/>
                <a:stretch>
                  <a:fillRect l="-2264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2400" y="1371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 the 7D TFT is indeed </a:t>
            </a:r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trivializable</a:t>
            </a: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77104" y="4380697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4438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Quantization Of Anomaly Coefficients.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8321" y="5244283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F-Theory Check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2727" y="1430903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Six-dimensional </a:t>
            </a:r>
            <a:r>
              <a:rPr lang="en-US" sz="2800" dirty="0" err="1" smtClean="0">
                <a:solidFill>
                  <a:srgbClr val="FF0000"/>
                </a:solidFill>
              </a:rPr>
              <a:t>Sugra</a:t>
            </a:r>
            <a:r>
              <a:rPr lang="en-US" sz="2800" dirty="0" smtClean="0">
                <a:solidFill>
                  <a:srgbClr val="FF0000"/>
                </a:solidFill>
              </a:rPr>
              <a:t> &amp; Green-Schwarz Mech.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2468" y="3122592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-Invariants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 &amp; Wu-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Chern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-Simons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68" y="3122592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9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3037" y="43646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7511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Summary Of Results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Concluding Remarks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34825" y="4341209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Technical Tools &amp; Future Directions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Checks &amp; Hats: </a:t>
            </a:r>
            <a:br>
              <a:rPr lang="en-US" dirty="0" smtClean="0"/>
            </a:br>
            <a:r>
              <a:rPr lang="en-US" dirty="0" smtClean="0"/>
              <a:t>Differential </a:t>
            </a:r>
            <a:r>
              <a:rPr lang="en-US" dirty="0" err="1" smtClean="0"/>
              <a:t>Cohomology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2271768"/>
            <a:ext cx="9829801" cy="6005070"/>
            <a:chOff x="2743200" y="1752600"/>
            <a:chExt cx="6096000" cy="4572000"/>
          </a:xfrm>
        </p:grpSpPr>
        <p:pic>
          <p:nvPicPr>
            <p:cNvPr id="1028" name="Picture 4" descr="Image result for Freund A Passion for discove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590800"/>
              <a:ext cx="5715000" cy="3000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743200" y="1752600"/>
              <a:ext cx="2209800" cy="457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6643688" y="5005388"/>
              <a:ext cx="1000124" cy="16383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Image result for peter fre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" y="3386929"/>
            <a:ext cx="3475997" cy="347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9200" y="1748836"/>
                <a:ext cx="5791200" cy="1045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𝐻</m:t>
                          </m:r>
                        </m:e>
                        <m:sup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  <m:r>
                        <a:rPr lang="en-US" sz="6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̌"/>
                              <m:ctrlP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60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</m:acc>
                        </m:e>
                        <m:sup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ctrlP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6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748836"/>
                <a:ext cx="5791200" cy="10458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59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3403"/>
            <a:ext cx="8229600" cy="1143000"/>
          </a:xfrm>
        </p:spPr>
        <p:txBody>
          <a:bodyPr/>
          <a:lstStyle/>
          <a:p>
            <a:r>
              <a:rPr lang="en-US" dirty="0" smtClean="0"/>
              <a:t>Brief Summary Of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738634"/>
            <a:ext cx="357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6d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sugra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697" y="1307898"/>
            <a:ext cx="8177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(More) systematic study of global anomalies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16" y="2060032"/>
            <a:ext cx="75200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 1: NECESSARY CONDITION:</a:t>
            </a:r>
          </a:p>
          <a:p>
            <a:r>
              <a:rPr lang="en-US" sz="3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unifies &amp; extends all previous conditions</a:t>
            </a:r>
            <a:endParaRPr lang="en-US" sz="32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99442" y="3223797"/>
                <a:ext cx="753501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Result 2: NECESSARY &amp; SUFFICIENT: </a:t>
                </a:r>
              </a:p>
              <a:p>
                <a:r>
                  <a:rPr lang="en-US" sz="32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certain 7D TQFT</a:t>
                </a:r>
                <a:r>
                  <a:rPr lang="en-US" sz="32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𝑇𝑂𝑃</m:t>
                        </m:r>
                      </m:sub>
                    </m:sSub>
                  </m:oMath>
                </a14:m>
                <a:r>
                  <a:rPr lang="en-US" sz="32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must be trivial. </a:t>
                </a:r>
                <a:endParaRPr lang="en-US" sz="32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42" y="3223797"/>
                <a:ext cx="7535011" cy="1077218"/>
              </a:xfrm>
              <a:prstGeom prst="rect">
                <a:avLst/>
              </a:prstGeom>
              <a:blipFill>
                <a:blip r:embed="rId2"/>
                <a:stretch>
                  <a:fillRect l="-2023" t="-7345" r="-1133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92068" y="5378954"/>
            <a:ext cx="9067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Result 3: Check in F-theory: </a:t>
            </a:r>
          </a:p>
          <a:p>
            <a:r>
              <a:rPr lang="en-US" sz="2800" i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knowing the global form of the</a:t>
            </a:r>
          </a:p>
          <a:p>
            <a:r>
              <a:rPr lang="en-US" sz="2800" i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identity component of the gauge group.)</a:t>
            </a:r>
            <a:endParaRPr lang="en-US" sz="2800" i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28800" y="4355607"/>
                <a:ext cx="83431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effective computation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u="sng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u="sng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u="sng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𝑇𝑂𝑃</m:t>
                        </m:r>
                      </m:sub>
                    </m:sSub>
                  </m:oMath>
                </a14:m>
                <a:r>
                  <a:rPr lang="en-US" sz="2800" u="sng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</a:p>
              <a:p>
                <a:r>
                  <a:rPr lang="en-US" sz="2800" u="sng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the general case remains open.   </a:t>
                </a:r>
                <a:endParaRPr lang="en-US" sz="2800" u="sng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355607"/>
                <a:ext cx="8343136" cy="954107"/>
              </a:xfrm>
              <a:prstGeom prst="rect">
                <a:avLst/>
              </a:prstGeom>
              <a:blipFill>
                <a:blip r:embed="rId3"/>
                <a:stretch>
                  <a:fillRect l="-1461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9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Checks &amp; Hats: </a:t>
            </a:r>
            <a:br>
              <a:rPr lang="en-US" dirty="0" smtClean="0"/>
            </a:br>
            <a:r>
              <a:rPr lang="en-US" dirty="0" smtClean="0"/>
              <a:t>Differential </a:t>
            </a:r>
            <a:r>
              <a:rPr lang="en-US" dirty="0" err="1" smtClean="0"/>
              <a:t>Cohomology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5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formalism for working with p-form fields in </a:t>
            </a:r>
          </a:p>
          <a:p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eneral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spacetimes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(and p-form global symmetries)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7453" y="2524780"/>
            <a:ext cx="9387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hree independent pieces of gauge invariant information: 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200400"/>
            <a:ext cx="2265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Fieldstrength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7035" y="3200400"/>
            <a:ext cx="2905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Topological class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159398"/>
            <a:ext cx="2103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 lines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038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cohomology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infinite-dimensional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Abelian group that precisely accounts for these data and nicely summarizes how they fit together.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8001" y="5943600"/>
            <a:ext cx="873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Exposition for physicists: Freed, Moore &amp; Segal, 2006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63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Construction Of The Green-Schwarz </a:t>
            </a:r>
            <a:r>
              <a:rPr lang="en-US" dirty="0" err="1" smtClean="0"/>
              <a:t>Counterterm</a:t>
            </a:r>
            <a:r>
              <a:rPr lang="en-US" dirty="0" smtClean="0"/>
              <a:t>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39704" y="1274676"/>
                <a:ext cx="4965718" cy="1406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Ψ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𝐶𝑇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exp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36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ℳ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6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𝐸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𝜔</m:t>
                              </m:r>
                            </m:sup>
                            <m:e>
                              <m:r>
                                <a:rPr lang="en-US" sz="3600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𝑔𝑠𝑡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704" y="1274676"/>
                <a:ext cx="4965718" cy="1406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4226" y="2681408"/>
                <a:ext cx="9110443" cy="1758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𝑔𝑠𝑡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d>
                            <m:dPr>
                              <m:endChr m:val="]"/>
                              <m:ctrlPr>
                                <a:rPr lang="en-US" sz="32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ctrlP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̌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𝐻</m:t>
                                          </m:r>
                                        </m:e>
                                      </m:acc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acc>
                                        <m:accPr>
                                          <m:chr m:val="̌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𝜂</m:t>
                                          </m:r>
                                        </m:e>
                                      </m:acc>
                                    </m:e>
                                  </m:d>
                                  <m:r>
                                    <a:rPr lang="en-US" sz="32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∪</m:t>
                                  </m:r>
                                  <m:d>
                                    <m:dPr>
                                      <m:ctrlP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̌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  <m:r>
                                        <a:rPr lang="en-US" sz="32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acc>
                                        <m:accPr>
                                          <m:chr m:val="̌"/>
                                          <m:ctrlP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/>
                                              <a:cs typeface="Arial" panose="020B0604020202020204" pitchFamily="34" charset="0"/>
                                            </a:rPr>
                                            <m:t>𝜈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h𝑜𝑙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𝜂</m:t>
                      </m:r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)</m:t>
                      </m:r>
                    </m:oMath>
                  </m:oMathPara>
                </a14:m>
                <a:endParaRPr lang="en-US" sz="3200" b="0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26" y="2681408"/>
                <a:ext cx="9110443" cy="17580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7956" y="4032765"/>
                <a:ext cx="776298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Section of the right line bundle &amp; independent </a:t>
                </a:r>
              </a:p>
              <a:p>
                <a:r>
                  <a:rPr lang="en-US" sz="2800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of Wu structure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/>
                        <a:cs typeface="Arial" panose="020B0604020202020204" pitchFamily="34" charset="0"/>
                      </a:rPr>
                      <m:t>𝜔</m:t>
                    </m:r>
                  </m:oMath>
                </a14:m>
                <a:r>
                  <a:rPr lang="en-US" sz="28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8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56" y="4032765"/>
                <a:ext cx="7762982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650" t="-6410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437595" y="6179741"/>
            <a:ext cx="6503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Locally reduces to the expected answer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993239"/>
            <a:ext cx="8005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Locally constructed in six dimensions, but 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makes sense in topologically nontrivial cases.  </a:t>
            </a:r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light from he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8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Conclusion: All Anomalies Cancel: 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07212" y="1143000"/>
                <a:ext cx="626639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ℛ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Λ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0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such that: </a:t>
                </a:r>
                <a:endParaRPr lang="en-US" sz="4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212" y="1143000"/>
                <a:ext cx="6266395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3405" t="-15517" r="-252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45258" y="1918524"/>
                <a:ext cx="2323072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258" y="1918524"/>
                <a:ext cx="2323072" cy="11294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2000" y="3115638"/>
                <a:ext cx="876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Λ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∨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characteristic 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=9−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15638"/>
                <a:ext cx="8763000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664249" y="3962400"/>
            <a:ext cx="5250338" cy="1827855"/>
            <a:chOff x="1799883" y="5258745"/>
            <a:chExt cx="5250338" cy="1827855"/>
          </a:xfrm>
        </p:grpSpPr>
        <p:sp>
          <p:nvSpPr>
            <p:cNvPr id="7" name="Rectangle 6"/>
            <p:cNvSpPr/>
            <p:nvPr/>
          </p:nvSpPr>
          <p:spPr>
            <a:xfrm>
              <a:off x="1799883" y="5258745"/>
              <a:ext cx="5250338" cy="1827855"/>
            </a:xfrm>
            <a:prstGeom prst="rect">
              <a:avLst/>
            </a:prstGeom>
            <a:solidFill>
              <a:srgbClr val="0F04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590800" y="5410200"/>
                  <a:ext cx="3668505" cy="112947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3600" b="0" i="1" smtClean="0">
                            <a:solidFill>
                              <a:srgbClr val="FFFF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4</m:t>
                            </m:r>
                          </m:sup>
                        </m:sSup>
                        <m:d>
                          <m:dPr>
                            <m:ctrlP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6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;</m:t>
                            </m:r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FFFF00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Λ</m:t>
                            </m:r>
                          </m:e>
                        </m:d>
                      </m:oMath>
                    </m:oMathPara>
                  </a14:m>
                  <a:endParaRPr lang="en-US" sz="3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800" y="5410200"/>
                  <a:ext cx="3668505" cy="112947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48694" y="5867399"/>
                <a:ext cx="3905749" cy="912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4400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Ω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7</m:t>
                          </m:r>
                        </m:sub>
                        <m:sup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𝑠𝑝𝑖𝑛</m:t>
                          </m:r>
                        </m:sup>
                      </m:sSubSup>
                      <m:d>
                        <m:d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B05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𝐵𝐺</m:t>
                          </m:r>
                        </m:e>
                      </m:d>
                      <m:r>
                        <a:rPr lang="en-US" sz="4400" i="1">
                          <a:solidFill>
                            <a:srgbClr val="00B05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4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8694" y="5867399"/>
                <a:ext cx="3905749" cy="9121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06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662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1430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Except,…</a:t>
            </a:r>
            <a:endParaRPr lang="en-US" sz="6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976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If The </a:t>
            </a:r>
            <a:r>
              <a:rPr lang="en-US" dirty="0" err="1" smtClean="0"/>
              <a:t>Bordism</a:t>
            </a:r>
            <a:r>
              <a:rPr lang="en-US" dirty="0" smtClean="0"/>
              <a:t> Group Is Nonzero?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0550" y="2645062"/>
                <a:ext cx="8153400" cy="763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3600" i="1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:</m:t>
                    </m:r>
                    <m:sSubSup>
                      <m:sSubSup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𝑠𝑝𝑖𝑛</m:t>
                        </m:r>
                      </m:sup>
                    </m:sSubSup>
                    <m:d>
                      <m:d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𝐵𝐺</m:t>
                        </m:r>
                      </m:e>
                    </m:d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→</m:t>
                    </m:r>
                    <m:r>
                      <a:rPr lang="en-US" sz="3600" b="0" i="1" dirty="0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𝑈</m:t>
                    </m:r>
                    <m:d>
                      <m:d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0" y="2645062"/>
                <a:ext cx="8153400" cy="7631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64824" y="1447800"/>
            <a:ext cx="7869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would like to relax the last condition, 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but it could happen that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0100" y="3453899"/>
            <a:ext cx="7734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efines a nontrivial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bordism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invariant.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20976" y="4191000"/>
                <a:ext cx="9144000" cy="1079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example,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𝑁</m:t>
                        </m:r>
                      </m:e>
                    </m:d>
                    <m:r>
                      <a:rPr lang="en-US" sz="2800" b="0" i="0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suitable representations, 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 7D TFT might have partition function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exp</m:t>
                        </m:r>
                      </m:fName>
                      <m:e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 </m:t>
                        </m:r>
                        <m:nary>
                          <m:naryPr>
                            <m:supHide m:val="on"/>
                            <m:ctrlP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𝒰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sup>
                            </m:sSubSup>
                          </m:e>
                        </m:nary>
                      </m:e>
                    </m:func>
                  </m:oMath>
                </a14:m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976" y="4191000"/>
                <a:ext cx="9144000" cy="1079142"/>
              </a:xfrm>
              <a:prstGeom prst="rect">
                <a:avLst/>
              </a:prstGeom>
              <a:blipFill>
                <a:blip r:embed="rId3"/>
                <a:stretch>
                  <a:fillRect l="-1400" t="-621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146101" y="5715000"/>
            <a:ext cx="7372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the theory would be anomalous.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24"/>
            <a:ext cx="8229600" cy="1143000"/>
          </a:xfrm>
        </p:spPr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371600"/>
                <a:ext cx="9144000" cy="1372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Understand how to compute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      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𝑇𝑂𝑃</m:t>
                            </m:r>
                          </m:sub>
                        </m:s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≔ </m:t>
                        </m:r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𝐴𝑛𝑜𝑚𝑎𝑙𝑦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×</m:t>
                    </m:r>
                    <m:sSub>
                      <m:sSubPr>
                        <m:ctrlP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𝑍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0000FF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𝐶𝑇</m:t>
                        </m:r>
                      </m:sub>
                    </m:sSub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71600"/>
                <a:ext cx="9144000" cy="1372107"/>
              </a:xfrm>
              <a:prstGeom prst="rect">
                <a:avLst/>
              </a:prstGeom>
              <a:blipFill>
                <a:blip r:embed="rId2"/>
                <a:stretch>
                  <a:fillRect t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61474" y="3110651"/>
                <a:ext cx="8100745" cy="1871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When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Ω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𝑠𝑝𝑖𝑛</m:t>
                        </m:r>
                      </m:sup>
                    </m:sSubSup>
                    <m:d>
                      <m:dPr>
                        <m:ctrlP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rgbClr val="7030A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𝐵𝐺</m:t>
                        </m:r>
                      </m:e>
                    </m:d>
                    <m:r>
                      <a:rPr lang="en-US" sz="3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</m:t>
                    </m:r>
                  </m:oMath>
                </a14:m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</a:t>
                </a:r>
                <a:r>
                  <a:rPr lang="en-US" sz="3600" dirty="0" err="1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nonvanishing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there will be new conditions. </a:t>
                </a:r>
              </a:p>
              <a:p>
                <a:r>
                  <a:rPr lang="en-US" sz="36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en-US" sz="3600" dirty="0" smtClean="0">
                    <a:solidFill>
                      <a:srgbClr val="FF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(Examples exist!!)  </a:t>
                </a:r>
                <a:endParaRPr lang="en-US" sz="3600" dirty="0">
                  <a:solidFill>
                    <a:srgbClr val="FF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474" y="3110651"/>
                <a:ext cx="8100745" cy="1871153"/>
              </a:xfrm>
              <a:prstGeom prst="rect">
                <a:avLst/>
              </a:prstGeom>
              <a:blipFill>
                <a:blip r:embed="rId3"/>
                <a:stretch>
                  <a:fillRect t="-326" b="-1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846" y="5486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Finding these new conditions in complete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generality looks like a very challenging problem… 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6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87539" y="5211273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4438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Quantization Of Anomaly Coefficients.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8321" y="5244283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F-Theory Check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2727" y="1430903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Six-dimensional </a:t>
            </a:r>
            <a:r>
              <a:rPr lang="en-US" sz="2800" dirty="0" err="1" smtClean="0">
                <a:solidFill>
                  <a:srgbClr val="FF0000"/>
                </a:solidFill>
              </a:rPr>
              <a:t>Sugra</a:t>
            </a:r>
            <a:r>
              <a:rPr lang="en-US" sz="2800" dirty="0" smtClean="0">
                <a:solidFill>
                  <a:srgbClr val="FF0000"/>
                </a:solidFill>
              </a:rPr>
              <a:t> &amp; Green-Schwarz Mech.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2468" y="3122592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-Invariants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 &amp; Wu-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Chern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-Simons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68" y="3122592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9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3037" y="43646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7511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Summary Of Results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Concluding Remarks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949439" y="4341209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Technical Tools &amp; Future Directions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856"/>
            <a:ext cx="8229600" cy="1143000"/>
          </a:xfrm>
        </p:spPr>
        <p:txBody>
          <a:bodyPr/>
          <a:lstStyle/>
          <a:p>
            <a:r>
              <a:rPr lang="en-US" dirty="0" smtClean="0"/>
              <a:t>And What About F-Theory ?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" y="1304818"/>
            <a:ext cx="911028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962400" y="1676400"/>
            <a:ext cx="3733800" cy="19811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2189945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F-Theory compactifications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0280" y="4114800"/>
            <a:ext cx="88392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90900" y="4471611"/>
            <a:ext cx="2057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7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dirty="0" smtClean="0"/>
              <a:t>F-Theory: It’s O.K.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5610" y="1142999"/>
                <a:ext cx="779790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      </m:t>
                    </m:r>
                    <m:r>
                      <a:rPr lang="en-US" sz="40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𝔤</m:t>
                    </m:r>
                  </m:oMath>
                </a14:m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determined from the </a:t>
                </a:r>
              </a:p>
              <a:p>
                <a:r>
                  <a:rPr lang="en-US" sz="40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discriminant locus </a:t>
                </a:r>
                <a:r>
                  <a:rPr lang="en-US" sz="40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[Morrison &amp;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Vafa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96]</a:t>
                </a:r>
                <a:endParaRPr lang="en-US" sz="28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10" y="1142999"/>
                <a:ext cx="7797904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2815" t="-7798" r="-547" b="-18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6656" y="2509508"/>
                <a:ext cx="7175811" cy="1428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order to check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Λ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we clearly need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56" y="2509508"/>
                <a:ext cx="7175811" cy="1428661"/>
              </a:xfrm>
              <a:prstGeom prst="rect">
                <a:avLst/>
              </a:prstGeom>
              <a:blipFill>
                <a:blip r:embed="rId4"/>
                <a:stretch>
                  <a:fillRect l="-263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28600" y="5489907"/>
            <a:ext cx="85128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believe a very similar argument also gives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(identity component of) 4D F-theory. 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8600" y="4114799"/>
                <a:ext cx="35879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found a way to 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114799"/>
                <a:ext cx="3587905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5272" t="-7614" r="-493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114800" y="4127109"/>
            <a:ext cx="4198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F-theory passes this test. 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28738" y="6048007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4438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Quantization Of Anomaly Coefficients.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8321" y="5244283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F-Theory Check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2727" y="1430903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Six-dimensional </a:t>
            </a:r>
            <a:r>
              <a:rPr lang="en-US" sz="2800" dirty="0" err="1" smtClean="0">
                <a:solidFill>
                  <a:srgbClr val="FF0000"/>
                </a:solidFill>
              </a:rPr>
              <a:t>Sugra</a:t>
            </a:r>
            <a:r>
              <a:rPr lang="en-US" sz="2800" dirty="0" smtClean="0">
                <a:solidFill>
                  <a:srgbClr val="FF0000"/>
                </a:solidFill>
              </a:rPr>
              <a:t> &amp; Green-Schwarz Mech.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2468" y="3122592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-Invariants 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 &amp; Wu-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Chern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-Simons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68" y="3122592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9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3037" y="43646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07511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Summary Of Results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Concluding Remarks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9439" y="4341209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Technical Tools &amp; Future Directions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9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59466" y="1480810"/>
            <a:ext cx="792480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51614" y="235297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Quantization Of Anomaly Coefficients.  </a:t>
            </a:r>
            <a:endParaRPr lang="en-US" sz="2800" dirty="0"/>
          </a:p>
        </p:txBody>
      </p:sp>
      <p:sp>
        <p:nvSpPr>
          <p:cNvPr id="21" name="Oval 20"/>
          <p:cNvSpPr/>
          <p:nvPr/>
        </p:nvSpPr>
        <p:spPr>
          <a:xfrm>
            <a:off x="76200" y="4572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3037" y="148081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3037" y="2418999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8321" y="5244283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F-Theory Check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3037" y="3352800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9466" y="1447800"/>
            <a:ext cx="822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Six-dimensional </a:t>
            </a:r>
            <a:r>
              <a:rPr lang="en-US" sz="2800" dirty="0" err="1" smtClean="0">
                <a:solidFill>
                  <a:srgbClr val="FFFF00"/>
                </a:solidFill>
              </a:rPr>
              <a:t>Sugra</a:t>
            </a:r>
            <a:r>
              <a:rPr lang="en-US" sz="2800" dirty="0" smtClean="0">
                <a:solidFill>
                  <a:srgbClr val="FFFF00"/>
                </a:solidFill>
              </a:rPr>
              <a:t> &amp; Green-Schwarz Mech.</a:t>
            </a:r>
            <a:endParaRPr lang="en-US" sz="28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8451" y="3104346"/>
                <a:ext cx="8153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Geometrical Anomaly Cancellation,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sz="2800" dirty="0" smtClean="0"/>
                  <a:t>-Invariants </a:t>
                </a:r>
              </a:p>
              <a:p>
                <a:r>
                  <a:rPr lang="en-US" sz="2800" dirty="0" smtClean="0"/>
                  <a:t> &amp; Wu-</a:t>
                </a:r>
                <a:r>
                  <a:rPr lang="en-US" sz="2800" dirty="0" err="1" smtClean="0"/>
                  <a:t>Chern</a:t>
                </a:r>
                <a:r>
                  <a:rPr lang="en-US" sz="2800" dirty="0" smtClean="0"/>
                  <a:t>-Simons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51" y="3104346"/>
                <a:ext cx="815340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95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23037" y="4364665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5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56707" y="5277293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4907" y="457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Introduction &amp; Summary Of Results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5442" y="6103088"/>
            <a:ext cx="609600" cy="457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08321" y="6024004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Concluding Remarks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034825" y="4341209"/>
            <a:ext cx="672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Technical Tools &amp; Future Directions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134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4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18" y="144474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HUGE THANKS </a:t>
            </a:r>
            <a:r>
              <a:rPr lang="en-US" sz="3600" b="1" i="1" u="sng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ORGANIZERS!</a:t>
            </a:r>
            <a:endParaRPr lang="en-US" sz="3600" b="1" i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990600"/>
            <a:ext cx="8433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Hirosi Ooguri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Koji Hashimoto</a:t>
            </a:r>
          </a:p>
          <a:p>
            <a:r>
              <a:rPr lang="ja-JP" altLang="en-US" sz="3200" dirty="0">
                <a:latin typeface="+mn-ea"/>
                <a:cs typeface="Arial" panose="020B0604020202020204" pitchFamily="34" charset="0"/>
              </a:rPr>
              <a:t>おおぐ</a:t>
            </a:r>
            <a:r>
              <a:rPr lang="ja-JP" altLang="en-US" sz="3200" dirty="0" smtClean="0">
                <a:latin typeface="+mn-ea"/>
                <a:cs typeface="Arial" panose="020B0604020202020204" pitchFamily="34" charset="0"/>
              </a:rPr>
              <a:t>り ひろし</a:t>
            </a:r>
            <a:r>
              <a:rPr lang="en-US" altLang="ja-JP" sz="3200" dirty="0" smtClean="0">
                <a:latin typeface="+mn-ea"/>
                <a:cs typeface="Arial" panose="020B0604020202020204" pitchFamily="34" charset="0"/>
              </a:rPr>
              <a:t>	</a:t>
            </a:r>
            <a:r>
              <a:rPr lang="ja-JP" altLang="en-US" sz="3200" dirty="0">
                <a:latin typeface="+mn-ea"/>
                <a:cs typeface="Arial" panose="020B0604020202020204" pitchFamily="34" charset="0"/>
              </a:rPr>
              <a:t> </a:t>
            </a:r>
            <a:r>
              <a:rPr lang="ja-JP" altLang="en-US" sz="3200" dirty="0" smtClean="0">
                <a:latin typeface="+mn-ea"/>
                <a:cs typeface="Arial" panose="020B0604020202020204" pitchFamily="34" charset="0"/>
              </a:rPr>
              <a:t>      </a:t>
            </a:r>
            <a:r>
              <a:rPr lang="en-US" altLang="ja-JP" sz="3200" dirty="0" smtClean="0">
                <a:latin typeface="+mn-ea"/>
                <a:cs typeface="Arial" panose="020B0604020202020204" pitchFamily="34" charset="0"/>
              </a:rPr>
              <a:t>	</a:t>
            </a:r>
            <a:r>
              <a:rPr lang="ja-JP" altLang="en-US" sz="3200" dirty="0" smtClean="0">
                <a:latin typeface="+mn-ea"/>
                <a:cs typeface="Arial" panose="020B0604020202020204" pitchFamily="34" charset="0"/>
              </a:rPr>
              <a:t>はしもと こうじ</a:t>
            </a:r>
            <a:endParaRPr lang="en-US" sz="3200" dirty="0">
              <a:latin typeface="+mn-ea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Youhei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Morita       	Yoshihisa Kitazawa </a:t>
            </a:r>
          </a:p>
          <a:p>
            <a:r>
              <a:rPr lang="ja-JP" altLang="en-US" sz="3200" dirty="0" smtClean="0">
                <a:latin typeface="+mn-ea"/>
                <a:cs typeface="Arial" panose="020B0604020202020204" pitchFamily="34" charset="0"/>
              </a:rPr>
              <a:t>もりた ようへい         きたざわ よしひさ</a:t>
            </a:r>
            <a:endParaRPr lang="en-US" altLang="ja-JP" sz="3200" dirty="0" smtClean="0">
              <a:latin typeface="+mn-ea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Hitoshi Murayama  </a:t>
            </a:r>
            <a:r>
              <a:rPr lang="ja-JP" alt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Hirotaka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Sugawara</a:t>
            </a:r>
          </a:p>
          <a:p>
            <a:r>
              <a:rPr lang="ja-JP" altLang="en-US" sz="3200" dirty="0" smtClean="0">
                <a:latin typeface="+mn-ea"/>
                <a:cs typeface="Arial" panose="020B0604020202020204" pitchFamily="34" charset="0"/>
              </a:rPr>
              <a:t>むらやま ひとし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ja-JP" altLang="en-US" sz="3200" dirty="0" smtClean="0">
                <a:latin typeface="+mn-ea"/>
                <a:cs typeface="Arial" panose="020B0604020202020204" pitchFamily="34" charset="0"/>
              </a:rPr>
              <a:t>すがわら ひろたか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3962400"/>
            <a:ext cx="89154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4267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 the OIST!!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(Pre-) Data For 6d Supergravity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643" y="1537699"/>
            <a:ext cx="86485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(1,0)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sugra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vector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multiplets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ypermultiplets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tensor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multiplets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133651"/>
                <a:ext cx="96764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VM: Choose a </a:t>
                </a:r>
                <a:r>
                  <a:rPr lang="en-US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(possibly disconnected)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compact Lie group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3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33651"/>
                <a:ext cx="9676432" cy="584775"/>
              </a:xfrm>
              <a:prstGeom prst="rect">
                <a:avLst/>
              </a:prstGeom>
              <a:blipFill>
                <a:blip r:embed="rId2"/>
                <a:stretch>
                  <a:fillRect l="-1575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423" y="4046186"/>
                <a:ext cx="93123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HM: Choose a </a:t>
                </a:r>
                <a:r>
                  <a:rPr lang="en-US" sz="3200" dirty="0" err="1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quaternionic</a:t>
                </a:r>
                <a:r>
                  <a:rPr lang="en-US" sz="32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representation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33CC"/>
                        </a:solidFill>
                        <a:latin typeface="Cambria Math"/>
                        <a:cs typeface="Arial" panose="020B0604020202020204" pitchFamily="34" charset="0"/>
                      </a:rPr>
                      <m:t>ℛ</m:t>
                    </m:r>
                  </m:oMath>
                </a14:m>
                <a:r>
                  <a:rPr lang="en-US" sz="32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3200" dirty="0" smtClean="0">
                    <a:solidFill>
                      <a:srgbClr val="FF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solidFill>
                    <a:srgbClr val="FF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3" y="4046186"/>
                <a:ext cx="9312357" cy="584775"/>
              </a:xfrm>
              <a:prstGeom prst="rect">
                <a:avLst/>
              </a:prstGeom>
              <a:blipFill>
                <a:blip r:embed="rId3"/>
                <a:stretch>
                  <a:fillRect l="-170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423" y="4925294"/>
                <a:ext cx="933460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TM: Choose an integral lattice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70C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</m:oMath>
                </a14:m>
                <a:r>
                  <a:rPr lang="en-US" sz="32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signature (1,T) </a:t>
                </a:r>
                <a:endPara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3" y="4925294"/>
                <a:ext cx="9334607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698" t="-13542" r="-65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3726" y="5740277"/>
                <a:ext cx="288777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𝐺</m:t>
                          </m:r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ℛ</m:t>
                          </m:r>
                          <m:r>
                            <a:rPr lang="en-US" sz="5400" b="0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5400" b="0" i="0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</m:e>
                      </m:d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726" y="5740277"/>
                <a:ext cx="2887778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676400" y="5786443"/>
            <a:ext cx="4098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Pre-data: 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69" y="0"/>
            <a:ext cx="8229600" cy="1143000"/>
          </a:xfrm>
        </p:spPr>
        <p:txBody>
          <a:bodyPr/>
          <a:lstStyle/>
          <a:p>
            <a:r>
              <a:rPr lang="en-US" dirty="0" smtClean="0"/>
              <a:t>6d </a:t>
            </a:r>
            <a:r>
              <a:rPr lang="en-US" dirty="0" err="1" smtClean="0"/>
              <a:t>Sugra</a:t>
            </a:r>
            <a:r>
              <a:rPr lang="en-US" dirty="0" smtClean="0"/>
              <a:t> - 2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65203" y="993957"/>
            <a:ext cx="7032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write </a:t>
            </a:r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multiplets</a:t>
            </a: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Lagrangian</a:t>
            </a: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equations of motion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[</a:t>
            </a:r>
            <a:r>
              <a:rPr lang="en-US" sz="2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Riccioni</a:t>
            </a:r>
            <a:r>
              <a:rPr lang="en-US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2001]  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3" y="2482511"/>
            <a:ext cx="46806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Fermions are chiral (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symplectic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Majorana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-Weyl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286000"/>
            <a:ext cx="43624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4779672"/>
            <a:ext cx="4680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2-form </a:t>
            </a:r>
            <a:r>
              <a:rPr lang="en-US" sz="36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fieldstrengths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(anti-)self dual</a:t>
            </a:r>
            <a:endParaRPr 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Anomaly Polynomial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7053" y="838200"/>
                <a:ext cx="8839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Chiral fermions &amp; (anti-)self-dual tensor fields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00FF"/>
                        </a:solidFill>
                        <a:latin typeface="Cambria Math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3600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gauge &amp; gravitational anomalies. </a:t>
                </a:r>
                <a:endParaRPr lang="en-US" sz="36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053" y="838200"/>
                <a:ext cx="88392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069" t="-7653" r="-1517" b="-18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81588" y="2038529"/>
                <a:ext cx="654538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i="1" dirty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3600" b="0" i="0" dirty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ℛ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Λ</m:t>
                    </m:r>
                    <m:r>
                      <a:rPr lang="en-US" sz="3600" b="0" i="1" smtClean="0">
                        <a:solidFill>
                          <a:srgbClr val="C00000"/>
                        </a:solidFill>
                        <a:latin typeface="Cambria Math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we compute, </a:t>
                </a:r>
              </a:p>
              <a:p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following textbook procedures, </a:t>
                </a:r>
                <a:endParaRPr lang="en-US" sz="36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88" y="2038529"/>
                <a:ext cx="654538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793" t="-7614" r="-1862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172" y="3614410"/>
                <a:ext cx="84967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∼ 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dim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ℍ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ℛ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dim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𝐺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+29 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−273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𝑇𝑟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+⋯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2" y="3614410"/>
                <a:ext cx="849675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81588" y="4300210"/>
                <a:ext cx="6096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9−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𝑇𝑟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𝑡𝑦𝑝𝑒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) +⋯</m:t>
                      </m:r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88" y="4300210"/>
                <a:ext cx="609600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8490" y="5067180"/>
            <a:ext cx="857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6d Green-Schwarz mechanism requires 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5670064"/>
                <a:ext cx="2121093" cy="1129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670064"/>
                <a:ext cx="2121093" cy="112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33800" y="5907898"/>
                <a:ext cx="447135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∈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Ω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𝒲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;</m:t>
                          </m:r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Λ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⊗</m:t>
                          </m:r>
                          <m:r>
                            <a:rPr lang="en-US" sz="40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907898"/>
                <a:ext cx="4471352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87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0"/>
            <a:ext cx="896109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Standard Anomaly Cancellation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1295399"/>
                <a:ext cx="776045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Interpret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background magnetic 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urrent for the tensor-</a:t>
                </a:r>
                <a:r>
                  <a:rPr lang="en-US" sz="36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multiplets</a:t>
                </a:r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FF0000"/>
                        </a:solidFill>
                        <a:latin typeface="Cambria Math"/>
                        <a:cs typeface="Arial" panose="020B0604020202020204" pitchFamily="34" charset="0"/>
                      </a:rPr>
                      <m:t>⇒   </m:t>
                    </m:r>
                  </m:oMath>
                </a14:m>
                <a:r>
                  <a:rPr lang="en-US" sz="3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3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95399"/>
                <a:ext cx="7760458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2435" t="-7107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2000" y="3463760"/>
                <a:ext cx="7315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3366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       </m:t>
                    </m:r>
                    <m:r>
                      <a:rPr lang="en-US" sz="3600" b="0" i="1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⇒</m:t>
                    </m:r>
                    <m:r>
                      <a:rPr lang="en-US" sz="3600" b="0" i="1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3600" b="0" i="1" smtClean="0">
                        <a:solidFill>
                          <a:srgbClr val="3366FF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transforms under </a:t>
                </a:r>
                <a:endParaRPr lang="en-US" sz="3600" dirty="0" smtClean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diff </a:t>
                </a:r>
                <a:r>
                  <a:rPr lang="en-US" sz="36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 VM gauge </a:t>
                </a:r>
                <a:r>
                  <a:rPr lang="en-US" sz="36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transformations</a:t>
                </a:r>
                <a:r>
                  <a:rPr lang="en-US" sz="36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  </a:t>
                </a:r>
                <a:r>
                  <a:rPr lang="en-US" sz="3600" dirty="0" smtClean="0">
                    <a:solidFill>
                      <a:srgbClr val="3366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n-US" sz="3600" dirty="0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63760"/>
                <a:ext cx="7315200" cy="1200329"/>
              </a:xfrm>
              <a:prstGeom prst="rect">
                <a:avLst/>
              </a:prstGeom>
              <a:blipFill>
                <a:blip r:embed="rId4"/>
                <a:stretch>
                  <a:fillRect l="-2500" t="-7614" r="-3833" b="-18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5800" y="4917248"/>
            <a:ext cx="6750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counterterm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sugra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action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81200" y="5715000"/>
                <a:ext cx="4649030" cy="9845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iS</m:t>
                          </m:r>
                        </m:sup>
                      </m:sSup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→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𝑖𝑆</m:t>
                          </m:r>
                        </m:sup>
                      </m:sSup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−2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𝑖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∫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𝐵𝑌</m:t>
                          </m:r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715000"/>
                <a:ext cx="4649030" cy="9845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3797" y="2667000"/>
                <a:ext cx="4724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𝑑𝐻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𝑌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797" y="2667000"/>
                <a:ext cx="4724400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1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76365</TotalTime>
  <Words>2193</Words>
  <Application>Microsoft Office PowerPoint</Application>
  <PresentationFormat>On-screen Show (4:3)</PresentationFormat>
  <Paragraphs>484</Paragraphs>
  <Slides>51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ＭＳ Ｐゴシック</vt:lpstr>
      <vt:lpstr>Arial</vt:lpstr>
      <vt:lpstr>Calibri</vt:lpstr>
      <vt:lpstr>Cambria Math</vt:lpstr>
      <vt:lpstr>Office Theme</vt:lpstr>
      <vt:lpstr>Global Anomalies In  Six-Dimensional Supergravity </vt:lpstr>
      <vt:lpstr>PowerPoint Presentation</vt:lpstr>
      <vt:lpstr>Motivation</vt:lpstr>
      <vt:lpstr>Brief Summary Of Results</vt:lpstr>
      <vt:lpstr>PowerPoint Presentation</vt:lpstr>
      <vt:lpstr>(Pre-) Data For 6d Supergravity</vt:lpstr>
      <vt:lpstr>6d Sugra - 2</vt:lpstr>
      <vt:lpstr>The Anomaly Polynomial</vt:lpstr>
      <vt:lpstr>Standard Anomaly Cancellation </vt:lpstr>
      <vt:lpstr>So, What’s The Big Deal? </vt:lpstr>
      <vt:lpstr>Definition Of Anomaly Coefficients</vt:lpstr>
      <vt:lpstr>The Data Of 6d Sugra </vt:lpstr>
      <vt:lpstr>Standard Anomaly Cancellation -2/2</vt:lpstr>
      <vt:lpstr>PowerPoint Presentation</vt:lpstr>
      <vt:lpstr>PowerPoint Presentation</vt:lpstr>
      <vt:lpstr>The New Constraints</vt:lpstr>
      <vt:lpstr>A Derivation</vt:lpstr>
      <vt:lpstr>6d Green-Schwarz Mechanism Revisited</vt:lpstr>
      <vt:lpstr>What’s Wrong With Textbook Green-Schwarz Anomaly Cancellation? </vt:lpstr>
      <vt:lpstr>PowerPoint Presentation</vt:lpstr>
      <vt:lpstr>PowerPoint Presentation</vt:lpstr>
      <vt:lpstr>Geometrical Formulation Of Anomalies  </vt:lpstr>
      <vt:lpstr>Approach Via Invertible Field Theory</vt:lpstr>
      <vt:lpstr>Invertible Anomaly Field Theory</vt:lpstr>
      <vt:lpstr>PowerPoint Presentation</vt:lpstr>
      <vt:lpstr> Dai-Freed Field Theory</vt:lpstr>
      <vt:lpstr>Anomaly Field Theory For 6d Sugra</vt:lpstr>
      <vt:lpstr>Simpler Expression When (U_7,P) Extends To Eight Dimensions</vt:lpstr>
      <vt:lpstr>Spin Bordism Theory</vt:lpstr>
      <vt:lpstr>PowerPoint Presentation</vt:lpstr>
      <vt:lpstr>PowerPoint Presentation</vt:lpstr>
      <vt:lpstr>Wu-Chern-Simons Theory</vt:lpstr>
      <vt:lpstr>Wu-Chern-Simons</vt:lpstr>
      <vt:lpstr>Defining Z_CT  From Z_WCS </vt:lpstr>
      <vt:lpstr>PowerPoint Presentation</vt:lpstr>
      <vt:lpstr>Anomaly Cancellation</vt:lpstr>
      <vt:lpstr>Anomaly Cancellation</vt:lpstr>
      <vt:lpstr>PowerPoint Presentation</vt:lpstr>
      <vt:lpstr>Checks &amp; Hats:  Differential Cohomology </vt:lpstr>
      <vt:lpstr>Checks &amp; Hats:  Differential Cohomology</vt:lpstr>
      <vt:lpstr>Construction Of The Green-Schwarz Counterterm: </vt:lpstr>
      <vt:lpstr>Conclusion: All Anomalies Cancel: </vt:lpstr>
      <vt:lpstr>PowerPoint Presentation</vt:lpstr>
      <vt:lpstr>What If The Bordism Group Is Nonzero? </vt:lpstr>
      <vt:lpstr>Future Directions</vt:lpstr>
      <vt:lpstr>PowerPoint Presentation</vt:lpstr>
      <vt:lpstr>And What About F-Theory ?</vt:lpstr>
      <vt:lpstr>F-Theory: It’s O.K. 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In N=2 Field Theory</dc:title>
  <dc:creator>Greg</dc:creator>
  <cp:lastModifiedBy>Greg Moore</cp:lastModifiedBy>
  <cp:revision>3781</cp:revision>
  <cp:lastPrinted>2018-05-10T18:19:15Z</cp:lastPrinted>
  <dcterms:created xsi:type="dcterms:W3CDTF">2012-07-01T03:15:52Z</dcterms:created>
  <dcterms:modified xsi:type="dcterms:W3CDTF">2018-06-29T01:42:00Z</dcterms:modified>
</cp:coreProperties>
</file>