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mov" ContentType="video/quicktime"/>
  <Default Extension="rels" ContentType="application/vnd.openxmlformats-package.relationships+xml"/>
  <Default Extension="xml" ContentType="application/xml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81"/>
  </p:notesMasterIdLst>
  <p:sldIdLst>
    <p:sldId id="407" r:id="rId2"/>
    <p:sldId id="389" r:id="rId3"/>
    <p:sldId id="370" r:id="rId4"/>
    <p:sldId id="405" r:id="rId5"/>
    <p:sldId id="416" r:id="rId6"/>
    <p:sldId id="371" r:id="rId7"/>
    <p:sldId id="270" r:id="rId8"/>
    <p:sldId id="410" r:id="rId9"/>
    <p:sldId id="435" r:id="rId10"/>
    <p:sldId id="284" r:id="rId11"/>
    <p:sldId id="438" r:id="rId12"/>
    <p:sldId id="420" r:id="rId13"/>
    <p:sldId id="439" r:id="rId14"/>
    <p:sldId id="365" r:id="rId15"/>
    <p:sldId id="375" r:id="rId16"/>
    <p:sldId id="444" r:id="rId17"/>
    <p:sldId id="403" r:id="rId18"/>
    <p:sldId id="392" r:id="rId19"/>
    <p:sldId id="366" r:id="rId20"/>
    <p:sldId id="426" r:id="rId21"/>
    <p:sldId id="411" r:id="rId22"/>
    <p:sldId id="374" r:id="rId23"/>
    <p:sldId id="345" r:id="rId24"/>
    <p:sldId id="346" r:id="rId25"/>
    <p:sldId id="347" r:id="rId26"/>
    <p:sldId id="348" r:id="rId27"/>
    <p:sldId id="349" r:id="rId28"/>
    <p:sldId id="305" r:id="rId29"/>
    <p:sldId id="377" r:id="rId30"/>
    <p:sldId id="414" r:id="rId31"/>
    <p:sldId id="393" r:id="rId32"/>
    <p:sldId id="409" r:id="rId33"/>
    <p:sldId id="394" r:id="rId34"/>
    <p:sldId id="408" r:id="rId35"/>
    <p:sldId id="428" r:id="rId36"/>
    <p:sldId id="429" r:id="rId37"/>
    <p:sldId id="430" r:id="rId38"/>
    <p:sldId id="431" r:id="rId39"/>
    <p:sldId id="433" r:id="rId40"/>
    <p:sldId id="445" r:id="rId41"/>
    <p:sldId id="338" r:id="rId42"/>
    <p:sldId id="387" r:id="rId43"/>
    <p:sldId id="339" r:id="rId44"/>
    <p:sldId id="440" r:id="rId45"/>
    <p:sldId id="406" r:id="rId46"/>
    <p:sldId id="436" r:id="rId47"/>
    <p:sldId id="437" r:id="rId48"/>
    <p:sldId id="419" r:id="rId49"/>
    <p:sldId id="322" r:id="rId50"/>
    <p:sldId id="398" r:id="rId51"/>
    <p:sldId id="319" r:id="rId52"/>
    <p:sldId id="320" r:id="rId53"/>
    <p:sldId id="442" r:id="rId54"/>
    <p:sldId id="418" r:id="rId55"/>
    <p:sldId id="424" r:id="rId56"/>
    <p:sldId id="422" r:id="rId57"/>
    <p:sldId id="360" r:id="rId58"/>
    <p:sldId id="324" r:id="rId59"/>
    <p:sldId id="441" r:id="rId60"/>
    <p:sldId id="362" r:id="rId61"/>
    <p:sldId id="443" r:id="rId62"/>
    <p:sldId id="434" r:id="rId63"/>
    <p:sldId id="448" r:id="rId64"/>
    <p:sldId id="415" r:id="rId65"/>
    <p:sldId id="390" r:id="rId66"/>
    <p:sldId id="325" r:id="rId67"/>
    <p:sldId id="326" r:id="rId68"/>
    <p:sldId id="412" r:id="rId69"/>
    <p:sldId id="344" r:id="rId70"/>
    <p:sldId id="361" r:id="rId71"/>
    <p:sldId id="376" r:id="rId72"/>
    <p:sldId id="399" r:id="rId73"/>
    <p:sldId id="423" r:id="rId74"/>
    <p:sldId id="400" r:id="rId75"/>
    <p:sldId id="427" r:id="rId76"/>
    <p:sldId id="401" r:id="rId77"/>
    <p:sldId id="402" r:id="rId78"/>
    <p:sldId id="372" r:id="rId79"/>
    <p:sldId id="369" r:id="rId8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063" autoAdjust="0"/>
    <p:restoredTop sz="93539" autoAdjust="0"/>
  </p:normalViewPr>
  <p:slideViewPr>
    <p:cSldViewPr snapToGrid="0" snapToObjects="1">
      <p:cViewPr varScale="1">
        <p:scale>
          <a:sx n="60" d="100"/>
          <a:sy n="60" d="100"/>
        </p:scale>
        <p:origin x="264" y="2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-12632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slide" Target="slides/slide75.xml"/><Relationship Id="rId84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presProps" Target="presProps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BF46D8-BD8C-B144-9DDE-C563F5C40EC1}" type="datetimeFigureOut">
              <a:rPr lang="en-US" smtClean="0"/>
              <a:t>5/10/2022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7DDA72-9E64-6840-9985-18E119305E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409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Dots show</a:t>
            </a:r>
            <a:r>
              <a:rPr lang="en-US" baseline="0" dirty="0" smtClean="0"/>
              <a:t> the direction the dancer is facing, so all the couples are facing in</a:t>
            </a:r>
          </a:p>
          <a:p>
            <a:r>
              <a:rPr lang="en-US" baseline="0" dirty="0" smtClean="0"/>
              <a:t>Each couple has a number, and to make things easier to see, in the picture we associate a color with each number.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7DDA72-9E64-6840-9985-18E119305E8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59432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7DDA72-9E64-6840-9985-18E119305E8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1606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7DDA72-9E64-6840-9985-18E119305E84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796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7DDA72-9E64-6840-9985-18E119305E84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1994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7DDA72-9E64-6840-9985-18E119305E84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14777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7DDA72-9E64-6840-9985-18E119305E84}" type="slidenum">
              <a:rPr lang="en-US" smtClean="0"/>
              <a:t>68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64449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EBCCA-6F26-E842-8A41-F215976850D6}" type="datetimeFigureOut">
              <a:rPr lang="en-US" smtClean="0"/>
              <a:t>5/10/2022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274F2-0114-6748-9534-D6843F958D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89113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EBCCA-6F26-E842-8A41-F215976850D6}" type="datetimeFigureOut">
              <a:rPr lang="en-US" smtClean="0"/>
              <a:t>5/10/2022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274F2-0114-6748-9534-D6843F958D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2722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EBCCA-6F26-E842-8A41-F215976850D6}" type="datetimeFigureOut">
              <a:rPr lang="en-US" smtClean="0"/>
              <a:t>5/10/2022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274F2-0114-6748-9534-D6843F958D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233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EBCCA-6F26-E842-8A41-F215976850D6}" type="datetimeFigureOut">
              <a:rPr lang="en-US" smtClean="0"/>
              <a:t>5/10/2022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274F2-0114-6748-9534-D6843F958D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2088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EBCCA-6F26-E842-8A41-F215976850D6}" type="datetimeFigureOut">
              <a:rPr lang="en-US" smtClean="0"/>
              <a:t>5/10/2022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274F2-0114-6748-9534-D6843F958D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6089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EBCCA-6F26-E842-8A41-F215976850D6}" type="datetimeFigureOut">
              <a:rPr lang="en-US" smtClean="0"/>
              <a:t>5/10/2022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274F2-0114-6748-9534-D6843F958D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871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EBCCA-6F26-E842-8A41-F215976850D6}" type="datetimeFigureOut">
              <a:rPr lang="en-US" smtClean="0"/>
              <a:t>5/10/2022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274F2-0114-6748-9534-D6843F958D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2996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EBCCA-6F26-E842-8A41-F215976850D6}" type="datetimeFigureOut">
              <a:rPr lang="en-US" smtClean="0"/>
              <a:t>5/10/2022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274F2-0114-6748-9534-D6843F958D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7501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EBCCA-6F26-E842-8A41-F215976850D6}" type="datetimeFigureOut">
              <a:rPr lang="en-US" smtClean="0"/>
              <a:t>5/10/2022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274F2-0114-6748-9534-D6843F958D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38648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EBCCA-6F26-E842-8A41-F215976850D6}" type="datetimeFigureOut">
              <a:rPr lang="en-US" smtClean="0"/>
              <a:t>5/10/2022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274F2-0114-6748-9534-D6843F958D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54768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EBCCA-6F26-E842-8A41-F215976850D6}" type="datetimeFigureOut">
              <a:rPr lang="en-US" smtClean="0"/>
              <a:t>5/10/2022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274F2-0114-6748-9534-D6843F958D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695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7EBCCA-6F26-E842-8A41-F215976850D6}" type="datetimeFigureOut">
              <a:rPr lang="en-US" smtClean="0"/>
              <a:t>5/10/2022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F274F2-0114-6748-9534-D6843F958D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4347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0.png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1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5" Type="http://schemas.openxmlformats.org/officeDocument/2006/relationships/image" Target="../media/image16.emf"/><Relationship Id="rId4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0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9.png"/><Relationship Id="rId5" Type="http://schemas.openxmlformats.org/officeDocument/2006/relationships/image" Target="../media/image16.emf"/><Relationship Id="rId4" Type="http://schemas.openxmlformats.org/officeDocument/2006/relationships/image" Target="../media/image1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microsoft.com/office/2007/relationships/media" Target="../media/media5.mov"/><Relationship Id="rId7" Type="http://schemas.openxmlformats.org/officeDocument/2006/relationships/image" Target="../media/image22.png"/><Relationship Id="rId2" Type="http://schemas.openxmlformats.org/officeDocument/2006/relationships/video" Target="../media/media4.mov"/><Relationship Id="rId1" Type="http://schemas.microsoft.com/office/2007/relationships/media" Target="../media/media4.mov"/><Relationship Id="rId6" Type="http://schemas.openxmlformats.org/officeDocument/2006/relationships/image" Target="../media/image21.png"/><Relationship Id="rId5" Type="http://schemas.openxmlformats.org/officeDocument/2006/relationships/slideLayout" Target="../slideLayouts/slideLayout7.xml"/><Relationship Id="rId4" Type="http://schemas.openxmlformats.org/officeDocument/2006/relationships/video" Target="../media/media5.mov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microsoft.com/office/2007/relationships/media" Target="../media/media6.mov"/><Relationship Id="rId7" Type="http://schemas.openxmlformats.org/officeDocument/2006/relationships/image" Target="../media/image23.png"/><Relationship Id="rId2" Type="http://schemas.openxmlformats.org/officeDocument/2006/relationships/video" Target="../media/media5.mov"/><Relationship Id="rId1" Type="http://schemas.microsoft.com/office/2007/relationships/media" Target="../media/media5.mov"/><Relationship Id="rId6" Type="http://schemas.openxmlformats.org/officeDocument/2006/relationships/image" Target="../media/image24.png"/><Relationship Id="rId5" Type="http://schemas.openxmlformats.org/officeDocument/2006/relationships/slideLayout" Target="../slideLayouts/slideLayout7.xml"/><Relationship Id="rId4" Type="http://schemas.openxmlformats.org/officeDocument/2006/relationships/video" Target="../media/media6.mov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6.mov"/><Relationship Id="rId1" Type="http://schemas.microsoft.com/office/2007/relationships/media" Target="../media/media6.mov"/><Relationship Id="rId5" Type="http://schemas.openxmlformats.org/officeDocument/2006/relationships/image" Target="../media/image25.png"/><Relationship Id="rId4" Type="http://schemas.openxmlformats.org/officeDocument/2006/relationships/image" Target="../media/image2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7.mov"/><Relationship Id="rId1" Type="http://schemas.microsoft.com/office/2007/relationships/media" Target="../media/media7.mov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emf"/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emf"/><Relationship Id="rId5" Type="http://schemas.openxmlformats.org/officeDocument/2006/relationships/image" Target="../media/image33.emf"/><Relationship Id="rId4" Type="http://schemas.openxmlformats.org/officeDocument/2006/relationships/image" Target="../media/image32.em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0.png"/><Relationship Id="rId3" Type="http://schemas.openxmlformats.org/officeDocument/2006/relationships/image" Target="../media/image36.png"/><Relationship Id="rId7" Type="http://schemas.openxmlformats.org/officeDocument/2006/relationships/image" Target="../media/image340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11" Type="http://schemas.openxmlformats.org/officeDocument/2006/relationships/image" Target="../media/image40.png"/><Relationship Id="rId5" Type="http://schemas.openxmlformats.org/officeDocument/2006/relationships/image" Target="../media/image38.png"/><Relationship Id="rId10" Type="http://schemas.openxmlformats.org/officeDocument/2006/relationships/image" Target="../media/image390.png"/><Relationship Id="rId4" Type="http://schemas.openxmlformats.org/officeDocument/2006/relationships/image" Target="../media/image37.png"/><Relationship Id="rId9" Type="http://schemas.openxmlformats.org/officeDocument/2006/relationships/image" Target="../media/image380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42.png"/><Relationship Id="rId7" Type="http://schemas.openxmlformats.org/officeDocument/2006/relationships/image" Target="../media/image45.png"/><Relationship Id="rId12" Type="http://schemas.openxmlformats.org/officeDocument/2006/relationships/image" Target="../media/image50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png"/><Relationship Id="rId11" Type="http://schemas.openxmlformats.org/officeDocument/2006/relationships/image" Target="../media/image49.png"/><Relationship Id="rId5" Type="http://schemas.openxmlformats.org/officeDocument/2006/relationships/image" Target="../media/image410.png"/><Relationship Id="rId10" Type="http://schemas.openxmlformats.org/officeDocument/2006/relationships/image" Target="../media/image48.png"/><Relationship Id="rId4" Type="http://schemas.openxmlformats.org/officeDocument/2006/relationships/image" Target="../media/image43.png"/><Relationship Id="rId9" Type="http://schemas.openxmlformats.org/officeDocument/2006/relationships/image" Target="../media/image4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png"/><Relationship Id="rId4" Type="http://schemas.openxmlformats.org/officeDocument/2006/relationships/image" Target="../media/image5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8.png"/><Relationship Id="rId2" Type="http://schemas.openxmlformats.org/officeDocument/2006/relationships/video" Target="../media/media8.mov"/><Relationship Id="rId1" Type="http://schemas.microsoft.com/office/2007/relationships/media" Target="../media/media8.mov"/><Relationship Id="rId6" Type="http://schemas.openxmlformats.org/officeDocument/2006/relationships/image" Target="../media/image62.png"/><Relationship Id="rId5" Type="http://schemas.openxmlformats.org/officeDocument/2006/relationships/image" Target="../media/image74.png"/><Relationship Id="rId4" Type="http://schemas.openxmlformats.org/officeDocument/2006/relationships/notesSlide" Target="../notesSlides/notesSlide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9.mov"/><Relationship Id="rId1" Type="http://schemas.microsoft.com/office/2007/relationships/media" Target="../media/media9.mov"/><Relationship Id="rId6" Type="http://schemas.openxmlformats.org/officeDocument/2006/relationships/image" Target="../media/image630.png"/><Relationship Id="rId5" Type="http://schemas.openxmlformats.org/officeDocument/2006/relationships/image" Target="../media/image38.png"/><Relationship Id="rId4" Type="http://schemas.openxmlformats.org/officeDocument/2006/relationships/image" Target="../media/image63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0.mov"/><Relationship Id="rId1" Type="http://schemas.microsoft.com/office/2007/relationships/media" Target="../media/media10.mov"/><Relationship Id="rId4" Type="http://schemas.openxmlformats.org/officeDocument/2006/relationships/image" Target="../media/image66.pn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1.mov"/><Relationship Id="rId1" Type="http://schemas.microsoft.com/office/2007/relationships/media" Target="../media/media11.mov"/><Relationship Id="rId4" Type="http://schemas.openxmlformats.org/officeDocument/2006/relationships/image" Target="../media/image67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2.mov"/><Relationship Id="rId1" Type="http://schemas.microsoft.com/office/2007/relationships/media" Target="../media/media12.mov"/><Relationship Id="rId6" Type="http://schemas.openxmlformats.org/officeDocument/2006/relationships/image" Target="../media/image70.png"/><Relationship Id="rId5" Type="http://schemas.openxmlformats.org/officeDocument/2006/relationships/image" Target="../media/image69.png"/><Relationship Id="rId4" Type="http://schemas.openxmlformats.org/officeDocument/2006/relationships/image" Target="../media/image68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2.mov"/><Relationship Id="rId1" Type="http://schemas.microsoft.com/office/2007/relationships/media" Target="../media/media12.mov"/><Relationship Id="rId5" Type="http://schemas.openxmlformats.org/officeDocument/2006/relationships/image" Target="../media/image71.png"/><Relationship Id="rId4" Type="http://schemas.openxmlformats.org/officeDocument/2006/relationships/image" Target="../media/image68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3.mov"/><Relationship Id="rId1" Type="http://schemas.microsoft.com/office/2007/relationships/media" Target="../media/media13.mov"/><Relationship Id="rId6" Type="http://schemas.openxmlformats.org/officeDocument/2006/relationships/image" Target="../media/image75.png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4.mov"/><Relationship Id="rId1" Type="http://schemas.microsoft.com/office/2007/relationships/media" Target="../media/media14.mov"/><Relationship Id="rId6" Type="http://schemas.openxmlformats.org/officeDocument/2006/relationships/image" Target="../media/image78.png"/><Relationship Id="rId5" Type="http://schemas.openxmlformats.org/officeDocument/2006/relationships/image" Target="../media/image77.png"/><Relationship Id="rId4" Type="http://schemas.openxmlformats.org/officeDocument/2006/relationships/image" Target="../media/image76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82.png"/><Relationship Id="rId2" Type="http://schemas.openxmlformats.org/officeDocument/2006/relationships/video" Target="../media/media15.mov"/><Relationship Id="rId1" Type="http://schemas.microsoft.com/office/2007/relationships/media" Target="../media/media15.mov"/><Relationship Id="rId6" Type="http://schemas.openxmlformats.org/officeDocument/2006/relationships/image" Target="../media/image81.png"/><Relationship Id="rId5" Type="http://schemas.openxmlformats.org/officeDocument/2006/relationships/image" Target="../media/image74.png"/><Relationship Id="rId4" Type="http://schemas.openxmlformats.org/officeDocument/2006/relationships/notesSlide" Target="../notesSlides/notesSlide5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6.mp4"/><Relationship Id="rId1" Type="http://schemas.microsoft.com/office/2007/relationships/media" Target="../media/media16.mp4"/><Relationship Id="rId5" Type="http://schemas.openxmlformats.org/officeDocument/2006/relationships/image" Target="../media/image85.png"/><Relationship Id="rId4" Type="http://schemas.openxmlformats.org/officeDocument/2006/relationships/image" Target="../media/image84.png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66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9.png"/><Relationship Id="rId5" Type="http://schemas.openxmlformats.org/officeDocument/2006/relationships/image" Target="../media/image88.png"/><Relationship Id="rId4" Type="http://schemas.openxmlformats.org/officeDocument/2006/relationships/image" Target="../media/image86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image" Target="../media/image90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2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6.mp4"/><Relationship Id="rId1" Type="http://schemas.microsoft.com/office/2007/relationships/media" Target="../media/media16.mp4"/><Relationship Id="rId6" Type="http://schemas.openxmlformats.org/officeDocument/2006/relationships/image" Target="../media/image85.png"/><Relationship Id="rId5" Type="http://schemas.openxmlformats.org/officeDocument/2006/relationships/image" Target="../media/image90.png"/><Relationship Id="rId4" Type="http://schemas.openxmlformats.org/officeDocument/2006/relationships/image" Target="../media/image84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7.mp4"/><Relationship Id="rId1" Type="http://schemas.microsoft.com/office/2007/relationships/media" Target="../media/media17.mp4"/><Relationship Id="rId4" Type="http://schemas.openxmlformats.org/officeDocument/2006/relationships/image" Target="../media/image93.png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0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8.mp4"/><Relationship Id="rId1" Type="http://schemas.microsoft.com/office/2007/relationships/media" Target="../media/media18.mp4"/><Relationship Id="rId4" Type="http://schemas.openxmlformats.org/officeDocument/2006/relationships/image" Target="../media/image95.png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9.mov"/><Relationship Id="rId1" Type="http://schemas.microsoft.com/office/2007/relationships/media" Target="../media/media19.mov"/><Relationship Id="rId4" Type="http://schemas.openxmlformats.org/officeDocument/2006/relationships/image" Target="../media/image96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0.mov"/><Relationship Id="rId1" Type="http://schemas.microsoft.com/office/2007/relationships/media" Target="../media/media20.mov"/><Relationship Id="rId4" Type="http://schemas.openxmlformats.org/officeDocument/2006/relationships/image" Target="../media/image97.png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1.mp4"/><Relationship Id="rId1" Type="http://schemas.microsoft.com/office/2007/relationships/media" Target="../media/media21.mp4"/><Relationship Id="rId4" Type="http://schemas.openxmlformats.org/officeDocument/2006/relationships/image" Target="../media/image99.png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JP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JP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6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openxmlformats.org/officeDocument/2006/relationships/image" Target="../media/image104.JP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JPG"/><Relationship Id="rId2" Type="http://schemas.openxmlformats.org/officeDocument/2006/relationships/image" Target="../media/image106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4728" y="1142999"/>
            <a:ext cx="4549966" cy="5654327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 smtClean="0"/>
              <a:t>Mike Is Different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8143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306535"/>
            <a:ext cx="9005777" cy="1143000"/>
          </a:xfrm>
        </p:spPr>
        <p:txBody>
          <a:bodyPr>
            <a:noAutofit/>
          </a:bodyPr>
          <a:lstStyle/>
          <a:p>
            <a:r>
              <a:rPr lang="en-US" dirty="0" smtClean="0"/>
              <a:t>Mathematics &amp; Theoretical Physics Of Modern Western Square Dancing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350334" y="1545833"/>
            <a:ext cx="681547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/>
              <a:t>Greg Moore &amp; Karin </a:t>
            </a:r>
            <a:r>
              <a:rPr lang="en-US" sz="4400" dirty="0" err="1" smtClean="0"/>
              <a:t>Rabe</a:t>
            </a:r>
            <a:r>
              <a:rPr lang="en-US" sz="4400" dirty="0" smtClean="0"/>
              <a:t> </a:t>
            </a:r>
            <a:endParaRPr lang="en-US" sz="4400" dirty="0"/>
          </a:p>
        </p:txBody>
      </p:sp>
      <p:sp>
        <p:nvSpPr>
          <p:cNvPr id="5" name="TextBox 4"/>
          <p:cNvSpPr txBox="1"/>
          <p:nvPr/>
        </p:nvSpPr>
        <p:spPr>
          <a:xfrm>
            <a:off x="2705988" y="2407996"/>
            <a:ext cx="39180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/>
              <a:t>MikeFest</a:t>
            </a:r>
            <a:r>
              <a:rPr lang="en-US" sz="3200" dirty="0" smtClean="0"/>
              <a:t> 2022, IHES  </a:t>
            </a:r>
            <a:endParaRPr lang="en-US" sz="32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8046" y="3141318"/>
            <a:ext cx="5260351" cy="373376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7764" y="3428999"/>
            <a:ext cx="3173817" cy="2377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310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20916" y="84560"/>
            <a:ext cx="61639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smtClean="0"/>
              <a:t>Why Square Dancing ? </a:t>
            </a:r>
            <a:endParaRPr lang="en-US" sz="4800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1685319" y="3451884"/>
            <a:ext cx="56351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rgbClr val="C00000"/>
                </a:solidFill>
              </a:rPr>
              <a:t>Good for the aging brain: </a:t>
            </a:r>
            <a:endParaRPr lang="en-US" sz="4000" dirty="0">
              <a:solidFill>
                <a:srgbClr val="C000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-51404" y="4510717"/>
            <a:ext cx="880247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 smtClean="0">
                <a:solidFill>
                  <a:srgbClr val="0000FF"/>
                </a:solidFill>
              </a:rPr>
              <a:t>It involves </a:t>
            </a:r>
            <a:r>
              <a:rPr lang="en-US" sz="4000" dirty="0">
                <a:solidFill>
                  <a:srgbClr val="0000FF"/>
                </a:solidFill>
              </a:rPr>
              <a:t>agility, coordination, </a:t>
            </a:r>
            <a:endParaRPr lang="en-US" sz="4000" dirty="0" smtClean="0">
              <a:solidFill>
                <a:srgbClr val="0000FF"/>
              </a:solidFill>
            </a:endParaRPr>
          </a:p>
          <a:p>
            <a:pPr algn="ctr"/>
            <a:r>
              <a:rPr lang="en-US" sz="4000" dirty="0" smtClean="0">
                <a:solidFill>
                  <a:srgbClr val="0000FF"/>
                </a:solidFill>
              </a:rPr>
              <a:t>quick mental recall, concentration</a:t>
            </a:r>
            <a:r>
              <a:rPr lang="en-US" sz="4000" dirty="0">
                <a:solidFill>
                  <a:srgbClr val="0000FF"/>
                </a:solidFill>
              </a:rPr>
              <a:t>, </a:t>
            </a:r>
            <a:endParaRPr lang="en-US" sz="4000" dirty="0" smtClean="0">
              <a:solidFill>
                <a:srgbClr val="0000FF"/>
              </a:solidFill>
            </a:endParaRPr>
          </a:p>
          <a:p>
            <a:pPr algn="ctr"/>
            <a:r>
              <a:rPr lang="en-US" sz="4000" dirty="0" smtClean="0">
                <a:solidFill>
                  <a:srgbClr val="0000FF"/>
                </a:solidFill>
              </a:rPr>
              <a:t>music</a:t>
            </a:r>
            <a:r>
              <a:rPr lang="en-US" sz="4000" dirty="0">
                <a:solidFill>
                  <a:srgbClr val="0000FF"/>
                </a:solidFill>
              </a:rPr>
              <a:t>, </a:t>
            </a:r>
            <a:r>
              <a:rPr lang="en-US" sz="4000" dirty="0" smtClean="0">
                <a:solidFill>
                  <a:srgbClr val="0000FF"/>
                </a:solidFill>
              </a:rPr>
              <a:t>teamwork, </a:t>
            </a:r>
            <a:r>
              <a:rPr lang="en-US" sz="4000" dirty="0">
                <a:solidFill>
                  <a:srgbClr val="0000FF"/>
                </a:solidFill>
              </a:rPr>
              <a:t>and social interaction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4388" y="972304"/>
            <a:ext cx="7410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rgbClr val="0000FF"/>
                </a:solidFill>
              </a:rPr>
              <a:t>Some fun underlying mathematics</a:t>
            </a:r>
            <a:endParaRPr lang="en-US" sz="4000" dirty="0">
              <a:solidFill>
                <a:srgbClr val="0000FF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44388" y="1812915"/>
            <a:ext cx="80040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FF0000"/>
                </a:solidFill>
              </a:rPr>
              <a:t>But it also involves fun physical activity… </a:t>
            </a:r>
            <a:endParaRPr lang="en-US" sz="3600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54236" y="2567845"/>
            <a:ext cx="89897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7030A0"/>
                </a:solidFill>
              </a:rPr>
              <a:t>Gives new meaning to ``physical mathematics’’ </a:t>
            </a:r>
            <a:endParaRPr lang="en-US" sz="36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0014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5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29339" y="31851"/>
            <a:ext cx="750658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dirty="0" smtClean="0">
                <a:solidFill>
                  <a:srgbClr val="0000FF"/>
                </a:solidFill>
              </a:rPr>
              <a:t>It’s OK to be a square dancer and a physicist!</a:t>
            </a:r>
            <a:endParaRPr lang="en-US" sz="5400" dirty="0">
              <a:solidFill>
                <a:srgbClr val="0000FF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644" y="1868256"/>
            <a:ext cx="4324719" cy="3315618"/>
          </a:xfrm>
          <a:prstGeom prst="rect">
            <a:avLst/>
          </a:prstGeom>
        </p:spPr>
      </p:pic>
      <p:pic>
        <p:nvPicPr>
          <p:cNvPr id="1026" name="Picture 2" descr="We are all Wilsonians now | Quantum Frontier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68256"/>
            <a:ext cx="5033644" cy="3315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Group 5"/>
          <p:cNvGrpSpPr/>
          <p:nvPr/>
        </p:nvGrpSpPr>
        <p:grpSpPr>
          <a:xfrm>
            <a:off x="4142658" y="5183874"/>
            <a:ext cx="3910631" cy="2306415"/>
            <a:chOff x="3090035" y="5183874"/>
            <a:chExt cx="3910631" cy="2306415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090035" y="5183874"/>
              <a:ext cx="3887217" cy="2306415"/>
            </a:xfrm>
            <a:prstGeom prst="rect">
              <a:avLst/>
            </a:prstGeom>
          </p:spPr>
        </p:pic>
        <p:sp>
          <p:nvSpPr>
            <p:cNvPr id="4" name="Rectangle 3"/>
            <p:cNvSpPr/>
            <p:nvPr/>
          </p:nvSpPr>
          <p:spPr>
            <a:xfrm>
              <a:off x="5033643" y="5183874"/>
              <a:ext cx="1967023" cy="167412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569494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82503" y="912698"/>
            <a:ext cx="74108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smtClean="0"/>
              <a:t>What Is Square Dancing? </a:t>
            </a:r>
            <a:endParaRPr lang="en-US" sz="54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2389" y="2467306"/>
            <a:ext cx="5362524" cy="3965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7184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2560661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rgbClr val="C00000"/>
                </a:solidFill>
              </a:rPr>
              <a:t>U</a:t>
            </a:r>
            <a:r>
              <a:rPr lang="en-US" sz="4000" dirty="0" smtClean="0">
                <a:solidFill>
                  <a:srgbClr val="C00000"/>
                </a:solidFill>
              </a:rPr>
              <a:t>nlike ballet, or ice dancing, </a:t>
            </a:r>
          </a:p>
          <a:p>
            <a:pPr algn="ctr"/>
            <a:r>
              <a:rPr lang="en-US" sz="4000" dirty="0" smtClean="0">
                <a:solidFill>
                  <a:srgbClr val="C00000"/>
                </a:solidFill>
              </a:rPr>
              <a:t>square dancing is NOT a spectator sport. </a:t>
            </a:r>
            <a:endParaRPr lang="en-US" sz="4000" dirty="0">
              <a:solidFill>
                <a:srgbClr val="C0000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96049" y="4393695"/>
            <a:ext cx="82736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>
                <a:solidFill>
                  <a:srgbClr val="FF0000"/>
                </a:solidFill>
              </a:rPr>
              <a:t>It’s like physics and mathematics:</a:t>
            </a:r>
            <a:endParaRPr lang="en-US" sz="4400" dirty="0">
              <a:solidFill>
                <a:srgbClr val="FF0000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96049" y="5640298"/>
            <a:ext cx="809946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400" dirty="0">
                <a:solidFill>
                  <a:srgbClr val="7030A0"/>
                </a:solidFill>
              </a:rPr>
              <a:t>you have to do it to understand it.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41513" y="727628"/>
            <a:ext cx="802381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 smtClean="0">
                <a:solidFill>
                  <a:srgbClr val="0000FF"/>
                </a:solidFill>
              </a:rPr>
              <a:t>I’ll do my best to convey the activity using some videos. </a:t>
            </a:r>
            <a:endParaRPr lang="en-US" sz="4000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3459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9665" y="-25102"/>
            <a:ext cx="9030056" cy="70480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What is </a:t>
            </a:r>
            <a:r>
              <a:rPr lang="en-US" sz="3600" b="1" dirty="0" smtClean="0"/>
              <a:t>Modern Western Square Dancing</a:t>
            </a:r>
            <a:r>
              <a:rPr lang="en-US" sz="3600" dirty="0" smtClean="0"/>
              <a:t>?</a:t>
            </a:r>
          </a:p>
          <a:p>
            <a:endParaRPr lang="en-US" sz="3200" dirty="0"/>
          </a:p>
          <a:p>
            <a:r>
              <a:rPr lang="en-US" sz="2800" dirty="0" smtClean="0"/>
              <a:t>A dance form with four couples  </a:t>
            </a:r>
          </a:p>
          <a:p>
            <a:r>
              <a:rPr lang="en-US" sz="2800" dirty="0"/>
              <a:t>w</a:t>
            </a:r>
            <a:r>
              <a:rPr lang="en-US" sz="2800" dirty="0" smtClean="0"/>
              <a:t>ho start arranged in a square</a:t>
            </a:r>
          </a:p>
          <a:p>
            <a:endParaRPr lang="en-US" sz="2800" dirty="0" smtClean="0"/>
          </a:p>
          <a:p>
            <a:endParaRPr lang="en-US" sz="2800" dirty="0" smtClean="0"/>
          </a:p>
          <a:p>
            <a:endParaRPr lang="en-US" sz="3200" dirty="0"/>
          </a:p>
          <a:p>
            <a:r>
              <a:rPr lang="en-US" sz="2800" dirty="0" smtClean="0"/>
              <a:t>The dance is led by a </a:t>
            </a:r>
            <a:r>
              <a:rPr lang="en-US" sz="2800" i="1" u="sng" dirty="0" smtClean="0">
                <a:solidFill>
                  <a:srgbClr val="FF0000"/>
                </a:solidFill>
              </a:rPr>
              <a:t>CALLER</a:t>
            </a:r>
            <a:r>
              <a:rPr lang="en-US" sz="2800" dirty="0" smtClean="0"/>
              <a:t> who issues commands - </a:t>
            </a:r>
          </a:p>
          <a:p>
            <a:r>
              <a:rPr lang="en-US" sz="2800" dirty="0" smtClean="0"/>
              <a:t>- the </a:t>
            </a:r>
            <a:r>
              <a:rPr lang="en-US" sz="2800" i="1" u="sng" dirty="0" smtClean="0">
                <a:solidFill>
                  <a:srgbClr val="FF0000"/>
                </a:solidFill>
              </a:rPr>
              <a:t>CALLS</a:t>
            </a:r>
            <a:r>
              <a:rPr lang="en-US" sz="2800" dirty="0" smtClean="0"/>
              <a:t> - the calls are code words or phrases for established sequence of dance moves.  </a:t>
            </a:r>
          </a:p>
          <a:p>
            <a:endParaRPr lang="en-US" sz="800" dirty="0"/>
          </a:p>
          <a:p>
            <a:r>
              <a:rPr lang="en-US" sz="2800" dirty="0" smtClean="0"/>
              <a:t>Dancers dance the moves associated to a call as the caller delivers them. </a:t>
            </a:r>
            <a:r>
              <a:rPr lang="en-US" sz="2800" i="1" dirty="0" smtClean="0">
                <a:solidFill>
                  <a:srgbClr val="0000FF"/>
                </a:solidFill>
              </a:rPr>
              <a:t>Dancers don’t know the sequence ahead of time - they have to react in real time. </a:t>
            </a:r>
          </a:p>
          <a:p>
            <a:endParaRPr lang="en-US" sz="800" dirty="0" smtClean="0"/>
          </a:p>
          <a:p>
            <a:r>
              <a:rPr lang="en-US" sz="2800" dirty="0" smtClean="0"/>
              <a:t>Callers might follow a preplanned sequence of calls  or improvise.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95773" y="2082758"/>
            <a:ext cx="267496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``</a:t>
            </a:r>
            <a:r>
              <a:rPr lang="en-US" sz="2400" i="1" u="sng" dirty="0" smtClean="0">
                <a:solidFill>
                  <a:srgbClr val="FF0000"/>
                </a:solidFill>
              </a:rPr>
              <a:t>BOYS</a:t>
            </a:r>
            <a:r>
              <a:rPr lang="en-US" sz="2400" dirty="0" smtClean="0"/>
              <a:t>’’ on the left</a:t>
            </a:r>
          </a:p>
          <a:p>
            <a:r>
              <a:rPr lang="en-US" sz="2400" dirty="0" smtClean="0"/>
              <a:t>“</a:t>
            </a:r>
            <a:r>
              <a:rPr lang="en-US" sz="2400" i="1" u="sng" dirty="0" smtClean="0">
                <a:solidFill>
                  <a:srgbClr val="FF0000"/>
                </a:solidFill>
              </a:rPr>
              <a:t>GIRLS</a:t>
            </a:r>
            <a:r>
              <a:rPr lang="en-US" sz="2400" dirty="0" smtClean="0"/>
              <a:t>” on the right</a:t>
            </a:r>
            <a:endParaRPr lang="en-US" sz="2400" dirty="0"/>
          </a:p>
        </p:txBody>
      </p:sp>
      <p:pic>
        <p:nvPicPr>
          <p:cNvPr id="6" name="Picture 5" descr="Screen Shot 2019-07-04 at 10.49.26 P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8060" y="769916"/>
            <a:ext cx="3380389" cy="2543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4034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434727" y="1433379"/>
            <a:ext cx="34648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FF0000"/>
                </a:solidFill>
                <a:latin typeface="Imprint MT Shadow" panose="04020605060303030202" pitchFamily="82" charset="0"/>
              </a:rPr>
              <a:t>ALLEMANDE LEFT </a:t>
            </a:r>
            <a:endParaRPr lang="en-US" sz="2400" dirty="0">
              <a:solidFill>
                <a:srgbClr val="FF0000"/>
              </a:solidFill>
              <a:latin typeface="Imprint MT Shadow" panose="04020605060303030202" pitchFamily="82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53754" y="1422644"/>
            <a:ext cx="21388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FF0000"/>
                </a:solidFill>
                <a:latin typeface="Imprint MT Shadow" panose="04020605060303030202" pitchFamily="82" charset="0"/>
              </a:rPr>
              <a:t>DOSADO</a:t>
            </a:r>
            <a:endParaRPr lang="en-US" sz="2400" dirty="0">
              <a:solidFill>
                <a:srgbClr val="FF0000"/>
              </a:solidFill>
              <a:latin typeface="Imprint MT Shadow" panose="04020605060303030202" pitchFamily="8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61857" y="210342"/>
            <a:ext cx="74584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>
                <a:solidFill>
                  <a:srgbClr val="FF0000"/>
                </a:solidFill>
              </a:rPr>
              <a:t>Traditional calls hearkening to some of the historical roots in folk dancing: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434727" y="1902724"/>
            <a:ext cx="37787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0000FF"/>
                </a:solidFill>
              </a:rPr>
              <a:t>Descriptive calls </a:t>
            </a:r>
            <a:endParaRPr lang="en-US" sz="3600" dirty="0">
              <a:solidFill>
                <a:srgbClr val="0000FF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746401" y="3355091"/>
            <a:ext cx="28414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0000FF"/>
                </a:solidFill>
              </a:rPr>
              <a:t> </a:t>
            </a:r>
            <a:r>
              <a:rPr lang="en-US" sz="2400" dirty="0" smtClean="0">
                <a:solidFill>
                  <a:srgbClr val="0000FF"/>
                </a:solidFill>
                <a:latin typeface="Imprint MT Shadow" panose="04020605060303030202" pitchFamily="82" charset="0"/>
              </a:rPr>
              <a:t>CIRCLE LEFT </a:t>
            </a:r>
            <a:endParaRPr lang="en-US" sz="2400" dirty="0">
              <a:solidFill>
                <a:srgbClr val="0000FF"/>
              </a:solidFill>
              <a:latin typeface="Imprint MT Shadow" panose="04020605060303030202" pitchFamily="82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922788" y="2646623"/>
            <a:ext cx="7487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0000FF"/>
                </a:solidFill>
                <a:latin typeface="Imprint MT Shadow" panose="04020605060303030202" pitchFamily="82" charset="0"/>
              </a:rPr>
              <a:t>ALL UP TO THE MIDDLE &amp; COME ON BACK </a:t>
            </a:r>
            <a:endParaRPr lang="en-US" sz="2400" dirty="0">
              <a:solidFill>
                <a:srgbClr val="0000FF"/>
              </a:solidFill>
              <a:latin typeface="Imprint MT Shadow" panose="04020605060303030202" pitchFamily="82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85451" y="4211789"/>
            <a:ext cx="8427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rgbClr val="C00000"/>
                </a:solidFill>
              </a:rPr>
              <a:t>Colorful names for more elaborate sequences of moves: </a:t>
            </a:r>
            <a:endParaRPr lang="en-US" sz="2800" dirty="0">
              <a:solidFill>
                <a:srgbClr val="C000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10167" y="5063410"/>
            <a:ext cx="30668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C00000"/>
                </a:solidFill>
                <a:latin typeface="Imprint MT Shadow" panose="04020605060303030202" pitchFamily="82" charset="0"/>
              </a:rPr>
              <a:t>FERRIS WHEEL </a:t>
            </a:r>
            <a:endParaRPr lang="en-US" sz="2400" dirty="0">
              <a:solidFill>
                <a:srgbClr val="C00000"/>
              </a:solidFill>
              <a:latin typeface="Imprint MT Shadow" panose="04020605060303030202" pitchFamily="82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321017" y="5091007"/>
            <a:ext cx="3850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C00000"/>
                </a:solidFill>
                <a:latin typeface="Imprint MT Shadow" panose="04020605060303030202" pitchFamily="82" charset="0"/>
              </a:rPr>
              <a:t>CHAIN REACTION</a:t>
            </a:r>
            <a:endParaRPr lang="en-US" sz="2400" dirty="0">
              <a:solidFill>
                <a:srgbClr val="C00000"/>
              </a:solidFill>
              <a:latin typeface="Imprint MT Shadow" panose="04020605060303030202" pitchFamily="82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78368" y="6032181"/>
            <a:ext cx="4169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C00000"/>
                </a:solidFill>
                <a:latin typeface="Imprint MT Shadow" panose="04020605060303030202" pitchFamily="82" charset="0"/>
              </a:rPr>
              <a:t>RELAY THE DEUCEY</a:t>
            </a:r>
            <a:endParaRPr lang="en-US" sz="2400" dirty="0">
              <a:solidFill>
                <a:srgbClr val="C00000"/>
              </a:solidFill>
              <a:latin typeface="Imprint MT Shadow" panose="04020605060303030202" pitchFamily="82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4997302" y="6003850"/>
            <a:ext cx="22786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C00000"/>
                </a:solidFill>
                <a:latin typeface="Imprint MT Shadow" panose="04020605060303030202" pitchFamily="82" charset="0"/>
              </a:rPr>
              <a:t>TALLY HO</a:t>
            </a:r>
            <a:endParaRPr lang="en-US" sz="2400" dirty="0">
              <a:solidFill>
                <a:srgbClr val="C00000"/>
              </a:solidFill>
              <a:latin typeface="Imprint MT Shadow" panose="04020605060303030202" pitchFamily="82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3177042" y="5085764"/>
            <a:ext cx="24447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C00000"/>
                </a:solidFill>
                <a:latin typeface="Imprint MT Shadow" panose="04020605060303030202" pitchFamily="82" charset="0"/>
              </a:rPr>
              <a:t>RECYCLE</a:t>
            </a:r>
            <a:endParaRPr lang="en-US" sz="2400" dirty="0">
              <a:solidFill>
                <a:srgbClr val="C00000"/>
              </a:solidFill>
              <a:latin typeface="Imprint MT Shadow" panose="04020605060303030202" pitchFamily="82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000221" y="1431015"/>
            <a:ext cx="28956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FF0000"/>
                </a:solidFill>
                <a:latin typeface="Imprint MT Shadow" panose="04020605060303030202" pitchFamily="82" charset="0"/>
              </a:rPr>
              <a:t>PROMENADE</a:t>
            </a:r>
            <a:endParaRPr lang="en-US" sz="2400" dirty="0">
              <a:solidFill>
                <a:srgbClr val="FF0000"/>
              </a:solidFill>
              <a:latin typeface="Imprint MT Shadow" panose="040206050603030302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67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ikorsky-win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71450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65579" y="262831"/>
            <a:ext cx="881284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Dances are a series of 15 minute sessions called “tips” </a:t>
            </a:r>
          </a:p>
          <a:p>
            <a:r>
              <a:rPr lang="en-US" sz="2800" dirty="0" smtClean="0"/>
              <a:t>First: a “patter” section focusing on the calls </a:t>
            </a:r>
          </a:p>
          <a:p>
            <a:r>
              <a:rPr lang="en-US" sz="2400" dirty="0" smtClean="0"/>
              <a:t>(caller Mike Sikorsky, 2015)</a:t>
            </a:r>
            <a:endParaRPr 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185530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46099" y="134387"/>
            <a:ext cx="8419247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/>
          </a:p>
          <a:p>
            <a:pPr marL="457200" indent="-457200">
              <a:buFont typeface="Arial"/>
              <a:buChar char="•"/>
            </a:pPr>
            <a:r>
              <a:rPr lang="en-US" sz="2800" dirty="0" smtClean="0">
                <a:solidFill>
                  <a:srgbClr val="0000FF"/>
                </a:solidFill>
              </a:rPr>
              <a:t>While square dancers come from all walks of life, a disproportionate number are tech types: </a:t>
            </a:r>
          </a:p>
          <a:p>
            <a:r>
              <a:rPr lang="en-US" sz="2800" dirty="0">
                <a:solidFill>
                  <a:srgbClr val="0000FF"/>
                </a:solidFill>
              </a:rPr>
              <a:t> </a:t>
            </a:r>
            <a:r>
              <a:rPr lang="en-US" sz="2800" dirty="0" smtClean="0">
                <a:solidFill>
                  <a:srgbClr val="0000FF"/>
                </a:solidFill>
              </a:rPr>
              <a:t>         computer scientists &amp; engineers.  </a:t>
            </a:r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pPr marL="457200" indent="-457200">
              <a:buFont typeface="Arial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The top college square dancing clubs are </a:t>
            </a:r>
          </a:p>
          <a:p>
            <a:r>
              <a:rPr lang="en-US" sz="2800" dirty="0" smtClean="0">
                <a:solidFill>
                  <a:srgbClr val="FF0000"/>
                </a:solidFill>
              </a:rPr>
              <a:t>      Tech Squares at MIT and the Stanford Quads</a:t>
            </a:r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pPr algn="ctr"/>
            <a:r>
              <a:rPr lang="en-US" sz="2800" i="1" dirty="0" smtClean="0">
                <a:solidFill>
                  <a:srgbClr val="C00000"/>
                </a:solidFill>
              </a:rPr>
              <a:t>Square dancing has a mathematical character that appeals to puzzle solvers</a:t>
            </a:r>
          </a:p>
          <a:p>
            <a:endParaRPr lang="en-US" sz="2800" dirty="0" smtClean="0"/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endParaRPr lang="en-US" sz="2800" dirty="0" smtClean="0"/>
          </a:p>
          <a:p>
            <a:endParaRPr 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3850687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199572"/>
            <a:ext cx="614969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Overhead view of some patter at </a:t>
            </a:r>
          </a:p>
          <a:p>
            <a:r>
              <a:rPr lang="en-US" sz="2800" dirty="0" smtClean="0"/>
              <a:t>the MIT square dance club </a:t>
            </a:r>
            <a:r>
              <a:rPr lang="en-US" sz="2800" b="1" dirty="0" smtClean="0"/>
              <a:t>Tech Squares </a:t>
            </a:r>
          </a:p>
          <a:p>
            <a:r>
              <a:rPr lang="en-US" sz="2800" dirty="0" smtClean="0"/>
              <a:t>Called by Ted </a:t>
            </a:r>
            <a:r>
              <a:rPr lang="en-US" sz="2800" dirty="0" err="1" smtClean="0"/>
              <a:t>Lizotte</a:t>
            </a:r>
            <a:endParaRPr lang="en-US" sz="2800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6475626" y="122802"/>
            <a:ext cx="3599135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FF0000"/>
                </a:solidFill>
              </a:rPr>
              <a:t>Bow to P/C</a:t>
            </a:r>
          </a:p>
          <a:p>
            <a:r>
              <a:rPr lang="en-US" sz="2400" dirty="0" smtClean="0">
                <a:solidFill>
                  <a:srgbClr val="C00000"/>
                </a:solidFill>
              </a:rPr>
              <a:t>Walk around corner</a:t>
            </a:r>
          </a:p>
          <a:p>
            <a:r>
              <a:rPr lang="en-US" sz="2400" dirty="0" smtClean="0">
                <a:solidFill>
                  <a:srgbClr val="002060"/>
                </a:solidFill>
              </a:rPr>
              <a:t>Turn Partner Left</a:t>
            </a:r>
          </a:p>
          <a:p>
            <a:r>
              <a:rPr lang="en-US" sz="2400" dirty="0" smtClean="0">
                <a:solidFill>
                  <a:srgbClr val="0070C0"/>
                </a:solidFill>
              </a:rPr>
              <a:t>Head Ladies Center-</a:t>
            </a:r>
          </a:p>
          <a:p>
            <a:r>
              <a:rPr lang="en-US" sz="2400" dirty="0" smtClean="0">
                <a:solidFill>
                  <a:srgbClr val="0070C0"/>
                </a:solidFill>
              </a:rPr>
              <a:t>Teacup Chain</a:t>
            </a:r>
          </a:p>
          <a:p>
            <a:r>
              <a:rPr lang="en-US" sz="2400" dirty="0" smtClean="0">
                <a:solidFill>
                  <a:srgbClr val="00B050"/>
                </a:solidFill>
              </a:rPr>
              <a:t>Heads Square Thru</a:t>
            </a:r>
          </a:p>
          <a:p>
            <a:r>
              <a:rPr lang="en-US" sz="2400" dirty="0" smtClean="0">
                <a:solidFill>
                  <a:schemeClr val="tx2"/>
                </a:solidFill>
              </a:rPr>
              <a:t>Swing Thru</a:t>
            </a:r>
          </a:p>
          <a:p>
            <a:r>
              <a:rPr lang="en-US" sz="2400" dirty="0" smtClean="0">
                <a:solidFill>
                  <a:srgbClr val="7030A0"/>
                </a:solidFill>
              </a:rPr>
              <a:t>Boys Run</a:t>
            </a:r>
          </a:p>
          <a:p>
            <a:r>
              <a:rPr lang="en-US" sz="2400" dirty="0" smtClean="0">
                <a:solidFill>
                  <a:srgbClr val="0070C0"/>
                </a:solidFill>
              </a:rPr>
              <a:t>Couples Circulate</a:t>
            </a:r>
          </a:p>
          <a:p>
            <a:r>
              <a:rPr lang="en-US" sz="2400" dirty="0" smtClean="0">
                <a:solidFill>
                  <a:srgbClr val="C00000"/>
                </a:solidFill>
              </a:rPr>
              <a:t>Chain Down the Line</a:t>
            </a:r>
          </a:p>
          <a:p>
            <a:r>
              <a:rPr lang="en-US" sz="2400" dirty="0" smtClean="0">
                <a:solidFill>
                  <a:srgbClr val="0000FF"/>
                </a:solidFill>
              </a:rPr>
              <a:t>Dixie Style</a:t>
            </a:r>
          </a:p>
          <a:p>
            <a:r>
              <a:rPr lang="en-US" sz="2400" dirty="0" smtClean="0">
                <a:solidFill>
                  <a:srgbClr val="FF0000"/>
                </a:solidFill>
              </a:rPr>
              <a:t>Trade the Wave</a:t>
            </a:r>
          </a:p>
          <a:p>
            <a:r>
              <a:rPr lang="en-US" sz="2400" dirty="0" smtClean="0">
                <a:solidFill>
                  <a:srgbClr val="00B050"/>
                </a:solidFill>
              </a:rPr>
              <a:t>All 8 Circulate</a:t>
            </a:r>
          </a:p>
          <a:p>
            <a:r>
              <a:rPr lang="en-US" sz="2400" dirty="0" smtClean="0">
                <a:solidFill>
                  <a:srgbClr val="0070C0"/>
                </a:solidFill>
              </a:rPr>
              <a:t>Swing Thru</a:t>
            </a:r>
          </a:p>
          <a:p>
            <a:r>
              <a:rPr lang="en-US" sz="2400" dirty="0" smtClean="0">
                <a:solidFill>
                  <a:srgbClr val="0000FF"/>
                </a:solidFill>
              </a:rPr>
              <a:t>Boys Run</a:t>
            </a:r>
          </a:p>
          <a:p>
            <a:r>
              <a:rPr lang="en-US" sz="2400" dirty="0" smtClean="0">
                <a:solidFill>
                  <a:srgbClr val="7030A0"/>
                </a:solidFill>
              </a:rPr>
              <a:t>Bend the Line</a:t>
            </a:r>
          </a:p>
          <a:p>
            <a:r>
              <a:rPr lang="en-US" sz="2400" dirty="0" smtClean="0">
                <a:solidFill>
                  <a:srgbClr val="FF0000"/>
                </a:solidFill>
              </a:rPr>
              <a:t>Load the Boat</a:t>
            </a:r>
          </a:p>
        </p:txBody>
      </p:sp>
      <p:pic>
        <p:nvPicPr>
          <p:cNvPr id="3" name="Tech Squares - patter - win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800027"/>
            <a:ext cx="6258334" cy="4693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6892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10364" y="859536"/>
            <a:ext cx="81020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smtClean="0"/>
              <a:t>A Mathematical Viewpoint</a:t>
            </a:r>
            <a:endParaRPr lang="en-US" sz="5400" dirty="0"/>
          </a:p>
        </p:txBody>
      </p:sp>
      <p:pic>
        <p:nvPicPr>
          <p:cNvPr id="3" name="Picture 2" descr="Screen Shot 2019-08-13 at 1.32.55 P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5211" y="2567715"/>
            <a:ext cx="3105859" cy="3115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5455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-127591" y="0"/>
            <a:ext cx="9144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>
                <a:solidFill>
                  <a:srgbClr val="0000FF"/>
                </a:solidFill>
              </a:rPr>
              <a:t>Each call </a:t>
            </a:r>
            <a:r>
              <a:rPr lang="en-US" sz="3600" dirty="0">
                <a:solidFill>
                  <a:srgbClr val="0000FF"/>
                </a:solidFill>
              </a:rPr>
              <a:t>is a transformation operator </a:t>
            </a:r>
            <a:r>
              <a:rPr lang="en-US" sz="3600" dirty="0" smtClean="0">
                <a:solidFill>
                  <a:srgbClr val="0000FF"/>
                </a:solidFill>
              </a:rPr>
              <a:t>on</a:t>
            </a:r>
          </a:p>
          <a:p>
            <a:pPr algn="ctr"/>
            <a:r>
              <a:rPr lang="en-US" sz="3600" dirty="0" smtClean="0">
                <a:solidFill>
                  <a:srgbClr val="0000FF"/>
                </a:solidFill>
              </a:rPr>
              <a:t>states of a set of eight </a:t>
            </a:r>
          </a:p>
          <a:p>
            <a:pPr algn="ctr"/>
            <a:r>
              <a:rPr lang="en-US" sz="3600" i="1" u="sng" dirty="0" smtClean="0">
                <a:solidFill>
                  <a:srgbClr val="FF0000"/>
                </a:solidFill>
              </a:rPr>
              <a:t>distinguishable oriented particles</a:t>
            </a:r>
            <a:r>
              <a:rPr lang="en-US" sz="3600" i="1" u="sng" dirty="0" smtClean="0">
                <a:solidFill>
                  <a:srgbClr val="0000FF"/>
                </a:solidFill>
              </a:rPr>
              <a:t> </a:t>
            </a:r>
            <a:r>
              <a:rPr lang="en-US" sz="3600" dirty="0" smtClean="0">
                <a:solidFill>
                  <a:srgbClr val="0000FF"/>
                </a:solidFill>
              </a:rPr>
              <a:t> </a:t>
            </a:r>
            <a:endParaRPr lang="en-US" sz="3600" dirty="0">
              <a:solidFill>
                <a:srgbClr val="0000FF"/>
              </a:solidFill>
            </a:endParaRPr>
          </a:p>
        </p:txBody>
      </p:sp>
      <p:pic>
        <p:nvPicPr>
          <p:cNvPr id="6" name="Picture 5" descr="Screen Shot 2019-08-13 at 1.32.55 PM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3443" y="2376329"/>
            <a:ext cx="2425795" cy="2433496"/>
          </a:xfrm>
          <a:prstGeom prst="rect">
            <a:avLst/>
          </a:prstGeom>
        </p:spPr>
      </p:pic>
      <p:pic>
        <p:nvPicPr>
          <p:cNvPr id="4" name="Tech Squares - patter - win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8855" y="1945712"/>
            <a:ext cx="5934423" cy="4450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9664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22732" y="237869"/>
            <a:ext cx="61858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/>
              <a:t>How to understand the diagram</a:t>
            </a:r>
            <a:endParaRPr lang="en-US" sz="2800" dirty="0"/>
          </a:p>
        </p:txBody>
      </p:sp>
      <p:sp>
        <p:nvSpPr>
          <p:cNvPr id="3" name="TextBox 2"/>
          <p:cNvSpPr txBox="1"/>
          <p:nvPr/>
        </p:nvSpPr>
        <p:spPr>
          <a:xfrm>
            <a:off x="5018836" y="3684496"/>
            <a:ext cx="371691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000" dirty="0" smtClean="0"/>
              <a:t>Dots show facing</a:t>
            </a:r>
          </a:p>
          <a:p>
            <a:pPr algn="ctr"/>
            <a:r>
              <a:rPr lang="en-US" sz="4000" dirty="0" smtClean="0"/>
              <a:t>direction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7045" y="4828759"/>
            <a:ext cx="2053002" cy="295324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274018" y="5578472"/>
            <a:ext cx="362570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/>
              <a:t>Caller </a:t>
            </a:r>
            <a:endParaRPr lang="en-US" sz="4400" dirty="0"/>
          </a:p>
        </p:txBody>
      </p:sp>
      <p:sp>
        <p:nvSpPr>
          <p:cNvPr id="8" name="Right Arrow 7"/>
          <p:cNvSpPr/>
          <p:nvPr/>
        </p:nvSpPr>
        <p:spPr>
          <a:xfrm flipH="1" flipV="1">
            <a:off x="3953055" y="5698167"/>
            <a:ext cx="1065781" cy="530050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creen Shot 2019-08-13 at 1.32.55 P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654" y="1016443"/>
            <a:ext cx="3978860" cy="399149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723628" y="1312263"/>
            <a:ext cx="268733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/>
              <a:t>Overhead view</a:t>
            </a:r>
          </a:p>
        </p:txBody>
      </p:sp>
      <p:sp>
        <p:nvSpPr>
          <p:cNvPr id="9" name="Rectangle 8"/>
          <p:cNvSpPr/>
          <p:nvPr/>
        </p:nvSpPr>
        <p:spPr>
          <a:xfrm>
            <a:off x="5379657" y="2084719"/>
            <a:ext cx="342523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/>
              <a:t>``Boys’’ are squares</a:t>
            </a:r>
          </a:p>
        </p:txBody>
      </p:sp>
      <p:sp>
        <p:nvSpPr>
          <p:cNvPr id="10" name="Rectangle 9"/>
          <p:cNvSpPr/>
          <p:nvPr/>
        </p:nvSpPr>
        <p:spPr>
          <a:xfrm>
            <a:off x="5496291" y="2849793"/>
            <a:ext cx="314201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/>
              <a:t>``Girls’’ are circles</a:t>
            </a:r>
          </a:p>
        </p:txBody>
      </p:sp>
    </p:spTree>
    <p:extLst>
      <p:ext uri="{BB962C8B-B14F-4D97-AF65-F5344CB8AC3E}">
        <p14:creationId xmlns:p14="http://schemas.microsoft.com/office/powerpoint/2010/main" val="3217744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/>
              <p:cNvSpPr txBox="1"/>
              <p:nvPr/>
            </p:nvSpPr>
            <p:spPr>
              <a:xfrm>
                <a:off x="223738" y="103345"/>
                <a:ext cx="9253174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3600" dirty="0" smtClean="0"/>
                  <a:t>Symmetries with indistinguishable dancers: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3600" b="0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600" b="0" i="1" dirty="0" smtClean="0">
                            <a:latin typeface="Cambria Math" panose="02040503050406030204" pitchFamily="18" charset="0"/>
                          </a:rPr>
                          <m:t>𝐷</m:t>
                        </m:r>
                      </m:e>
                      <m:sub>
                        <m:r>
                          <a:rPr lang="en-US" sz="3600" b="0" i="1" dirty="0" smtClean="0">
                            <a:latin typeface="Cambria Math" panose="02040503050406030204" pitchFamily="18" charset="0"/>
                          </a:rPr>
                          <m:t>4</m:t>
                        </m:r>
                      </m:sub>
                    </m:sSub>
                  </m:oMath>
                </a14:m>
                <a:r>
                  <a:rPr lang="en-US" sz="3600" dirty="0" smtClean="0"/>
                  <a:t> </a:t>
                </a:r>
                <a:endParaRPr lang="en-US" sz="2800" dirty="0"/>
              </a:p>
            </p:txBody>
          </p:sp>
        </mc:Choice>
        <mc:Fallback xmlns="">
          <p:sp>
            <p:nvSpPr>
              <p:cNvPr id="2" name="TextBox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3738" y="103345"/>
                <a:ext cx="9253174" cy="646331"/>
              </a:xfrm>
              <a:prstGeom prst="rect">
                <a:avLst/>
              </a:prstGeom>
              <a:blipFill>
                <a:blip r:embed="rId2"/>
                <a:stretch>
                  <a:fillRect l="-2042" t="-15094" b="-3490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/>
              <p:nvPr/>
            </p:nvSpPr>
            <p:spPr>
              <a:xfrm>
                <a:off x="1400206" y="4282505"/>
                <a:ext cx="6285823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US" sz="3600" dirty="0" smtClean="0"/>
                  <a:t>All the operations in</a:t>
                </a:r>
                <a14:m>
                  <m:oMath xmlns:m="http://schemas.openxmlformats.org/officeDocument/2006/math">
                    <m:r>
                      <a:rPr lang="en-US" sz="360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US" sz="3600" b="0" i="0" smtClean="0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US" sz="36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600" b="0" i="1" smtClean="0">
                            <a:latin typeface="Cambria Math" panose="02040503050406030204" pitchFamily="18" charset="0"/>
                          </a:rPr>
                          <m:t>𝐷</m:t>
                        </m:r>
                      </m:e>
                      <m:sub>
                        <m:r>
                          <a:rPr lang="en-US" sz="3600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sub>
                    </m:sSub>
                    <m:r>
                      <a:rPr lang="en-US" sz="3600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US" sz="3600" b="0" i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sz="2800" dirty="0" smtClean="0"/>
                  <a:t> </a:t>
                </a:r>
                <a:r>
                  <a:rPr lang="en-US" sz="3600" dirty="0" smtClean="0"/>
                  <a:t>can be </a:t>
                </a:r>
              </a:p>
              <a:p>
                <a:pPr algn="ctr"/>
                <a:r>
                  <a:rPr lang="en-US" sz="3600" dirty="0" smtClean="0"/>
                  <a:t>implemented by calls </a:t>
                </a:r>
                <a:r>
                  <a:rPr lang="en-US" sz="2800" dirty="0" smtClean="0"/>
                  <a:t> </a:t>
                </a:r>
                <a:endParaRPr lang="en-US" sz="2800" dirty="0"/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0206" y="4282505"/>
                <a:ext cx="6285823" cy="1200329"/>
              </a:xfrm>
              <a:prstGeom prst="rect">
                <a:avLst/>
              </a:prstGeom>
              <a:blipFill>
                <a:blip r:embed="rId3"/>
                <a:stretch>
                  <a:fillRect l="-2522" t="-8163" r="-2425" b="-1887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/>
              <p:cNvSpPr txBox="1"/>
              <p:nvPr/>
            </p:nvSpPr>
            <p:spPr>
              <a:xfrm>
                <a:off x="1216502" y="5238642"/>
                <a:ext cx="367408" cy="6335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sz="3600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sz="2800" dirty="0" smtClean="0"/>
                  <a:t> </a:t>
                </a:r>
                <a:endParaRPr lang="en-US" sz="2800" dirty="0"/>
              </a:p>
            </p:txBody>
          </p:sp>
        </mc:Choice>
        <mc:Fallback xmlns="">
          <p:sp>
            <p:nvSpPr>
              <p:cNvPr id="6" name="TextBox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16502" y="5238642"/>
                <a:ext cx="367408" cy="633571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/>
          <p:cNvSpPr txBox="1"/>
          <p:nvPr/>
        </p:nvSpPr>
        <p:spPr>
          <a:xfrm>
            <a:off x="223738" y="5587572"/>
            <a:ext cx="86017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/>
              <a:t>But some calls will transform the picture to a </a:t>
            </a:r>
          </a:p>
          <a:p>
            <a:pPr algn="ctr"/>
            <a:r>
              <a:rPr lang="en-US" sz="3600" dirty="0" smtClean="0"/>
              <a:t>different ``formation’’ </a:t>
            </a:r>
            <a:endParaRPr lang="en-US" sz="36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22745" y="881791"/>
            <a:ext cx="3131488" cy="3248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853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06056" y="556529"/>
            <a:ext cx="78255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Example:  ``Heads Square Thru Four’’ </a:t>
            </a:r>
            <a:endParaRPr lang="en-US" sz="3600" dirty="0"/>
          </a:p>
        </p:txBody>
      </p:sp>
      <p:pic>
        <p:nvPicPr>
          <p:cNvPr id="5" name="HeadsSquareThruIndistDancers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743200" y="1568450"/>
            <a:ext cx="3657600" cy="37211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92526" y="5565897"/>
            <a:ext cx="1052622" cy="1125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708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00740" y="84191"/>
            <a:ext cx="84316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rgbClr val="0000FF"/>
                </a:solidFill>
              </a:rPr>
              <a:t>Position of caller breaks symmetry:    </a:t>
            </a:r>
            <a:endParaRPr lang="en-US" sz="4000" dirty="0">
              <a:solidFill>
                <a:srgbClr val="0000FF"/>
              </a:solidFill>
            </a:endParaRPr>
          </a:p>
        </p:txBody>
      </p:sp>
      <p:pic>
        <p:nvPicPr>
          <p:cNvPr id="4" name="Picture 3" descr="Screen Shot 2019-08-13 at 1.32.55 P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507" y="938253"/>
            <a:ext cx="2945825" cy="295517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8108" y="3907218"/>
            <a:ext cx="1052622" cy="112524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887971" y="3073170"/>
            <a:ext cx="44015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i="1" u="sng" dirty="0" smtClean="0">
                <a:solidFill>
                  <a:srgbClr val="FF0000"/>
                </a:solidFill>
              </a:rPr>
              <a:t>HEAD COUPLES</a:t>
            </a:r>
            <a:r>
              <a:rPr lang="en-US" sz="3200" dirty="0" smtClean="0">
                <a:solidFill>
                  <a:srgbClr val="FF0000"/>
                </a:solidFill>
              </a:rPr>
              <a:t> </a:t>
            </a:r>
            <a:r>
              <a:rPr lang="en-US" sz="3200" dirty="0" smtClean="0"/>
              <a:t>=  1&amp;3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535326" y="1577380"/>
            <a:ext cx="54970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0000FF"/>
                </a:solidFill>
              </a:rPr>
              <a:t>and leads to the numbering of the dancers shown here. </a:t>
            </a:r>
            <a:endParaRPr lang="en-US" sz="3600" dirty="0">
              <a:solidFill>
                <a:srgbClr val="0000FF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093231" y="4000527"/>
            <a:ext cx="41963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i="1" u="sng" dirty="0" smtClean="0">
                <a:solidFill>
                  <a:srgbClr val="FF0000"/>
                </a:solidFill>
              </a:rPr>
              <a:t>SIDE COUPLES</a:t>
            </a:r>
            <a:r>
              <a:rPr lang="en-US" sz="3200" dirty="0" smtClean="0">
                <a:solidFill>
                  <a:srgbClr val="FF0000"/>
                </a:solidFill>
              </a:rPr>
              <a:t>  </a:t>
            </a:r>
            <a:r>
              <a:rPr lang="en-US" sz="3200" dirty="0" smtClean="0"/>
              <a:t>=  2&amp;4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438245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/>
              <p:cNvSpPr txBox="1"/>
              <p:nvPr/>
            </p:nvSpPr>
            <p:spPr>
              <a:xfrm>
                <a:off x="0" y="1028543"/>
                <a:ext cx="8920716" cy="15696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3200" dirty="0" smtClean="0">
                    <a:solidFill>
                      <a:srgbClr val="C00000"/>
                    </a:solidFill>
                  </a:rPr>
                  <a:t>Assuming (very conservatively) the positions of the distinguishable dancers are always on a </a:t>
                </a:r>
                <a14:m>
                  <m:oMath xmlns:m="http://schemas.openxmlformats.org/officeDocument/2006/math">
                    <m:r>
                      <a:rPr lang="en-US" sz="3200" b="0" i="1" smtClean="0">
                        <a:solidFill>
                          <a:srgbClr val="C00000"/>
                        </a:solidFill>
                        <a:latin typeface="Cambria Math" panose="02040503050406030204" pitchFamily="18" charset="0"/>
                      </a:rPr>
                      <m:t>4×4  </m:t>
                    </m:r>
                  </m:oMath>
                </a14:m>
                <a:endParaRPr lang="en-US" sz="3200" dirty="0" smtClean="0">
                  <a:solidFill>
                    <a:srgbClr val="C00000"/>
                  </a:solidFill>
                </a:endParaRPr>
              </a:p>
              <a:p>
                <a:pPr algn="ctr"/>
                <a:r>
                  <a:rPr lang="en-US" sz="3200" dirty="0" smtClean="0">
                    <a:solidFill>
                      <a:srgbClr val="C00000"/>
                    </a:solidFill>
                  </a:rPr>
                  <a:t>grid, the number of dancer-configurations is:  </a:t>
                </a:r>
                <a:endParaRPr lang="en-US" sz="3200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2" name="TextBox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1028543"/>
                <a:ext cx="8920716" cy="1569660"/>
              </a:xfrm>
              <a:prstGeom prst="rect">
                <a:avLst/>
              </a:prstGeom>
              <a:blipFill>
                <a:blip r:embed="rId2"/>
                <a:stretch>
                  <a:fillRect t="-5058" r="-957" b="-1206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/>
              <p:cNvSpPr txBox="1"/>
              <p:nvPr/>
            </p:nvSpPr>
            <p:spPr>
              <a:xfrm>
                <a:off x="627320" y="2875890"/>
                <a:ext cx="6985591" cy="10175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sz="3200" b="0" i="1" smtClean="0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3200" b="0" i="1" smtClean="0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</a:rPr>
                            <m:t>8</m:t>
                          </m:r>
                        </m:e>
                        <m:sup>
                          <m:r>
                            <a:rPr lang="en-US" sz="3200" b="0" i="1" smtClean="0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</a:rPr>
                            <m:t>4</m:t>
                          </m:r>
                        </m:sup>
                      </m:sSup>
                      <m:r>
                        <a:rPr lang="en-US" sz="3200" b="0" i="1" smtClean="0">
                          <a:solidFill>
                            <a:srgbClr val="C00000"/>
                          </a:solidFill>
                          <a:latin typeface="Cambria Math" panose="02040503050406030204" pitchFamily="18" charset="0"/>
                        </a:rPr>
                        <m:t>× </m:t>
                      </m:r>
                      <m:f>
                        <m:fPr>
                          <m:ctrlPr>
                            <a:rPr lang="en-US" sz="3200" b="0" i="1" smtClean="0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3200" b="0" i="1" smtClean="0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</a:rPr>
                            <m:t>16!</m:t>
                          </m:r>
                        </m:num>
                        <m:den>
                          <m:r>
                            <a:rPr lang="en-US" sz="3200" b="0" i="1" smtClean="0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</a:rPr>
                            <m:t>8!</m:t>
                          </m:r>
                        </m:den>
                      </m:f>
                      <m:r>
                        <a:rPr lang="en-US" sz="3200" i="1">
                          <a:solidFill>
                            <a:srgbClr val="C00000"/>
                          </a:solidFill>
                          <a:latin typeface="Cambria Math" panose="02040503050406030204" pitchFamily="18" charset="0"/>
                        </a:rPr>
                        <m:t>  =2,125,489,766,400</m:t>
                      </m:r>
                    </m:oMath>
                  </m:oMathPara>
                </a14:m>
                <a:endParaRPr lang="en-US" sz="3200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3" name="TextBox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7320" y="2875890"/>
                <a:ext cx="6985591" cy="1017523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Box 4"/>
          <p:cNvSpPr txBox="1"/>
          <p:nvPr/>
        </p:nvSpPr>
        <p:spPr>
          <a:xfrm>
            <a:off x="372139" y="4171100"/>
            <a:ext cx="83146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>
                <a:solidFill>
                  <a:srgbClr val="7030A0"/>
                </a:solidFill>
              </a:rPr>
              <a:t>Too much for any human dancers </a:t>
            </a:r>
          </a:p>
          <a:p>
            <a:pPr algn="ctr"/>
            <a:r>
              <a:rPr lang="en-US" sz="3600" dirty="0" smtClean="0">
                <a:solidFill>
                  <a:srgbClr val="7030A0"/>
                </a:solidFill>
              </a:rPr>
              <a:t>or callers to keep track of. </a:t>
            </a:r>
            <a:endParaRPr lang="en-US" sz="3600" dirty="0">
              <a:solidFill>
                <a:srgbClr val="7030A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27320" y="5495942"/>
            <a:ext cx="78042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>
                <a:solidFill>
                  <a:srgbClr val="00B050"/>
                </a:solidFill>
              </a:rPr>
              <a:t>Goal: Keep the dancing fun, challenging </a:t>
            </a:r>
          </a:p>
          <a:p>
            <a:pPr algn="ctr"/>
            <a:r>
              <a:rPr lang="en-US" sz="3600" dirty="0" smtClean="0">
                <a:solidFill>
                  <a:srgbClr val="00B050"/>
                </a:solidFill>
              </a:rPr>
              <a:t>and interesting, but </a:t>
            </a:r>
            <a:r>
              <a:rPr lang="en-US" sz="3600" b="1" i="1" u="sng" dirty="0" smtClean="0">
                <a:solidFill>
                  <a:srgbClr val="00B050"/>
                </a:solidFill>
              </a:rPr>
              <a:t>possible </a:t>
            </a:r>
            <a:endParaRPr lang="en-US" sz="3600" b="1" i="1" u="sng" dirty="0">
              <a:solidFill>
                <a:srgbClr val="00B05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71870" y="104525"/>
            <a:ext cx="7006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0000FF"/>
                </a:solidFill>
              </a:rPr>
              <a:t>How many dancer states are there? </a:t>
            </a:r>
            <a:endParaRPr lang="en-US" sz="3600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5844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creen Shot 2019-08-13 at 1.32.55 P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7215" y="1939277"/>
            <a:ext cx="3658966" cy="3670582"/>
          </a:xfrm>
          <a:prstGeom prst="rect">
            <a:avLst/>
          </a:prstGeom>
        </p:spPr>
      </p:pic>
      <p:cxnSp>
        <p:nvCxnSpPr>
          <p:cNvPr id="5" name="Straight Arrow Connector 4"/>
          <p:cNvCxnSpPr/>
          <p:nvPr/>
        </p:nvCxnSpPr>
        <p:spPr>
          <a:xfrm flipV="1">
            <a:off x="3710763" y="2679414"/>
            <a:ext cx="871870" cy="2190307"/>
          </a:xfrm>
          <a:prstGeom prst="straightConnector1">
            <a:avLst/>
          </a:prstGeom>
          <a:ln w="57150">
            <a:solidFill>
              <a:srgbClr val="C00000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457200" y="0"/>
            <a:ext cx="828276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>
                <a:solidFill>
                  <a:srgbClr val="0000FF"/>
                </a:solidFill>
              </a:rPr>
              <a:t>``Symmetric calling’’  uses only calls that leave an inversion symmetry through the ``flagpole center’’ </a:t>
            </a:r>
            <a:r>
              <a:rPr lang="en-US" sz="3600" b="1" i="1" u="sng" dirty="0" smtClean="0">
                <a:solidFill>
                  <a:srgbClr val="0000FF"/>
                </a:solidFill>
              </a:rPr>
              <a:t>unbroken</a:t>
            </a:r>
            <a:r>
              <a:rPr lang="en-US" sz="3600" dirty="0" smtClean="0">
                <a:solidFill>
                  <a:srgbClr val="0000FF"/>
                </a:solidFill>
              </a:rPr>
              <a:t>: </a:t>
            </a:r>
          </a:p>
        </p:txBody>
      </p:sp>
      <p:sp>
        <p:nvSpPr>
          <p:cNvPr id="6" name="Oval 5"/>
          <p:cNvSpPr/>
          <p:nvPr/>
        </p:nvSpPr>
        <p:spPr>
          <a:xfrm>
            <a:off x="3997842" y="3577049"/>
            <a:ext cx="297711" cy="287409"/>
          </a:xfrm>
          <a:prstGeom prst="ellipse">
            <a:avLst/>
          </a:prstGeom>
          <a:solidFill>
            <a:schemeClr val="tx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457200" y="5947141"/>
            <a:ext cx="8686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C00000"/>
                </a:solidFill>
              </a:rPr>
              <a:t>Boy 1  &amp;  Boy 3  are called ``</a:t>
            </a:r>
            <a:r>
              <a:rPr lang="en-US" sz="3200" i="1" u="sng" dirty="0" smtClean="0">
                <a:solidFill>
                  <a:srgbClr val="FF0000"/>
                </a:solidFill>
              </a:rPr>
              <a:t>flagpole opposites</a:t>
            </a:r>
            <a:r>
              <a:rPr lang="en-US" sz="3200" dirty="0" smtClean="0">
                <a:solidFill>
                  <a:srgbClr val="C00000"/>
                </a:solidFill>
              </a:rPr>
              <a:t>’’ </a:t>
            </a:r>
            <a:endParaRPr lang="en-US" sz="3200" dirty="0">
              <a:solidFill>
                <a:srgbClr val="C00000"/>
              </a:solidFill>
            </a:endParaRPr>
          </a:p>
        </p:txBody>
      </p:sp>
      <p:grpSp>
        <p:nvGrpSpPr>
          <p:cNvPr id="10" name="Group 9"/>
          <p:cNvGrpSpPr/>
          <p:nvPr/>
        </p:nvGrpSpPr>
        <p:grpSpPr>
          <a:xfrm>
            <a:off x="4088219" y="2824555"/>
            <a:ext cx="350874" cy="836750"/>
            <a:chOff x="7369729" y="2955852"/>
            <a:chExt cx="540894" cy="1123828"/>
          </a:xfrm>
        </p:grpSpPr>
        <p:sp>
          <p:nvSpPr>
            <p:cNvPr id="7" name="Flowchart: Punched Tape 6"/>
            <p:cNvSpPr/>
            <p:nvPr/>
          </p:nvSpPr>
          <p:spPr>
            <a:xfrm>
              <a:off x="7369729" y="2955852"/>
              <a:ext cx="540894" cy="531628"/>
            </a:xfrm>
            <a:prstGeom prst="flowChartPunchedTape">
              <a:avLst/>
            </a:prstGeom>
            <a:solidFill>
              <a:srgbClr val="0000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9" name="Straight Connector 8"/>
            <p:cNvCxnSpPr/>
            <p:nvPr/>
          </p:nvCxnSpPr>
          <p:spPr>
            <a:xfrm>
              <a:off x="7401627" y="3074417"/>
              <a:ext cx="21265" cy="1005263"/>
            </a:xfrm>
            <a:prstGeom prst="line">
              <a:avLst/>
            </a:prstGeom>
            <a:ln w="76200">
              <a:solidFill>
                <a:srgbClr val="0000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52349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4997670"/>
            <a:ext cx="914464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solidFill>
                  <a:srgbClr val="0000FF"/>
                </a:solidFill>
              </a:rPr>
              <a:t>W</a:t>
            </a:r>
            <a:r>
              <a:rPr lang="en-US" sz="3200" dirty="0" smtClean="0">
                <a:solidFill>
                  <a:srgbClr val="0000FF"/>
                </a:solidFill>
              </a:rPr>
              <a:t>ith ``symmetric calling’’ the flagpole relation of the four pairs of dancers remains unbroken throughout the dance.  </a:t>
            </a:r>
            <a:endParaRPr lang="en-US" sz="3200" dirty="0">
              <a:solidFill>
                <a:srgbClr val="0000FF"/>
              </a:solidFill>
            </a:endParaRPr>
          </a:p>
        </p:txBody>
      </p:sp>
      <p:pic>
        <p:nvPicPr>
          <p:cNvPr id="3" name="Picture 2" descr="Screen Shot 2019-08-13 at 1.32.55 P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8359" y="429453"/>
            <a:ext cx="3658966" cy="3670582"/>
          </a:xfrm>
          <a:prstGeom prst="rect">
            <a:avLst/>
          </a:prstGeom>
        </p:spPr>
      </p:pic>
      <p:sp>
        <p:nvSpPr>
          <p:cNvPr id="5" name="Oval 4"/>
          <p:cNvSpPr/>
          <p:nvPr/>
        </p:nvSpPr>
        <p:spPr>
          <a:xfrm>
            <a:off x="3848986" y="2067225"/>
            <a:ext cx="297711" cy="287409"/>
          </a:xfrm>
          <a:prstGeom prst="ellipse">
            <a:avLst/>
          </a:prstGeom>
          <a:solidFill>
            <a:schemeClr val="tx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3561906" y="1169590"/>
            <a:ext cx="871870" cy="2190307"/>
          </a:xfrm>
          <a:prstGeom prst="straightConnector1">
            <a:avLst/>
          </a:prstGeom>
          <a:ln w="57150">
            <a:solidFill>
              <a:srgbClr val="C00000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5863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9-08-16 at 11.03.29 A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1563" y="1976249"/>
            <a:ext cx="4533262" cy="301312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318437" y="626395"/>
            <a:ext cx="78255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Example:  ``Heads Square Thru’’ </a:t>
            </a:r>
            <a:endParaRPr lang="en-US" sz="4000" dirty="0">
              <a:solidFill>
                <a:srgbClr val="FF0000"/>
              </a:solidFill>
            </a:endParaRPr>
          </a:p>
        </p:txBody>
      </p:sp>
      <p:sp>
        <p:nvSpPr>
          <p:cNvPr id="4" name="Oval 3"/>
          <p:cNvSpPr/>
          <p:nvPr/>
        </p:nvSpPr>
        <p:spPr>
          <a:xfrm>
            <a:off x="4395532" y="3238417"/>
            <a:ext cx="297711" cy="287409"/>
          </a:xfrm>
          <a:prstGeom prst="ellipse">
            <a:avLst/>
          </a:prstGeom>
          <a:solidFill>
            <a:schemeClr val="tx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590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2623" y="18818"/>
            <a:ext cx="861137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Theoretical physicists’ view </a:t>
            </a:r>
            <a:r>
              <a:rPr lang="en-US" sz="3200" dirty="0"/>
              <a:t>of square dance: </a:t>
            </a:r>
          </a:p>
          <a:p>
            <a:r>
              <a:rPr lang="en-US" sz="2800" dirty="0" smtClean="0"/>
              <a:t> listen for ``HEADS SQUARE THRU’’ </a:t>
            </a:r>
            <a:endParaRPr lang="en-US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6463443" y="685246"/>
            <a:ext cx="2320295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Squared Set</a:t>
            </a:r>
            <a:endParaRPr lang="en-US" sz="2800" dirty="0"/>
          </a:p>
        </p:txBody>
      </p:sp>
      <p:pic>
        <p:nvPicPr>
          <p:cNvPr id="6" name="Picture 5" descr="Screen Shot 2019-08-13 at 1.32.55 PM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3443" y="1234652"/>
            <a:ext cx="2425795" cy="243349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77657" y="5830734"/>
            <a:ext cx="1052622" cy="1125245"/>
          </a:xfrm>
          <a:prstGeom prst="rect">
            <a:avLst/>
          </a:prstGeom>
        </p:spPr>
      </p:pic>
      <p:pic>
        <p:nvPicPr>
          <p:cNvPr id="7" name="Picture 6" descr="Screen Shot 2019-08-16 at 11.03.29 AM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1057" y="4722451"/>
            <a:ext cx="3212943" cy="2135549"/>
          </a:xfrm>
          <a:prstGeom prst="rect">
            <a:avLst/>
          </a:prstGeom>
        </p:spPr>
      </p:pic>
      <p:sp>
        <p:nvSpPr>
          <p:cNvPr id="8" name="Down Arrow 7"/>
          <p:cNvSpPr/>
          <p:nvPr/>
        </p:nvSpPr>
        <p:spPr>
          <a:xfrm>
            <a:off x="7469418" y="3743984"/>
            <a:ext cx="308344" cy="733731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Tech Squares - patter - win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95960" y="1594884"/>
            <a:ext cx="5593788" cy="4195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0270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89408" y="330084"/>
            <a:ext cx="919914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As they are completing the call …. </a:t>
            </a:r>
            <a:endParaRPr lang="en-US" sz="4000" dirty="0"/>
          </a:p>
        </p:txBody>
      </p:sp>
      <p:pic>
        <p:nvPicPr>
          <p:cNvPr id="8" name="Picture 7" descr="Screen Shot 2019-07-05 at 10.14.14 A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98381"/>
            <a:ext cx="5457520" cy="3687987"/>
          </a:xfrm>
          <a:prstGeom prst="rect">
            <a:avLst/>
          </a:prstGeom>
        </p:spPr>
      </p:pic>
      <p:pic>
        <p:nvPicPr>
          <p:cNvPr id="7" name="Picture 6" descr="Screen Shot 2019-08-16 at 11.03.29 A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8734" y="1952160"/>
            <a:ext cx="3212943" cy="2135549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806958" y="6039198"/>
            <a:ext cx="31870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latin typeface="Imprint MT Shadow" panose="04020605060303030202" pitchFamily="82" charset="0"/>
              </a:rPr>
              <a:t>SWING THRU </a:t>
            </a:r>
            <a:endParaRPr lang="en-US" sz="3200" dirty="0">
              <a:latin typeface="Imprint MT Shadow" panose="04020605060303030202" pitchFamily="82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668733" y="4676779"/>
            <a:ext cx="321294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/>
              <a:t>The caller issues another call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474200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609601" y="48891"/>
            <a:ext cx="788581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Here they are implementing the call </a:t>
            </a:r>
            <a:endParaRPr lang="en-US" sz="3200" dirty="0"/>
          </a:p>
        </p:txBody>
      </p:sp>
      <p:pic>
        <p:nvPicPr>
          <p:cNvPr id="7" name="Picture 6" descr="Screen Shot 2019-07-05 at 10.16.03 AM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06" y="2303412"/>
            <a:ext cx="5377732" cy="3645482"/>
          </a:xfrm>
          <a:prstGeom prst="rect">
            <a:avLst/>
          </a:prstGeom>
        </p:spPr>
      </p:pic>
      <p:pic>
        <p:nvPicPr>
          <p:cNvPr id="8" name="SwingThru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443635" y="852470"/>
            <a:ext cx="2195981" cy="2156544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704921" y="1149262"/>
            <a:ext cx="31870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latin typeface="Imprint MT Shadow" panose="04020605060303030202" pitchFamily="82" charset="0"/>
              </a:rPr>
              <a:t>SWING THRU </a:t>
            </a:r>
            <a:endParaRPr lang="en-US" sz="3200" dirty="0">
              <a:latin typeface="Imprint MT Shadow" panose="04020605060303030202" pitchFamily="82" charset="0"/>
            </a:endParaRPr>
          </a:p>
        </p:txBody>
      </p:sp>
      <p:pic>
        <p:nvPicPr>
          <p:cNvPr id="10" name="BoysRun.mov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465712" y="4529470"/>
            <a:ext cx="2356020" cy="2328530"/>
          </a:xfrm>
          <a:prstGeom prst="rect">
            <a:avLst/>
          </a:prstGeom>
        </p:spPr>
      </p:pic>
      <p:sp>
        <p:nvSpPr>
          <p:cNvPr id="11" name="Down Arrow 10"/>
          <p:cNvSpPr/>
          <p:nvPr/>
        </p:nvSpPr>
        <p:spPr>
          <a:xfrm>
            <a:off x="7387453" y="3265519"/>
            <a:ext cx="512538" cy="891811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5153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7181" y="292355"/>
            <a:ext cx="86113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As the dancers finish implementing the call </a:t>
            </a:r>
            <a:endParaRPr lang="en-US" sz="3200" dirty="0"/>
          </a:p>
        </p:txBody>
      </p:sp>
      <p:sp>
        <p:nvSpPr>
          <p:cNvPr id="6" name="TextBox 5"/>
          <p:cNvSpPr txBox="1"/>
          <p:nvPr/>
        </p:nvSpPr>
        <p:spPr>
          <a:xfrm>
            <a:off x="3187091" y="1085591"/>
            <a:ext cx="28068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the caller calls </a:t>
            </a:r>
            <a:endParaRPr lang="en-US" sz="2800" b="1" dirty="0"/>
          </a:p>
        </p:txBody>
      </p:sp>
      <p:pic>
        <p:nvPicPr>
          <p:cNvPr id="3" name="Picture 2" descr="Screen Shot 2019-07-05 at 10.17.15 AM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" y="2333106"/>
            <a:ext cx="5257018" cy="3562539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0" y="1085592"/>
            <a:ext cx="31870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latin typeface="Imprint MT Shadow" panose="04020605060303030202" pitchFamily="82" charset="0"/>
              </a:rPr>
              <a:t>SWING THRU </a:t>
            </a:r>
            <a:endParaRPr lang="en-US" sz="3200" dirty="0">
              <a:latin typeface="Imprint MT Shadow" panose="04020605060303030202" pitchFamily="82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915840" y="1124573"/>
            <a:ext cx="25362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latin typeface="Imprint MT Shadow" panose="04020605060303030202" pitchFamily="82" charset="0"/>
              </a:rPr>
              <a:t>BOYS RUN </a:t>
            </a:r>
            <a:endParaRPr lang="en-US" sz="3200" dirty="0">
              <a:latin typeface="Imprint MT Shadow" panose="04020605060303030202" pitchFamily="82" charset="0"/>
            </a:endParaRPr>
          </a:p>
        </p:txBody>
      </p:sp>
      <p:pic>
        <p:nvPicPr>
          <p:cNvPr id="10" name="BoysRun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705482" y="1826291"/>
            <a:ext cx="2023076" cy="1999471"/>
          </a:xfrm>
          <a:prstGeom prst="rect">
            <a:avLst/>
          </a:prstGeom>
        </p:spPr>
      </p:pic>
      <p:pic>
        <p:nvPicPr>
          <p:cNvPr id="11" name="CouplesCirc.mov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709144" y="4827459"/>
            <a:ext cx="2019414" cy="2019414"/>
          </a:xfrm>
          <a:prstGeom prst="rect">
            <a:avLst/>
          </a:prstGeom>
        </p:spPr>
      </p:pic>
      <p:sp>
        <p:nvSpPr>
          <p:cNvPr id="12" name="Down Arrow 11"/>
          <p:cNvSpPr/>
          <p:nvPr/>
        </p:nvSpPr>
        <p:spPr>
          <a:xfrm>
            <a:off x="7460751" y="3825762"/>
            <a:ext cx="512538" cy="891811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999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278713" y="68235"/>
            <a:ext cx="57415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 smtClean="0"/>
              <a:t>As the dancers finish implementing </a:t>
            </a:r>
            <a:r>
              <a:rPr lang="en-US" sz="2400" dirty="0" smtClean="0">
                <a:latin typeface="Imprint MT Shadow" panose="04020605060303030202" pitchFamily="82" charset="0"/>
              </a:rPr>
              <a:t>BOYS RUN</a:t>
            </a:r>
            <a:r>
              <a:rPr lang="en-US" sz="4000" dirty="0" smtClean="0">
                <a:latin typeface="Imprint MT Shadow" panose="04020605060303030202" pitchFamily="82" charset="0"/>
              </a:rPr>
              <a:t> </a:t>
            </a:r>
          </a:p>
          <a:p>
            <a:pPr algn="ctr"/>
            <a:r>
              <a:rPr lang="en-US" sz="4000" dirty="0" smtClean="0"/>
              <a:t>the caller calls </a:t>
            </a:r>
            <a:endParaRPr lang="en-US" sz="4400" b="1" dirty="0"/>
          </a:p>
        </p:txBody>
      </p:sp>
      <p:pic>
        <p:nvPicPr>
          <p:cNvPr id="3" name="Picture 2" descr="Screen Shot 2019-07-05 at 10.18.55 AM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100" y="2183973"/>
            <a:ext cx="5474125" cy="3856966"/>
          </a:xfrm>
          <a:prstGeom prst="rect">
            <a:avLst/>
          </a:prstGeom>
        </p:spPr>
      </p:pic>
      <p:pic>
        <p:nvPicPr>
          <p:cNvPr id="7" name="CouplesCirc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239695" y="2302444"/>
            <a:ext cx="3067668" cy="3067668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6239695" y="1037731"/>
            <a:ext cx="306766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latin typeface="Imprint MT Shadow" panose="04020605060303030202" pitchFamily="82" charset="0"/>
              </a:rPr>
              <a:t>COUPLES CIRCULATE</a:t>
            </a:r>
            <a:endParaRPr lang="en-US" sz="3200" dirty="0">
              <a:latin typeface="Imprint MT Shadow" panose="040206050603030302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0743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26298" y="161245"/>
            <a:ext cx="3263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As they are finishing </a:t>
            </a:r>
            <a:endParaRPr lang="en-US" sz="2800" dirty="0"/>
          </a:p>
        </p:txBody>
      </p:sp>
      <p:pic>
        <p:nvPicPr>
          <p:cNvPr id="3" name="Picture 2" descr="Screen Shot 2019-07-05 at 10.19.51 AM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060" y="2089022"/>
            <a:ext cx="5439792" cy="3726472"/>
          </a:xfrm>
          <a:prstGeom prst="rect">
            <a:avLst/>
          </a:prstGeom>
        </p:spPr>
      </p:pic>
      <p:pic>
        <p:nvPicPr>
          <p:cNvPr id="7" name="ChainDownTheLine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369760" y="1638572"/>
            <a:ext cx="2235674" cy="2209588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3774608" y="130467"/>
            <a:ext cx="519030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latin typeface="Imprint MT Shadow" panose="04020605060303030202" pitchFamily="82" charset="0"/>
              </a:rPr>
              <a:t>COUPLES CIRCULATE</a:t>
            </a:r>
            <a:endParaRPr lang="en-US" sz="3200" dirty="0">
              <a:latin typeface="Imprint MT Shadow" panose="04020605060303030202" pitchFamily="82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26298" y="1115352"/>
            <a:ext cx="3263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Caller calls </a:t>
            </a:r>
            <a:endParaRPr lang="en-US" sz="2800" dirty="0"/>
          </a:p>
        </p:txBody>
      </p:sp>
      <p:sp>
        <p:nvSpPr>
          <p:cNvPr id="10" name="Rectangle 9"/>
          <p:cNvSpPr/>
          <p:nvPr/>
        </p:nvSpPr>
        <p:spPr>
          <a:xfrm>
            <a:off x="3253296" y="1094356"/>
            <a:ext cx="589070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latin typeface="Imprint MT Shadow" panose="04020605060303030202" pitchFamily="82" charset="0"/>
              </a:rPr>
              <a:t>CHAIN DOWN THE LINE</a:t>
            </a:r>
            <a:endParaRPr lang="en-US" sz="3200" dirty="0">
              <a:latin typeface="Imprint MT Shadow" panose="04020605060303030202" pitchFamily="82" charset="0"/>
            </a:endParaRPr>
          </a:p>
        </p:txBody>
      </p:sp>
      <p:sp>
        <p:nvSpPr>
          <p:cNvPr id="11" name="Down Arrow 10"/>
          <p:cNvSpPr/>
          <p:nvPr/>
        </p:nvSpPr>
        <p:spPr>
          <a:xfrm>
            <a:off x="7204482" y="3946470"/>
            <a:ext cx="512538" cy="891811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5645" y="4838281"/>
            <a:ext cx="2371393" cy="1913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279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662017" y="1721312"/>
            <a:ext cx="16601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Squared set</a:t>
            </a:r>
            <a:endParaRPr lang="en-US" sz="2400" dirty="0"/>
          </a:p>
        </p:txBody>
      </p:sp>
      <p:sp>
        <p:nvSpPr>
          <p:cNvPr id="11" name="TextBox 10"/>
          <p:cNvSpPr txBox="1"/>
          <p:nvPr/>
        </p:nvSpPr>
        <p:spPr>
          <a:xfrm>
            <a:off x="3976303" y="1695411"/>
            <a:ext cx="11144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8 Chain</a:t>
            </a:r>
            <a:endParaRPr lang="en-US" sz="2400" dirty="0"/>
          </a:p>
        </p:txBody>
      </p:sp>
      <p:sp>
        <p:nvSpPr>
          <p:cNvPr id="12" name="TextBox 11"/>
          <p:cNvSpPr txBox="1"/>
          <p:nvPr/>
        </p:nvSpPr>
        <p:spPr>
          <a:xfrm>
            <a:off x="5828119" y="4101824"/>
            <a:ext cx="2100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Facing lines</a:t>
            </a:r>
            <a:endParaRPr lang="en-US" sz="3200" dirty="0"/>
          </a:p>
        </p:txBody>
      </p:sp>
      <p:sp>
        <p:nvSpPr>
          <p:cNvPr id="13" name="TextBox 12"/>
          <p:cNvSpPr txBox="1"/>
          <p:nvPr/>
        </p:nvSpPr>
        <p:spPr>
          <a:xfrm>
            <a:off x="334182" y="4356294"/>
            <a:ext cx="46340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Right-handed 2-faced lines</a:t>
            </a:r>
            <a:endParaRPr lang="en-US" sz="3200" dirty="0"/>
          </a:p>
        </p:txBody>
      </p:sp>
      <p:sp>
        <p:nvSpPr>
          <p:cNvPr id="15" name="TextBox 14"/>
          <p:cNvSpPr txBox="1"/>
          <p:nvPr/>
        </p:nvSpPr>
        <p:spPr>
          <a:xfrm>
            <a:off x="6064692" y="1731659"/>
            <a:ext cx="27093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Right-handed waves</a:t>
            </a:r>
            <a:endParaRPr lang="en-US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050" y="2328530"/>
            <a:ext cx="2037144" cy="173678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5457" y="2083296"/>
            <a:ext cx="2622662" cy="1932663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8119" y="4686599"/>
            <a:ext cx="2305907" cy="1718554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92084" y="4870512"/>
            <a:ext cx="2318223" cy="1452575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84701" y="2387029"/>
            <a:ext cx="2892052" cy="1563256"/>
          </a:xfrm>
          <a:prstGeom prst="rect">
            <a:avLst/>
          </a:prstGeom>
        </p:spPr>
      </p:pic>
      <p:sp>
        <p:nvSpPr>
          <p:cNvPr id="21" name="TextBox 20"/>
          <p:cNvSpPr txBox="1"/>
          <p:nvPr/>
        </p:nvSpPr>
        <p:spPr>
          <a:xfrm>
            <a:off x="1437077" y="6334780"/>
            <a:ext cx="61936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About 80 recognized standard formations </a:t>
            </a:r>
            <a:endParaRPr lang="en-US" sz="2800" dirty="0"/>
          </a:p>
        </p:txBody>
      </p:sp>
      <p:sp>
        <p:nvSpPr>
          <p:cNvPr id="3" name="TextBox 2"/>
          <p:cNvSpPr txBox="1"/>
          <p:nvPr/>
        </p:nvSpPr>
        <p:spPr>
          <a:xfrm>
            <a:off x="852561" y="28861"/>
            <a:ext cx="84763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How do we specify a dancer state? </a:t>
            </a:r>
            <a:endParaRPr lang="en-US" sz="3600" dirty="0"/>
          </a:p>
        </p:txBody>
      </p:sp>
      <p:sp>
        <p:nvSpPr>
          <p:cNvPr id="5" name="TextBox 4"/>
          <p:cNvSpPr txBox="1"/>
          <p:nvPr/>
        </p:nvSpPr>
        <p:spPr>
          <a:xfrm>
            <a:off x="1034630" y="638248"/>
            <a:ext cx="69643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0000FF"/>
                </a:solidFill>
              </a:rPr>
              <a:t>Def:  </a:t>
            </a:r>
            <a:r>
              <a:rPr lang="en-US" sz="3200" i="1" u="sng" dirty="0" smtClean="0">
                <a:solidFill>
                  <a:srgbClr val="FF0000"/>
                </a:solidFill>
              </a:rPr>
              <a:t>FORMATION</a:t>
            </a:r>
            <a:r>
              <a:rPr lang="en-US" sz="3200" dirty="0" smtClean="0">
                <a:solidFill>
                  <a:srgbClr val="0000FF"/>
                </a:solidFill>
              </a:rPr>
              <a:t> = positions and facing </a:t>
            </a:r>
          </a:p>
          <a:p>
            <a:r>
              <a:rPr lang="en-US" sz="3200" dirty="0" smtClean="0">
                <a:solidFill>
                  <a:srgbClr val="0000FF"/>
                </a:solidFill>
              </a:rPr>
              <a:t>directions of indistinguishable dancers</a:t>
            </a:r>
            <a:endParaRPr lang="en-US" sz="3200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0773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5" grpId="0"/>
      <p:bldP spid="21" grpId="0"/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39298" y="2339615"/>
            <a:ext cx="8989442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400" dirty="0"/>
          </a:p>
          <a:p>
            <a:r>
              <a:rPr lang="en-US" sz="2400" dirty="0" smtClean="0"/>
              <a:t> </a:t>
            </a:r>
            <a:endParaRPr lang="en-US" sz="2400" dirty="0"/>
          </a:p>
          <a:p>
            <a:endParaRPr lang="en-US" sz="2400" dirty="0"/>
          </a:p>
          <a:p>
            <a:endParaRPr lang="en-US" sz="2400" dirty="0" smtClean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 smtClean="0"/>
          </a:p>
          <a:p>
            <a:endParaRPr lang="en-US" sz="800" dirty="0" smtClean="0"/>
          </a:p>
          <a:p>
            <a:endParaRPr lang="en-US" sz="800" dirty="0" smtClean="0"/>
          </a:p>
        </p:txBody>
      </p:sp>
      <p:pic>
        <p:nvPicPr>
          <p:cNvPr id="6" name="Picture 5" descr="Screen Shot 2019-07-05 at 3.42.19 P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0657" y="2923713"/>
            <a:ext cx="1706076" cy="1468154"/>
          </a:xfrm>
          <a:prstGeom prst="rect">
            <a:avLst/>
          </a:prstGeom>
        </p:spPr>
      </p:pic>
      <p:pic>
        <p:nvPicPr>
          <p:cNvPr id="7" name="Picture 6" descr="Screen Shot 2019-07-05 at 3.44.16 P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5298" y="2870530"/>
            <a:ext cx="1417299" cy="1543160"/>
          </a:xfrm>
          <a:prstGeom prst="rect">
            <a:avLst/>
          </a:prstGeom>
        </p:spPr>
      </p:pic>
      <p:pic>
        <p:nvPicPr>
          <p:cNvPr id="8" name="Picture 7" descr="Screen Shot 2019-07-05 at 3.47.17 PM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7540" y="2778045"/>
            <a:ext cx="1498867" cy="1635645"/>
          </a:xfrm>
          <a:prstGeom prst="rect">
            <a:avLst/>
          </a:prstGeom>
        </p:spPr>
      </p:pic>
      <p:pic>
        <p:nvPicPr>
          <p:cNvPr id="10" name="Picture 9" descr="Screen Shot 2019-08-13 at 1.16.40 PM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105" y="2988252"/>
            <a:ext cx="1626028" cy="139665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32015" y="5503763"/>
            <a:ext cx="11182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But </a:t>
            </a:r>
            <a:endParaRPr lang="en-US" sz="3600" dirty="0"/>
          </a:p>
        </p:txBody>
      </p:sp>
      <p:pic>
        <p:nvPicPr>
          <p:cNvPr id="12" name="Picture 11" descr="Screen Shot 2019-08-13 at 1.16.40 PM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3372" y="5171650"/>
            <a:ext cx="1851100" cy="1589973"/>
          </a:xfrm>
          <a:prstGeom prst="rect">
            <a:avLst/>
          </a:prstGeom>
        </p:spPr>
      </p:pic>
      <p:pic>
        <p:nvPicPr>
          <p:cNvPr id="13" name="Picture 12" descr="Screen Shot 2019-07-05 at 3.37.43 PM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2397" y="5103237"/>
            <a:ext cx="1867315" cy="1679937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/>
              <p:nvPr/>
            </p:nvSpPr>
            <p:spPr>
              <a:xfrm>
                <a:off x="3442852" y="5430939"/>
                <a:ext cx="2842352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5400" b="0" i="1" smtClean="0">
                          <a:latin typeface="Cambria Math" panose="02040503050406030204" pitchFamily="18" charset="0"/>
                        </a:rPr>
                        <m:t>≠</m:t>
                      </m:r>
                    </m:oMath>
                  </m:oMathPara>
                </a14:m>
                <a:endParaRPr lang="en-US" sz="5400" b="0" dirty="0" smtClean="0"/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2852" y="5430939"/>
                <a:ext cx="2842352" cy="923330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/>
              <p:nvPr/>
            </p:nvSpPr>
            <p:spPr>
              <a:xfrm>
                <a:off x="1754655" y="3241924"/>
                <a:ext cx="717763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4000" b="0" i="1" smtClean="0">
                          <a:latin typeface="Cambria Math" panose="02040503050406030204" pitchFamily="18" charset="0"/>
                        </a:rPr>
                        <m:t>≅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54655" y="3241924"/>
                <a:ext cx="717763" cy="707886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/>
              <p:cNvSpPr txBox="1"/>
              <p:nvPr/>
            </p:nvSpPr>
            <p:spPr>
              <a:xfrm>
                <a:off x="3948740" y="3206850"/>
                <a:ext cx="717763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4000" b="0" i="1" smtClean="0">
                          <a:latin typeface="Cambria Math" panose="02040503050406030204" pitchFamily="18" charset="0"/>
                        </a:rPr>
                        <m:t>≅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14" name="TextBox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8740" y="3206850"/>
                <a:ext cx="717763" cy="707886"/>
              </a:xfrm>
              <a:prstGeom prst="rect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/>
              <p:cNvSpPr txBox="1"/>
              <p:nvPr/>
            </p:nvSpPr>
            <p:spPr>
              <a:xfrm>
                <a:off x="6398191" y="3194260"/>
                <a:ext cx="717763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4000" b="0" i="1" smtClean="0">
                          <a:latin typeface="Cambria Math" panose="02040503050406030204" pitchFamily="18" charset="0"/>
                        </a:rPr>
                        <m:t>≅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15" name="TextBox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98191" y="3194260"/>
                <a:ext cx="717763" cy="707886"/>
              </a:xfrm>
              <a:prstGeom prst="rect">
                <a:avLst/>
              </a:prstGeom>
              <a:blipFill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Rectangle 10"/>
          <p:cNvSpPr/>
          <p:nvPr/>
        </p:nvSpPr>
        <p:spPr>
          <a:xfrm>
            <a:off x="1420990" y="682146"/>
            <a:ext cx="5873143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dirty="0">
                <a:solidFill>
                  <a:srgbClr val="C00000"/>
                </a:solidFill>
              </a:rPr>
              <a:t>S</a:t>
            </a:r>
            <a:r>
              <a:rPr lang="en-US" sz="3200" dirty="0" smtClean="0">
                <a:solidFill>
                  <a:srgbClr val="C00000"/>
                </a:solidFill>
              </a:rPr>
              <a:t>ome </a:t>
            </a:r>
            <a:r>
              <a:rPr lang="en-US" sz="3200" dirty="0">
                <a:solidFill>
                  <a:srgbClr val="C00000"/>
                </a:solidFill>
              </a:rPr>
              <a:t>dancer configurations </a:t>
            </a:r>
            <a:endParaRPr lang="en-US" sz="3200" dirty="0" smtClean="0">
              <a:solidFill>
                <a:srgbClr val="C00000"/>
              </a:solidFill>
            </a:endParaRPr>
          </a:p>
          <a:p>
            <a:pPr algn="ctr"/>
            <a:r>
              <a:rPr lang="en-US" sz="3200" dirty="0" smtClean="0">
                <a:solidFill>
                  <a:srgbClr val="C00000"/>
                </a:solidFill>
              </a:rPr>
              <a:t>are </a:t>
            </a:r>
            <a:r>
              <a:rPr lang="en-US" sz="3200" dirty="0">
                <a:solidFill>
                  <a:srgbClr val="C00000"/>
                </a:solidFill>
              </a:rPr>
              <a:t>``essentially the same’’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Rectangle 15"/>
              <p:cNvSpPr/>
              <p:nvPr/>
            </p:nvSpPr>
            <p:spPr>
              <a:xfrm>
                <a:off x="92105" y="1647851"/>
                <a:ext cx="8914144" cy="1077218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sz="3200" dirty="0" smtClean="0">
                    <a:solidFill>
                      <a:srgbClr val="0070C0"/>
                    </a:solidFill>
                  </a:rPr>
                  <a:t>Action of </a:t>
                </a:r>
                <a:r>
                  <a:rPr lang="en-US" sz="3200" dirty="0">
                    <a:solidFill>
                      <a:srgbClr val="0070C0"/>
                    </a:solidFill>
                  </a:rPr>
                  <a:t>rotation group </a:t>
                </a:r>
                <a:r>
                  <a:rPr lang="en-US" sz="3200" dirty="0" smtClean="0">
                    <a:solidFill>
                      <a:srgbClr val="0070C0"/>
                    </a:solidFill>
                  </a:rPr>
                  <a:t>by</a:t>
                </a:r>
              </a:p>
              <a:p>
                <a:pPr algn="ctr"/>
                <a:r>
                  <a:rPr lang="en-US" sz="3200" dirty="0" smtClean="0">
                    <a:solidFill>
                      <a:srgbClr val="0070C0"/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3200" i="1">
                            <a:solidFill>
                              <a:srgbClr val="0070C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200" i="1">
                            <a:solidFill>
                              <a:srgbClr val="0070C0"/>
                            </a:solidFill>
                            <a:latin typeface="Cambria Math" panose="02040503050406030204" pitchFamily="18" charset="0"/>
                          </a:rPr>
                          <m:t>ℤ</m:t>
                        </m:r>
                      </m:e>
                      <m:sub>
                        <m:r>
                          <a:rPr lang="en-US" sz="3200" i="1">
                            <a:solidFill>
                              <a:srgbClr val="0070C0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</m:sub>
                    </m:sSub>
                    <m:r>
                      <a:rPr lang="en-US" sz="3200" i="1">
                        <a:solidFill>
                          <a:srgbClr val="0070C0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sz="3200" dirty="0">
                    <a:solidFill>
                      <a:srgbClr val="0070C0"/>
                    </a:solidFill>
                  </a:rPr>
                  <a:t>around the flagpole </a:t>
                </a:r>
                <a:r>
                  <a:rPr lang="en-US" sz="3200" dirty="0" smtClean="0">
                    <a:solidFill>
                      <a:srgbClr val="0070C0"/>
                    </a:solidFill>
                  </a:rPr>
                  <a:t>center gives a </a:t>
                </a:r>
                <a:r>
                  <a:rPr lang="en-US" sz="3200" dirty="0" err="1" smtClean="0">
                    <a:solidFill>
                      <a:srgbClr val="0070C0"/>
                    </a:solidFill>
                  </a:rPr>
                  <a:t>torsor</a:t>
                </a:r>
                <a:r>
                  <a:rPr lang="en-US" sz="3200" dirty="0" smtClean="0">
                    <a:solidFill>
                      <a:srgbClr val="0070C0"/>
                    </a:solidFill>
                  </a:rPr>
                  <a:t>: </a:t>
                </a:r>
                <a:endParaRPr lang="en-US" sz="3200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16" name="Rectangle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105" y="1647851"/>
                <a:ext cx="8914144" cy="1077218"/>
              </a:xfrm>
              <a:prstGeom prst="rect">
                <a:avLst/>
              </a:prstGeom>
              <a:blipFill>
                <a:blip r:embed="rId11"/>
                <a:stretch>
                  <a:fillRect t="-7345" b="-1807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Oval 17"/>
          <p:cNvSpPr/>
          <p:nvPr/>
        </p:nvSpPr>
        <p:spPr>
          <a:xfrm flipH="1" flipV="1">
            <a:off x="835068" y="3569470"/>
            <a:ext cx="146839" cy="179685"/>
          </a:xfrm>
          <a:prstGeom prst="ellipse">
            <a:avLst/>
          </a:prstGeom>
          <a:solidFill>
            <a:schemeClr val="tx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/>
          <p:cNvSpPr/>
          <p:nvPr/>
        </p:nvSpPr>
        <p:spPr>
          <a:xfrm>
            <a:off x="3098737" y="3573675"/>
            <a:ext cx="218795" cy="168230"/>
          </a:xfrm>
          <a:prstGeom prst="ellipse">
            <a:avLst/>
          </a:prstGeom>
          <a:solidFill>
            <a:schemeClr val="tx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/>
          <p:cNvSpPr/>
          <p:nvPr/>
        </p:nvSpPr>
        <p:spPr>
          <a:xfrm>
            <a:off x="5372770" y="3587652"/>
            <a:ext cx="169080" cy="169066"/>
          </a:xfrm>
          <a:prstGeom prst="ellipse">
            <a:avLst/>
          </a:prstGeom>
          <a:solidFill>
            <a:schemeClr val="tx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/>
          <p:cNvSpPr/>
          <p:nvPr/>
        </p:nvSpPr>
        <p:spPr>
          <a:xfrm>
            <a:off x="7783568" y="3492745"/>
            <a:ext cx="196741" cy="193832"/>
          </a:xfrm>
          <a:prstGeom prst="ellipse">
            <a:avLst/>
          </a:prstGeom>
          <a:solidFill>
            <a:schemeClr val="tx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TextBox 21"/>
          <p:cNvSpPr txBox="1"/>
          <p:nvPr/>
        </p:nvSpPr>
        <p:spPr>
          <a:xfrm>
            <a:off x="1134620" y="44139"/>
            <a:ext cx="70418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How do we specify a dancer state? 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4044358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4" grpId="0"/>
      <p:bldP spid="14" grpId="0"/>
      <p:bldP spid="15" grpId="0"/>
      <p:bldP spid="11" grpId="0"/>
      <p:bldP spid="16" grpId="0"/>
      <p:bldP spid="18" grpId="0" animBg="1"/>
      <p:bldP spid="19" grpId="0" animBg="1"/>
      <p:bldP spid="20" grpId="0" animBg="1"/>
      <p:bldP spid="21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8527" y="213758"/>
            <a:ext cx="2922209" cy="314964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18708" y="747"/>
            <a:ext cx="33386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Relationships </a:t>
            </a:r>
            <a:endParaRPr lang="en-US" sz="3600" dirty="0"/>
          </a:p>
        </p:txBody>
      </p:sp>
      <p:sp>
        <p:nvSpPr>
          <p:cNvPr id="4" name="TextBox 3"/>
          <p:cNvSpPr txBox="1"/>
          <p:nvPr/>
        </p:nvSpPr>
        <p:spPr>
          <a:xfrm>
            <a:off x="0" y="688727"/>
            <a:ext cx="50191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C00000"/>
                </a:solidFill>
              </a:rPr>
              <a:t>Relative to any dancer the four dancers of the opposite gender have special names: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13185" y="2341533"/>
            <a:ext cx="565652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FF0000"/>
                </a:solidFill>
              </a:rPr>
              <a:t>PARTNER </a:t>
            </a:r>
          </a:p>
          <a:p>
            <a:r>
              <a:rPr lang="en-US" sz="2400" dirty="0" smtClean="0">
                <a:solidFill>
                  <a:srgbClr val="FF0000"/>
                </a:solidFill>
              </a:rPr>
              <a:t>CORNER </a:t>
            </a:r>
          </a:p>
          <a:p>
            <a:r>
              <a:rPr lang="en-US" sz="2400" dirty="0" smtClean="0">
                <a:solidFill>
                  <a:srgbClr val="FF0000"/>
                </a:solidFill>
              </a:rPr>
              <a:t>OPPOSITE </a:t>
            </a:r>
          </a:p>
          <a:p>
            <a:r>
              <a:rPr lang="en-US" sz="2400" dirty="0" smtClean="0">
                <a:solidFill>
                  <a:srgbClr val="FF0000"/>
                </a:solidFill>
              </a:rPr>
              <a:t>RIGHT HAND LADY/LEFT HAND MAN </a:t>
            </a:r>
            <a:endParaRPr lang="en-US" sz="24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/>
              <p:cNvSpPr txBox="1"/>
              <p:nvPr/>
            </p:nvSpPr>
            <p:spPr>
              <a:xfrm>
                <a:off x="-2095" y="4117573"/>
                <a:ext cx="8850475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000" b="1" dirty="0" smtClean="0">
                    <a:solidFill>
                      <a:srgbClr val="0000FF"/>
                    </a:solidFill>
                  </a:rPr>
                  <a:t>Theorem 1: Consider any contiguous set </a:t>
                </a:r>
                <a14:m>
                  <m:oMath xmlns:m="http://schemas.openxmlformats.org/officeDocument/2006/math">
                    <m:r>
                      <a:rPr lang="en-US" sz="2000" b="1" i="1" dirty="0" smtClean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𝒢</m:t>
                    </m:r>
                    <m:r>
                      <a:rPr lang="en-US" sz="2000" b="1" i="1" dirty="0" smtClean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  </m:t>
                    </m:r>
                  </m:oMath>
                </a14:m>
                <a:r>
                  <a:rPr lang="en-US" sz="2000" b="1" dirty="0" smtClean="0">
                    <a:solidFill>
                      <a:srgbClr val="0000FF"/>
                    </a:solidFill>
                  </a:rPr>
                  <a:t>of four dancers in a dancer state obtained by symmetric calling such that no two dancers in </a:t>
                </a:r>
                <a14:m>
                  <m:oMath xmlns:m="http://schemas.openxmlformats.org/officeDocument/2006/math">
                    <m:r>
                      <a:rPr lang="en-US" sz="2000" b="1" i="1" dirty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𝒢</m:t>
                    </m:r>
                  </m:oMath>
                </a14:m>
                <a:r>
                  <a:rPr lang="en-US" sz="2000" b="1" dirty="0" smtClean="0">
                    <a:solidFill>
                      <a:srgbClr val="0000FF"/>
                    </a:solidFill>
                  </a:rPr>
                  <a:t> are flagpole opposites. Then </a:t>
                </a:r>
                <a14:m>
                  <m:oMath xmlns:m="http://schemas.openxmlformats.org/officeDocument/2006/math">
                    <m:r>
                      <a:rPr lang="en-US" sz="2000" b="1" i="1" dirty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𝒢</m:t>
                    </m:r>
                    <m:r>
                      <a:rPr lang="en-US" sz="2000" b="1" i="1" dirty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sz="2000" b="1" dirty="0" smtClean="0">
                    <a:solidFill>
                      <a:srgbClr val="0000FF"/>
                    </a:solidFill>
                  </a:rPr>
                  <a:t>contains 2 boys and 2 girls and one of the following holds:  </a:t>
                </a:r>
              </a:p>
            </p:txBody>
          </p:sp>
        </mc:Choice>
        <mc:Fallback xmlns="">
          <p:sp>
            <p:nvSpPr>
              <p:cNvPr id="6" name="TextBox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2095" y="4117573"/>
                <a:ext cx="8850475" cy="1015663"/>
              </a:xfrm>
              <a:prstGeom prst="rect">
                <a:avLst/>
              </a:prstGeom>
              <a:blipFill>
                <a:blip r:embed="rId3"/>
                <a:stretch>
                  <a:fillRect t="-2994" b="-958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/>
              <p:cNvSpPr txBox="1"/>
              <p:nvPr/>
            </p:nvSpPr>
            <p:spPr>
              <a:xfrm>
                <a:off x="6771701" y="2783622"/>
                <a:ext cx="913544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4800" b="0" i="1" smtClean="0">
                          <a:latin typeface="Cambria Math" panose="02040503050406030204" pitchFamily="18" charset="0"/>
                        </a:rPr>
                        <m:t>𝑃</m:t>
                      </m:r>
                    </m:oMath>
                  </m:oMathPara>
                </a14:m>
                <a:endParaRPr lang="en-US" sz="4800" dirty="0"/>
              </a:p>
            </p:txBody>
          </p:sp>
        </mc:Choice>
        <mc:Fallback xmlns="">
          <p:sp>
            <p:nvSpPr>
              <p:cNvPr id="7" name="TextBox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71701" y="2783622"/>
                <a:ext cx="913544" cy="830997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/>
              <p:cNvSpPr txBox="1"/>
              <p:nvPr/>
            </p:nvSpPr>
            <p:spPr>
              <a:xfrm>
                <a:off x="4477740" y="1569069"/>
                <a:ext cx="1818167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4800" b="0" i="1" smtClean="0">
                          <a:latin typeface="Cambria Math" panose="02040503050406030204" pitchFamily="18" charset="0"/>
                        </a:rPr>
                        <m:t>𝐶</m:t>
                      </m:r>
                    </m:oMath>
                  </m:oMathPara>
                </a14:m>
                <a:endParaRPr lang="en-US" sz="4800" dirty="0"/>
              </a:p>
            </p:txBody>
          </p:sp>
        </mc:Choice>
        <mc:Fallback xmlns="">
          <p:sp>
            <p:nvSpPr>
              <p:cNvPr id="8" name="TextBox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77740" y="1569069"/>
                <a:ext cx="1818167" cy="830997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/>
              <p:cNvSpPr txBox="1"/>
              <p:nvPr/>
            </p:nvSpPr>
            <p:spPr>
              <a:xfrm>
                <a:off x="6071137" y="-92636"/>
                <a:ext cx="716005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4800" b="0" i="1" smtClean="0">
                          <a:latin typeface="Cambria Math" panose="02040503050406030204" pitchFamily="18" charset="0"/>
                        </a:rPr>
                        <m:t>𝑂</m:t>
                      </m:r>
                    </m:oMath>
                  </m:oMathPara>
                </a14:m>
                <a:endParaRPr lang="en-US" sz="4800" dirty="0"/>
              </a:p>
            </p:txBody>
          </p:sp>
        </mc:Choice>
        <mc:Fallback xmlns="">
          <p:sp>
            <p:nvSpPr>
              <p:cNvPr id="9" name="TextBox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71137" y="-92636"/>
                <a:ext cx="716005" cy="830997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/>
              <p:cNvSpPr txBox="1"/>
              <p:nvPr/>
            </p:nvSpPr>
            <p:spPr>
              <a:xfrm>
                <a:off x="7678745" y="937148"/>
                <a:ext cx="181816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4000" b="0" i="1" smtClean="0">
                          <a:latin typeface="Cambria Math" panose="02040503050406030204" pitchFamily="18" charset="0"/>
                        </a:rPr>
                        <m:t>𝑅𝐻𝐿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10" name="TextBox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78745" y="937148"/>
                <a:ext cx="1818167" cy="707886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/>
              <p:cNvSpPr txBox="1"/>
              <p:nvPr/>
            </p:nvSpPr>
            <p:spPr>
              <a:xfrm>
                <a:off x="5695004" y="2757031"/>
                <a:ext cx="775606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4800" b="0" i="1" smtClean="0">
                          <a:latin typeface="Cambria Math" panose="02040503050406030204" pitchFamily="18" charset="0"/>
                        </a:rPr>
                        <m:t>𝑃</m:t>
                      </m:r>
                    </m:oMath>
                  </m:oMathPara>
                </a14:m>
                <a:endParaRPr lang="en-US" sz="4800" dirty="0"/>
              </a:p>
            </p:txBody>
          </p:sp>
        </mc:Choice>
        <mc:Fallback xmlns="">
          <p:sp>
            <p:nvSpPr>
              <p:cNvPr id="11" name="TextBox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95004" y="2757031"/>
                <a:ext cx="775606" cy="830997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/>
              <p:cNvSpPr txBox="1"/>
              <p:nvPr/>
            </p:nvSpPr>
            <p:spPr>
              <a:xfrm>
                <a:off x="7325833" y="1656630"/>
                <a:ext cx="1818167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4800" b="0" i="1" smtClean="0">
                          <a:latin typeface="Cambria Math" panose="02040503050406030204" pitchFamily="18" charset="0"/>
                        </a:rPr>
                        <m:t>𝐶</m:t>
                      </m:r>
                    </m:oMath>
                  </m:oMathPara>
                </a14:m>
                <a:endParaRPr lang="en-US" sz="4800" dirty="0"/>
              </a:p>
            </p:txBody>
          </p:sp>
        </mc:Choice>
        <mc:Fallback xmlns="">
          <p:sp>
            <p:nvSpPr>
              <p:cNvPr id="12" name="TextBox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25833" y="1656630"/>
                <a:ext cx="1818167" cy="830997"/>
              </a:xfrm>
              <a:prstGeom prst="rect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/>
              <p:cNvSpPr txBox="1"/>
              <p:nvPr/>
            </p:nvSpPr>
            <p:spPr>
              <a:xfrm>
                <a:off x="6817508" y="-129700"/>
                <a:ext cx="773268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4800" b="0" i="1" smtClean="0">
                          <a:latin typeface="Cambria Math" panose="02040503050406030204" pitchFamily="18" charset="0"/>
                        </a:rPr>
                        <m:t>𝑂</m:t>
                      </m:r>
                    </m:oMath>
                  </m:oMathPara>
                </a14:m>
                <a:endParaRPr lang="en-US" sz="4800" dirty="0"/>
              </a:p>
            </p:txBody>
          </p:sp>
        </mc:Choice>
        <mc:Fallback xmlns="">
          <p:sp>
            <p:nvSpPr>
              <p:cNvPr id="13" name="TextBox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17508" y="-129700"/>
                <a:ext cx="773268" cy="830997"/>
              </a:xfrm>
              <a:prstGeom prst="rect">
                <a:avLst/>
              </a:prstGeom>
              <a:blipFill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/>
              <p:cNvSpPr txBox="1"/>
              <p:nvPr/>
            </p:nvSpPr>
            <p:spPr>
              <a:xfrm>
                <a:off x="4397792" y="530127"/>
                <a:ext cx="181816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4000" b="0" i="1" smtClean="0">
                          <a:latin typeface="Cambria Math" panose="02040503050406030204" pitchFamily="18" charset="0"/>
                        </a:rPr>
                        <m:t>𝐿𝐻𝑀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14" name="TextBox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97792" y="530127"/>
                <a:ext cx="1818167" cy="707886"/>
              </a:xfrm>
              <a:prstGeom prst="rect">
                <a:avLst/>
              </a:prstGeom>
              <a:blipFill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Rectangle 14"/>
              <p:cNvSpPr/>
              <p:nvPr/>
            </p:nvSpPr>
            <p:spPr>
              <a:xfrm>
                <a:off x="1734486" y="5043042"/>
                <a:ext cx="5687039" cy="163121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endParaRPr lang="en-US" sz="2000" b="1" dirty="0" smtClean="0">
                  <a:solidFill>
                    <a:srgbClr val="0000FF"/>
                  </a:solidFill>
                </a:endParaRPr>
              </a:p>
              <a:p>
                <a:pPr marL="342900" indent="-342900">
                  <a:buAutoNum type="arabicPeriod"/>
                </a:pPr>
                <a:r>
                  <a:rPr lang="en-US" sz="2000" b="1" dirty="0">
                    <a:solidFill>
                      <a:srgbClr val="0000FF"/>
                    </a:solidFill>
                  </a:rPr>
                  <a:t>All dancers in </a:t>
                </a:r>
                <a14:m>
                  <m:oMath xmlns:m="http://schemas.openxmlformats.org/officeDocument/2006/math">
                    <m:r>
                      <a:rPr lang="en-US" sz="2000" b="1" i="1" dirty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𝒢</m:t>
                    </m:r>
                  </m:oMath>
                </a14:m>
                <a:r>
                  <a:rPr lang="en-US" sz="2000" b="1" dirty="0">
                    <a:solidFill>
                      <a:srgbClr val="0000FF"/>
                    </a:solidFill>
                  </a:rPr>
                  <a:t> have their partner in </a:t>
                </a:r>
                <a14:m>
                  <m:oMath xmlns:m="http://schemas.openxmlformats.org/officeDocument/2006/math">
                    <m:r>
                      <a:rPr lang="en-US" sz="2000" b="1" i="1" dirty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𝒢</m:t>
                    </m:r>
                    <m:r>
                      <a:rPr lang="en-US" sz="2000" b="1" i="1" dirty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US" sz="2000" b="1" dirty="0">
                  <a:solidFill>
                    <a:srgbClr val="0000FF"/>
                  </a:solidFill>
                </a:endParaRPr>
              </a:p>
              <a:p>
                <a:pPr marL="342900" indent="-342900">
                  <a:buAutoNum type="arabicPeriod"/>
                </a:pPr>
                <a:r>
                  <a:rPr lang="en-US" sz="2000" b="1" dirty="0">
                    <a:solidFill>
                      <a:srgbClr val="0000FF"/>
                    </a:solidFill>
                  </a:rPr>
                  <a:t>All dancers in </a:t>
                </a:r>
                <a14:m>
                  <m:oMath xmlns:m="http://schemas.openxmlformats.org/officeDocument/2006/math">
                    <m:r>
                      <a:rPr lang="en-US" sz="2000" b="1" i="1" dirty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𝒢</m:t>
                    </m:r>
                  </m:oMath>
                </a14:m>
                <a:r>
                  <a:rPr lang="en-US" sz="2000" b="1" dirty="0">
                    <a:solidFill>
                      <a:srgbClr val="0000FF"/>
                    </a:solidFill>
                  </a:rPr>
                  <a:t> have their corner in </a:t>
                </a:r>
                <a14:m>
                  <m:oMath xmlns:m="http://schemas.openxmlformats.org/officeDocument/2006/math">
                    <m:r>
                      <a:rPr lang="en-US" sz="2000" b="1" i="1" dirty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𝒢</m:t>
                    </m:r>
                    <m:r>
                      <a:rPr lang="en-US" sz="2000" b="1" i="1" dirty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US" sz="2000" b="1" dirty="0">
                  <a:solidFill>
                    <a:srgbClr val="0000FF"/>
                  </a:solidFill>
                </a:endParaRPr>
              </a:p>
              <a:p>
                <a:pPr marL="342900" indent="-342900">
                  <a:buAutoNum type="arabicPeriod"/>
                </a:pPr>
                <a:r>
                  <a:rPr lang="en-US" sz="2000" b="1" dirty="0">
                    <a:solidFill>
                      <a:srgbClr val="0000FF"/>
                    </a:solidFill>
                  </a:rPr>
                  <a:t>All dancers in </a:t>
                </a:r>
                <a14:m>
                  <m:oMath xmlns:m="http://schemas.openxmlformats.org/officeDocument/2006/math">
                    <m:r>
                      <a:rPr lang="en-US" sz="2000" b="1" i="1" dirty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𝒢</m:t>
                    </m:r>
                  </m:oMath>
                </a14:m>
                <a:r>
                  <a:rPr lang="en-US" sz="2000" b="1" dirty="0">
                    <a:solidFill>
                      <a:srgbClr val="0000FF"/>
                    </a:solidFill>
                  </a:rPr>
                  <a:t> have their opposite in </a:t>
                </a:r>
                <a14:m>
                  <m:oMath xmlns:m="http://schemas.openxmlformats.org/officeDocument/2006/math">
                    <m:r>
                      <a:rPr lang="en-US" sz="2000" b="1" i="1" dirty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𝒢</m:t>
                    </m:r>
                  </m:oMath>
                </a14:m>
                <a:r>
                  <a:rPr lang="en-US" sz="2000" b="1" dirty="0">
                    <a:solidFill>
                      <a:srgbClr val="0000FF"/>
                    </a:solidFill>
                  </a:rPr>
                  <a:t> </a:t>
                </a:r>
              </a:p>
              <a:p>
                <a:pPr marL="342900" indent="-342900">
                  <a:buAutoNum type="arabicPeriod"/>
                </a:pPr>
                <a:r>
                  <a:rPr lang="en-US" sz="2000" b="1" dirty="0">
                    <a:solidFill>
                      <a:srgbClr val="0000FF"/>
                    </a:solidFill>
                  </a:rPr>
                  <a:t>All dancers in </a:t>
                </a:r>
                <a14:m>
                  <m:oMath xmlns:m="http://schemas.openxmlformats.org/officeDocument/2006/math">
                    <m:r>
                      <a:rPr lang="en-US" sz="2000" b="1" i="1" dirty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𝒢</m:t>
                    </m:r>
                    <m:r>
                      <a:rPr lang="en-US" sz="2000" b="1" i="1" dirty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sz="2000" b="1" dirty="0">
                    <a:solidFill>
                      <a:srgbClr val="0000FF"/>
                    </a:solidFill>
                  </a:rPr>
                  <a:t>have their RHL/LHM in </a:t>
                </a:r>
                <a14:m>
                  <m:oMath xmlns:m="http://schemas.openxmlformats.org/officeDocument/2006/math">
                    <m:r>
                      <a:rPr lang="en-US" sz="2000" b="1" i="1" dirty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𝒢</m:t>
                    </m:r>
                  </m:oMath>
                </a14:m>
                <a:endParaRPr lang="en-US" sz="2000" b="1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15" name="Rectangle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34486" y="5043042"/>
                <a:ext cx="5687039" cy="1631216"/>
              </a:xfrm>
              <a:prstGeom prst="rect">
                <a:avLst/>
              </a:prstGeom>
              <a:blipFill>
                <a:blip r:embed="rId12"/>
                <a:stretch>
                  <a:fillRect l="-1180" b="-597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36750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21394" y="85687"/>
            <a:ext cx="839485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Definition: A </a:t>
            </a:r>
            <a:r>
              <a:rPr lang="en-US" sz="3200" dirty="0" smtClean="0">
                <a:solidFill>
                  <a:srgbClr val="FF0000"/>
                </a:solidFill>
              </a:rPr>
              <a:t>F</a:t>
            </a:r>
            <a:r>
              <a:rPr lang="en-US" sz="3200" dirty="0" smtClean="0">
                <a:solidFill>
                  <a:srgbClr val="7030A0"/>
                </a:solidFill>
              </a:rPr>
              <a:t>A</a:t>
            </a:r>
            <a:r>
              <a:rPr lang="en-US" sz="3200" dirty="0" smtClean="0">
                <a:solidFill>
                  <a:srgbClr val="00B050"/>
                </a:solidFill>
              </a:rPr>
              <a:t>S</a:t>
            </a:r>
            <a:r>
              <a:rPr lang="en-US" sz="3200" dirty="0" smtClean="0">
                <a:solidFill>
                  <a:srgbClr val="0000FF"/>
                </a:solidFill>
              </a:rPr>
              <a:t>R</a:t>
            </a:r>
            <a:r>
              <a:rPr lang="en-US" sz="3200" dirty="0" smtClean="0"/>
              <a:t> is a specification of symmetric dancer locations up to rotation around the flagpole center.  ``F’’ is for </a:t>
            </a:r>
            <a:r>
              <a:rPr lang="en-US" sz="3200" dirty="0" smtClean="0">
                <a:solidFill>
                  <a:srgbClr val="FF0000"/>
                </a:solidFill>
              </a:rPr>
              <a:t>FORMATION</a:t>
            </a:r>
            <a:r>
              <a:rPr lang="en-US" sz="3200" dirty="0" smtClean="0"/>
              <a:t>. </a:t>
            </a:r>
            <a:endParaRPr lang="en-US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/>
              <p:nvPr/>
            </p:nvSpPr>
            <p:spPr>
              <a:xfrm>
                <a:off x="308472" y="1808646"/>
                <a:ext cx="8196550" cy="15742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3200" dirty="0" smtClean="0">
                    <a:solidFill>
                      <a:srgbClr val="7030A0"/>
                    </a:solidFill>
                  </a:rPr>
                  <a:t>ARRANGEMENT: </a:t>
                </a:r>
              </a:p>
              <a:p>
                <a:r>
                  <a:rPr lang="en-US" sz="3200" dirty="0" smtClean="0">
                    <a:solidFill>
                      <a:srgbClr val="7030A0"/>
                    </a:solidFill>
                  </a:rPr>
                  <a:t>Sequence of B,G along a side: </a:t>
                </a:r>
              </a:p>
              <a:p>
                <a:r>
                  <a:rPr lang="en-US" sz="3200" dirty="0" smtClean="0">
                    <a:solidFill>
                      <a:srgbClr val="7030A0"/>
                    </a:solidFill>
                  </a:rPr>
                  <a:t>There are 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US" sz="3200" b="0" i="1" smtClean="0">
                            <a:solidFill>
                              <a:srgbClr val="7030A0"/>
                            </a:solidFill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US" sz="3200" b="0" i="1" smtClean="0">
                            <a:solidFill>
                              <a:srgbClr val="7030A0"/>
                            </a:solidFill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US" sz="3200" b="0" i="1" smtClean="0">
                            <a:solidFill>
                              <a:srgbClr val="7030A0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  <m:sup>
                        <m:r>
                          <a:rPr lang="en-US" sz="3200" b="0" i="1" smtClean="0">
                            <a:solidFill>
                              <a:srgbClr val="7030A0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</m:sup>
                    </m:sSubSup>
                    <m:r>
                      <a:rPr lang="en-US" sz="3200" b="0" i="1" smtClean="0">
                        <a:solidFill>
                          <a:srgbClr val="7030A0"/>
                        </a:solidFill>
                        <a:latin typeface="Cambria Math" panose="02040503050406030204" pitchFamily="18" charset="0"/>
                      </a:rPr>
                      <m:t>=6 </m:t>
                    </m:r>
                  </m:oMath>
                </a14:m>
                <a:r>
                  <a:rPr lang="en-US" sz="3200" b="0" dirty="0" smtClean="0">
                    <a:solidFill>
                      <a:srgbClr val="7030A0"/>
                    </a:solidFill>
                  </a:rPr>
                  <a:t> arrangements </a:t>
                </a:r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8472" y="1808646"/>
                <a:ext cx="8196550" cy="1574277"/>
              </a:xfrm>
              <a:prstGeom prst="rect">
                <a:avLst/>
              </a:prstGeom>
              <a:blipFill>
                <a:blip r:embed="rId2"/>
                <a:stretch>
                  <a:fillRect l="-1935" t="-5039" b="-1240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/>
              <p:cNvSpPr txBox="1"/>
              <p:nvPr/>
            </p:nvSpPr>
            <p:spPr>
              <a:xfrm>
                <a:off x="-116958" y="3459581"/>
                <a:ext cx="8835528" cy="10772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3200" dirty="0" smtClean="0">
                    <a:solidFill>
                      <a:srgbClr val="00B050"/>
                    </a:solidFill>
                  </a:rPr>
                  <a:t>SEQUENCE: Cyclic ordering of boys, girls.  </a:t>
                </a:r>
                <a:endParaRPr lang="en-US" sz="3200" dirty="0">
                  <a:solidFill>
                    <a:srgbClr val="00B050"/>
                  </a:solidFill>
                </a:endParaRPr>
              </a:p>
              <a:p>
                <a:pPr algn="ctr"/>
                <a:r>
                  <a:rPr lang="en-US" sz="3200" dirty="0" smtClean="0">
                    <a:solidFill>
                      <a:srgbClr val="00B050"/>
                    </a:solidFill>
                  </a:rPr>
                  <a:t>Either 1234 or  1432 </a:t>
                </a:r>
                <a14:m>
                  <m:oMath xmlns:m="http://schemas.openxmlformats.org/officeDocument/2006/math">
                    <m:r>
                      <a:rPr lang="en-US" sz="3200" b="0" i="1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⇒</m:t>
                    </m:r>
                  </m:oMath>
                </a14:m>
                <a:r>
                  <a:rPr lang="en-US" sz="3200" dirty="0" smtClean="0">
                    <a:solidFill>
                      <a:srgbClr val="00B050"/>
                    </a:solidFill>
                  </a:rPr>
                  <a:t>   </a:t>
                </a:r>
                <a14:m>
                  <m:oMath xmlns:m="http://schemas.openxmlformats.org/officeDocument/2006/math">
                    <m:r>
                      <a:rPr lang="en-US" sz="3200" b="0" i="1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2×2=4 </m:t>
                    </m:r>
                  </m:oMath>
                </a14:m>
                <a:r>
                  <a:rPr lang="en-US" sz="3200" dirty="0" smtClean="0">
                    <a:solidFill>
                      <a:srgbClr val="00B050"/>
                    </a:solidFill>
                  </a:rPr>
                  <a:t> sequences. </a:t>
                </a:r>
                <a:endParaRPr lang="en-US" sz="3200" dirty="0">
                  <a:solidFill>
                    <a:srgbClr val="00B050"/>
                  </a:solidFill>
                </a:endParaRPr>
              </a:p>
            </p:txBody>
          </p:sp>
        </mc:Choice>
        <mc:Fallback xmlns="">
          <p:sp>
            <p:nvSpPr>
              <p:cNvPr id="6" name="TextBox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16958" y="3459581"/>
                <a:ext cx="8835528" cy="1077218"/>
              </a:xfrm>
              <a:prstGeom prst="rect">
                <a:avLst/>
              </a:prstGeom>
              <a:blipFill>
                <a:blip r:embed="rId3"/>
                <a:stretch>
                  <a:fillRect t="-7386" b="-1875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Rectangle 6"/>
              <p:cNvSpPr/>
              <p:nvPr/>
            </p:nvSpPr>
            <p:spPr>
              <a:xfrm>
                <a:off x="421394" y="4690114"/>
                <a:ext cx="7884172" cy="206210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sz="3200" dirty="0" smtClean="0">
                    <a:solidFill>
                      <a:srgbClr val="0000FF"/>
                    </a:solidFill>
                  </a:rPr>
                  <a:t>RELATION: From Theorem 1: Any set </a:t>
                </a:r>
                <a14:m>
                  <m:oMath xmlns:m="http://schemas.openxmlformats.org/officeDocument/2006/math">
                    <m:r>
                      <a:rPr lang="en-US" sz="3200" b="0" i="1" smtClean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𝒢</m:t>
                    </m:r>
                  </m:oMath>
                </a14:m>
                <a:r>
                  <a:rPr lang="en-US" sz="3200" dirty="0" smtClean="0">
                    <a:solidFill>
                      <a:srgbClr val="0000FF"/>
                    </a:solidFill>
                  </a:rPr>
                  <a:t> </a:t>
                </a:r>
              </a:p>
              <a:p>
                <a:pPr algn="ctr"/>
                <a:r>
                  <a:rPr lang="en-US" sz="3200" dirty="0" smtClean="0">
                    <a:solidFill>
                      <a:srgbClr val="0000FF"/>
                    </a:solidFill>
                  </a:rPr>
                  <a:t>of contiguous dancers without </a:t>
                </a:r>
              </a:p>
              <a:p>
                <a:pPr algn="ctr"/>
                <a:r>
                  <a:rPr lang="en-US" sz="3200" dirty="0" smtClean="0">
                    <a:solidFill>
                      <a:srgbClr val="0000FF"/>
                    </a:solidFill>
                  </a:rPr>
                  <a:t>flagpole opposite</a:t>
                </a:r>
                <a:r>
                  <a:rPr lang="en-US" sz="3200" dirty="0">
                    <a:solidFill>
                      <a:srgbClr val="0000FF"/>
                    </a:solidFill>
                  </a:rPr>
                  <a:t> </a:t>
                </a:r>
                <a:r>
                  <a:rPr lang="en-US" sz="3200" dirty="0" smtClean="0">
                    <a:solidFill>
                      <a:srgbClr val="0000FF"/>
                    </a:solidFill>
                  </a:rPr>
                  <a:t>has all </a:t>
                </a:r>
              </a:p>
              <a:p>
                <a:pPr algn="ctr"/>
                <a:r>
                  <a:rPr lang="en-US" sz="3200" dirty="0" smtClean="0">
                    <a:solidFill>
                      <a:srgbClr val="0000FF"/>
                    </a:solidFill>
                  </a:rPr>
                  <a:t>Partner, Corner, Opposite, RHL/LHM in </a:t>
                </a:r>
                <a14:m>
                  <m:oMath xmlns:m="http://schemas.openxmlformats.org/officeDocument/2006/math">
                    <m:r>
                      <a:rPr lang="en-US" sz="3200" b="0" i="1" smtClean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𝒢</m:t>
                    </m:r>
                  </m:oMath>
                </a14:m>
                <a:endParaRPr lang="en-US" sz="3200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7" name="Rectangle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394" y="4690114"/>
                <a:ext cx="7884172" cy="2062103"/>
              </a:xfrm>
              <a:prstGeom prst="rect">
                <a:avLst/>
              </a:prstGeom>
              <a:blipFill>
                <a:blip r:embed="rId4"/>
                <a:stretch>
                  <a:fillRect t="-3540" b="-885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7" descr="Screen Shot 2019-08-13 at 1.16.40 PM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4466" y="1835997"/>
            <a:ext cx="1851100" cy="1589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698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/>
              <p:cNvSpPr txBox="1"/>
              <p:nvPr/>
            </p:nvSpPr>
            <p:spPr>
              <a:xfrm>
                <a:off x="440676" y="2907427"/>
                <a:ext cx="8009262" cy="144655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4400" dirty="0" smtClean="0">
                    <a:solidFill>
                      <a:srgbClr val="0000FF"/>
                    </a:solidFill>
                  </a:rPr>
                  <a:t>Dancer configurations form a</a:t>
                </a:r>
              </a:p>
              <a:p>
                <a:pPr algn="ctr"/>
                <a:r>
                  <a:rPr lang="en-US" sz="4400" dirty="0" smtClean="0">
                    <a:solidFill>
                      <a:srgbClr val="0000FF"/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4400" b="0" i="1" smtClean="0">
                            <a:solidFill>
                              <a:srgbClr val="0000FF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4400" b="0" i="1" smtClean="0">
                            <a:solidFill>
                              <a:srgbClr val="0000FF"/>
                            </a:solidFill>
                            <a:latin typeface="Cambria Math" panose="02040503050406030204" pitchFamily="18" charset="0"/>
                          </a:rPr>
                          <m:t>ℤ</m:t>
                        </m:r>
                      </m:e>
                      <m:sub>
                        <m:r>
                          <a:rPr lang="en-US" sz="4400" b="0" i="1" smtClean="0">
                            <a:solidFill>
                              <a:srgbClr val="0000FF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</m:sub>
                    </m:sSub>
                  </m:oMath>
                </a14:m>
                <a:r>
                  <a:rPr lang="en-US" sz="4400" dirty="0" smtClean="0">
                    <a:solidFill>
                      <a:srgbClr val="0000FF"/>
                    </a:solidFill>
                  </a:rPr>
                  <a:t>-bundle over the set of FASR’s. </a:t>
                </a:r>
                <a:endParaRPr lang="en-US" sz="4400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2" name="TextBox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676" y="2907427"/>
                <a:ext cx="8009262" cy="1446550"/>
              </a:xfrm>
              <a:prstGeom prst="rect">
                <a:avLst/>
              </a:prstGeom>
              <a:blipFill>
                <a:blip r:embed="rId2"/>
                <a:stretch>
                  <a:fillRect t="-8861" r="-3349" b="-1940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/>
              <p:cNvSpPr txBox="1"/>
              <p:nvPr/>
            </p:nvSpPr>
            <p:spPr>
              <a:xfrm>
                <a:off x="272605" y="215101"/>
                <a:ext cx="8102905" cy="144655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4400" dirty="0" smtClean="0">
                    <a:solidFill>
                      <a:srgbClr val="7030A0"/>
                    </a:solidFill>
                  </a:rPr>
                  <a:t>For any formation there are</a:t>
                </a:r>
              </a:p>
              <a:p>
                <a:pPr algn="ctr"/>
                <a:r>
                  <a:rPr lang="en-US" sz="4400" dirty="0" smtClean="0">
                    <a:solidFill>
                      <a:srgbClr val="7030A0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en-US" sz="4400" b="0" i="1" smtClean="0">
                        <a:solidFill>
                          <a:srgbClr val="7030A0"/>
                        </a:solidFill>
                        <a:latin typeface="Cambria Math" panose="02040503050406030204" pitchFamily="18" charset="0"/>
                      </a:rPr>
                      <m:t>6×4×4=96 </m:t>
                    </m:r>
                  </m:oMath>
                </a14:m>
                <a:r>
                  <a:rPr lang="en-US" sz="4400" dirty="0" smtClean="0">
                    <a:solidFill>
                      <a:srgbClr val="7030A0"/>
                    </a:solidFill>
                  </a:rPr>
                  <a:t> FASR’s. </a:t>
                </a:r>
                <a:endParaRPr lang="en-US" sz="4400" dirty="0">
                  <a:solidFill>
                    <a:srgbClr val="7030A0"/>
                  </a:solidFill>
                </a:endParaRPr>
              </a:p>
            </p:txBody>
          </p:sp>
        </mc:Choice>
        <mc:Fallback xmlns="">
          <p:sp>
            <p:nvSpPr>
              <p:cNvPr id="3" name="TextBox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605" y="215101"/>
                <a:ext cx="8102905" cy="1446550"/>
              </a:xfrm>
              <a:prstGeom prst="rect">
                <a:avLst/>
              </a:prstGeom>
              <a:blipFill>
                <a:blip r:embed="rId3"/>
                <a:stretch>
                  <a:fillRect t="-8403" b="-1890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/>
              <p:nvPr/>
            </p:nvSpPr>
            <p:spPr>
              <a:xfrm>
                <a:off x="347033" y="1921044"/>
                <a:ext cx="8676168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4800" dirty="0" smtClean="0">
                    <a:solidFill>
                      <a:srgbClr val="C00000"/>
                    </a:solidFill>
                  </a:rPr>
                  <a:t>Hence  </a:t>
                </a:r>
                <a14:m>
                  <m:oMath xmlns:m="http://schemas.openxmlformats.org/officeDocument/2006/math">
                    <m:r>
                      <a:rPr lang="en-US" sz="4800" b="0" i="1" smtClean="0">
                        <a:solidFill>
                          <a:srgbClr val="C00000"/>
                        </a:solidFill>
                        <a:latin typeface="Cambria Math" panose="02040503050406030204" pitchFamily="18" charset="0"/>
                      </a:rPr>
                      <m:t>80×96=7680 </m:t>
                    </m:r>
                  </m:oMath>
                </a14:m>
                <a:r>
                  <a:rPr lang="en-US" sz="4800" dirty="0" smtClean="0">
                    <a:solidFill>
                      <a:srgbClr val="C00000"/>
                    </a:solidFill>
                  </a:rPr>
                  <a:t>   FASR’s </a:t>
                </a:r>
                <a:endParaRPr lang="en-US" sz="4800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7033" y="1921044"/>
                <a:ext cx="8676168" cy="830997"/>
              </a:xfrm>
              <a:prstGeom prst="rect">
                <a:avLst/>
              </a:prstGeom>
              <a:blipFill>
                <a:blip r:embed="rId4"/>
                <a:stretch>
                  <a:fillRect l="-3233" t="-16176" r="-914" b="-3897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Box 4"/>
          <p:cNvSpPr txBox="1"/>
          <p:nvPr/>
        </p:nvSpPr>
        <p:spPr>
          <a:xfrm>
            <a:off x="275229" y="4509363"/>
            <a:ext cx="83401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>
                <a:solidFill>
                  <a:srgbClr val="00B0F0"/>
                </a:solidFill>
              </a:rPr>
              <a:t>(The bundle is trivialized by the position of the caller) </a:t>
            </a:r>
            <a:endParaRPr lang="en-US" sz="2800" dirty="0">
              <a:solidFill>
                <a:srgbClr val="00B0F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/>
              <p:cNvSpPr txBox="1"/>
              <p:nvPr/>
            </p:nvSpPr>
            <p:spPr>
              <a:xfrm>
                <a:off x="1271487" y="5479315"/>
                <a:ext cx="702190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sz="3600" b="0" i="1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4×7680=30720  </m:t>
                    </m:r>
                  </m:oMath>
                </a14:m>
                <a:r>
                  <a:rPr lang="en-US" sz="3600" dirty="0" smtClean="0">
                    <a:solidFill>
                      <a:srgbClr val="00B050"/>
                    </a:solidFill>
                  </a:rPr>
                  <a:t> dancer states</a:t>
                </a:r>
                <a:endParaRPr lang="en-US" sz="3600" dirty="0">
                  <a:solidFill>
                    <a:srgbClr val="00B050"/>
                  </a:solidFill>
                </a:endParaRPr>
              </a:p>
            </p:txBody>
          </p:sp>
        </mc:Choice>
        <mc:Fallback xmlns="">
          <p:sp>
            <p:nvSpPr>
              <p:cNvPr id="6" name="TextBox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1487" y="5479315"/>
                <a:ext cx="7021908" cy="646331"/>
              </a:xfrm>
              <a:prstGeom prst="rect">
                <a:avLst/>
              </a:prstGeom>
              <a:blipFill>
                <a:blip r:embed="rId5"/>
                <a:stretch>
                  <a:fillRect t="-15094" b="-3490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73143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258897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sz="5400" dirty="0" smtClean="0"/>
              <a:t>Categorical Interpretation- 1/2</a:t>
            </a:r>
            <a:endParaRPr lang="en-US" sz="5400" dirty="0"/>
          </a:p>
        </p:txBody>
      </p:sp>
      <p:sp>
        <p:nvSpPr>
          <p:cNvPr id="7" name="TextBox 6"/>
          <p:cNvSpPr txBox="1"/>
          <p:nvPr/>
        </p:nvSpPr>
        <p:spPr>
          <a:xfrm>
            <a:off x="99152" y="1244907"/>
            <a:ext cx="89456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>
                <a:solidFill>
                  <a:srgbClr val="0000FF"/>
                </a:solidFill>
              </a:rPr>
              <a:t>One cannot quite interpret the calls as group transformations because some calls cannot be implemented from some configurations </a:t>
            </a:r>
            <a:endParaRPr lang="en-US" sz="3600" dirty="0">
              <a:solidFill>
                <a:srgbClr val="0000FF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9359" y="3393365"/>
            <a:ext cx="3107210" cy="221407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99152" y="5950963"/>
            <a:ext cx="93850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C00000"/>
                </a:solidFill>
              </a:rPr>
              <a:t>Can’t </a:t>
            </a:r>
            <a:r>
              <a:rPr lang="en-US" sz="3200" dirty="0">
                <a:solidFill>
                  <a:srgbClr val="C00000"/>
                </a:solidFill>
                <a:latin typeface="Imprint MT Shadow" panose="04020605060303030202" pitchFamily="82" charset="0"/>
              </a:rPr>
              <a:t>DOSADO</a:t>
            </a:r>
            <a:r>
              <a:rPr lang="en-US" sz="3600" dirty="0">
                <a:solidFill>
                  <a:srgbClr val="C00000"/>
                </a:solidFill>
                <a:latin typeface="Imprint MT Shadow" panose="04020605060303030202" pitchFamily="82" charset="0"/>
              </a:rPr>
              <a:t> </a:t>
            </a:r>
            <a:r>
              <a:rPr lang="en-US" sz="3600" dirty="0" smtClean="0">
                <a:solidFill>
                  <a:srgbClr val="C00000"/>
                </a:solidFill>
              </a:rPr>
              <a:t>or </a:t>
            </a:r>
            <a:r>
              <a:rPr lang="en-US" sz="3200" dirty="0" smtClean="0">
                <a:solidFill>
                  <a:srgbClr val="C00000"/>
                </a:solidFill>
                <a:latin typeface="Imprint MT Shadow" panose="04020605060303030202" pitchFamily="82" charset="0"/>
              </a:rPr>
              <a:t>PASS THRU </a:t>
            </a:r>
            <a:r>
              <a:rPr lang="en-US" sz="3600" dirty="0" smtClean="0">
                <a:solidFill>
                  <a:srgbClr val="C00000"/>
                </a:solidFill>
              </a:rPr>
              <a:t>from here …..</a:t>
            </a:r>
            <a:endParaRPr lang="en-US" sz="3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462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3981" y="38692"/>
            <a:ext cx="8229600" cy="1143000"/>
          </a:xfrm>
        </p:spPr>
        <p:txBody>
          <a:bodyPr>
            <a:normAutofit/>
          </a:bodyPr>
          <a:lstStyle/>
          <a:p>
            <a:r>
              <a:rPr lang="en-US" sz="4800" dirty="0" smtClean="0"/>
              <a:t>Categorical Interpretation -2/2 </a:t>
            </a:r>
            <a:endParaRPr lang="en-US" sz="4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/>
              <p:nvPr/>
            </p:nvSpPr>
            <p:spPr>
              <a:xfrm>
                <a:off x="313981" y="1139846"/>
                <a:ext cx="8686929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3600" dirty="0" smtClean="0">
                    <a:solidFill>
                      <a:srgbClr val="FF0000"/>
                    </a:solidFill>
                  </a:rPr>
                  <a:t>Define the category </a:t>
                </a:r>
                <a14:m>
                  <m:oMath xmlns:m="http://schemas.openxmlformats.org/officeDocument/2006/math">
                    <m:r>
                      <a:rPr lang="en-US" sz="3600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 </m:t>
                    </m:r>
                    <m:r>
                      <a:rPr lang="en-US" sz="3600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𝒮𝓆𝒹</m:t>
                    </m:r>
                    <m:r>
                      <a:rPr lang="en-US" sz="3600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sz="3600" dirty="0" smtClean="0">
                    <a:solidFill>
                      <a:srgbClr val="FF0000"/>
                    </a:solidFill>
                  </a:rPr>
                  <a:t> to be the category whose objects are dancer configurations. </a:t>
                </a: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981" y="1139846"/>
                <a:ext cx="8686929" cy="1200329"/>
              </a:xfrm>
              <a:prstGeom prst="rect">
                <a:avLst/>
              </a:prstGeom>
              <a:blipFill>
                <a:blip r:embed="rId3"/>
                <a:stretch>
                  <a:fillRect l="-2175" t="-8122" r="-842" b="-1827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Box 4"/>
          <p:cNvSpPr txBox="1"/>
          <p:nvPr/>
        </p:nvSpPr>
        <p:spPr>
          <a:xfrm>
            <a:off x="-37182" y="3663898"/>
            <a:ext cx="89319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rgbClr val="00B050"/>
                </a:solidFill>
              </a:rPr>
              <a:t>The morphisms are </a:t>
            </a:r>
            <a:r>
              <a:rPr lang="en-US" sz="4000" i="1" u="sng" dirty="0" smtClean="0">
                <a:solidFill>
                  <a:srgbClr val="00B050"/>
                </a:solidFill>
              </a:rPr>
              <a:t>generated</a:t>
            </a:r>
            <a:r>
              <a:rPr lang="en-US" sz="4000" dirty="0" smtClean="0">
                <a:solidFill>
                  <a:srgbClr val="00B050"/>
                </a:solidFill>
              </a:rPr>
              <a:t> by the calls. </a:t>
            </a:r>
            <a:endParaRPr lang="en-US" sz="4000" dirty="0">
              <a:solidFill>
                <a:srgbClr val="00B05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/>
              <p:cNvSpPr txBox="1"/>
              <p:nvPr/>
            </p:nvSpPr>
            <p:spPr>
              <a:xfrm>
                <a:off x="0" y="2513651"/>
                <a:ext cx="8588500" cy="10772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3200" dirty="0" smtClean="0">
                    <a:solidFill>
                      <a:srgbClr val="7030A0"/>
                    </a:solidFill>
                  </a:rPr>
                  <a:t>There is a distinguished object: The squared set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3200" b="0" i="1" smtClean="0">
                            <a:solidFill>
                              <a:srgbClr val="7030A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200" b="0" i="1" smtClean="0">
                            <a:solidFill>
                              <a:srgbClr val="7030A0"/>
                            </a:solidFill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US" sz="3200" b="0" i="1" smtClean="0">
                            <a:solidFill>
                              <a:srgbClr val="7030A0"/>
                            </a:solidFill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US" sz="3200" b="0" i="1" smtClean="0">
                        <a:solidFill>
                          <a:srgbClr val="7030A0"/>
                        </a:solidFill>
                        <a:latin typeface="Cambria Math" panose="02040503050406030204" pitchFamily="18" charset="0"/>
                      </a:rPr>
                      <m:t>, </m:t>
                    </m:r>
                  </m:oMath>
                </a14:m>
                <a:r>
                  <a:rPr lang="en-US" sz="3200" dirty="0" smtClean="0">
                    <a:solidFill>
                      <a:srgbClr val="7030A0"/>
                    </a:solidFill>
                  </a:rPr>
                  <a:t>called ``home’’ by square dance callers.  </a:t>
                </a:r>
                <a:endParaRPr lang="en-US" sz="3200" dirty="0">
                  <a:solidFill>
                    <a:srgbClr val="7030A0"/>
                  </a:solidFill>
                </a:endParaRPr>
              </a:p>
            </p:txBody>
          </p:sp>
        </mc:Choice>
        <mc:Fallback xmlns="">
          <p:sp>
            <p:nvSpPr>
              <p:cNvPr id="7" name="TextBox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2513651"/>
                <a:ext cx="8588500" cy="1077218"/>
              </a:xfrm>
              <a:prstGeom prst="rect">
                <a:avLst/>
              </a:prstGeom>
              <a:blipFill>
                <a:blip r:embed="rId4"/>
                <a:stretch>
                  <a:fillRect t="-7345" b="-1807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/>
              <p:cNvSpPr txBox="1"/>
              <p:nvPr/>
            </p:nvSpPr>
            <p:spPr>
              <a:xfrm>
                <a:off x="103217" y="4564828"/>
                <a:ext cx="8651692" cy="132343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4000" dirty="0" smtClean="0">
                    <a:solidFill>
                      <a:srgbClr val="0000FF"/>
                    </a:solidFill>
                  </a:rPr>
                  <a:t>Theorem 2:  </a:t>
                </a:r>
                <a14:m>
                  <m:oMath xmlns:m="http://schemas.openxmlformats.org/officeDocument/2006/math">
                    <m:r>
                      <a:rPr lang="en-US" sz="4000" b="0" i="1" smtClean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𝐻𝑜𝑚</m:t>
                    </m:r>
                    <m:d>
                      <m:dPr>
                        <m:ctrlPr>
                          <a:rPr lang="en-US" sz="4000" b="0" i="1" smtClean="0">
                            <a:solidFill>
                              <a:srgbClr val="0000FF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sz="4000" b="0" i="1" smtClean="0">
                                <a:solidFill>
                                  <a:srgbClr val="0000FF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4000" b="0" i="1" smtClean="0">
                                <a:solidFill>
                                  <a:srgbClr val="0000FF"/>
                                </a:solidFill>
                                <a:latin typeface="Cambria Math" panose="02040503050406030204" pitchFamily="18" charset="0"/>
                              </a:rPr>
                              <m:t>𝑠</m:t>
                            </m:r>
                          </m:e>
                          <m:sub>
                            <m:r>
                              <a:rPr lang="en-US" sz="4000" b="0" i="1" smtClean="0">
                                <a:solidFill>
                                  <a:srgbClr val="0000FF"/>
                                </a:solidFill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US" sz="4000" b="0" i="1" smtClean="0">
                            <a:solidFill>
                              <a:srgbClr val="0000FF"/>
                            </a:solidFill>
                            <a:latin typeface="Cambria Math" panose="02040503050406030204" pitchFamily="18" charset="0"/>
                          </a:rPr>
                          <m:t>,</m:t>
                        </m:r>
                        <m:sSub>
                          <m:sSubPr>
                            <m:ctrlPr>
                              <a:rPr lang="en-US" sz="4000" b="0" i="1" smtClean="0">
                                <a:solidFill>
                                  <a:srgbClr val="0000FF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4000" b="0" i="1" smtClean="0">
                                <a:solidFill>
                                  <a:srgbClr val="0000FF"/>
                                </a:solidFill>
                                <a:latin typeface="Cambria Math" panose="02040503050406030204" pitchFamily="18" charset="0"/>
                              </a:rPr>
                              <m:t>𝑠</m:t>
                            </m:r>
                          </m:e>
                          <m:sub>
                            <m:r>
                              <a:rPr lang="en-US" sz="4000" b="0" i="1" smtClean="0">
                                <a:solidFill>
                                  <a:srgbClr val="0000FF"/>
                                </a:solidFill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r>
                  <a:rPr lang="en-US" sz="4000" dirty="0" smtClean="0">
                    <a:solidFill>
                      <a:srgbClr val="0000FF"/>
                    </a:solidFill>
                  </a:rPr>
                  <a:t> between </a:t>
                </a:r>
                <a:r>
                  <a:rPr lang="en-US" sz="4000" i="1" u="sng" dirty="0" smtClean="0">
                    <a:solidFill>
                      <a:srgbClr val="0000FF"/>
                    </a:solidFill>
                  </a:rPr>
                  <a:t>any</a:t>
                </a:r>
                <a:r>
                  <a:rPr lang="en-US" sz="4000" dirty="0" smtClean="0">
                    <a:solidFill>
                      <a:srgbClr val="0000FF"/>
                    </a:solidFill>
                  </a:rPr>
                  <a:t> two dancer states is countably infinite</a:t>
                </a:r>
                <a:endParaRPr lang="en-US" sz="4000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8" name="TextBox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217" y="4564828"/>
                <a:ext cx="8651692" cy="1323439"/>
              </a:xfrm>
              <a:prstGeom prst="rect">
                <a:avLst/>
              </a:prstGeom>
              <a:blipFill>
                <a:blip r:embed="rId5"/>
                <a:stretch>
                  <a:fillRect t="-8295" b="-1889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Box 8"/>
          <p:cNvSpPr txBox="1"/>
          <p:nvPr/>
        </p:nvSpPr>
        <p:spPr>
          <a:xfrm>
            <a:off x="103217" y="6081311"/>
            <a:ext cx="88019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C00000"/>
                </a:solidFill>
              </a:rPr>
              <a:t>N.B.   Nonidentity morphisms are </a:t>
            </a:r>
            <a:r>
              <a:rPr lang="en-US" sz="3200" u="sng" dirty="0" smtClean="0">
                <a:solidFill>
                  <a:srgbClr val="C00000"/>
                </a:solidFill>
              </a:rPr>
              <a:t>never</a:t>
            </a:r>
            <a:r>
              <a:rPr lang="en-US" sz="3200" dirty="0" smtClean="0">
                <a:solidFill>
                  <a:srgbClr val="C00000"/>
                </a:solidFill>
              </a:rPr>
              <a:t> invertible! </a:t>
            </a:r>
            <a:endParaRPr lang="en-US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0248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/>
              <p:cNvSpPr txBox="1"/>
              <p:nvPr/>
            </p:nvSpPr>
            <p:spPr>
              <a:xfrm>
                <a:off x="554952" y="0"/>
                <a:ext cx="8056373" cy="121571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3200" dirty="0" smtClean="0">
                    <a:solidFill>
                      <a:srgbClr val="0000FF"/>
                    </a:solidFill>
                  </a:rPr>
                  <a:t>Elements of </a:t>
                </a:r>
                <a14:m>
                  <m:oMath xmlns:m="http://schemas.openxmlformats.org/officeDocument/2006/math">
                    <m:r>
                      <a:rPr lang="en-US" sz="3200" b="0" i="1" smtClean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𝐻𝑜𝑚</m:t>
                    </m:r>
                    <m:d>
                      <m:dPr>
                        <m:ctrlPr>
                          <a:rPr lang="en-US" sz="3200" b="0" i="1" smtClean="0">
                            <a:solidFill>
                              <a:srgbClr val="0000FF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3200" b="0" i="1" smtClean="0">
                            <a:solidFill>
                              <a:srgbClr val="0000FF"/>
                            </a:solidFill>
                            <a:latin typeface="Cambria Math" panose="02040503050406030204" pitchFamily="18" charset="0"/>
                          </a:rPr>
                          <m:t>𝑠</m:t>
                        </m:r>
                        <m:r>
                          <a:rPr lang="en-US" sz="3200" b="0" i="1" smtClean="0">
                            <a:solidFill>
                              <a:srgbClr val="0000FF"/>
                            </a:solidFill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US" sz="3200" b="0" i="1" smtClean="0">
                            <a:solidFill>
                              <a:srgbClr val="0000FF"/>
                            </a:solidFill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</m:d>
                    <m:r>
                      <a:rPr lang="en-US" sz="3200" b="0" i="1" smtClean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sz="3200" dirty="0" smtClean="0">
                    <a:solidFill>
                      <a:srgbClr val="0000FF"/>
                    </a:solidFill>
                  </a:rPr>
                  <a:t>for any </a:t>
                </a:r>
                <a14:m>
                  <m:oMath xmlns:m="http://schemas.openxmlformats.org/officeDocument/2006/math">
                    <m:r>
                      <a:rPr lang="en-US" sz="3200" b="0" i="1" smtClean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𝑠</m:t>
                    </m:r>
                    <m:r>
                      <a:rPr lang="en-US" sz="3200" b="0" i="1" smtClean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∈</m:t>
                    </m:r>
                    <m:r>
                      <a:rPr lang="en-US" sz="3200" b="0" i="1" smtClean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𝑂𝑏𝑗</m:t>
                    </m:r>
                    <m:d>
                      <m:dPr>
                        <m:ctrlPr>
                          <a:rPr lang="en-US" sz="3200" b="0" i="1" smtClean="0">
                            <a:solidFill>
                              <a:srgbClr val="0000FF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3200" i="1">
                            <a:solidFill>
                              <a:srgbClr val="0000FF"/>
                            </a:solidFill>
                            <a:latin typeface="Cambria Math" panose="02040503050406030204" pitchFamily="18" charset="0"/>
                          </a:rPr>
                          <m:t>𝒮𝓆𝒹</m:t>
                        </m:r>
                      </m:e>
                    </m:d>
                    <m:r>
                      <a:rPr lang="en-US" sz="3200" b="0" i="1" smtClean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sz="2800" dirty="0" smtClean="0">
                    <a:solidFill>
                      <a:srgbClr val="0000FF"/>
                    </a:solidFill>
                  </a:rPr>
                  <a:t>  </a:t>
                </a:r>
              </a:p>
              <a:p>
                <a:r>
                  <a:rPr lang="en-US" sz="3200" dirty="0" smtClean="0">
                    <a:solidFill>
                      <a:srgbClr val="0000FF"/>
                    </a:solidFill>
                  </a:rPr>
                  <a:t>are known to square dance callers as ``zeros.’’  </a:t>
                </a:r>
                <a:endParaRPr lang="en-US" sz="2800" dirty="0" smtClean="0">
                  <a:solidFill>
                    <a:srgbClr val="0000FF"/>
                  </a:solidFill>
                </a:endParaRPr>
              </a:p>
              <a:p>
                <a:endParaRPr lang="en-US" sz="900" dirty="0" smtClean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2" name="TextBox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4952" y="0"/>
                <a:ext cx="8056373" cy="1215717"/>
              </a:xfrm>
              <a:prstGeom prst="rect">
                <a:avLst/>
              </a:prstGeom>
              <a:blipFill>
                <a:blip r:embed="rId5"/>
                <a:stretch>
                  <a:fillRect l="-1891" t="-6030" b="-452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DosadoPartnerLine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723308" y="2745933"/>
            <a:ext cx="3957956" cy="3586068"/>
          </a:xfrm>
          <a:prstGeom prst="rect">
            <a:avLst/>
          </a:prstGeom>
        </p:spPr>
      </p:pic>
      <p:pic>
        <p:nvPicPr>
          <p:cNvPr id="4" name="Picture 3" descr="Screen Shot 2019-08-13 at 1.16.40 PM.pn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513" y="5190667"/>
            <a:ext cx="1746359" cy="1500007"/>
          </a:xfrm>
          <a:prstGeom prst="rect">
            <a:avLst/>
          </a:prstGeom>
        </p:spPr>
      </p:pic>
      <p:sp>
        <p:nvSpPr>
          <p:cNvPr id="7" name="Down Arrow 6"/>
          <p:cNvSpPr/>
          <p:nvPr/>
        </p:nvSpPr>
        <p:spPr>
          <a:xfrm rot="10800000">
            <a:off x="1011665" y="3771086"/>
            <a:ext cx="606056" cy="927369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Screen Shot 2019-08-13 at 1.16.40 PM.pn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514" y="2051648"/>
            <a:ext cx="1746359" cy="1500007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363994" y="1759261"/>
            <a:ext cx="22044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latin typeface="Imprint MT Shadow" panose="04020605060303030202" pitchFamily="82" charset="0"/>
              </a:rPr>
              <a:t>DOSADO </a:t>
            </a:r>
            <a:endParaRPr lang="en-US" sz="3200" dirty="0">
              <a:latin typeface="Imprint MT Shadow" panose="040206050603030302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022054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assThruPartTrRLT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655094" y="2420603"/>
            <a:ext cx="3468954" cy="3262766"/>
          </a:xfrm>
          <a:prstGeom prst="rect">
            <a:avLst/>
          </a:prstGeom>
        </p:spPr>
      </p:pic>
      <p:pic>
        <p:nvPicPr>
          <p:cNvPr id="5" name="Picture 4" descr="Screen Shot 2019-08-13 at 1.16.40 PM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540" y="4933365"/>
            <a:ext cx="1746359" cy="1500007"/>
          </a:xfrm>
          <a:prstGeom prst="rect">
            <a:avLst/>
          </a:prstGeom>
        </p:spPr>
      </p:pic>
      <p:pic>
        <p:nvPicPr>
          <p:cNvPr id="6" name="Picture 5" descr="Screen Shot 2019-08-13 at 1.16.40 PM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024" y="2167537"/>
            <a:ext cx="1746359" cy="1500007"/>
          </a:xfrm>
          <a:prstGeom prst="rect">
            <a:avLst/>
          </a:prstGeom>
        </p:spPr>
      </p:pic>
      <p:sp>
        <p:nvSpPr>
          <p:cNvPr id="7" name="Down Arrow 6"/>
          <p:cNvSpPr/>
          <p:nvPr/>
        </p:nvSpPr>
        <p:spPr>
          <a:xfrm rot="10800000">
            <a:off x="1017175" y="3836770"/>
            <a:ext cx="606056" cy="927369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308345" y="156660"/>
            <a:ext cx="90802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rgbClr val="0000FF"/>
                </a:solidFill>
              </a:rPr>
              <a:t>Zeros can be made by composing several calls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/>
              <p:cNvSpPr txBox="1"/>
              <p:nvPr/>
            </p:nvSpPr>
            <p:spPr>
              <a:xfrm>
                <a:off x="148856" y="1095195"/>
                <a:ext cx="8847294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2400" dirty="0" smtClean="0">
                    <a:latin typeface="Imprint MT Shadow" panose="04020605060303030202" pitchFamily="82" charset="0"/>
                  </a:rPr>
                  <a:t>PASS THRU </a:t>
                </a:r>
                <a14:m>
                  <m:oMath xmlns:m="http://schemas.openxmlformats.org/officeDocument/2006/math">
                    <m:r>
                      <a:rPr lang="en-US" sz="2400" b="0" i="1" smtClean="0">
                        <a:latin typeface="Cambria Math" panose="02040503050406030204" pitchFamily="18" charset="0"/>
                      </a:rPr>
                      <m:t>∘</m:t>
                    </m:r>
                  </m:oMath>
                </a14:m>
                <a:r>
                  <a:rPr lang="en-US" sz="2400" dirty="0">
                    <a:latin typeface="Imprint MT Shadow" panose="04020605060303030202" pitchFamily="82" charset="0"/>
                  </a:rPr>
                  <a:t> </a:t>
                </a:r>
                <a:r>
                  <a:rPr lang="en-US" sz="2400" dirty="0" smtClean="0">
                    <a:latin typeface="Imprint MT Shadow" panose="04020605060303030202" pitchFamily="82" charset="0"/>
                  </a:rPr>
                  <a:t>PARTNER TRADE </a:t>
                </a:r>
                <a14:m>
                  <m:oMath xmlns:m="http://schemas.openxmlformats.org/officeDocument/2006/math">
                    <m:r>
                      <a:rPr lang="en-US" sz="2400" b="0" i="1" smtClean="0">
                        <a:latin typeface="Cambria Math" panose="02040503050406030204" pitchFamily="18" charset="0"/>
                      </a:rPr>
                      <m:t>∘</m:t>
                    </m:r>
                  </m:oMath>
                </a14:m>
                <a:r>
                  <a:rPr lang="en-US" sz="2400" dirty="0">
                    <a:latin typeface="Imprint MT Shadow" panose="04020605060303030202" pitchFamily="82" charset="0"/>
                  </a:rPr>
                  <a:t> </a:t>
                </a:r>
                <a:r>
                  <a:rPr lang="en-US" sz="2400" dirty="0" smtClean="0">
                    <a:latin typeface="Imprint MT Shadow" panose="04020605060303030202" pitchFamily="82" charset="0"/>
                  </a:rPr>
                  <a:t>RIGHT &amp; LEFT THRU</a:t>
                </a:r>
                <a:endParaRPr lang="en-US" sz="2400" dirty="0">
                  <a:latin typeface="Imprint MT Shadow" panose="04020605060303030202" pitchFamily="82" charset="0"/>
                </a:endParaRPr>
              </a:p>
            </p:txBody>
          </p:sp>
        </mc:Choice>
        <mc:Fallback xmlns="">
          <p:sp>
            <p:nvSpPr>
              <p:cNvPr id="8" name="TextBox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8856" y="1095195"/>
                <a:ext cx="8847294" cy="461665"/>
              </a:xfrm>
              <a:prstGeom prst="rect">
                <a:avLst/>
              </a:prstGeom>
              <a:blipFill>
                <a:blip r:embed="rId6"/>
                <a:stretch>
                  <a:fillRect l="-1033" t="-12000" r="-138" b="-29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76676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06326" y="2275367"/>
            <a:ext cx="9005776" cy="1197213"/>
          </a:xfrm>
          <a:prstGeom prst="rect">
            <a:avLst/>
          </a:prstGeom>
          <a:solidFill>
            <a:schemeClr val="tx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489097" y="5780782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rgbClr val="FF0000"/>
                </a:solidFill>
              </a:rPr>
              <a:t>For the dancers, getting home again is the payoff</a:t>
            </a:r>
          </a:p>
          <a:p>
            <a:r>
              <a:rPr lang="en-US" sz="2800" dirty="0" smtClean="0">
                <a:solidFill>
                  <a:srgbClr val="FF0000"/>
                </a:solidFill>
              </a:rPr>
              <a:t>They celebrate that they have done the calls right!</a:t>
            </a:r>
          </a:p>
          <a:p>
            <a:r>
              <a:rPr lang="en-US" sz="800" dirty="0" smtClean="0">
                <a:solidFill>
                  <a:srgbClr val="FF0000"/>
                </a:solidFill>
              </a:rPr>
              <a:t>-</a:t>
            </a:r>
            <a:endParaRPr lang="en-US" sz="2400" dirty="0" smtClean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Rectangle 2"/>
              <p:cNvSpPr/>
              <p:nvPr/>
            </p:nvSpPr>
            <p:spPr>
              <a:xfrm>
                <a:off x="53162" y="116895"/>
                <a:ext cx="9058940" cy="1077218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sz="3200" dirty="0" smtClean="0">
                    <a:solidFill>
                      <a:srgbClr val="0000FF"/>
                    </a:solidFill>
                  </a:rPr>
                  <a:t>Definition: A </a:t>
                </a:r>
                <a:r>
                  <a:rPr lang="en-US" sz="3200" i="1" u="sng" dirty="0">
                    <a:solidFill>
                      <a:srgbClr val="FF0000"/>
                    </a:solidFill>
                  </a:rPr>
                  <a:t>sequence</a:t>
                </a:r>
                <a:r>
                  <a:rPr lang="en-US" sz="3200" dirty="0">
                    <a:solidFill>
                      <a:srgbClr val="0000FF"/>
                    </a:solidFill>
                  </a:rPr>
                  <a:t> is an element of  </a:t>
                </a:r>
                <a14:m>
                  <m:oMath xmlns:m="http://schemas.openxmlformats.org/officeDocument/2006/math">
                    <m:r>
                      <a:rPr lang="en-US" sz="3200" i="1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𝐻𝑜𝑚</m:t>
                    </m:r>
                    <m:d>
                      <m:dPr>
                        <m:ctrlPr>
                          <a:rPr lang="en-US" sz="3200" i="1">
                            <a:solidFill>
                              <a:srgbClr val="0000FF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sz="3200" i="1">
                                <a:solidFill>
                                  <a:srgbClr val="0000FF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3200" i="1">
                                <a:solidFill>
                                  <a:srgbClr val="0000FF"/>
                                </a:solidFill>
                                <a:latin typeface="Cambria Math" panose="02040503050406030204" pitchFamily="18" charset="0"/>
                              </a:rPr>
                              <m:t>𝑠</m:t>
                            </m:r>
                          </m:e>
                          <m:sub>
                            <m:r>
                              <a:rPr lang="en-US" sz="3200" i="1">
                                <a:solidFill>
                                  <a:srgbClr val="0000FF"/>
                                </a:solidFill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  <m:r>
                          <a:rPr lang="en-US" sz="3200" i="1">
                            <a:solidFill>
                              <a:srgbClr val="0000FF"/>
                            </a:solidFill>
                            <a:latin typeface="Cambria Math" panose="02040503050406030204" pitchFamily="18" charset="0"/>
                          </a:rPr>
                          <m:t>,</m:t>
                        </m:r>
                        <m:sSub>
                          <m:sSubPr>
                            <m:ctrlPr>
                              <a:rPr lang="en-US" sz="3200" i="1">
                                <a:solidFill>
                                  <a:srgbClr val="0000FF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3200" i="1">
                                <a:solidFill>
                                  <a:srgbClr val="0000FF"/>
                                </a:solidFill>
                                <a:latin typeface="Cambria Math" panose="02040503050406030204" pitchFamily="18" charset="0"/>
                              </a:rPr>
                              <m:t>𝑠</m:t>
                            </m:r>
                          </m:e>
                          <m:sub>
                            <m:r>
                              <a:rPr lang="en-US" sz="3200" i="1">
                                <a:solidFill>
                                  <a:srgbClr val="0000FF"/>
                                </a:solidFill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</m:e>
                    </m:d>
                  </m:oMath>
                </a14:m>
                <a:r>
                  <a:rPr lang="en-US" sz="3200" dirty="0">
                    <a:solidFill>
                      <a:srgbClr val="0000FF"/>
                    </a:solidFill>
                  </a:rPr>
                  <a:t> </a:t>
                </a:r>
              </a:p>
              <a:p>
                <a:pPr algn="ctr"/>
                <a:r>
                  <a:rPr lang="en-US" sz="3200" dirty="0">
                    <a:solidFill>
                      <a:srgbClr val="0000FF"/>
                    </a:solidFill>
                  </a:rPr>
                  <a:t>where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3200" i="1">
                            <a:solidFill>
                              <a:srgbClr val="0000FF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200" i="1">
                            <a:solidFill>
                              <a:srgbClr val="0000FF"/>
                            </a:solidFill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US" sz="3200" i="1">
                            <a:solidFill>
                              <a:srgbClr val="0000FF"/>
                            </a:solidFill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US" sz="3200" dirty="0">
                    <a:solidFill>
                      <a:srgbClr val="0000FF"/>
                    </a:solidFill>
                  </a:rPr>
                  <a:t> = ``home’’  is the basepoint of </a:t>
                </a:r>
                <a14:m>
                  <m:oMath xmlns:m="http://schemas.openxmlformats.org/officeDocument/2006/math">
                    <m:r>
                      <a:rPr lang="en-US" sz="3200" i="1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𝒮𝓆𝒹</m:t>
                    </m:r>
                  </m:oMath>
                </a14:m>
                <a:endParaRPr lang="en-US" sz="3200" dirty="0">
                  <a:solidFill>
                    <a:srgbClr val="0000FF"/>
                  </a:solidFill>
                </a:endParaRPr>
              </a:p>
            </p:txBody>
          </p:sp>
        </mc:Choice>
        <mc:Fallback>
          <p:sp>
            <p:nvSpPr>
              <p:cNvPr id="3" name="Rectangle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62" y="116895"/>
                <a:ext cx="9058940" cy="1077218"/>
              </a:xfrm>
              <a:prstGeom prst="rect">
                <a:avLst/>
              </a:prstGeom>
              <a:blipFill>
                <a:blip r:embed="rId2"/>
                <a:stretch>
                  <a:fillRect l="-808" t="-6780" b="-1807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Rectangle 3"/>
              <p:cNvSpPr/>
              <p:nvPr/>
            </p:nvSpPr>
            <p:spPr>
              <a:xfrm>
                <a:off x="308343" y="1286446"/>
                <a:ext cx="8420987" cy="1077218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sz="3200" dirty="0" smtClean="0">
                    <a:solidFill>
                      <a:srgbClr val="7030A0"/>
                    </a:solidFill>
                  </a:rPr>
                  <a:t>Definition: A </a:t>
                </a:r>
                <a:r>
                  <a:rPr lang="en-US" sz="3200" i="1" u="sng" dirty="0" smtClean="0">
                    <a:solidFill>
                      <a:srgbClr val="FF0000"/>
                    </a:solidFill>
                  </a:rPr>
                  <a:t>patter</a:t>
                </a:r>
                <a:r>
                  <a:rPr lang="en-US" sz="3200" dirty="0" smtClean="0">
                    <a:solidFill>
                      <a:srgbClr val="7030A0"/>
                    </a:solidFill>
                  </a:rPr>
                  <a:t> </a:t>
                </a:r>
                <a:r>
                  <a:rPr lang="en-US" sz="3200" dirty="0">
                    <a:solidFill>
                      <a:srgbClr val="7030A0"/>
                    </a:solidFill>
                  </a:rPr>
                  <a:t>is an element of  </a:t>
                </a:r>
                <a14:m>
                  <m:oMath xmlns:m="http://schemas.openxmlformats.org/officeDocument/2006/math">
                    <m:r>
                      <a:rPr lang="en-US" sz="3200" i="1">
                        <a:solidFill>
                          <a:srgbClr val="7030A0"/>
                        </a:solidFill>
                        <a:latin typeface="Cambria Math" panose="02040503050406030204" pitchFamily="18" charset="0"/>
                      </a:rPr>
                      <m:t>𝐻𝑜𝑚</m:t>
                    </m:r>
                    <m:d>
                      <m:dPr>
                        <m:ctrlPr>
                          <a:rPr lang="en-US" sz="3200" i="1">
                            <a:solidFill>
                              <a:srgbClr val="7030A0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sz="3200" i="1">
                                <a:solidFill>
                                  <a:srgbClr val="7030A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3200" i="1">
                                <a:solidFill>
                                  <a:srgbClr val="7030A0"/>
                                </a:solidFill>
                                <a:latin typeface="Cambria Math" panose="02040503050406030204" pitchFamily="18" charset="0"/>
                              </a:rPr>
                              <m:t>𝑠</m:t>
                            </m:r>
                          </m:e>
                          <m:sub>
                            <m:r>
                              <a:rPr lang="en-US" sz="3200" i="1">
                                <a:solidFill>
                                  <a:srgbClr val="7030A0"/>
                                </a:solidFill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  <m:r>
                          <a:rPr lang="en-US" sz="3200" i="1">
                            <a:solidFill>
                              <a:srgbClr val="7030A0"/>
                            </a:solidFill>
                            <a:latin typeface="Cambria Math" panose="02040503050406030204" pitchFamily="18" charset="0"/>
                          </a:rPr>
                          <m:t>,</m:t>
                        </m:r>
                        <m:sSub>
                          <m:sSubPr>
                            <m:ctrlPr>
                              <a:rPr lang="en-US" sz="3200" i="1">
                                <a:solidFill>
                                  <a:srgbClr val="7030A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3200" i="1">
                                <a:solidFill>
                                  <a:srgbClr val="7030A0"/>
                                </a:solidFill>
                                <a:latin typeface="Cambria Math" panose="02040503050406030204" pitchFamily="18" charset="0"/>
                              </a:rPr>
                              <m:t>𝑠</m:t>
                            </m:r>
                          </m:e>
                          <m:sub>
                            <m:r>
                              <a:rPr lang="en-US" sz="3200" i="1">
                                <a:solidFill>
                                  <a:srgbClr val="7030A0"/>
                                </a:solidFill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</m:e>
                    </m:d>
                  </m:oMath>
                </a14:m>
                <a:r>
                  <a:rPr lang="en-US" sz="3200" dirty="0">
                    <a:solidFill>
                      <a:srgbClr val="7030A0"/>
                    </a:solidFill>
                  </a:rPr>
                  <a:t> </a:t>
                </a:r>
              </a:p>
              <a:p>
                <a:pPr algn="ctr"/>
                <a:r>
                  <a:rPr lang="en-US" sz="3200" dirty="0" smtClean="0">
                    <a:solidFill>
                      <a:srgbClr val="7030A0"/>
                    </a:solidFill>
                  </a:rPr>
                  <a:t>Which is a composition of sequences. </a:t>
                </a:r>
                <a:endParaRPr lang="en-US" sz="3200" dirty="0">
                  <a:solidFill>
                    <a:srgbClr val="7030A0"/>
                  </a:solidFill>
                </a:endParaRPr>
              </a:p>
            </p:txBody>
          </p:sp>
        </mc:Choice>
        <mc:Fallback xmlns="">
          <p:sp>
            <p:nvSpPr>
              <p:cNvPr id="4" name="Rectangle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8343" y="1286446"/>
                <a:ext cx="8420987" cy="1077218"/>
              </a:xfrm>
              <a:prstGeom prst="rect">
                <a:avLst/>
              </a:prstGeom>
              <a:blipFill>
                <a:blip r:embed="rId3"/>
                <a:stretch>
                  <a:fillRect l="-1593" t="-6780" b="-1751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Rectangle 4"/>
          <p:cNvSpPr/>
          <p:nvPr/>
        </p:nvSpPr>
        <p:spPr>
          <a:xfrm>
            <a:off x="489097" y="2432316"/>
            <a:ext cx="836782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rgbClr val="FFFF00"/>
                </a:solidFill>
              </a:rPr>
              <a:t>Some sequences are more fun or more elegant than </a:t>
            </a:r>
          </a:p>
          <a:p>
            <a:r>
              <a:rPr lang="en-US" sz="2800" dirty="0" smtClean="0">
                <a:solidFill>
                  <a:srgbClr val="FFFF00"/>
                </a:solidFill>
              </a:rPr>
              <a:t>others </a:t>
            </a:r>
            <a:r>
              <a:rPr lang="en-US" sz="2800" dirty="0">
                <a:solidFill>
                  <a:srgbClr val="FFFF00"/>
                </a:solidFill>
              </a:rPr>
              <a:t>- that is where the </a:t>
            </a:r>
            <a:r>
              <a:rPr lang="en-US" sz="2800" dirty="0" smtClean="0">
                <a:solidFill>
                  <a:srgbClr val="FFFF00"/>
                </a:solidFill>
              </a:rPr>
              <a:t>art of </a:t>
            </a:r>
            <a:r>
              <a:rPr lang="en-US" sz="2800" dirty="0" err="1" smtClean="0">
                <a:solidFill>
                  <a:srgbClr val="FFFF00"/>
                </a:solidFill>
              </a:rPr>
              <a:t>sd</a:t>
            </a:r>
            <a:r>
              <a:rPr lang="en-US" sz="2800" dirty="0" smtClean="0">
                <a:solidFill>
                  <a:srgbClr val="FFFF00"/>
                </a:solidFill>
              </a:rPr>
              <a:t> calling </a:t>
            </a:r>
            <a:r>
              <a:rPr lang="en-US" sz="2800" dirty="0">
                <a:solidFill>
                  <a:srgbClr val="FFFF00"/>
                </a:solidFill>
              </a:rPr>
              <a:t>comes in. </a:t>
            </a:r>
          </a:p>
        </p:txBody>
      </p:sp>
      <p:sp>
        <p:nvSpPr>
          <p:cNvPr id="6" name="Rectangle 5"/>
          <p:cNvSpPr/>
          <p:nvPr/>
        </p:nvSpPr>
        <p:spPr>
          <a:xfrm>
            <a:off x="170120" y="3629529"/>
            <a:ext cx="887818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rgbClr val="C00000"/>
                </a:solidFill>
              </a:rPr>
              <a:t>For the improvising caller, getting the dancers home again is </a:t>
            </a:r>
          </a:p>
          <a:p>
            <a:r>
              <a:rPr lang="en-US" sz="2800" dirty="0">
                <a:solidFill>
                  <a:srgbClr val="C00000"/>
                </a:solidFill>
              </a:rPr>
              <a:t>a challenge (it’s like a “mate in three moves” chess problem)</a:t>
            </a:r>
          </a:p>
        </p:txBody>
      </p:sp>
      <p:sp>
        <p:nvSpPr>
          <p:cNvPr id="7" name="Rectangle 6"/>
          <p:cNvSpPr/>
          <p:nvPr/>
        </p:nvSpPr>
        <p:spPr>
          <a:xfrm>
            <a:off x="170120" y="4711369"/>
            <a:ext cx="824023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dirty="0">
                <a:solidFill>
                  <a:srgbClr val="0000FF"/>
                </a:solidFill>
              </a:rPr>
              <a:t>Folk Theorem: For any dancer configuration there exists a chain of 3 calls to home. </a:t>
            </a:r>
          </a:p>
        </p:txBody>
      </p:sp>
    </p:spTree>
    <p:extLst>
      <p:ext uri="{BB962C8B-B14F-4D97-AF65-F5344CB8AC3E}">
        <p14:creationId xmlns:p14="http://schemas.microsoft.com/office/powerpoint/2010/main" val="2053024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" grpId="0"/>
      <p:bldP spid="4" grpId="0"/>
      <p:bldP spid="5" grpId="0"/>
      <p:bldP spid="6" grpId="0"/>
      <p:bldP spid="7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6558" y="148783"/>
            <a:ext cx="88128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rgbClr val="0000FF"/>
                </a:solidFill>
              </a:rPr>
              <a:t>Here is caller Darren </a:t>
            </a:r>
            <a:r>
              <a:rPr lang="en-US" sz="2800" dirty="0" err="1" smtClean="0">
                <a:solidFill>
                  <a:srgbClr val="0000FF"/>
                </a:solidFill>
              </a:rPr>
              <a:t>Gallina</a:t>
            </a:r>
            <a:r>
              <a:rPr lang="en-US" sz="2800" dirty="0" smtClean="0">
                <a:solidFill>
                  <a:srgbClr val="0000FF"/>
                </a:solidFill>
              </a:rPr>
              <a:t> resolving to home at Cal Poly</a:t>
            </a:r>
            <a:r>
              <a:rPr lang="en-US" sz="2400" dirty="0" smtClean="0">
                <a:solidFill>
                  <a:srgbClr val="0000FF"/>
                </a:solidFill>
              </a:rPr>
              <a:t> </a:t>
            </a:r>
            <a:endParaRPr lang="en-US" sz="2800" dirty="0" smtClean="0">
              <a:solidFill>
                <a:srgbClr val="0000FF"/>
              </a:solidFill>
            </a:endParaRPr>
          </a:p>
        </p:txBody>
      </p:sp>
      <p:pic>
        <p:nvPicPr>
          <p:cNvPr id="3" name="DarrenPatter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187946"/>
            <a:ext cx="5751430" cy="567005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368902" y="1694489"/>
            <a:ext cx="245612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Note: He is improvising. </a:t>
            </a:r>
            <a:endParaRPr lang="en-US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6368900" y="2978584"/>
            <a:ext cx="245612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Everyone is having a good time. </a:t>
            </a:r>
            <a:endParaRPr lang="en-US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6145617" y="4699959"/>
            <a:ext cx="290268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Dancers give a big hi-5 when they get back home, celebrating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766209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76177" y="2147777"/>
            <a:ext cx="72088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Square Dancing And Knot Theory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534692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4836" y="72528"/>
            <a:ext cx="86334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>
                <a:solidFill>
                  <a:srgbClr val="0000FF"/>
                </a:solidFill>
              </a:rPr>
              <a:t>The </a:t>
            </a:r>
            <a:r>
              <a:rPr lang="en-US" sz="3600" dirty="0" err="1" smtClean="0">
                <a:solidFill>
                  <a:srgbClr val="0000FF"/>
                </a:solidFill>
              </a:rPr>
              <a:t>worldlines</a:t>
            </a:r>
            <a:r>
              <a:rPr lang="en-US" sz="3600" dirty="0" smtClean="0">
                <a:solidFill>
                  <a:srgbClr val="0000FF"/>
                </a:solidFill>
              </a:rPr>
              <a:t> of the dancers matters a lot (especially to the dancers!)  </a:t>
            </a:r>
            <a:endParaRPr lang="en-US" sz="3600" dirty="0">
              <a:solidFill>
                <a:srgbClr val="0000FF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99546" y="5911883"/>
            <a:ext cx="88245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7030A0"/>
                </a:solidFill>
              </a:rPr>
              <a:t>This implements a braiding of colored ribbons. </a:t>
            </a:r>
          </a:p>
        </p:txBody>
      </p:sp>
      <p:pic>
        <p:nvPicPr>
          <p:cNvPr id="9" name="PartnerTradePaths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30548" y="1175568"/>
            <a:ext cx="3492057" cy="343202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755892" y="4717491"/>
            <a:ext cx="5711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rgbClr val="FF0000"/>
                </a:solidFill>
                <a:latin typeface="Imprint MT Shadow" panose="04020605060303030202" pitchFamily="82" charset="0"/>
              </a:rPr>
              <a:t>HEADS PARTNER TRADE </a:t>
            </a:r>
            <a:endParaRPr lang="en-US" sz="3200" dirty="0">
              <a:solidFill>
                <a:srgbClr val="FF0000"/>
              </a:solidFill>
              <a:latin typeface="Imprint MT Shadow" panose="040206050603030302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5485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 mute="1">
                <p:cTn id="16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  <p:bldLst>
      <p:bldP spid="8" grpId="0"/>
      <p:bldP spid="5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94800" y="-17310"/>
            <a:ext cx="898944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0000FF"/>
                </a:solidFill>
              </a:rPr>
              <a:t>Time evolution of the 8 oriented particle positions with the same initial and final formation forms a </a:t>
            </a:r>
            <a:r>
              <a:rPr lang="en-US" sz="3600" i="1" u="sng" dirty="0" smtClean="0">
                <a:solidFill>
                  <a:srgbClr val="FF0000"/>
                </a:solidFill>
              </a:rPr>
              <a:t>RIBBON BRAID </a:t>
            </a:r>
          </a:p>
        </p:txBody>
      </p:sp>
      <p:pic>
        <p:nvPicPr>
          <p:cNvPr id="5" name="Circulate-Tam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667694" y="2371935"/>
            <a:ext cx="3150312" cy="447823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585232" y="1632198"/>
            <a:ext cx="41649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latin typeface="Imprint MT Shadow" panose="04020605060303030202" pitchFamily="82" charset="0"/>
              </a:rPr>
              <a:t>ALL 8 CIRCULATE </a:t>
            </a:r>
            <a:endParaRPr lang="en-US" sz="3200" dirty="0">
              <a:latin typeface="Imprint MT Shadow" panose="04020605060303030202" pitchFamily="82" charset="0"/>
            </a:endParaRPr>
          </a:p>
        </p:txBody>
      </p:sp>
      <p:pic>
        <p:nvPicPr>
          <p:cNvPr id="4" name="Picture 3" descr="Screen Shot 2019-08-13 at 2.56.52 PM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310" y="5128079"/>
            <a:ext cx="2089298" cy="172208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3310" y="2242045"/>
            <a:ext cx="2124950" cy="1664909"/>
          </a:xfrm>
          <a:prstGeom prst="rect">
            <a:avLst/>
          </a:prstGeom>
        </p:spPr>
      </p:pic>
      <p:sp>
        <p:nvSpPr>
          <p:cNvPr id="7" name="Down Arrow 6"/>
          <p:cNvSpPr/>
          <p:nvPr/>
        </p:nvSpPr>
        <p:spPr>
          <a:xfrm rot="10800000">
            <a:off x="1382233" y="3912780"/>
            <a:ext cx="606056" cy="927369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94800" y="5172989"/>
            <a:ext cx="1344633" cy="1685011"/>
          </a:xfrm>
          <a:prstGeom prst="ellipse">
            <a:avLst/>
          </a:prstGeom>
          <a:noFill/>
          <a:ln w="76200">
            <a:solidFill>
              <a:srgbClr val="703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1674628" y="5870556"/>
            <a:ext cx="101009" cy="103560"/>
          </a:xfrm>
          <a:prstGeom prst="ellipse">
            <a:avLst/>
          </a:prstGeom>
          <a:solidFill>
            <a:schemeClr val="tx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1674627" y="3003052"/>
            <a:ext cx="121177" cy="126472"/>
          </a:xfrm>
          <a:prstGeom prst="ellipse">
            <a:avLst/>
          </a:prstGeom>
          <a:solidFill>
            <a:schemeClr val="tx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480027" y="2266853"/>
            <a:ext cx="1344633" cy="1685011"/>
          </a:xfrm>
          <a:prstGeom prst="ellipse">
            <a:avLst/>
          </a:prstGeom>
          <a:noFill/>
          <a:ln w="76200">
            <a:solidFill>
              <a:srgbClr val="703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9531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8" grpId="0" animBg="1"/>
      <p:bldP spid="11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irculate-Tam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1805" y="1343065"/>
            <a:ext cx="3481005" cy="494831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851400" y="5197231"/>
            <a:ext cx="395715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Drawn so each added path goes under preceding paths, with paths ordered by dancer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21975" y="994735"/>
            <a:ext cx="4419600" cy="403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030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195403" y="241159"/>
            <a:ext cx="21846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Example 2: </a:t>
            </a:r>
          </a:p>
        </p:txBody>
      </p:sp>
      <p:pic>
        <p:nvPicPr>
          <p:cNvPr id="4" name="RLG-Tam-v3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601089" y="2692494"/>
            <a:ext cx="3298655" cy="4165505"/>
          </a:xfrm>
          <a:prstGeom prst="rect">
            <a:avLst/>
          </a:prstGeom>
        </p:spPr>
      </p:pic>
      <p:pic>
        <p:nvPicPr>
          <p:cNvPr id="6" name="Picture 5" descr="Screen Shot 2019-08-13 at 2.54.41 PM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1559" y="5064733"/>
            <a:ext cx="1781844" cy="179326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089824" y="1266581"/>
            <a:ext cx="50225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latin typeface="Imprint MT Shadow" panose="04020605060303030202" pitchFamily="82" charset="0"/>
              </a:rPr>
              <a:t>RIGHT &amp; LEFT GRAND</a:t>
            </a:r>
            <a:endParaRPr lang="en-US" sz="3200" dirty="0">
              <a:latin typeface="Imprint MT Shadow" panose="04020605060303030202" pitchFamily="82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51559" y="1928300"/>
            <a:ext cx="1791656" cy="1702392"/>
          </a:xfrm>
          <a:prstGeom prst="rect">
            <a:avLst/>
          </a:prstGeom>
        </p:spPr>
      </p:pic>
      <p:sp>
        <p:nvSpPr>
          <p:cNvPr id="8" name="Down Arrow 7"/>
          <p:cNvSpPr/>
          <p:nvPr/>
        </p:nvSpPr>
        <p:spPr>
          <a:xfrm rot="10800000">
            <a:off x="1639453" y="3884028"/>
            <a:ext cx="606056" cy="927369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7046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008317" y="583657"/>
            <a:ext cx="46746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latin typeface="Imprint MT Shadow" panose="04020605060303030202" pitchFamily="82" charset="0"/>
              </a:rPr>
              <a:t>RELAY THE DEUCEY</a:t>
            </a:r>
            <a:endParaRPr lang="en-US" sz="3200" dirty="0">
              <a:latin typeface="Imprint MT Shadow" panose="04020605060303030202" pitchFamily="82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842" y="4768703"/>
            <a:ext cx="2430456" cy="198297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2289" y="1405337"/>
            <a:ext cx="2534009" cy="1778101"/>
          </a:xfrm>
          <a:prstGeom prst="rect">
            <a:avLst/>
          </a:prstGeom>
        </p:spPr>
      </p:pic>
      <p:sp>
        <p:nvSpPr>
          <p:cNvPr id="11" name="Down Arrow 10"/>
          <p:cNvSpPr/>
          <p:nvPr/>
        </p:nvSpPr>
        <p:spPr>
          <a:xfrm rot="10800000">
            <a:off x="1626663" y="3420343"/>
            <a:ext cx="606056" cy="927369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3253320" y="14714"/>
            <a:ext cx="21846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Example 3: </a:t>
            </a:r>
          </a:p>
        </p:txBody>
      </p:sp>
      <p:pic>
        <p:nvPicPr>
          <p:cNvPr id="3" name="RelayTheDeucey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529467" y="1648047"/>
            <a:ext cx="4307057" cy="5209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5357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imple rangoli or kolam for Tamil New Ye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92" y="2372556"/>
            <a:ext cx="4120819" cy="3090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839709" y="396735"/>
            <a:ext cx="58051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err="1" smtClean="0"/>
              <a:t>Kolam</a:t>
            </a:r>
            <a:r>
              <a:rPr lang="en-US" sz="5400" dirty="0" smtClean="0"/>
              <a:t> and </a:t>
            </a:r>
            <a:r>
              <a:rPr lang="en-US" sz="5400" dirty="0" err="1" smtClean="0"/>
              <a:t>Rangoli</a:t>
            </a:r>
            <a:r>
              <a:rPr lang="en-US" sz="5400" dirty="0" smtClean="0"/>
              <a:t> </a:t>
            </a:r>
            <a:endParaRPr lang="en-US" sz="54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1176" y="2073459"/>
            <a:ext cx="3488033" cy="3800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8023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/>
              <p:cNvSpPr txBox="1"/>
              <p:nvPr/>
            </p:nvSpPr>
            <p:spPr>
              <a:xfrm>
                <a:off x="554952" y="0"/>
                <a:ext cx="8056373" cy="121571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3200" dirty="0" smtClean="0">
                    <a:solidFill>
                      <a:srgbClr val="0000FF"/>
                    </a:solidFill>
                  </a:rPr>
                  <a:t>Elements of </a:t>
                </a:r>
                <a14:m>
                  <m:oMath xmlns:m="http://schemas.openxmlformats.org/officeDocument/2006/math">
                    <m:r>
                      <a:rPr lang="en-US" sz="3200" b="0" i="1" smtClean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𝐻𝑜𝑚</m:t>
                    </m:r>
                    <m:d>
                      <m:dPr>
                        <m:ctrlPr>
                          <a:rPr lang="en-US" sz="3200" b="0" i="1" smtClean="0">
                            <a:solidFill>
                              <a:srgbClr val="0000FF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3200" b="0" i="1" smtClean="0">
                            <a:solidFill>
                              <a:srgbClr val="0000FF"/>
                            </a:solidFill>
                            <a:latin typeface="Cambria Math" panose="02040503050406030204" pitchFamily="18" charset="0"/>
                          </a:rPr>
                          <m:t>𝑠</m:t>
                        </m:r>
                        <m:r>
                          <a:rPr lang="en-US" sz="3200" b="0" i="1" smtClean="0">
                            <a:solidFill>
                              <a:srgbClr val="0000FF"/>
                            </a:solidFill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US" sz="3200" b="0" i="1" smtClean="0">
                            <a:solidFill>
                              <a:srgbClr val="0000FF"/>
                            </a:solidFill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</m:d>
                    <m:r>
                      <a:rPr lang="en-US" sz="3200" b="0" i="1" smtClean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sz="3200" dirty="0" smtClean="0">
                    <a:solidFill>
                      <a:srgbClr val="0000FF"/>
                    </a:solidFill>
                  </a:rPr>
                  <a:t>for any </a:t>
                </a:r>
                <a14:m>
                  <m:oMath xmlns:m="http://schemas.openxmlformats.org/officeDocument/2006/math">
                    <m:r>
                      <a:rPr lang="en-US" sz="3200" b="0" i="1" smtClean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𝑠</m:t>
                    </m:r>
                    <m:r>
                      <a:rPr lang="en-US" sz="3200" b="0" i="1" smtClean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∈</m:t>
                    </m:r>
                    <m:r>
                      <a:rPr lang="en-US" sz="3200" b="0" i="1" smtClean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𝑂𝑏𝑗</m:t>
                    </m:r>
                    <m:d>
                      <m:dPr>
                        <m:ctrlPr>
                          <a:rPr lang="en-US" sz="3200" b="0" i="1" smtClean="0">
                            <a:solidFill>
                              <a:srgbClr val="0000FF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3200" i="1">
                            <a:solidFill>
                              <a:srgbClr val="0000FF"/>
                            </a:solidFill>
                            <a:latin typeface="Cambria Math" panose="02040503050406030204" pitchFamily="18" charset="0"/>
                          </a:rPr>
                          <m:t>𝒮𝓆𝒹</m:t>
                        </m:r>
                      </m:e>
                    </m:d>
                    <m:r>
                      <a:rPr lang="en-US" sz="3200" b="0" i="1" smtClean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sz="2800" dirty="0" smtClean="0">
                    <a:solidFill>
                      <a:srgbClr val="0000FF"/>
                    </a:solidFill>
                  </a:rPr>
                  <a:t>  </a:t>
                </a:r>
              </a:p>
              <a:p>
                <a:r>
                  <a:rPr lang="en-US" sz="3200" dirty="0" smtClean="0">
                    <a:solidFill>
                      <a:srgbClr val="0000FF"/>
                    </a:solidFill>
                  </a:rPr>
                  <a:t>are known to square dance callers as ``zeros.’’  </a:t>
                </a:r>
                <a:endParaRPr lang="en-US" sz="2800" dirty="0" smtClean="0">
                  <a:solidFill>
                    <a:srgbClr val="0000FF"/>
                  </a:solidFill>
                </a:endParaRPr>
              </a:p>
              <a:p>
                <a:endParaRPr lang="en-US" sz="900" dirty="0" smtClean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2" name="TextBox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4952" y="0"/>
                <a:ext cx="8056373" cy="1215717"/>
              </a:xfrm>
              <a:prstGeom prst="rect">
                <a:avLst/>
              </a:prstGeom>
              <a:blipFill>
                <a:blip r:embed="rId5"/>
                <a:stretch>
                  <a:fillRect l="-1891" t="-6030" b="-452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Down Arrow 6"/>
          <p:cNvSpPr/>
          <p:nvPr/>
        </p:nvSpPr>
        <p:spPr>
          <a:xfrm rot="10800000">
            <a:off x="1011665" y="3771086"/>
            <a:ext cx="606056" cy="927369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99620" y="2707534"/>
            <a:ext cx="22044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latin typeface="Imprint MT Shadow" panose="04020605060303030202" pitchFamily="82" charset="0"/>
              </a:rPr>
              <a:t>DOSADO </a:t>
            </a:r>
            <a:endParaRPr lang="en-US" sz="3200" dirty="0">
              <a:latin typeface="Imprint MT Shadow" panose="04020605060303030202" pitchFamily="82" charset="0"/>
            </a:endParaRPr>
          </a:p>
        </p:txBody>
      </p:sp>
      <p:pic>
        <p:nvPicPr>
          <p:cNvPr id="5" name="Dosado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480913" y="3508744"/>
            <a:ext cx="4572000" cy="36576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2468" y="5120827"/>
            <a:ext cx="2204450" cy="173717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2468" y="1660286"/>
            <a:ext cx="2204450" cy="1737173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2818712" y="1214810"/>
            <a:ext cx="687615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rgbClr val="FF0000"/>
                </a:solidFill>
              </a:rPr>
              <a:t>To any zero we can associate an </a:t>
            </a:r>
            <a:endParaRPr lang="en-US" sz="3600" dirty="0" smtClean="0">
              <a:solidFill>
                <a:srgbClr val="FF0000"/>
              </a:solidFill>
            </a:endParaRPr>
          </a:p>
          <a:p>
            <a:r>
              <a:rPr lang="en-US" sz="3600" dirty="0" smtClean="0">
                <a:solidFill>
                  <a:srgbClr val="FF0000"/>
                </a:solidFill>
              </a:rPr>
              <a:t>element of </a:t>
            </a:r>
            <a:r>
              <a:rPr lang="en-US" sz="3600" dirty="0">
                <a:solidFill>
                  <a:srgbClr val="FF0000"/>
                </a:solidFill>
              </a:rPr>
              <a:t>the </a:t>
            </a:r>
            <a:r>
              <a:rPr lang="en-US" sz="3600" i="1" u="sng" dirty="0">
                <a:solidFill>
                  <a:srgbClr val="FF0000"/>
                </a:solidFill>
              </a:rPr>
              <a:t>pure braid group</a:t>
            </a:r>
            <a:r>
              <a:rPr lang="en-US" sz="3600" dirty="0">
                <a:solidFill>
                  <a:srgbClr val="FF0000"/>
                </a:solidFill>
              </a:rPr>
              <a:t>.  </a:t>
            </a:r>
            <a:endParaRPr lang="en-US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2462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Box 2"/>
              <p:cNvSpPr txBox="1"/>
              <p:nvPr/>
            </p:nvSpPr>
            <p:spPr>
              <a:xfrm>
                <a:off x="2115877" y="3296093"/>
                <a:ext cx="5295014" cy="18202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∏"/>
                          <m:ctrlPr>
                            <a:rPr lang="en-US" sz="4000" b="0" i="1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US" sz="4000" b="0" i="1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𝑎</m:t>
                          </m:r>
                          <m:r>
                            <a:rPr lang="en-US" sz="4000" b="0" i="1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sz="4000" b="0" i="1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4</m:t>
                          </m:r>
                        </m:sup>
                        <m:e>
                          <m:d>
                            <m:dPr>
                              <m:ctrlPr>
                                <a:rPr lang="en-US" sz="4000" b="0" i="1" smtClean="0">
                                  <a:solidFill>
                                    <a:srgbClr val="0000FF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US" sz="4000" b="0" i="1" smtClean="0">
                                      <a:solidFill>
                                        <a:srgbClr val="0000FF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>
                                    <m:sSubPr>
                                      <m:ctrlPr>
                                        <a:rPr lang="en-US" sz="4000" b="0" i="1" smtClean="0">
                                          <a:solidFill>
                                            <a:srgbClr val="0000FF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4000" b="0" i="1" smtClean="0">
                                          <a:solidFill>
                                            <a:srgbClr val="0000FF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𝑆</m:t>
                                      </m:r>
                                    </m:e>
                                    <m:sub>
                                      <m:sSub>
                                        <m:sSubPr>
                                          <m:ctrlPr>
                                            <a:rPr lang="en-US" sz="4000" b="0" i="1" smtClean="0">
                                              <a:solidFill>
                                                <a:srgbClr val="0000FF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4000" b="0" i="1" smtClean="0">
                                              <a:solidFill>
                                                <a:srgbClr val="0000FF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𝑖</m:t>
                                          </m:r>
                                        </m:e>
                                        <m:sub>
                                          <m:r>
                                            <a:rPr lang="en-US" sz="4000" b="0" i="1" smtClean="0">
                                              <a:solidFill>
                                                <a:srgbClr val="0000FF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𝑎</m:t>
                                          </m:r>
                                        </m:sub>
                                      </m:sSub>
                                      <m:sSub>
                                        <m:sSubPr>
                                          <m:ctrlPr>
                                            <a:rPr lang="en-US" sz="4000" b="0" i="1" smtClean="0">
                                              <a:solidFill>
                                                <a:srgbClr val="0000FF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4000" b="0" i="1" smtClean="0">
                                              <a:solidFill>
                                                <a:srgbClr val="0000FF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𝑗</m:t>
                                          </m:r>
                                        </m:e>
                                        <m:sub>
                                          <m:r>
                                            <a:rPr lang="en-US" sz="4000" b="0" i="1" smtClean="0">
                                              <a:solidFill>
                                                <a:srgbClr val="0000FF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𝑎</m:t>
                                          </m:r>
                                        </m:sub>
                                      </m:sSub>
                                    </m:sub>
                                  </m:sSub>
                                </m:num>
                                <m:den>
                                  <m:sSub>
                                    <m:sSubPr>
                                      <m:ctrlPr>
                                        <a:rPr lang="en-US" sz="4000" b="0" i="1" smtClean="0">
                                          <a:solidFill>
                                            <a:srgbClr val="0000FF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4000" b="0" i="1" smtClean="0">
                                          <a:solidFill>
                                            <a:srgbClr val="0000FF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𝑆</m:t>
                                      </m:r>
                                    </m:e>
                                    <m:sub>
                                      <m:r>
                                        <a:rPr lang="en-US" sz="4000" b="0" i="1" smtClean="0">
                                          <a:solidFill>
                                            <a:srgbClr val="0000FF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00</m:t>
                                      </m:r>
                                    </m:sub>
                                  </m:sSub>
                                </m:den>
                              </m:f>
                            </m:e>
                          </m:d>
                        </m:e>
                      </m:nary>
                    </m:oMath>
                  </m:oMathPara>
                </a14:m>
                <a:endParaRPr lang="en-US" sz="4000" dirty="0">
                  <a:solidFill>
                    <a:srgbClr val="0000FF"/>
                  </a:solidFill>
                </a:endParaRPr>
              </a:p>
            </p:txBody>
          </p:sp>
        </mc:Choice>
        <mc:Fallback>
          <p:sp>
            <p:nvSpPr>
              <p:cNvPr id="3" name="TextBox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15877" y="3296093"/>
                <a:ext cx="5295014" cy="1820242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/>
          <p:cNvSpPr txBox="1"/>
          <p:nvPr/>
        </p:nvSpPr>
        <p:spPr>
          <a:xfrm>
            <a:off x="829338" y="450467"/>
            <a:ext cx="786809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 smtClean="0">
                <a:solidFill>
                  <a:srgbClr val="0000FF"/>
                </a:solidFill>
              </a:rPr>
              <a:t>Identifying initial and final </a:t>
            </a:r>
          </a:p>
          <a:p>
            <a:pPr algn="ctr"/>
            <a:r>
              <a:rPr lang="en-US" sz="4800" dirty="0" smtClean="0">
                <a:solidFill>
                  <a:srgbClr val="0000FF"/>
                </a:solidFill>
              </a:rPr>
              <a:t>dancer configurations gives a link with CSW invariant </a:t>
            </a:r>
            <a:endParaRPr lang="en-US" sz="4800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28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82503" y="1954689"/>
            <a:ext cx="74108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smtClean="0"/>
              <a:t>Square Dance &amp; Music </a:t>
            </a:r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2276190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6402057" y="6168309"/>
            <a:ext cx="2069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Starting squared set</a:t>
            </a:r>
            <a:endParaRPr lang="en-US" dirty="0"/>
          </a:p>
        </p:txBody>
      </p:sp>
      <p:pic>
        <p:nvPicPr>
          <p:cNvPr id="8" name="Picture 7" descr="Screen Shot 2019-07-05 at 11.08.17 AM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7036" y="3588654"/>
            <a:ext cx="3259839" cy="2220243"/>
          </a:xfrm>
          <a:prstGeom prst="rect">
            <a:avLst/>
          </a:prstGeom>
        </p:spPr>
      </p:pic>
      <p:pic>
        <p:nvPicPr>
          <p:cNvPr id="12" name="The Traveling Hoedowners Square Dancing at Whirl &amp; Twirl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08468" y="2153954"/>
            <a:ext cx="5498568" cy="4123926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65579" y="107379"/>
            <a:ext cx="881284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Dances are a series of 15 minute sessions called “tips” </a:t>
            </a:r>
          </a:p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First part:  a “patter” section focusing on the calls. </a:t>
            </a:r>
          </a:p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Second part: ``Singing call’’ - caller sings a song interspersing calls and lyrics in the song:   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127748" y="2065408"/>
            <a:ext cx="29391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0000FF"/>
                </a:solidFill>
              </a:rPr>
              <a:t>Listen for the calls &amp; lyrics</a:t>
            </a:r>
            <a:endParaRPr lang="en-US" dirty="0">
              <a:solidFill>
                <a:srgbClr val="0000FF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127748" y="2571291"/>
            <a:ext cx="29391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0000FF"/>
                </a:solidFill>
              </a:rPr>
              <a:t>Note everyone is having a great time. </a:t>
            </a:r>
            <a:endParaRPr lang="en-US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3947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15139" y="22985"/>
            <a:ext cx="65921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Square Dance &amp; Music </a:t>
            </a:r>
            <a:endParaRPr lang="en-US" sz="4000" dirty="0"/>
          </a:p>
        </p:txBody>
      </p:sp>
      <p:sp>
        <p:nvSpPr>
          <p:cNvPr id="3" name="TextBox 2"/>
          <p:cNvSpPr txBox="1"/>
          <p:nvPr/>
        </p:nvSpPr>
        <p:spPr>
          <a:xfrm>
            <a:off x="1173273" y="1673779"/>
            <a:ext cx="242115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FF0000"/>
                </a:solidFill>
              </a:rPr>
              <a:t>Blues </a:t>
            </a:r>
          </a:p>
          <a:p>
            <a:r>
              <a:rPr lang="en-US" sz="3600" dirty="0" smtClean="0">
                <a:solidFill>
                  <a:srgbClr val="FF0000"/>
                </a:solidFill>
              </a:rPr>
              <a:t>Country </a:t>
            </a:r>
          </a:p>
          <a:p>
            <a:r>
              <a:rPr lang="en-US" sz="3600" dirty="0" smtClean="0">
                <a:solidFill>
                  <a:srgbClr val="FF0000"/>
                </a:solidFill>
              </a:rPr>
              <a:t>Disco</a:t>
            </a:r>
          </a:p>
          <a:p>
            <a:r>
              <a:rPr lang="en-US" sz="3600" dirty="0" smtClean="0">
                <a:solidFill>
                  <a:srgbClr val="FF0000"/>
                </a:solidFill>
              </a:rPr>
              <a:t>Folk</a:t>
            </a:r>
          </a:p>
          <a:p>
            <a:r>
              <a:rPr lang="en-US" sz="3600" dirty="0" smtClean="0">
                <a:solidFill>
                  <a:srgbClr val="FF0000"/>
                </a:solidFill>
              </a:rPr>
              <a:t> </a:t>
            </a:r>
            <a:endParaRPr lang="en-US" sz="3600" dirty="0">
              <a:solidFill>
                <a:srgbClr val="FF00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5437" y="5646474"/>
            <a:ext cx="85857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>
                <a:solidFill>
                  <a:srgbClr val="00B050"/>
                </a:solidFill>
              </a:rPr>
              <a:t>You cannot square dance to Chopin, Ravel, </a:t>
            </a:r>
          </a:p>
          <a:p>
            <a:pPr algn="ctr"/>
            <a:r>
              <a:rPr lang="en-US" sz="3600" dirty="0" smtClean="0">
                <a:solidFill>
                  <a:srgbClr val="00B050"/>
                </a:solidFill>
              </a:rPr>
              <a:t>or Le </a:t>
            </a:r>
            <a:r>
              <a:rPr lang="en-US" sz="3600" dirty="0" err="1">
                <a:solidFill>
                  <a:srgbClr val="00B050"/>
                </a:solidFill>
              </a:rPr>
              <a:t>sacre</a:t>
            </a:r>
            <a:r>
              <a:rPr lang="en-US" sz="3600" dirty="0">
                <a:solidFill>
                  <a:srgbClr val="00B050"/>
                </a:solidFill>
              </a:rPr>
              <a:t> du </a:t>
            </a:r>
            <a:r>
              <a:rPr lang="en-US" sz="3600" dirty="0" err="1">
                <a:solidFill>
                  <a:srgbClr val="00B050"/>
                </a:solidFill>
              </a:rPr>
              <a:t>printemps</a:t>
            </a:r>
            <a:endParaRPr lang="en-US" sz="3600" dirty="0">
              <a:solidFill>
                <a:srgbClr val="00B05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594429" y="1603941"/>
            <a:ext cx="207866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rgbClr val="FF0000"/>
                </a:solidFill>
              </a:rPr>
              <a:t>Jazz </a:t>
            </a:r>
          </a:p>
          <a:p>
            <a:r>
              <a:rPr lang="en-US" sz="3600" dirty="0">
                <a:solidFill>
                  <a:srgbClr val="FF0000"/>
                </a:solidFill>
              </a:rPr>
              <a:t>Pop</a:t>
            </a:r>
          </a:p>
          <a:p>
            <a:r>
              <a:rPr lang="en-US" sz="3600" dirty="0">
                <a:solidFill>
                  <a:srgbClr val="FF0000"/>
                </a:solidFill>
              </a:rPr>
              <a:t>Rock </a:t>
            </a:r>
          </a:p>
          <a:p>
            <a:r>
              <a:rPr lang="en-US" sz="3600" dirty="0">
                <a:solidFill>
                  <a:srgbClr val="FF0000"/>
                </a:solidFill>
              </a:rPr>
              <a:t>Spirituals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25941" y="4277640"/>
            <a:ext cx="848478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>
                <a:solidFill>
                  <a:srgbClr val="7030A0"/>
                </a:solidFill>
              </a:rPr>
              <a:t>Some classical music, but not much: Need a steady 2/2, 2/4, 4/4, or 6/8 time signature </a:t>
            </a:r>
            <a:endParaRPr lang="en-US" sz="3200" dirty="0">
              <a:solidFill>
                <a:srgbClr val="7030A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015585" y="2325673"/>
            <a:ext cx="30621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FF0000"/>
                </a:solidFill>
              </a:rPr>
              <a:t>……</a:t>
            </a:r>
            <a:endParaRPr lang="en-US" sz="3600" dirty="0">
              <a:solidFill>
                <a:srgbClr val="FF0000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173273" y="876721"/>
            <a:ext cx="626132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>
                <a:solidFill>
                  <a:srgbClr val="0000FF"/>
                </a:solidFill>
              </a:rPr>
              <a:t>Many forms of music are </a:t>
            </a:r>
            <a:r>
              <a:rPr lang="en-US" sz="3600" dirty="0" smtClean="0">
                <a:solidFill>
                  <a:srgbClr val="0000FF"/>
                </a:solidFill>
              </a:rPr>
              <a:t>used:   </a:t>
            </a:r>
            <a:endParaRPr lang="en-US" sz="3600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2702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592040"/>
            <a:ext cx="9220153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 An important element of a singing call is a kind of </a:t>
            </a:r>
          </a:p>
          <a:p>
            <a:r>
              <a:rPr lang="en-US" sz="3200" dirty="0"/>
              <a:t>t</a:t>
            </a:r>
            <a:r>
              <a:rPr lang="en-US" sz="3200" dirty="0" smtClean="0"/>
              <a:t>ransformation known as a corner progression: </a:t>
            </a:r>
            <a:endParaRPr lang="en-US" sz="2800" dirty="0" smtClean="0"/>
          </a:p>
          <a:p>
            <a:r>
              <a:rPr lang="en-US" sz="2800" dirty="0"/>
              <a:t>Girls move counterclockwise around the square by 90 </a:t>
            </a:r>
            <a:r>
              <a:rPr lang="en-US" sz="2800" dirty="0" smtClean="0"/>
              <a:t>degrees</a:t>
            </a:r>
          </a:p>
          <a:p>
            <a:endParaRPr lang="en-US" sz="900" dirty="0" smtClean="0"/>
          </a:p>
        </p:txBody>
      </p:sp>
      <p:pic>
        <p:nvPicPr>
          <p:cNvPr id="5" name="Picture 4" descr="Screen Shot 2019-07-05 at 12.32.11 P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3854" y="2536727"/>
            <a:ext cx="2883332" cy="2857588"/>
          </a:xfrm>
          <a:prstGeom prst="rect">
            <a:avLst/>
          </a:prstGeom>
        </p:spPr>
      </p:pic>
      <p:pic>
        <p:nvPicPr>
          <p:cNvPr id="3" name="Picture 2" descr="Screen Shot 2019-08-13 at 1.32.55 P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069" y="2536727"/>
            <a:ext cx="2844714" cy="2853745"/>
          </a:xfrm>
          <a:prstGeom prst="rect">
            <a:avLst/>
          </a:prstGeom>
        </p:spPr>
      </p:pic>
      <p:cxnSp>
        <p:nvCxnSpPr>
          <p:cNvPr id="7" name="Straight Arrow Connector 6"/>
          <p:cNvCxnSpPr/>
          <p:nvPr/>
        </p:nvCxnSpPr>
        <p:spPr>
          <a:xfrm>
            <a:off x="3550290" y="3963599"/>
            <a:ext cx="92367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3738353" y="3188455"/>
            <a:ext cx="376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2317020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/>
              <p:cNvSpPr txBox="1"/>
              <p:nvPr/>
            </p:nvSpPr>
            <p:spPr>
              <a:xfrm>
                <a:off x="2520295" y="453817"/>
                <a:ext cx="3075907" cy="209288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4000" dirty="0" smtClean="0"/>
                  <a:t> </a:t>
                </a:r>
                <a:endParaRPr lang="en-US" sz="4400" dirty="0" smtClean="0"/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US" sz="44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sz="44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p>
                        <m:r>
                          <a:rPr lang="en-US" sz="4400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sup>
                    </m:sSup>
                    <m:r>
                      <a:rPr lang="en-US" sz="4400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sz="4400" dirty="0" smtClean="0"/>
                  <a:t>is a zero: </a:t>
                </a:r>
              </a:p>
              <a:p>
                <a:endParaRPr lang="en-US" sz="3600" dirty="0" smtClean="0"/>
              </a:p>
              <a:p>
                <a:endParaRPr lang="en-US" sz="1050" dirty="0" smtClean="0"/>
              </a:p>
            </p:txBody>
          </p:sp>
        </mc:Choice>
        <mc:Fallback xmlns="">
          <p:sp>
            <p:nvSpPr>
              <p:cNvPr id="2" name="TextBox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20295" y="453817"/>
                <a:ext cx="3075907" cy="2092881"/>
              </a:xfrm>
              <a:prstGeom prst="rect">
                <a:avLst/>
              </a:prstGeom>
              <a:blipFill>
                <a:blip r:embed="rId2"/>
                <a:stretch>
                  <a:fillRect r="-712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 descr="Screen Shot 2019-07-05 at 12.31.44 P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28728"/>
            <a:ext cx="1713994" cy="1694293"/>
          </a:xfrm>
          <a:prstGeom prst="rect">
            <a:avLst/>
          </a:prstGeom>
        </p:spPr>
      </p:pic>
      <p:pic>
        <p:nvPicPr>
          <p:cNvPr id="5" name="Picture 4" descr="Screen Shot 2019-07-05 at 12.32.11 PM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0378" y="2628729"/>
            <a:ext cx="1709556" cy="1694292"/>
          </a:xfrm>
          <a:prstGeom prst="rect">
            <a:avLst/>
          </a:prstGeom>
        </p:spPr>
      </p:pic>
      <p:pic>
        <p:nvPicPr>
          <p:cNvPr id="3" name="Picture 2" descr="Screen Shot 2019-07-05 at 12.32.44 PM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2403" y="2601824"/>
            <a:ext cx="1655192" cy="1721197"/>
          </a:xfrm>
          <a:prstGeom prst="rect">
            <a:avLst/>
          </a:prstGeom>
        </p:spPr>
      </p:pic>
      <p:pic>
        <p:nvPicPr>
          <p:cNvPr id="6" name="Picture 5" descr="Screen Shot 2019-07-05 at 12.35.04 PM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6102" y="2545543"/>
            <a:ext cx="1782660" cy="1777478"/>
          </a:xfrm>
          <a:prstGeom prst="rect">
            <a:avLst/>
          </a:prstGeom>
        </p:spPr>
      </p:pic>
      <p:pic>
        <p:nvPicPr>
          <p:cNvPr id="7" name="Picture 6" descr="Screen Shot 2019-07-05 at 12.31.44 P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0006" y="2601824"/>
            <a:ext cx="1713994" cy="1694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36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18438" y="103257"/>
            <a:ext cx="58904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Structure Of A Singing Call </a:t>
            </a:r>
            <a:endParaRPr lang="en-US" sz="4000" dirty="0"/>
          </a:p>
        </p:txBody>
      </p:sp>
      <p:sp>
        <p:nvSpPr>
          <p:cNvPr id="3" name="TextBox 2"/>
          <p:cNvSpPr txBox="1"/>
          <p:nvPr/>
        </p:nvSpPr>
        <p:spPr>
          <a:xfrm>
            <a:off x="2118537" y="826262"/>
            <a:ext cx="5029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0000FF"/>
                </a:solidFill>
              </a:rPr>
              <a:t>7 verses of 64 beats </a:t>
            </a:r>
            <a:endParaRPr lang="en-US" sz="3600" dirty="0">
              <a:solidFill>
                <a:srgbClr val="0000FF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/>
              <p:cNvSpPr txBox="1"/>
              <p:nvPr/>
            </p:nvSpPr>
            <p:spPr>
              <a:xfrm>
                <a:off x="808075" y="1540999"/>
                <a:ext cx="7995683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3200" dirty="0" smtClean="0">
                    <a:solidFill>
                      <a:srgbClr val="FF0000"/>
                    </a:solidFill>
                  </a:rPr>
                  <a:t>Verses 1,4,7  are sequences in </a:t>
                </a:r>
                <a14:m>
                  <m:oMath xmlns:m="http://schemas.openxmlformats.org/officeDocument/2006/math">
                    <m:r>
                      <a:rPr lang="en-US" sz="3200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𝐻𝑜𝑚</m:t>
                    </m:r>
                    <m:d>
                      <m:dPr>
                        <m:ctrlPr>
                          <a:rPr lang="en-US" sz="32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32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𝑠</m:t>
                        </m:r>
                        <m:r>
                          <a:rPr lang="en-US" sz="32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US" sz="32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𝑠</m:t>
                        </m:r>
                        <m:r>
                          <a:rPr lang="en-US" sz="32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 </m:t>
                        </m:r>
                      </m:e>
                    </m:d>
                  </m:oMath>
                </a14:m>
                <a:endParaRPr lang="en-US" sz="32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7" name="TextBox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8075" y="1540999"/>
                <a:ext cx="7995683" cy="584775"/>
              </a:xfrm>
              <a:prstGeom prst="rect">
                <a:avLst/>
              </a:prstGeom>
              <a:blipFill>
                <a:blip r:embed="rId2"/>
                <a:stretch>
                  <a:fillRect l="-1983" t="-12500" b="-3437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Box 7"/>
          <p:cNvSpPr txBox="1"/>
          <p:nvPr/>
        </p:nvSpPr>
        <p:spPr>
          <a:xfrm>
            <a:off x="462516" y="2293679"/>
            <a:ext cx="8686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C00000"/>
                </a:solidFill>
              </a:rPr>
              <a:t>Verses 2&amp;3, 5&amp;6  are corner progressions (99%)</a:t>
            </a:r>
            <a:endParaRPr lang="en-US" sz="3200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/>
              <p:cNvSpPr txBox="1"/>
              <p:nvPr/>
            </p:nvSpPr>
            <p:spPr>
              <a:xfrm>
                <a:off x="244549" y="3121775"/>
                <a:ext cx="877717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sz="2800" b="0" i="1" smtClean="0">
                        <a:solidFill>
                          <a:srgbClr val="7030A0"/>
                        </a:solidFill>
                        <a:latin typeface="Cambria Math" panose="02040503050406030204" pitchFamily="18" charset="0"/>
                      </a:rPr>
                      <m:t>⇒  </m:t>
                    </m:r>
                  </m:oMath>
                </a14:m>
                <a:r>
                  <a:rPr lang="en-US" sz="2800" dirty="0" smtClean="0">
                    <a:solidFill>
                      <a:srgbClr val="7030A0"/>
                    </a:solidFill>
                  </a:rPr>
                  <a:t>Partners change all around the square during the song </a:t>
                </a:r>
                <a:endParaRPr lang="en-US" sz="2800" dirty="0">
                  <a:solidFill>
                    <a:srgbClr val="7030A0"/>
                  </a:solidFill>
                </a:endParaRPr>
              </a:p>
            </p:txBody>
          </p:sp>
        </mc:Choice>
        <mc:Fallback xmlns="">
          <p:sp>
            <p:nvSpPr>
              <p:cNvPr id="9" name="TextBox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4549" y="3121775"/>
                <a:ext cx="8777176" cy="523220"/>
              </a:xfrm>
              <a:prstGeom prst="rect">
                <a:avLst/>
              </a:prstGeom>
              <a:blipFill>
                <a:blip r:embed="rId3"/>
                <a:stretch>
                  <a:fillRect t="-10465" b="-3255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/>
              <p:cNvSpPr txBox="1"/>
              <p:nvPr/>
            </p:nvSpPr>
            <p:spPr>
              <a:xfrm>
                <a:off x="1823483" y="3715234"/>
                <a:ext cx="540134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sz="3600" b="0" i="1" smtClean="0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3600" b="0" i="1" smtClean="0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p>
                          <m:r>
                            <a:rPr lang="en-US" sz="3600" b="0" i="1" smtClean="0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</a:rPr>
                            <m:t>4</m:t>
                          </m:r>
                        </m:sup>
                      </m:sSup>
                      <m:r>
                        <a:rPr lang="en-US" sz="3600" b="0" i="1" smtClean="0">
                          <a:solidFill>
                            <a:srgbClr val="C00000"/>
                          </a:solidFill>
                          <a:latin typeface="Cambria Math" panose="02040503050406030204" pitchFamily="18" charset="0"/>
                        </a:rPr>
                        <m:t> ∈</m:t>
                      </m:r>
                      <m:r>
                        <a:rPr lang="en-US" sz="3600" b="0" i="1" smtClean="0">
                          <a:solidFill>
                            <a:srgbClr val="C00000"/>
                          </a:solidFill>
                          <a:latin typeface="Cambria Math" panose="02040503050406030204" pitchFamily="18" charset="0"/>
                        </a:rPr>
                        <m:t>𝐻𝑜𝑚</m:t>
                      </m:r>
                      <m:d>
                        <m:dPr>
                          <m:ctrlPr>
                            <a:rPr lang="en-US" sz="3600" b="0" i="1" smtClean="0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sz="3600" b="0" i="1" smtClean="0">
                                  <a:solidFill>
                                    <a:srgbClr val="C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3600" b="0" i="1" smtClean="0">
                                  <a:solidFill>
                                    <a:srgbClr val="C00000"/>
                                  </a:solidFill>
                                  <a:latin typeface="Cambria Math" panose="02040503050406030204" pitchFamily="18" charset="0"/>
                                </a:rPr>
                                <m:t>𝑠</m:t>
                              </m:r>
                            </m:e>
                            <m:sub>
                              <m:r>
                                <a:rPr lang="en-US" sz="3600" b="0" i="1" smtClean="0">
                                  <a:solidFill>
                                    <a:srgbClr val="C00000"/>
                                  </a:solidFill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  <m:r>
                            <a:rPr lang="en-US" sz="3600" b="0" i="1" smtClean="0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</a:rPr>
                            <m:t>,</m:t>
                          </m:r>
                          <m:sSub>
                            <m:sSubPr>
                              <m:ctrlPr>
                                <a:rPr lang="en-US" sz="3600" b="0" i="1" smtClean="0">
                                  <a:solidFill>
                                    <a:srgbClr val="C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3600" b="0" i="1" smtClean="0">
                                  <a:solidFill>
                                    <a:srgbClr val="C00000"/>
                                  </a:solidFill>
                                  <a:latin typeface="Cambria Math" panose="02040503050406030204" pitchFamily="18" charset="0"/>
                                </a:rPr>
                                <m:t>𝑠</m:t>
                              </m:r>
                            </m:e>
                            <m:sub>
                              <m:r>
                                <a:rPr lang="en-US" sz="3600" b="0" i="1" smtClean="0">
                                  <a:solidFill>
                                    <a:srgbClr val="C00000"/>
                                  </a:solidFill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US" sz="3600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1" name="TextBox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23483" y="3715234"/>
                <a:ext cx="5401340" cy="646331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Box 11"/>
          <p:cNvSpPr txBox="1"/>
          <p:nvPr/>
        </p:nvSpPr>
        <p:spPr>
          <a:xfrm>
            <a:off x="26581" y="4530884"/>
            <a:ext cx="89951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>
                <a:solidFill>
                  <a:srgbClr val="0000FF"/>
                </a:solidFill>
              </a:rPr>
              <a:t>Huge satisfaction to get your original partner back </a:t>
            </a:r>
          </a:p>
          <a:p>
            <a:pPr algn="ctr"/>
            <a:r>
              <a:rPr lang="en-US" sz="3200" dirty="0" smtClean="0">
                <a:solidFill>
                  <a:srgbClr val="0000FF"/>
                </a:solidFill>
              </a:rPr>
              <a:t>to dance last verse !</a:t>
            </a:r>
            <a:endParaRPr lang="en-US" sz="3200" dirty="0">
              <a:solidFill>
                <a:srgbClr val="0000FF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62516" y="5688418"/>
            <a:ext cx="842098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>
                <a:solidFill>
                  <a:srgbClr val="00B050"/>
                </a:solidFill>
              </a:rPr>
              <a:t>Calls take specified numbers of beats, </a:t>
            </a:r>
          </a:p>
          <a:p>
            <a:pPr algn="ctr"/>
            <a:r>
              <a:rPr lang="en-US" sz="3200" dirty="0" smtClean="0">
                <a:solidFill>
                  <a:srgbClr val="00B050"/>
                </a:solidFill>
              </a:rPr>
              <a:t>so designing a singing call can be quite tricky. </a:t>
            </a:r>
            <a:endParaRPr lang="en-US" sz="32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3890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8" grpId="0"/>
      <p:bldP spid="9" grpId="0"/>
      <p:bldP spid="11" grpId="0"/>
      <p:bldP spid="12" grpId="0"/>
      <p:bldP spid="13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91027"/>
            <a:ext cx="7667859" cy="15081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First two verses in a singing call: </a:t>
            </a:r>
          </a:p>
          <a:p>
            <a:r>
              <a:rPr lang="en-US" sz="2800" dirty="0" smtClean="0"/>
              <a:t>verse 1 </a:t>
            </a:r>
            <a:r>
              <a:rPr lang="mr-IN" sz="2800" dirty="0" smtClean="0"/>
              <a:t>–</a:t>
            </a:r>
            <a:r>
              <a:rPr lang="en-US" sz="2800" dirty="0" smtClean="0"/>
              <a:t> boys back with partner</a:t>
            </a:r>
          </a:p>
          <a:p>
            <a:r>
              <a:rPr lang="en-US" sz="2800" dirty="0"/>
              <a:t>v</a:t>
            </a:r>
            <a:r>
              <a:rPr lang="en-US" sz="2800" dirty="0" smtClean="0"/>
              <a:t>erse 2 </a:t>
            </a:r>
            <a:r>
              <a:rPr lang="mr-IN" sz="2800" dirty="0" smtClean="0"/>
              <a:t>–</a:t>
            </a:r>
            <a:r>
              <a:rPr lang="en-US" sz="2800" dirty="0" smtClean="0"/>
              <a:t> boys go home with corner as new partner</a:t>
            </a:r>
          </a:p>
          <a:p>
            <a:endParaRPr lang="en-US" sz="800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6506232" y="3763177"/>
            <a:ext cx="2069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Starting squared set</a:t>
            </a:r>
            <a:endParaRPr lang="en-US" dirty="0"/>
          </a:p>
        </p:txBody>
      </p:sp>
      <p:pic>
        <p:nvPicPr>
          <p:cNvPr id="8" name="Picture 7" descr="Screen Shot 2019-07-05 at 11.08.17 AM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0196" y="1688230"/>
            <a:ext cx="2761099" cy="1880556"/>
          </a:xfrm>
          <a:prstGeom prst="rect">
            <a:avLst/>
          </a:prstGeom>
        </p:spPr>
      </p:pic>
      <p:pic>
        <p:nvPicPr>
          <p:cNvPr id="10" name="Picture 9" descr="Screen Shot 2019-07-05 at 11.10.50 AM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9107" y="4311974"/>
            <a:ext cx="2393189" cy="1847525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6486419" y="6202138"/>
            <a:ext cx="2265877" cy="7232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Boys back </a:t>
            </a:r>
            <a:r>
              <a:rPr lang="en-US" dirty="0"/>
              <a:t>home with </a:t>
            </a:r>
            <a:endParaRPr lang="en-US" dirty="0" smtClean="0"/>
          </a:p>
          <a:p>
            <a:r>
              <a:rPr lang="en-US" dirty="0" smtClean="0"/>
              <a:t>corner </a:t>
            </a:r>
            <a:r>
              <a:rPr lang="en-US" dirty="0"/>
              <a:t>as new partner</a:t>
            </a:r>
          </a:p>
          <a:p>
            <a:endParaRPr lang="en-US" sz="500" dirty="0"/>
          </a:p>
        </p:txBody>
      </p:sp>
      <p:pic>
        <p:nvPicPr>
          <p:cNvPr id="12" name="The Traveling Hoedowners Square Dancing at Whirl &amp; Twirl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08468" y="2153954"/>
            <a:ext cx="5498568" cy="4123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4349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eborahAllThatJazz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37887" y="894010"/>
            <a:ext cx="7261925" cy="544644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59728" y="150907"/>
            <a:ext cx="93854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Let’s watch the second partner change of “All That Jazz”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1110742"/>
            <a:ext cx="173788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Look for corner progression</a:t>
            </a:r>
            <a:endParaRPr lang="en-US" sz="2000" dirty="0"/>
          </a:p>
        </p:txBody>
      </p:sp>
      <p:sp>
        <p:nvSpPr>
          <p:cNvPr id="6" name="TextBox 5"/>
          <p:cNvSpPr txBox="1"/>
          <p:nvPr/>
        </p:nvSpPr>
        <p:spPr>
          <a:xfrm>
            <a:off x="-1" y="2563021"/>
            <a:ext cx="173788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Note the excellent performance by the caller </a:t>
            </a:r>
          </a:p>
          <a:p>
            <a:r>
              <a:rPr lang="en-US" dirty="0"/>
              <a:t>Deborah </a:t>
            </a:r>
            <a:endParaRPr lang="en-US" dirty="0" smtClean="0"/>
          </a:p>
          <a:p>
            <a:r>
              <a:rPr lang="en-US" dirty="0" smtClean="0"/>
              <a:t>Carroll-Jones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-2" y="4753963"/>
            <a:ext cx="173788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Everyone is having a great time.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606621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74158" y="327907"/>
            <a:ext cx="741089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dirty="0" smtClean="0"/>
              <a:t>Square Dance As </a:t>
            </a:r>
          </a:p>
          <a:p>
            <a:pPr algn="ctr"/>
            <a:r>
              <a:rPr lang="en-US" sz="5400" dirty="0" smtClean="0"/>
              <a:t>Puzzle-Solving In Motion </a:t>
            </a:r>
            <a:endParaRPr lang="en-US" sz="54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7864" y="3054202"/>
            <a:ext cx="6298843" cy="3527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4638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4300" y="4201242"/>
            <a:ext cx="908552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>
                <a:solidFill>
                  <a:srgbClr val="FF0000"/>
                </a:solidFill>
              </a:rPr>
              <a:t>There are different dance ``programs’’ that range from pure social dancing to the mathematical extreme -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Rectangle 2"/>
              <p:cNvSpPr/>
              <p:nvPr/>
            </p:nvSpPr>
            <p:spPr>
              <a:xfrm>
                <a:off x="228600" y="222733"/>
                <a:ext cx="8357191" cy="120032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sz="3600" dirty="0" smtClean="0">
                    <a:solidFill>
                      <a:srgbClr val="0000FF"/>
                    </a:solidFill>
                  </a:rPr>
                  <a:t>You can have lots of fun at an introductory dance with just a few (</a:t>
                </a:r>
                <a14:m>
                  <m:oMath xmlns:m="http://schemas.openxmlformats.org/officeDocument/2006/math">
                    <m:r>
                      <a:rPr lang="en-US" sz="3600" b="0" i="1" smtClean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∼10) </m:t>
                    </m:r>
                  </m:oMath>
                </a14:m>
                <a:r>
                  <a:rPr lang="en-US" sz="3600" dirty="0" smtClean="0">
                    <a:solidFill>
                      <a:srgbClr val="0000FF"/>
                    </a:solidFill>
                  </a:rPr>
                  <a:t> calls. </a:t>
                </a:r>
                <a:endParaRPr lang="en-US" sz="3600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3" name="Rectangle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600" y="222733"/>
                <a:ext cx="8357191" cy="1200329"/>
              </a:xfrm>
              <a:prstGeom prst="rect">
                <a:avLst/>
              </a:prstGeom>
              <a:blipFill>
                <a:blip r:embed="rId2"/>
                <a:stretch>
                  <a:fillRect l="-292" t="-8163" r="-1460" b="-1887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Rectangle 3"/>
          <p:cNvSpPr/>
          <p:nvPr/>
        </p:nvSpPr>
        <p:spPr>
          <a:xfrm>
            <a:off x="111642" y="1657990"/>
            <a:ext cx="859110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dirty="0" smtClean="0">
                <a:solidFill>
                  <a:srgbClr val="C00000"/>
                </a:solidFill>
              </a:rPr>
              <a:t>The </a:t>
            </a:r>
            <a:r>
              <a:rPr lang="en-US" sz="3600" dirty="0">
                <a:solidFill>
                  <a:srgbClr val="C00000"/>
                </a:solidFill>
              </a:rPr>
              <a:t>mathematical thinkers attracted to square dancing have developed square dance </a:t>
            </a:r>
            <a:r>
              <a:rPr lang="en-US" sz="3600" dirty="0" smtClean="0">
                <a:solidFill>
                  <a:srgbClr val="C00000"/>
                </a:solidFill>
              </a:rPr>
              <a:t>calls and concepts </a:t>
            </a:r>
            <a:r>
              <a:rPr lang="en-US" sz="3600" dirty="0">
                <a:solidFill>
                  <a:srgbClr val="C00000"/>
                </a:solidFill>
              </a:rPr>
              <a:t>that emphasize </a:t>
            </a:r>
            <a:endParaRPr lang="en-US" sz="3600" dirty="0" smtClean="0">
              <a:solidFill>
                <a:srgbClr val="C00000"/>
              </a:solidFill>
            </a:endParaRPr>
          </a:p>
          <a:p>
            <a:pPr algn="ctr"/>
            <a:r>
              <a:rPr lang="en-US" sz="3600" dirty="0" smtClean="0">
                <a:solidFill>
                  <a:srgbClr val="C00000"/>
                </a:solidFill>
              </a:rPr>
              <a:t>the puzzle </a:t>
            </a:r>
            <a:r>
              <a:rPr lang="en-US" sz="3600" dirty="0">
                <a:solidFill>
                  <a:srgbClr val="C00000"/>
                </a:solidFill>
              </a:rPr>
              <a:t>solving aspect</a:t>
            </a:r>
          </a:p>
        </p:txBody>
      </p:sp>
      <p:sp>
        <p:nvSpPr>
          <p:cNvPr id="5" name="Rectangle 4"/>
          <p:cNvSpPr/>
          <p:nvPr/>
        </p:nvSpPr>
        <p:spPr>
          <a:xfrm>
            <a:off x="228600" y="6068912"/>
            <a:ext cx="92237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smtClean="0">
                <a:solidFill>
                  <a:srgbClr val="7030A0"/>
                </a:solidFill>
              </a:rPr>
              <a:t>a </a:t>
            </a:r>
            <a:r>
              <a:rPr lang="en-US" sz="3600" dirty="0">
                <a:solidFill>
                  <a:srgbClr val="7030A0"/>
                </a:solidFill>
              </a:rPr>
              <a:t>bit like the different colors of belts in Karate. </a:t>
            </a:r>
          </a:p>
        </p:txBody>
      </p:sp>
    </p:spTree>
    <p:extLst>
      <p:ext uri="{BB962C8B-B14F-4D97-AF65-F5344CB8AC3E}">
        <p14:creationId xmlns:p14="http://schemas.microsoft.com/office/powerpoint/2010/main" val="1646053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303" y="335243"/>
            <a:ext cx="8542967" cy="59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CALLERLAB established standard programs</a:t>
            </a:r>
          </a:p>
          <a:p>
            <a:endParaRPr lang="en-US" dirty="0"/>
          </a:p>
          <a:p>
            <a:r>
              <a:rPr lang="en-US" sz="2000" b="1" dirty="0" smtClean="0"/>
              <a:t>Basic </a:t>
            </a:r>
            <a:r>
              <a:rPr lang="en-US" sz="2000" dirty="0"/>
              <a:t>P</a:t>
            </a:r>
            <a:r>
              <a:rPr lang="en-US" sz="2000" dirty="0" smtClean="0"/>
              <a:t>rogram</a:t>
            </a:r>
            <a:r>
              <a:rPr lang="en-US" sz="2000" b="1" dirty="0" smtClean="0"/>
              <a:t> </a:t>
            </a:r>
            <a:r>
              <a:rPr lang="en-US" sz="2000" dirty="0" smtClean="0"/>
              <a:t>= 50 calls</a:t>
            </a:r>
          </a:p>
          <a:p>
            <a:endParaRPr lang="en-US" sz="2000" dirty="0"/>
          </a:p>
          <a:p>
            <a:r>
              <a:rPr lang="en-US" sz="2000" b="1" dirty="0" smtClean="0"/>
              <a:t>Mainstream </a:t>
            </a:r>
            <a:r>
              <a:rPr lang="en-US" sz="2000" dirty="0" smtClean="0"/>
              <a:t>Program</a:t>
            </a:r>
            <a:r>
              <a:rPr lang="en-US" sz="2000" b="1" dirty="0" smtClean="0"/>
              <a:t> </a:t>
            </a:r>
            <a:r>
              <a:rPr lang="en-US" sz="2000" dirty="0" smtClean="0"/>
              <a:t>= Basic Program + 18 additional calls (total = 68 calls)</a:t>
            </a:r>
          </a:p>
          <a:p>
            <a:endParaRPr lang="en-US" sz="2000" dirty="0"/>
          </a:p>
          <a:p>
            <a:r>
              <a:rPr lang="en-US" sz="2000" b="1" dirty="0" smtClean="0"/>
              <a:t>Plus </a:t>
            </a:r>
            <a:r>
              <a:rPr lang="en-US" sz="2000" dirty="0" smtClean="0"/>
              <a:t>Program</a:t>
            </a:r>
            <a:r>
              <a:rPr lang="en-US" sz="2000" b="1" dirty="0" smtClean="0"/>
              <a:t> </a:t>
            </a:r>
            <a:r>
              <a:rPr lang="en-US" sz="2000" dirty="0" smtClean="0"/>
              <a:t>= Mainstream Program + 32 additional calls (total = 100 calls)</a:t>
            </a:r>
          </a:p>
          <a:p>
            <a:endParaRPr lang="en-US" sz="2000" dirty="0"/>
          </a:p>
          <a:p>
            <a:r>
              <a:rPr lang="en-US" sz="2000" b="1" dirty="0" smtClean="0">
                <a:solidFill>
                  <a:srgbClr val="0000FF"/>
                </a:solidFill>
              </a:rPr>
              <a:t>Mainstream DBD and Plus DBD</a:t>
            </a:r>
            <a:r>
              <a:rPr lang="en-US" sz="2000" dirty="0" smtClean="0">
                <a:solidFill>
                  <a:srgbClr val="0000FF"/>
                </a:solidFill>
              </a:rPr>
              <a:t>: “dancing by definition”</a:t>
            </a:r>
          </a:p>
          <a:p>
            <a:endParaRPr lang="en-US" sz="2000" dirty="0"/>
          </a:p>
          <a:p>
            <a:r>
              <a:rPr lang="en-US" sz="2000" dirty="0" smtClean="0"/>
              <a:t>Requires knowing the definitions of the calls well enough to implement them  from unusual configurations IN REAL TIME. Requires quick &amp; clear thinking. </a:t>
            </a:r>
          </a:p>
          <a:p>
            <a:endParaRPr lang="en-US" sz="2000" dirty="0"/>
          </a:p>
          <a:p>
            <a:r>
              <a:rPr lang="en-US" sz="2000" b="1" dirty="0" smtClean="0">
                <a:solidFill>
                  <a:srgbClr val="0000FF"/>
                </a:solidFill>
              </a:rPr>
              <a:t>Advanced</a:t>
            </a:r>
            <a:r>
              <a:rPr lang="en-US" sz="2000" dirty="0" smtClean="0">
                <a:solidFill>
                  <a:srgbClr val="0000FF"/>
                </a:solidFill>
              </a:rPr>
              <a:t> Program: Plus DBD + 70 additional Calls (total = 170 calls)</a:t>
            </a:r>
          </a:p>
          <a:p>
            <a:endParaRPr lang="en-US" sz="2000" dirty="0"/>
          </a:p>
          <a:p>
            <a:r>
              <a:rPr lang="en-US" sz="2000" b="1" dirty="0" smtClean="0">
                <a:solidFill>
                  <a:srgbClr val="FF0000"/>
                </a:solidFill>
              </a:rPr>
              <a:t>Challenge</a:t>
            </a:r>
            <a:r>
              <a:rPr lang="en-US" sz="2000" dirty="0" smtClean="0">
                <a:solidFill>
                  <a:srgbClr val="FF0000"/>
                </a:solidFill>
              </a:rPr>
              <a:t> Programs C1, C2, C3A, C3B, C4: &gt; 1100 additional calls </a:t>
            </a:r>
          </a:p>
          <a:p>
            <a:r>
              <a:rPr lang="en-US" sz="2000" dirty="0" smtClean="0">
                <a:solidFill>
                  <a:srgbClr val="FF0000"/>
                </a:solidFill>
              </a:rPr>
              <a:t>It is still dancing but it is also puzzle solving in motion. </a:t>
            </a:r>
          </a:p>
          <a:p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817559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40682" y="106307"/>
            <a:ext cx="85724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rgbClr val="7030A0"/>
                </a:solidFill>
              </a:rPr>
              <a:t>SD a strong computer science feel to it.</a:t>
            </a:r>
            <a:endParaRPr lang="en-US" sz="4000" dirty="0">
              <a:solidFill>
                <a:srgbClr val="7030A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54021" y="860359"/>
            <a:ext cx="79539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00B050"/>
                </a:solidFill>
              </a:rPr>
              <a:t>Many callers are also computer scientists. </a:t>
            </a:r>
            <a:endParaRPr lang="en-US" sz="3600" dirty="0">
              <a:solidFill>
                <a:srgbClr val="00B05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39082" y="1708829"/>
            <a:ext cx="81625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0000FF"/>
                </a:solidFill>
              </a:rPr>
              <a:t>Definitions of calls make use of previous calls: </a:t>
            </a:r>
            <a:endParaRPr lang="en-US" sz="3200" dirty="0">
              <a:solidFill>
                <a:srgbClr val="0000FF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130019" y="2334622"/>
            <a:ext cx="54204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FF0000"/>
                </a:solidFill>
                <a:latin typeface="Imprint MT Shadow" panose="04020605060303030202" pitchFamily="82" charset="0"/>
              </a:rPr>
              <a:t>PASS THE OCEAN := </a:t>
            </a:r>
            <a:endParaRPr lang="en-US" sz="3200" dirty="0">
              <a:solidFill>
                <a:srgbClr val="FF0000"/>
              </a:solidFill>
              <a:latin typeface="Imprint MT Shadow" panose="04020605060303030202" pitchFamily="82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45229" y="2909677"/>
            <a:ext cx="858997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800" dirty="0">
                <a:solidFill>
                  <a:srgbClr val="FF0000"/>
                </a:solidFill>
                <a:latin typeface="Imprint MT Shadow" panose="04020605060303030202" pitchFamily="82" charset="0"/>
              </a:rPr>
              <a:t>PASS </a:t>
            </a:r>
            <a:r>
              <a:rPr lang="en-US" sz="2800" dirty="0" smtClean="0">
                <a:solidFill>
                  <a:srgbClr val="FF0000"/>
                </a:solidFill>
                <a:latin typeface="Imprint MT Shadow" panose="04020605060303030202" pitchFamily="82" charset="0"/>
              </a:rPr>
              <a:t>THRU</a:t>
            </a:r>
          </a:p>
          <a:p>
            <a:r>
              <a:rPr lang="en-US" sz="2800" dirty="0" smtClean="0">
                <a:solidFill>
                  <a:srgbClr val="FF0000"/>
                </a:solidFill>
                <a:latin typeface="Imprint MT Shadow" panose="04020605060303030202" pitchFamily="82" charset="0"/>
              </a:rPr>
              <a:t>2. FACE YOUR (current) PARTNER </a:t>
            </a:r>
          </a:p>
          <a:p>
            <a:r>
              <a:rPr lang="en-US" sz="2800" dirty="0" smtClean="0">
                <a:solidFill>
                  <a:srgbClr val="FF0000"/>
                </a:solidFill>
                <a:latin typeface="Imprint MT Shadow" panose="04020605060303030202" pitchFamily="82" charset="0"/>
              </a:rPr>
              <a:t>3. STEP TO A RIGHT HAND OCEAN WAVE </a:t>
            </a:r>
            <a:r>
              <a:rPr lang="en-US" sz="2800" dirty="0" smtClean="0"/>
              <a:t> </a:t>
            </a:r>
            <a:endParaRPr lang="en-US" sz="2800" dirty="0"/>
          </a:p>
        </p:txBody>
      </p:sp>
      <p:sp>
        <p:nvSpPr>
          <p:cNvPr id="9" name="TextBox 8"/>
          <p:cNvSpPr txBox="1"/>
          <p:nvPr/>
        </p:nvSpPr>
        <p:spPr>
          <a:xfrm>
            <a:off x="425743" y="5159050"/>
            <a:ext cx="858920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>
                <a:solidFill>
                  <a:srgbClr val="00B050"/>
                </a:solidFill>
              </a:rPr>
              <a:t>New calls can be made from insertion, deletion, substitution  of old calls. </a:t>
            </a:r>
            <a:endParaRPr lang="en-US" sz="3200" dirty="0">
              <a:solidFill>
                <a:srgbClr val="00B05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274022" y="6228219"/>
            <a:ext cx="76390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FF0000"/>
                </a:solidFill>
                <a:latin typeface="Imprint MT Shadow" panose="04020605060303030202" pitchFamily="82" charset="0"/>
              </a:rPr>
              <a:t>INSERT, DELETE, SUBSTITUTE, …. </a:t>
            </a:r>
            <a:endParaRPr lang="en-US" sz="3200" dirty="0">
              <a:solidFill>
                <a:srgbClr val="FF0000"/>
              </a:solidFill>
              <a:latin typeface="Imprint MT Shadow" panose="04020605060303030202" pitchFamily="82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27877" y="4496043"/>
            <a:ext cx="80163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C00000"/>
                </a:solidFill>
              </a:rPr>
              <a:t>A caller can call  ``</a:t>
            </a:r>
            <a:r>
              <a:rPr lang="en-US" sz="2400" dirty="0" smtClean="0">
                <a:solidFill>
                  <a:srgbClr val="C00000"/>
                </a:solidFill>
                <a:latin typeface="Imprint MT Shadow" panose="04020605060303030202" pitchFamily="82" charset="0"/>
              </a:rPr>
              <a:t>Do the last 2/3 of  PASS THE OCEAN’’ </a:t>
            </a:r>
            <a:endParaRPr lang="en-US" sz="2400" dirty="0">
              <a:solidFill>
                <a:srgbClr val="C00000"/>
              </a:solidFill>
              <a:latin typeface="Imprint MT Shadow" panose="040206050603030302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7887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9" grpId="0"/>
      <p:bldP spid="11" grpId="0"/>
      <p:bldP spid="12" grpId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3clip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29970" y="1219490"/>
            <a:ext cx="9173970" cy="516843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31159" y="179681"/>
            <a:ext cx="8812841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A sample of C3B dancing</a:t>
            </a:r>
          </a:p>
          <a:p>
            <a:r>
              <a:rPr lang="en-US" sz="2400" dirty="0" smtClean="0"/>
              <a:t>(caller Russ Howell, 2012)</a:t>
            </a:r>
            <a:endParaRPr 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4182576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340242" y="0"/>
            <a:ext cx="8229600" cy="1143000"/>
          </a:xfrm>
        </p:spPr>
        <p:txBody>
          <a:bodyPr/>
          <a:lstStyle/>
          <a:p>
            <a:r>
              <a:rPr lang="en-US" dirty="0" smtClean="0"/>
              <a:t>Error Detection &amp; Correction 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340241" y="1673782"/>
            <a:ext cx="23072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0000FF"/>
                </a:solidFill>
              </a:rPr>
              <a:t>Detection:</a:t>
            </a:r>
            <a:endParaRPr lang="en-US" sz="3200" dirty="0">
              <a:solidFill>
                <a:srgbClr val="0000FF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2838893" y="1412172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800" dirty="0">
                <a:solidFill>
                  <a:srgbClr val="0000FF"/>
                </a:solidFill>
              </a:rPr>
              <a:t>Flagpole symmetry is </a:t>
            </a:r>
            <a:r>
              <a:rPr lang="en-US" sz="2800" dirty="0" smtClean="0">
                <a:solidFill>
                  <a:srgbClr val="0000FF"/>
                </a:solidFill>
              </a:rPr>
              <a:t>broken</a:t>
            </a:r>
            <a:endParaRPr lang="en-US" sz="2800" dirty="0">
              <a:solidFill>
                <a:srgbClr val="0000FF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838893" y="2131872"/>
            <a:ext cx="57763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rgbClr val="0000FF"/>
                </a:solidFill>
              </a:rPr>
              <a:t>Partners not home at end </a:t>
            </a:r>
            <a:r>
              <a:rPr lang="en-US" sz="2800" dirty="0" smtClean="0">
                <a:solidFill>
                  <a:srgbClr val="0000FF"/>
                </a:solidFill>
              </a:rPr>
              <a:t>of sequence</a:t>
            </a:r>
            <a:endParaRPr lang="en-US" sz="2800" dirty="0">
              <a:solidFill>
                <a:srgbClr val="0000FF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40240" y="3734682"/>
            <a:ext cx="23072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FF0000"/>
                </a:solidFill>
              </a:rPr>
              <a:t>Correction:</a:t>
            </a:r>
            <a:endParaRPr lang="en-US" sz="3200" dirty="0">
              <a:solidFill>
                <a:srgbClr val="FF000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440170" y="3072962"/>
            <a:ext cx="630510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One dancer is wrong: </a:t>
            </a:r>
          </a:p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Like an error correcting code </a:t>
            </a: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282679" y="5323021"/>
            <a:ext cx="68618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7030A0"/>
                </a:solidFill>
              </a:rPr>
              <a:t>Total breakdown:   ``Square your sets’’</a:t>
            </a:r>
            <a:endParaRPr lang="en-US" sz="3200" dirty="0">
              <a:solidFill>
                <a:srgbClr val="7030A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2838893" y="6161969"/>
            <a:ext cx="39127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00B050"/>
                </a:solidFill>
              </a:rPr>
              <a:t>Caller mistakes… </a:t>
            </a:r>
            <a:endParaRPr lang="en-US" sz="3600" dirty="0">
              <a:solidFill>
                <a:srgbClr val="00B050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700669" y="4108000"/>
            <a:ext cx="57841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Teamwork by the dancers; </a:t>
            </a:r>
          </a:p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helper words from caller</a:t>
            </a:r>
            <a:endParaRPr 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6154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67294" y="30256"/>
            <a:ext cx="60180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HEXAGONS &amp; RECTANGLES </a:t>
            </a:r>
            <a:endParaRPr lang="en-US" sz="4000" dirty="0"/>
          </a:p>
        </p:txBody>
      </p:sp>
      <p:sp>
        <p:nvSpPr>
          <p:cNvPr id="7" name="TextBox 6"/>
          <p:cNvSpPr txBox="1"/>
          <p:nvPr/>
        </p:nvSpPr>
        <p:spPr>
          <a:xfrm>
            <a:off x="-159488" y="786734"/>
            <a:ext cx="930348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 smtClean="0">
                <a:solidFill>
                  <a:srgbClr val="0000FF"/>
                </a:solidFill>
              </a:rPr>
              <a:t>Rectangles:  Same calls work!  </a:t>
            </a:r>
          </a:p>
          <a:p>
            <a:pPr algn="ctr"/>
            <a:r>
              <a:rPr lang="en-US" sz="4400" dirty="0" smtClean="0">
                <a:solidFill>
                  <a:srgbClr val="0000FF"/>
                </a:solidFill>
              </a:rPr>
              <a:t>Good when there are 4 mod 8 dancers </a:t>
            </a:r>
            <a:endParaRPr lang="en-US" sz="4400" dirty="0">
              <a:solidFill>
                <a:srgbClr val="0000FF"/>
              </a:solidFill>
            </a:endParaRPr>
          </a:p>
        </p:txBody>
      </p:sp>
      <p:pic>
        <p:nvPicPr>
          <p:cNvPr id="4" name="RectangleSquareThru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67345" y="3311451"/>
            <a:ext cx="4826000" cy="37592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072760" y="2440028"/>
            <a:ext cx="52205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FF0000"/>
                </a:solidFill>
                <a:latin typeface="Imprint MT Shadow" panose="04020605060303030202" pitchFamily="82" charset="0"/>
              </a:rPr>
              <a:t>HEADS SQUARE THRU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949098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69581" y="24119"/>
            <a:ext cx="64220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HEXAGONS &amp; RECTANGLES </a:t>
            </a:r>
            <a:endParaRPr lang="en-US" sz="4000" dirty="0"/>
          </a:p>
        </p:txBody>
      </p:sp>
      <p:sp>
        <p:nvSpPr>
          <p:cNvPr id="8" name="TextBox 7"/>
          <p:cNvSpPr txBox="1"/>
          <p:nvPr/>
        </p:nvSpPr>
        <p:spPr>
          <a:xfrm>
            <a:off x="106325" y="674133"/>
            <a:ext cx="889945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0000FF"/>
                </a:solidFill>
              </a:rPr>
              <a:t>More surprisingly, the same calls work for hexagons, although the calling and dancing is much more difficult: </a:t>
            </a:r>
            <a:endParaRPr lang="en-US" sz="3600" dirty="0">
              <a:solidFill>
                <a:srgbClr val="0000FF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0" y="2905284"/>
            <a:ext cx="53800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FF0000"/>
                </a:solidFill>
                <a:latin typeface="Imprint MT Shadow" panose="04020605060303030202" pitchFamily="82" charset="0"/>
              </a:rPr>
              <a:t>HEADS SQUARE THRU</a:t>
            </a:r>
            <a:endParaRPr lang="en-US" sz="3200" dirty="0"/>
          </a:p>
        </p:txBody>
      </p:sp>
      <p:pic>
        <p:nvPicPr>
          <p:cNvPr id="4" name="HexHeadsSquareThruPaths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461000" y="2513520"/>
            <a:ext cx="3683000" cy="36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6744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52892" y="2508641"/>
            <a:ext cx="789999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dirty="0" smtClean="0"/>
              <a:t>In case you are interested in giving it a try…. </a:t>
            </a:r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86348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850064" y="229215"/>
            <a:ext cx="508236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Prerequisites </a:t>
            </a:r>
            <a:endParaRPr lang="en-US" sz="6000" dirty="0"/>
          </a:p>
        </p:txBody>
      </p:sp>
      <p:sp>
        <p:nvSpPr>
          <p:cNvPr id="3" name="TextBox 2"/>
          <p:cNvSpPr txBox="1"/>
          <p:nvPr/>
        </p:nvSpPr>
        <p:spPr>
          <a:xfrm>
            <a:off x="515680" y="1734187"/>
            <a:ext cx="713444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 smtClean="0">
                <a:solidFill>
                  <a:srgbClr val="0000FF"/>
                </a:solidFill>
              </a:rPr>
              <a:t>Ability to move to a beat of </a:t>
            </a:r>
            <a:r>
              <a:rPr lang="en-US" sz="4400" dirty="0" smtClean="0">
                <a:solidFill>
                  <a:srgbClr val="0000FF"/>
                </a:solidFill>
              </a:rPr>
              <a:t>between</a:t>
            </a:r>
            <a:r>
              <a:rPr lang="en-US" sz="4000" dirty="0" smtClean="0">
                <a:solidFill>
                  <a:srgbClr val="0000FF"/>
                </a:solidFill>
              </a:rPr>
              <a:t> 124 </a:t>
            </a:r>
            <a:r>
              <a:rPr lang="en-US" sz="4000" dirty="0" smtClean="0">
                <a:solidFill>
                  <a:srgbClr val="0000FF"/>
                </a:solidFill>
              </a:rPr>
              <a:t>to 132 bpm</a:t>
            </a:r>
            <a:r>
              <a:rPr lang="en-US" sz="4000" dirty="0" smtClean="0">
                <a:solidFill>
                  <a:srgbClr val="0000FF"/>
                </a:solidFill>
              </a:rPr>
              <a:t>. </a:t>
            </a:r>
            <a:endParaRPr lang="en-US" sz="4000" dirty="0">
              <a:solidFill>
                <a:srgbClr val="0000FF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34655" y="3847576"/>
            <a:ext cx="75863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Ability to distinguish left from right</a:t>
            </a:r>
            <a:endParaRPr lang="en-US" sz="40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98080" y="5435373"/>
            <a:ext cx="85459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>
                <a:solidFill>
                  <a:srgbClr val="C00000"/>
                </a:solidFill>
              </a:rPr>
              <a:t>Intelligence (the more, the better)</a:t>
            </a:r>
            <a:endParaRPr lang="en-US" sz="4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7937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02019" y="379875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Square dancing community: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square </a:t>
            </a:r>
            <a:r>
              <a:rPr lang="en-US" dirty="0"/>
              <a:t>dance clubs</a:t>
            </a:r>
            <a:br>
              <a:rPr lang="en-US" dirty="0"/>
            </a:b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637954" y="2729207"/>
            <a:ext cx="661345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smtClean="0">
                <a:solidFill>
                  <a:srgbClr val="7030A0"/>
                </a:solidFill>
              </a:rPr>
              <a:t>Sponsor square dance lessons </a:t>
            </a:r>
            <a:endParaRPr lang="en-US" sz="3600" dirty="0">
              <a:solidFill>
                <a:srgbClr val="7030A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52892" y="1663161"/>
            <a:ext cx="81339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C00000"/>
                </a:solidFill>
              </a:rPr>
              <a:t>Typically dance 2-2.5 hours (bi) weekly </a:t>
            </a:r>
            <a:endParaRPr lang="en-US" sz="3600" dirty="0">
              <a:solidFill>
                <a:srgbClr val="C0000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37954" y="3684825"/>
            <a:ext cx="661345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smtClean="0">
                <a:solidFill>
                  <a:srgbClr val="FF0000"/>
                </a:solidFill>
              </a:rPr>
              <a:t>Welcoming and inclusive </a:t>
            </a:r>
            <a:endParaRPr lang="en-US" sz="3600" dirty="0">
              <a:solidFill>
                <a:srgbClr val="FF0000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37954" y="4630265"/>
            <a:ext cx="661345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smtClean="0">
                <a:solidFill>
                  <a:srgbClr val="0070C0"/>
                </a:solidFill>
              </a:rPr>
              <a:t>Anyone can dance ``boy’’ or ``girl’’ </a:t>
            </a:r>
            <a:endParaRPr lang="en-US" sz="3600" dirty="0">
              <a:solidFill>
                <a:srgbClr val="0070C0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37953" y="5575705"/>
            <a:ext cx="661345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dirty="0" smtClean="0">
                <a:solidFill>
                  <a:schemeClr val="accent2"/>
                </a:solidFill>
              </a:rPr>
              <a:t>Dress is typically casual, but some people enjoy dressing up</a:t>
            </a:r>
            <a:endParaRPr lang="en-US" sz="3600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334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30007" y="381599"/>
            <a:ext cx="8813993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Square dancing community: festivals</a:t>
            </a:r>
            <a:r>
              <a:rPr lang="en-US" sz="3200" dirty="0"/>
              <a:t> </a:t>
            </a:r>
            <a:r>
              <a:rPr lang="en-US" sz="3200" dirty="0" smtClean="0"/>
              <a:t>&amp; conventions</a:t>
            </a:r>
          </a:p>
          <a:p>
            <a:endParaRPr lang="en-US" dirty="0"/>
          </a:p>
          <a:p>
            <a:r>
              <a:rPr lang="en-US" sz="2400" dirty="0" smtClean="0"/>
              <a:t>When 2 ½ hours is just not enough, you can dance from morning to late at night at weekend festivals and conventions.</a:t>
            </a:r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 smtClean="0"/>
          </a:p>
          <a:p>
            <a:endParaRPr lang="en-US" sz="2400" dirty="0" smtClean="0"/>
          </a:p>
          <a:p>
            <a:endParaRPr lang="en-US" dirty="0"/>
          </a:p>
        </p:txBody>
      </p:sp>
      <p:pic>
        <p:nvPicPr>
          <p:cNvPr id="6" name="Picture 5" descr="Screen Shot 2019-08-12 at 10.57.00 P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9005" y="2198560"/>
            <a:ext cx="5565175" cy="4029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9442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02019" y="26319"/>
            <a:ext cx="8229600" cy="1143000"/>
          </a:xfrm>
        </p:spPr>
        <p:txBody>
          <a:bodyPr/>
          <a:lstStyle/>
          <a:p>
            <a:r>
              <a:rPr lang="en-US" dirty="0" smtClean="0"/>
              <a:t>An International Activity 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541721" y="1483129"/>
            <a:ext cx="61881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0000FF"/>
                </a:solidFill>
              </a:rPr>
              <a:t>Square dancing is popular in: </a:t>
            </a:r>
          </a:p>
        </p:txBody>
      </p:sp>
      <p:sp>
        <p:nvSpPr>
          <p:cNvPr id="5" name="Rectangle 4"/>
          <p:cNvSpPr/>
          <p:nvPr/>
        </p:nvSpPr>
        <p:spPr>
          <a:xfrm>
            <a:off x="202019" y="2458456"/>
            <a:ext cx="8867553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dirty="0">
                <a:solidFill>
                  <a:srgbClr val="0000FF"/>
                </a:solidFill>
              </a:rPr>
              <a:t>Australia, Austria, </a:t>
            </a:r>
            <a:r>
              <a:rPr lang="en-US" sz="4000" dirty="0" smtClean="0">
                <a:solidFill>
                  <a:srgbClr val="0000FF"/>
                </a:solidFill>
              </a:rPr>
              <a:t>Canada,</a:t>
            </a:r>
            <a:r>
              <a:rPr lang="en-US" sz="4000" dirty="0">
                <a:solidFill>
                  <a:srgbClr val="0000FF"/>
                </a:solidFill>
              </a:rPr>
              <a:t> </a:t>
            </a:r>
            <a:endParaRPr lang="en-US" sz="4000" dirty="0" smtClean="0">
              <a:solidFill>
                <a:srgbClr val="0000FF"/>
              </a:solidFill>
            </a:endParaRPr>
          </a:p>
          <a:p>
            <a:pPr algn="ctr"/>
            <a:r>
              <a:rPr lang="en-US" sz="4000" dirty="0" smtClean="0">
                <a:solidFill>
                  <a:srgbClr val="0000FF"/>
                </a:solidFill>
              </a:rPr>
              <a:t>Czech Republic, England, </a:t>
            </a:r>
            <a:r>
              <a:rPr lang="en-US" sz="4000" dirty="0">
                <a:solidFill>
                  <a:srgbClr val="0000FF"/>
                </a:solidFill>
              </a:rPr>
              <a:t>Germany, </a:t>
            </a:r>
            <a:endParaRPr lang="en-US" sz="4000" dirty="0" smtClean="0">
              <a:solidFill>
                <a:srgbClr val="0000FF"/>
              </a:solidFill>
            </a:endParaRPr>
          </a:p>
          <a:p>
            <a:pPr algn="ctr"/>
            <a:r>
              <a:rPr lang="en-US" sz="4000" dirty="0" smtClean="0">
                <a:solidFill>
                  <a:srgbClr val="0000FF"/>
                </a:solidFill>
              </a:rPr>
              <a:t>Japan</a:t>
            </a:r>
            <a:r>
              <a:rPr lang="en-US" sz="4000" dirty="0">
                <a:solidFill>
                  <a:srgbClr val="0000FF"/>
                </a:solidFill>
              </a:rPr>
              <a:t>, </a:t>
            </a:r>
            <a:r>
              <a:rPr lang="en-US" sz="4000" dirty="0" smtClean="0">
                <a:solidFill>
                  <a:srgbClr val="0000FF"/>
                </a:solidFill>
              </a:rPr>
              <a:t>Switzerland</a:t>
            </a:r>
            <a:r>
              <a:rPr lang="en-US" sz="4000" dirty="0">
                <a:solidFill>
                  <a:srgbClr val="0000FF"/>
                </a:solidFill>
              </a:rPr>
              <a:t>, </a:t>
            </a:r>
            <a:r>
              <a:rPr lang="en-US" sz="4000" dirty="0" smtClean="0">
                <a:solidFill>
                  <a:srgbClr val="0000FF"/>
                </a:solidFill>
              </a:rPr>
              <a:t>Sweden</a:t>
            </a:r>
            <a:r>
              <a:rPr lang="en-US" sz="4000" dirty="0">
                <a:solidFill>
                  <a:srgbClr val="0000FF"/>
                </a:solidFill>
              </a:rPr>
              <a:t>, </a:t>
            </a:r>
            <a:r>
              <a:rPr lang="mr-IN" sz="4000" dirty="0" smtClean="0">
                <a:solidFill>
                  <a:srgbClr val="0000FF"/>
                </a:solidFill>
              </a:rPr>
              <a:t>…</a:t>
            </a:r>
            <a:r>
              <a:rPr lang="en-US" sz="4000" dirty="0">
                <a:solidFill>
                  <a:srgbClr val="0000FF"/>
                </a:solidFill>
              </a:rPr>
              <a:t>.</a:t>
            </a:r>
          </a:p>
        </p:txBody>
      </p:sp>
      <p:sp>
        <p:nvSpPr>
          <p:cNvPr id="2" name="Rectangle 1"/>
          <p:cNvSpPr/>
          <p:nvPr/>
        </p:nvSpPr>
        <p:spPr>
          <a:xfrm>
            <a:off x="552893" y="4809422"/>
            <a:ext cx="799568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dirty="0">
                <a:solidFill>
                  <a:srgbClr val="FF0000"/>
                </a:solidFill>
              </a:rPr>
              <a:t>lyrics and side comments in local language BUT calls are in English and mean the same thing everywhere </a:t>
            </a:r>
          </a:p>
        </p:txBody>
      </p:sp>
    </p:spTree>
    <p:extLst>
      <p:ext uri="{BB962C8B-B14F-4D97-AF65-F5344CB8AC3E}">
        <p14:creationId xmlns:p14="http://schemas.microsoft.com/office/powerpoint/2010/main" val="1092224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ThorstenFigure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348685"/>
            <a:ext cx="6610788" cy="4958091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0" y="321232"/>
            <a:ext cx="896324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smtClean="0"/>
              <a:t> Germany </a:t>
            </a:r>
            <a:r>
              <a:rPr lang="en-US" sz="3600" dirty="0"/>
              <a:t>2008: Thorsten </a:t>
            </a:r>
            <a:r>
              <a:rPr lang="en-US" sz="3600" dirty="0" err="1"/>
              <a:t>Geppert</a:t>
            </a:r>
            <a:r>
              <a:rPr lang="en-US" sz="3600" dirty="0"/>
              <a:t>, “</a:t>
            </a:r>
            <a:r>
              <a:rPr lang="en-US" sz="3600" dirty="0" err="1"/>
              <a:t>Willenlos</a:t>
            </a:r>
            <a:r>
              <a:rPr lang="en-US" sz="3600" dirty="0"/>
              <a:t>”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730409" y="1913860"/>
            <a:ext cx="22328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Lyrics are in German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730409" y="2828996"/>
            <a:ext cx="22328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Calls are in English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730409" y="3559466"/>
            <a:ext cx="22328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Everyone is having a great time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4343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-155061" y="364830"/>
            <a:ext cx="922463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/>
              <a:t>So (pre-pandemic) you can just show up at a club anywhere in the world and you are welcome to dance</a:t>
            </a:r>
            <a:endParaRPr lang="en-US" sz="3200" dirty="0"/>
          </a:p>
        </p:txBody>
      </p:sp>
      <p:pic>
        <p:nvPicPr>
          <p:cNvPr id="3" name="Picture 2" descr="20180617 at ChiyodaSDC 1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12" y="2006682"/>
            <a:ext cx="9144000" cy="34573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892594" y="5516033"/>
            <a:ext cx="564588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dirty="0"/>
              <a:t>Chiyoda Square Dance Club in Tokyo in June 2018</a:t>
            </a:r>
          </a:p>
        </p:txBody>
      </p:sp>
    </p:spTree>
    <p:extLst>
      <p:ext uri="{BB962C8B-B14F-4D97-AF65-F5344CB8AC3E}">
        <p14:creationId xmlns:p14="http://schemas.microsoft.com/office/powerpoint/2010/main" val="187829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Edo8sSatAft-CROPPED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694" y="2171542"/>
            <a:ext cx="8109719" cy="331876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33917" y="922316"/>
            <a:ext cx="90373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And at Edo 8s dancing in a bar that same weekend</a:t>
            </a:r>
          </a:p>
        </p:txBody>
      </p:sp>
    </p:spTree>
    <p:extLst>
      <p:ext uri="{BB962C8B-B14F-4D97-AF65-F5344CB8AC3E}">
        <p14:creationId xmlns:p14="http://schemas.microsoft.com/office/powerpoint/2010/main" val="2359358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18978" y="5586766"/>
            <a:ext cx="84847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>
                <a:solidFill>
                  <a:srgbClr val="00B050"/>
                </a:solidFill>
              </a:rPr>
              <a:t>Requires a good imagination, but now there is a (small)  community of zoom dancers </a:t>
            </a:r>
            <a:endParaRPr lang="en-US" sz="3600" dirty="0">
              <a:solidFill>
                <a:srgbClr val="00B050"/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16959" y="-5657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The Pandemic &amp; Dancing With Phantoms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00739" y="1183424"/>
            <a:ext cx="805947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>
                <a:solidFill>
                  <a:srgbClr val="FF0000"/>
                </a:solidFill>
              </a:rPr>
              <a:t>Live square-dancing was put on hold during the worst phases of the pandemic. </a:t>
            </a:r>
            <a:endParaRPr lang="en-US" sz="3600" dirty="0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2554098"/>
            <a:ext cx="902704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>
                <a:solidFill>
                  <a:srgbClr val="0000FF"/>
                </a:solidFill>
              </a:rPr>
              <a:t>But square dancers and callers found a workaround:  Use ZOOM and have the dancers, </a:t>
            </a:r>
          </a:p>
          <a:p>
            <a:pPr algn="ctr"/>
            <a:r>
              <a:rPr lang="en-US" sz="3600" dirty="0" smtClean="0">
                <a:solidFill>
                  <a:srgbClr val="0000FF"/>
                </a:solidFill>
              </a:rPr>
              <a:t>typically solos or single couples imagine the positions of the other 7 or 6 </a:t>
            </a:r>
          </a:p>
          <a:p>
            <a:pPr algn="ctr"/>
            <a:r>
              <a:rPr lang="en-US" sz="3600" dirty="0" smtClean="0">
                <a:solidFill>
                  <a:srgbClr val="0000FF"/>
                </a:solidFill>
              </a:rPr>
              <a:t>``phantom dancers’’ </a:t>
            </a:r>
            <a:endParaRPr lang="en-US" sz="3600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7903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552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-127591" y="69015"/>
            <a:ext cx="89797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/>
              <a:t>While Karin and I naturally worked out these mathematical connections for ourselves similar ideas have occurred to other people </a:t>
            </a:r>
            <a:endParaRPr lang="en-US" sz="2400" dirty="0"/>
          </a:p>
        </p:txBody>
      </p:sp>
      <p:sp>
        <p:nvSpPr>
          <p:cNvPr id="3" name="TextBox 2"/>
          <p:cNvSpPr txBox="1"/>
          <p:nvPr/>
        </p:nvSpPr>
        <p:spPr>
          <a:xfrm>
            <a:off x="0" y="1078165"/>
            <a:ext cx="93404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Christina Lorenzo: The Art Of Square Dancing: Math In Motion  </a:t>
            </a:r>
            <a:endParaRPr lang="en-US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459828" y="1698609"/>
            <a:ext cx="90448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 smtClean="0"/>
              <a:t>Mathoverflow</a:t>
            </a:r>
            <a:r>
              <a:rPr lang="en-US" sz="2800" dirty="0" smtClean="0"/>
              <a:t> comment by Alfonso </a:t>
            </a:r>
            <a:r>
              <a:rPr lang="en-US" sz="2800" dirty="0" err="1" smtClean="0"/>
              <a:t>Gracia-Saz</a:t>
            </a:r>
            <a:r>
              <a:rPr lang="en-US" sz="2800" dirty="0" smtClean="0"/>
              <a:t>,  </a:t>
            </a:r>
          </a:p>
          <a:p>
            <a:r>
              <a:rPr lang="en-US" sz="2800" dirty="0" err="1" smtClean="0"/>
              <a:t>whats</a:t>
            </a:r>
            <a:r>
              <a:rPr lang="en-US" sz="2800" dirty="0" smtClean="0"/>
              <a:t>-a-</a:t>
            </a:r>
            <a:r>
              <a:rPr lang="en-US" sz="2800" dirty="0" err="1" smtClean="0"/>
              <a:t>groupoid</a:t>
            </a:r>
            <a:r>
              <a:rPr lang="en-US" sz="2800" dirty="0" smtClean="0"/>
              <a:t>-</a:t>
            </a:r>
            <a:r>
              <a:rPr lang="en-US" sz="2800" dirty="0" err="1" smtClean="0"/>
              <a:t>whats</a:t>
            </a:r>
            <a:r>
              <a:rPr lang="en-US" sz="2800" dirty="0" smtClean="0"/>
              <a:t>-a-good-example-of-a-</a:t>
            </a:r>
            <a:r>
              <a:rPr lang="en-US" sz="2800" dirty="0" err="1" smtClean="0"/>
              <a:t>groupoid</a:t>
            </a:r>
            <a:r>
              <a:rPr lang="en-US" sz="2800" dirty="0" smtClean="0"/>
              <a:t> </a:t>
            </a:r>
            <a:endParaRPr lang="en-US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524905" y="2975988"/>
            <a:ext cx="879351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Luke </a:t>
            </a:r>
            <a:r>
              <a:rPr lang="en-US" sz="2800" dirty="0" err="1" smtClean="0"/>
              <a:t>Sciarappa</a:t>
            </a:r>
            <a:r>
              <a:rPr lang="en-US" sz="2800" dirty="0" smtClean="0"/>
              <a:t> &amp; Jim Henle, Square Dance from a Mathematical Perspective, Mathematical Intelligencer </a:t>
            </a:r>
            <a:endParaRPr lang="en-US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1587196" y="5823217"/>
            <a:ext cx="55501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If you know of other discussions, </a:t>
            </a:r>
          </a:p>
          <a:p>
            <a:r>
              <a:rPr lang="en-US" sz="2800" dirty="0" smtClean="0"/>
              <a:t>please let me know about them! </a:t>
            </a:r>
            <a:endParaRPr lang="en-US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618035" y="4114950"/>
            <a:ext cx="88866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Guy Steele, (well known computer scientist) </a:t>
            </a:r>
          </a:p>
          <a:p>
            <a:r>
              <a:rPr lang="en-US" sz="2800" dirty="0" smtClean="0"/>
              <a:t>Musical </a:t>
            </a:r>
            <a:r>
              <a:rPr lang="en-US" sz="2800" dirty="0"/>
              <a:t>and Mathematical Design of Square Dance </a:t>
            </a:r>
            <a:endParaRPr lang="en-US" sz="2800" dirty="0" smtClean="0"/>
          </a:p>
          <a:p>
            <a:r>
              <a:rPr lang="en-US" sz="2800" dirty="0" smtClean="0"/>
              <a:t>Singing Calls, lecture at MIT available on the internet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407640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54670" y="-31900"/>
            <a:ext cx="8229600" cy="1143000"/>
          </a:xfrm>
        </p:spPr>
        <p:txBody>
          <a:bodyPr/>
          <a:lstStyle/>
          <a:p>
            <a:r>
              <a:rPr lang="en-US" dirty="0" smtClean="0"/>
              <a:t>Happy Birthday Mike! 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189" y="999457"/>
            <a:ext cx="8073657" cy="6055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8735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55872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17648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4046(1) (1)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0986" y="703311"/>
            <a:ext cx="4643337" cy="348250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0824" y="470704"/>
            <a:ext cx="2790588" cy="400813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73964" y="4572020"/>
            <a:ext cx="89700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400" dirty="0"/>
          </a:p>
          <a:p>
            <a:r>
              <a:rPr lang="en-US" sz="2400" b="1" dirty="0"/>
              <a:t>Greg and I are hoping to get a Rutgers college square dance club going once the pandemic situation permits. If you or a group you belong to might be interested in attending or hosting a square dance party, let me know and we can call it for you</a:t>
            </a:r>
            <a:r>
              <a:rPr lang="en-US" sz="2400" b="1" dirty="0" smtClean="0"/>
              <a:t>! Then we’ll go from there</a:t>
            </a:r>
            <a:r>
              <a:rPr lang="mr-IN" sz="2400" b="1" dirty="0" smtClean="0"/>
              <a:t>…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3811875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1973" y="357141"/>
            <a:ext cx="88857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/>
              <a:t>Theoretical Physics of Modern Square Dancing</a:t>
            </a:r>
            <a:endParaRPr lang="en-US" sz="3600" dirty="0"/>
          </a:p>
        </p:txBody>
      </p:sp>
      <p:pic>
        <p:nvPicPr>
          <p:cNvPr id="5" name="Picture 4" descr="IMG-0006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66553" y="1906875"/>
            <a:ext cx="5426289" cy="4069716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4973476" y="1644096"/>
            <a:ext cx="4126626" cy="4061482"/>
            <a:chOff x="5154916" y="1644096"/>
            <a:chExt cx="4126626" cy="4061482"/>
          </a:xfrm>
        </p:grpSpPr>
        <p:pic>
          <p:nvPicPr>
            <p:cNvPr id="6" name="Picture 5" descr="IMG_6707.JPG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4647231" y="2151781"/>
              <a:ext cx="4061482" cy="3046112"/>
            </a:xfrm>
            <a:prstGeom prst="rect">
              <a:avLst/>
            </a:prstGeom>
          </p:spPr>
        </p:pic>
        <p:sp>
          <p:nvSpPr>
            <p:cNvPr id="3" name="TextBox 2"/>
            <p:cNvSpPr txBox="1"/>
            <p:nvPr/>
          </p:nvSpPr>
          <p:spPr>
            <a:xfrm>
              <a:off x="5154916" y="3476768"/>
              <a:ext cx="412662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Rutgers Physics, condensed matter theory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5170036" y="5336246"/>
              <a:ext cx="376448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Rutgers Physics, physical mathematics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84973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18248</TotalTime>
  <Words>2825</Words>
  <Application>Microsoft Office PowerPoint</Application>
  <PresentationFormat>On-screen Show (4:3)</PresentationFormat>
  <Paragraphs>409</Paragraphs>
  <Slides>79</Slides>
  <Notes>6</Notes>
  <HiddenSlides>0</HiddenSlides>
  <MMClips>27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79</vt:i4>
      </vt:variant>
    </vt:vector>
  </HeadingPairs>
  <TitlesOfParts>
    <vt:vector size="85" baseType="lpstr">
      <vt:lpstr>Arial</vt:lpstr>
      <vt:lpstr>Calibri</vt:lpstr>
      <vt:lpstr>Cambria Math</vt:lpstr>
      <vt:lpstr>Imprint MT Shadow</vt:lpstr>
      <vt:lpstr>Mangal</vt:lpstr>
      <vt:lpstr>Office Theme</vt:lpstr>
      <vt:lpstr>Mike Is Different</vt:lpstr>
      <vt:lpstr>Mathematics &amp; Theoretical Physics Of Modern Western Square Dancing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Categorical Interpretation- 1/2</vt:lpstr>
      <vt:lpstr>Categorical Interpretation -2/2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Error Detection &amp; Correction </vt:lpstr>
      <vt:lpstr>PowerPoint Presentation</vt:lpstr>
      <vt:lpstr>PowerPoint Presentation</vt:lpstr>
      <vt:lpstr>PowerPoint Presentation</vt:lpstr>
      <vt:lpstr>PowerPoint Presentation</vt:lpstr>
      <vt:lpstr>Square dancing community:  square dance clubs </vt:lpstr>
      <vt:lpstr>PowerPoint Presentation</vt:lpstr>
      <vt:lpstr>An International Activity </vt:lpstr>
      <vt:lpstr>PowerPoint Presentation</vt:lpstr>
      <vt:lpstr>PowerPoint Presentation</vt:lpstr>
      <vt:lpstr>PowerPoint Presentation</vt:lpstr>
      <vt:lpstr>The Pandemic &amp; Dancing With Phantoms</vt:lpstr>
      <vt:lpstr>PowerPoint Presentation</vt:lpstr>
      <vt:lpstr>PowerPoint Presentation</vt:lpstr>
      <vt:lpstr>Happy Birthday Mike! </vt:lpstr>
      <vt:lpstr>PowerPoint Presentation</vt:lpstr>
      <vt:lpstr>PowerPoint Presentation</vt:lpstr>
      <vt:lpstr>PowerPoint Presentation</vt:lpstr>
      <vt:lpstr>PowerPoint Presentation</vt:lpstr>
    </vt:vector>
  </TitlesOfParts>
  <Company>Rutgers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Karin Rabe</dc:creator>
  <cp:lastModifiedBy>Greg Moore</cp:lastModifiedBy>
  <cp:revision>442</cp:revision>
  <dcterms:created xsi:type="dcterms:W3CDTF">2018-10-30T11:55:09Z</dcterms:created>
  <dcterms:modified xsi:type="dcterms:W3CDTF">2022-05-11T01:49:13Z</dcterms:modified>
</cp:coreProperties>
</file>