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97" r:id="rId2"/>
    <p:sldId id="339" r:id="rId3"/>
    <p:sldId id="366" r:id="rId4"/>
    <p:sldId id="400" r:id="rId5"/>
    <p:sldId id="367" r:id="rId6"/>
    <p:sldId id="368" r:id="rId7"/>
    <p:sldId id="369" r:id="rId8"/>
    <p:sldId id="411" r:id="rId9"/>
    <p:sldId id="407" r:id="rId10"/>
    <p:sldId id="412" r:id="rId11"/>
    <p:sldId id="373" r:id="rId12"/>
    <p:sldId id="374" r:id="rId13"/>
    <p:sldId id="408" r:id="rId14"/>
    <p:sldId id="409" r:id="rId15"/>
    <p:sldId id="377" r:id="rId16"/>
    <p:sldId id="349" r:id="rId17"/>
    <p:sldId id="344" r:id="rId18"/>
    <p:sldId id="401" r:id="rId19"/>
    <p:sldId id="378" r:id="rId20"/>
    <p:sldId id="364" r:id="rId21"/>
    <p:sldId id="402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63" r:id="rId31"/>
    <p:sldId id="403" r:id="rId32"/>
    <p:sldId id="387" r:id="rId33"/>
    <p:sldId id="388" r:id="rId34"/>
    <p:sldId id="389" r:id="rId35"/>
    <p:sldId id="390" r:id="rId36"/>
    <p:sldId id="413" r:id="rId37"/>
    <p:sldId id="392" r:id="rId38"/>
    <p:sldId id="404" r:id="rId39"/>
    <p:sldId id="393" r:id="rId40"/>
    <p:sldId id="365" r:id="rId41"/>
    <p:sldId id="405" r:id="rId42"/>
    <p:sldId id="395" r:id="rId43"/>
    <p:sldId id="396" r:id="rId44"/>
    <p:sldId id="406" r:id="rId45"/>
    <p:sldId id="410" r:id="rId46"/>
    <p:sldId id="394" r:id="rId47"/>
    <p:sldId id="397" r:id="rId48"/>
    <p:sldId id="398" r:id="rId4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F0498"/>
    <a:srgbClr val="F75E09"/>
    <a:srgbClr val="0000FF"/>
    <a:srgbClr val="FF3399"/>
    <a:srgbClr val="3366FF"/>
    <a:srgbClr val="FF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 autoAdjust="0"/>
    <p:restoredTop sz="90826" autoAdjust="0"/>
  </p:normalViewPr>
  <p:slideViewPr>
    <p:cSldViewPr>
      <p:cViewPr varScale="1">
        <p:scale>
          <a:sx n="62" d="100"/>
          <a:sy n="62" d="100"/>
        </p:scale>
        <p:origin x="-1264" y="-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2764"/>
    </p:cViewPr>
  </p:sorterViewPr>
  <p:notesViewPr>
    <p:cSldViewPr>
      <p:cViewPr varScale="1">
        <p:scale>
          <a:sx n="51" d="100"/>
          <a:sy n="51" d="100"/>
        </p:scale>
        <p:origin x="-2656" y="-8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9" tIns="48314" rIns="96629" bIns="483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2"/>
            <a:ext cx="3169920" cy="480060"/>
          </a:xfrm>
          <a:prstGeom prst="rect">
            <a:avLst/>
          </a:prstGeom>
        </p:spPr>
        <p:txBody>
          <a:bodyPr vert="horz" lIns="96629" tIns="48314" rIns="96629" bIns="48314" rtlCol="0"/>
          <a:lstStyle>
            <a:lvl1pPr algn="r">
              <a:defRPr sz="1200"/>
            </a:lvl1pPr>
          </a:lstStyle>
          <a:p>
            <a:fld id="{98A5ECA1-AB10-45E6-BCA8-DC1BA3E26014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9" tIns="48314" rIns="96629" bIns="483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9" tIns="48314" rIns="96629" bIns="483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9" tIns="48314" rIns="96629" bIns="483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29" tIns="48314" rIns="96629" bIns="48314" rtlCol="0" anchor="b"/>
          <a:lstStyle>
            <a:lvl1pPr algn="r">
              <a:defRPr sz="1200"/>
            </a:lvl1pPr>
          </a:lstStyle>
          <a:p>
            <a:fld id="{5BAA4790-2064-4CC5-944F-773F18D31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7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err="1" smtClean="0"/>
              <a:t>Iurii</a:t>
            </a:r>
            <a:r>
              <a:rPr lang="en-US" dirty="0" smtClean="0"/>
              <a:t> </a:t>
            </a:r>
            <a:r>
              <a:rPr lang="en-US" dirty="0" err="1" smtClean="0"/>
              <a:t>Nidaiev</a:t>
            </a:r>
            <a:r>
              <a:rPr lang="en-US" dirty="0" smtClean="0"/>
              <a:t> we are now trying to write the analogous formula </a:t>
            </a:r>
          </a:p>
          <a:p>
            <a:r>
              <a:rPr lang="en-US" dirty="0" smtClean="0"/>
              <a:t>For the other compact simple Lie groups – in part because </a:t>
            </a:r>
            <a:r>
              <a:rPr lang="en-US" dirty="0" err="1" smtClean="0"/>
              <a:t>Aliakbar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Daemi</a:t>
            </a:r>
            <a:r>
              <a:rPr lang="en-US" baseline="0" dirty="0" smtClean="0"/>
              <a:t> asked us what the result would be.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49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 observed</a:t>
            </a:r>
            <a:r>
              <a:rPr lang="en-US" baseline="0" dirty="0" smtClean="0"/>
              <a:t> that it implies a generalization of the </a:t>
            </a:r>
            <a:r>
              <a:rPr lang="en-US" baseline="0" dirty="0" err="1" smtClean="0"/>
              <a:t>Noether</a:t>
            </a:r>
            <a:r>
              <a:rPr lang="en-US" baseline="0" dirty="0" smtClean="0"/>
              <a:t> inequality </a:t>
            </a:r>
          </a:p>
          <a:p>
            <a:r>
              <a:rPr lang="en-US" baseline="0" dirty="0" smtClean="0"/>
              <a:t>Giving a topological lower bound on the number of SW basic classes.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36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3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3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53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1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95AA-D3F1-4AE9-806B-FD0C59DDBC4F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53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0.png"/><Relationship Id="rId7" Type="http://schemas.openxmlformats.org/officeDocument/2006/relationships/image" Target="../media/image61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2.png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7.png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1.png"/><Relationship Id="rId5" Type="http://schemas.openxmlformats.org/officeDocument/2006/relationships/image" Target="../media/image134.png"/><Relationship Id="rId4" Type="http://schemas.openxmlformats.org/officeDocument/2006/relationships/image" Target="../media/image1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16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60.png"/><Relationship Id="rId5" Type="http://schemas.openxmlformats.org/officeDocument/2006/relationships/image" Target="../media/image140.png"/><Relationship Id="rId4" Type="http://schemas.openxmlformats.org/officeDocument/2006/relationships/image" Target="../media/image15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10" Type="http://schemas.openxmlformats.org/officeDocument/2006/relationships/image" Target="../media/image15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u-Plane Integral As A Tool In The Theory Of Four-Manifolds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32766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  Gregory Moore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Rutgers University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562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SCGP, April 26 , 2017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6096000"/>
            <a:ext cx="9067800" cy="685800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Seiberg</a:t>
            </a:r>
            <a:r>
              <a:rPr lang="en-US" dirty="0" smtClean="0"/>
              <a:t>-Witten Theory: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403498"/>
                <a:ext cx="94584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For G=SU(2) SYM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𝔄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is a family of elliptic curves: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03498"/>
                <a:ext cx="9458423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93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8263" y="2177722"/>
                <a:ext cx="4563813" cy="952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:  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63" y="2177722"/>
                <a:ext cx="4563813" cy="9523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51119" y="3130034"/>
                <a:ext cx="2219454" cy="1157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19" y="3130034"/>
                <a:ext cx="2219454" cy="11573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83974" y="3216724"/>
                <a:ext cx="2538452" cy="98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974" y="3216724"/>
                <a:ext cx="2538452" cy="9839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391" y="4444153"/>
                <a:ext cx="47309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→∞: 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𝐼𝑛𝑣𝑎𝑟𝑖𝑎𝑛𝑡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𝑐𝑦𝑐𝑙𝑒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:   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91" y="4444153"/>
                <a:ext cx="473091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53200" y="4287402"/>
                <a:ext cx="1981825" cy="973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287402"/>
                <a:ext cx="1981825" cy="9733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" y="5257800"/>
                <a:ext cx="830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Choose B-cycle: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⇒</m:t>
                    </m:r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Action for LEET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57800"/>
                <a:ext cx="8305800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1834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6096000"/>
                <a:ext cx="85712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FF00"/>
                    </a:solidFill>
                  </a:rPr>
                  <a:t>LEET breaks down at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=±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FFFF00"/>
                    </a:solidFill>
                  </a:rPr>
                  <a:t>  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𝐼𝑚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→0 </m:t>
                    </m:r>
                  </m:oMath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0"/>
                <a:ext cx="8571257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184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43600" y="2514600"/>
                <a:ext cx="12566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ℂ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514600"/>
                <a:ext cx="1256691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3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15949"/>
            <a:ext cx="8229600" cy="1143000"/>
          </a:xfrm>
        </p:spPr>
        <p:txBody>
          <a:bodyPr/>
          <a:lstStyle/>
          <a:p>
            <a:r>
              <a:rPr lang="en-US" dirty="0" err="1" smtClean="0"/>
              <a:t>Seiberg</a:t>
            </a:r>
            <a:r>
              <a:rPr lang="en-US" dirty="0" smtClean="0"/>
              <a:t>-Witten Theory - II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2225" y="1219200"/>
            <a:ext cx="80233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LEET breaks down because there are new 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massless fields associated to BPS states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81200" y="2819400"/>
            <a:ext cx="4191000" cy="914400"/>
            <a:chOff x="1981200" y="2819400"/>
            <a:chExt cx="4191000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257800" y="2819400"/>
              <a:ext cx="914400" cy="914400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981200" y="2819400"/>
              <a:ext cx="914400" cy="914400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981200" y="2819400"/>
              <a:ext cx="3276600" cy="1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95600" y="3723167"/>
              <a:ext cx="3276600" cy="1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2895600" y="3124200"/>
              <a:ext cx="6096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121685" y="3127744"/>
              <a:ext cx="6096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4800" y="4530349"/>
                <a:ext cx="1835824" cy="52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Near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𝒰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: 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30349"/>
                <a:ext cx="1835824" cy="526298"/>
              </a:xfrm>
              <a:prstGeom prst="rect">
                <a:avLst/>
              </a:prstGeom>
              <a:blipFill rotWithShape="1">
                <a:blip r:embed="rId2"/>
                <a:stretch>
                  <a:fillRect l="-6645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20240" y="4005590"/>
                <a:ext cx="52592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𝑈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𝑉𝑀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:   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240" y="4005590"/>
                <a:ext cx="525926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67000" y="5181600"/>
                <a:ext cx="4987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Charge 1 HM: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⊕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 ⋯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181600"/>
                <a:ext cx="4987263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56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3072" y="5867400"/>
                <a:ext cx="6691191" cy="866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𝐷𝑊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𝜉</m:t>
                          </m:r>
                        </m:sup>
                      </m:sSubSup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72" y="5867400"/>
                <a:ext cx="6691191" cy="8661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74225" y="4419600"/>
            <a:ext cx="686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+ 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11508" y="3177540"/>
            <a:ext cx="87375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35880" y="3181084"/>
            <a:ext cx="87375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9893" y="3248207"/>
                <a:ext cx="9255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Λ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893" y="3248207"/>
                <a:ext cx="92557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26345" y="3276600"/>
                <a:ext cx="1145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Λ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345" y="3276600"/>
                <a:ext cx="114507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6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9" grpId="0" animBg="1"/>
      <p:bldP spid="17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08591" y="-15240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u-Plane Integral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591" y="-152400"/>
                <a:ext cx="82296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400" y="990600"/>
            <a:ext cx="773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Can be computed explicitly from QFT of LEET 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75215" y="1768548"/>
                <a:ext cx="3371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Vanishes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&gt;1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215" y="1768548"/>
                <a:ext cx="337111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52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6684" y="2514600"/>
                <a:ext cx="7137788" cy="1432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=∫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𝑑𝑎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endChr m:val="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𝑑𝑢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𝑑𝑎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p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𝑝𝑢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84" y="2514600"/>
                <a:ext cx="7137788" cy="14329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1721" y="4176156"/>
                <a:ext cx="40567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Δ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21" y="4176156"/>
                <a:ext cx="405675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7046" y="4822487"/>
                <a:ext cx="7292959" cy="926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3399"/>
                    </a:solidFill>
                  </a:rPr>
                  <a:t>Contact term: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3399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3399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𝑑𝑢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𝑑𝑎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3399"/>
                        </a:solidFill>
                        <a:latin typeface="Cambria Math"/>
                      </a:rPr>
                      <m:t>−8 </m:t>
                    </m:r>
                    <m:r>
                      <a:rPr lang="en-US" sz="3200" b="0" i="1" smtClean="0">
                        <a:solidFill>
                          <a:srgbClr val="FF3399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FF3399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46" y="4822487"/>
                <a:ext cx="7292959" cy="926536"/>
              </a:xfrm>
              <a:prstGeom prst="rect">
                <a:avLst/>
              </a:prstGeom>
              <a:blipFill rotWithShape="1">
                <a:blip r:embed="rId6"/>
                <a:stretch>
                  <a:fillRect l="-20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4527" y="5885128"/>
                <a:ext cx="81635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</a:rPr>
                      <m:t>Θ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:    Sum over line bundles for the U(1) photon.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27" y="5885128"/>
                <a:ext cx="8163581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97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06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4547" y="5850537"/>
            <a:ext cx="7848600" cy="914400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Theta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524000"/>
                <a:ext cx="9220200" cy="2277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𝑑𝑢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𝑑𝑎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ℤ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𝜋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</m:acc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𝜋𝜏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  <m:r>
                        <a:rPr lang="en-US" sz="28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en-US" sz="2800" b="0" i="0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w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du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da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d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𝑑𝑎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)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0"/>
                <a:ext cx="9220200" cy="22778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43558" y="4254786"/>
                <a:ext cx="22858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𝜏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558" y="4254786"/>
                <a:ext cx="228581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3375" y="5984571"/>
                <a:ext cx="66489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FF00"/>
                    </a:solidFill>
                  </a:rPr>
                  <a:t>Metric dependent!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FF00"/>
                        </a:solidFill>
                        <a:latin typeface="Cambria Math"/>
                      </a:rPr>
                      <m:t>𝜆</m:t>
                    </m:r>
                    <m:r>
                      <a:rPr lang="en-US" sz="3600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75" y="5984571"/>
                <a:ext cx="6648936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75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0" y="5038405"/>
                <a:ext cx="6781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is an integral lift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𝜉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038405"/>
                <a:ext cx="67818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16200000">
            <a:off x="3581536" y="3019133"/>
            <a:ext cx="529975" cy="1444647"/>
          </a:xfrm>
          <a:prstGeom prst="leftBrac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1534719" y="2569363"/>
            <a:ext cx="529975" cy="2344186"/>
          </a:xfrm>
          <a:prstGeom prst="leftBrace">
            <a:avLst/>
          </a:prstGeom>
          <a:ln w="76200">
            <a:solidFill>
              <a:srgbClr val="F75E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5" grpId="0"/>
      <p:bldP spid="6" grpId="0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67697" y="-22860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Contributions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𝒰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7697" y="-228600"/>
                <a:ext cx="8229600" cy="1143000"/>
              </a:xfrm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2239" y="838200"/>
                <a:ext cx="604511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Path integral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VM + HM: </a:t>
                </a:r>
              </a:p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General considerations imply: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39" y="838200"/>
                <a:ext cx="6045116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2624" t="-6818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660" y="1752600"/>
                <a:ext cx="7248651" cy="1577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∈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ℤ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60" y="1752600"/>
                <a:ext cx="7248651" cy="15773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73879" y="3352800"/>
                <a:ext cx="9561785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𝑅𝑒𝑠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[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𝑝𝑢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𝑑𝑢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𝜆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𝜎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𝐸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𝜒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3879" y="3352800"/>
                <a:ext cx="9561785" cy="12813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6399" y="4888191"/>
                <a:ext cx="3579121" cy="1084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99" y="4888191"/>
                <a:ext cx="3579121" cy="10845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4268" y="5335276"/>
                <a:ext cx="3052246" cy="652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+3 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268" y="5335276"/>
                <a:ext cx="3052246" cy="6528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4172" y="6204857"/>
            <a:ext cx="890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C,P,E :  Universal functions. In principle computable.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1989" y="4634176"/>
                <a:ext cx="3657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Λ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𝑆𝑒𝑟𝑖𝑒𝑠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989" y="4634176"/>
                <a:ext cx="36576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31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16" y="-17980"/>
            <a:ext cx="8229600" cy="1143000"/>
          </a:xfrm>
        </p:spPr>
        <p:txBody>
          <a:bodyPr/>
          <a:lstStyle/>
          <a:p>
            <a:r>
              <a:rPr lang="en-US" dirty="0" smtClean="0"/>
              <a:t>Deriving C,P,E From Wall-Crossing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9445" y="1219200"/>
                <a:ext cx="8834663" cy="897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𝜇𝜈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=∫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𝑇𝑜𝑡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𝑑𝑒𝑟𝑖𝑣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∞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𝑑𝑢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….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∮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𝑑𝑢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….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∮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𝑑𝑢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….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5" y="1219200"/>
                <a:ext cx="8834663" cy="8978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6373" y="2438400"/>
                <a:ext cx="8814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piecewise constant: Discontinuous jumps across walls: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3" y="2438400"/>
                <a:ext cx="8814914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301425"/>
                <a:ext cx="7856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∞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: 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:  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=0   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01425"/>
                <a:ext cx="785606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83030" y="4147065"/>
                <a:ext cx="67171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Precisely matches formula of G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/>
                      </a:rPr>
                      <m:t>ö</m:t>
                    </m:r>
                  </m:oMath>
                </a14:m>
                <a:r>
                  <a:rPr lang="en-US" sz="3200" dirty="0" err="1" smtClean="0">
                    <a:solidFill>
                      <a:srgbClr val="7030A0"/>
                    </a:solidFill>
                  </a:rPr>
                  <a:t>ttsche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!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030" y="4147065"/>
                <a:ext cx="671716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269" t="-12500" r="-127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177" y="4746214"/>
                <a:ext cx="9151608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±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:  </m:t>
                      </m:r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:  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=0    </m:t>
                      </m:r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7" y="4746214"/>
                <a:ext cx="9151608" cy="10143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1619" y="6019799"/>
                <a:ext cx="7188571" cy="588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=0⇒ 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19" y="6019799"/>
                <a:ext cx="7188571" cy="5884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9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7348"/>
            <a:ext cx="6106395" cy="676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53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Witten Conjecture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7785" y="1447800"/>
                <a:ext cx="88174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Now, with C,P,E known one takes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and SWST to recover the Witten conjecture: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85" y="1447800"/>
                <a:ext cx="881741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144" t="-7143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3352800"/>
                <a:ext cx="9160585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𝐷𝑊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e>
                      </m:nary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𝑖𝑆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352800"/>
                <a:ext cx="9160585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1200" y="4843441"/>
                <a:ext cx="2235164" cy="983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843441"/>
                <a:ext cx="2235164" cy="9836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0600" y="5012110"/>
                <a:ext cx="30522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+3 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012110"/>
                <a:ext cx="3052246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6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3391" y="2786390"/>
            <a:ext cx="7543801" cy="642610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27863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Brief Overview Of The World Of N=2 Theories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5689" y="28524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657600"/>
            <a:ext cx="6720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Donaldson-Witten Partition Function For General Compact Simple Lie Group 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1032" y="3810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3391" y="1548809"/>
            <a:ext cx="7543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Lightning Summary: The Physical Derivation Of Witten’s Conjecture Relating Donaldson &amp; SW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805" y="502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Theories With Matter &amp; </a:t>
            </a:r>
            <a:r>
              <a:rPr lang="en-US" sz="2800" dirty="0" err="1" smtClean="0"/>
              <a:t>Superconformal</a:t>
            </a:r>
            <a:r>
              <a:rPr lang="en-US" sz="2800" dirty="0" smtClean="0"/>
              <a:t> Simple Type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Possible Future Directions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6805" y="424190"/>
            <a:ext cx="19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535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N=2 Theories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004777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            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Lagrangian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theories:  Compact Lie group G,</a:t>
                </a:r>
              </a:p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   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quaternionic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representation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ℛ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with  G-invariant metric,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04777"/>
                <a:ext cx="9144000" cy="954107"/>
              </a:xfrm>
              <a:prstGeom prst="rect">
                <a:avLst/>
              </a:prstGeom>
              <a:blipFill rotWithShape="1">
                <a:blip r:embed="rId2"/>
                <a:stretch>
                  <a:fillRect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652" y="2155283"/>
                <a:ext cx="2967864" cy="103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∈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𝑠𝑖𝑚𝑝𝑙𝑒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𝑓𝑎𝑐𝑡𝑜𝑟𝑠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ℋ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2" y="2155283"/>
                <a:ext cx="2967864" cy="10302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2800" y="2424748"/>
                <a:ext cx="1876732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𝐿𝑖𝑒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424748"/>
                <a:ext cx="1876732" cy="491288"/>
              </a:xfrm>
              <a:prstGeom prst="rect">
                <a:avLst/>
              </a:prstGeom>
              <a:blipFill rotWithShape="1">
                <a:blip r:embed="rId4"/>
                <a:stretch>
                  <a:fillRect r="-64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2600" y="2439918"/>
                <a:ext cx="2735557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⊂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ℛ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439918"/>
                <a:ext cx="2735557" cy="491288"/>
              </a:xfrm>
              <a:prstGeom prst="rect">
                <a:avLst/>
              </a:prstGeom>
              <a:blipFill rotWithShape="1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66800" y="3581400"/>
            <a:ext cx="6781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Class S:   Theories associated to </a:t>
            </a:r>
            <a:r>
              <a:rPr lang="en-US" sz="3200" dirty="0" err="1" smtClean="0">
                <a:solidFill>
                  <a:srgbClr val="C00000"/>
                </a:solidFill>
              </a:rPr>
              <a:t>Hitchin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systems on Riemann surfaces.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7748" y="4893922"/>
            <a:ext cx="4922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Superconformal</a:t>
            </a:r>
            <a:r>
              <a:rPr lang="en-US" sz="3600" dirty="0" smtClean="0">
                <a:solidFill>
                  <a:srgbClr val="FF0000"/>
                </a:solidFill>
              </a:rPr>
              <a:t> theories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5559" y="5975865"/>
            <a:ext cx="5372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75E09"/>
                </a:solidFill>
              </a:rPr>
              <a:t>Couple to N=2 supergravity </a:t>
            </a:r>
            <a:endParaRPr lang="en-US" sz="3600" dirty="0">
              <a:solidFill>
                <a:srgbClr val="F75E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4572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Introduction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27863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Brief Overview Of The World Of N=2 Theories 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5689" y="28524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657600"/>
            <a:ext cx="6720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Donaldson-Witten Partition Function For General Compact Simple Lie Group 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1032" y="3810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3391" y="1548809"/>
            <a:ext cx="7543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Lightning Summary: The Physical Derivation Of Witten’s Conjecture Relating Donaldson &amp; SW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6805" y="502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Theories With Matter &amp; </a:t>
            </a:r>
            <a:r>
              <a:rPr lang="en-US" sz="2800" dirty="0" err="1" smtClean="0"/>
              <a:t>Superconformal</a:t>
            </a:r>
            <a:r>
              <a:rPr lang="en-US" sz="2800" dirty="0" smtClean="0"/>
              <a:t> Simple Type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Possible Future Directions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399" y="56507"/>
            <a:ext cx="4800601" cy="428689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08107" y="234574"/>
            <a:ext cx="5170350" cy="4241733"/>
          </a:xfrm>
          <a:prstGeom prst="ellipse">
            <a:avLst/>
          </a:prstGeom>
          <a:noFill/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6165" y="2312524"/>
            <a:ext cx="4362236" cy="378347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6008" y="1700373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F0498"/>
                </a:solidFill>
              </a:rPr>
              <a:t>Lagrangian</a:t>
            </a:r>
            <a:r>
              <a:rPr lang="en-US" sz="3600" dirty="0" smtClean="0">
                <a:solidFill>
                  <a:srgbClr val="0F0498"/>
                </a:solidFill>
              </a:rPr>
              <a:t> Theories</a:t>
            </a:r>
            <a:endParaRPr lang="en-US" sz="3600" dirty="0">
              <a:solidFill>
                <a:srgbClr val="0F049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9581" y="1200076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3399"/>
                </a:solidFill>
              </a:rPr>
              <a:t>Superconformal</a:t>
            </a:r>
            <a:r>
              <a:rPr lang="en-US" sz="3600" dirty="0" smtClean="0">
                <a:solidFill>
                  <a:srgbClr val="FF3399"/>
                </a:solidFill>
              </a:rPr>
              <a:t>           Theories</a:t>
            </a:r>
            <a:endParaRPr lang="en-US" sz="3600" dirty="0">
              <a:solidFill>
                <a:srgbClr val="FF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8083" y="447630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Class S  Theories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3390" y="3641650"/>
            <a:ext cx="7721010" cy="1082749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27863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Brief Overview Of The World Of N=2 Theories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5689" y="28524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657600"/>
            <a:ext cx="6720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Donaldson-Witten Partition Function For General Compact Simple Lie Group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32" y="3810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3391" y="1548809"/>
            <a:ext cx="7543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Lightning Summary: The Physical Derivation Of Witten’s Conjecture Relating Donaldson &amp; SW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805" y="502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Theories With Matter &amp; </a:t>
            </a:r>
            <a:r>
              <a:rPr lang="en-US" sz="2800" dirty="0" err="1" smtClean="0"/>
              <a:t>Superconformal</a:t>
            </a:r>
            <a:r>
              <a:rPr lang="en-US" sz="2800" dirty="0" smtClean="0"/>
              <a:t> Simple Type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Possible Future Directions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6805" y="424190"/>
            <a:ext cx="19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222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51" y="0"/>
            <a:ext cx="8229600" cy="1143000"/>
          </a:xfrm>
        </p:spPr>
        <p:txBody>
          <a:bodyPr/>
          <a:lstStyle/>
          <a:p>
            <a:r>
              <a:rPr lang="en-US" dirty="0" smtClean="0"/>
              <a:t>G-Donaldson Invariants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271" y="967770"/>
            <a:ext cx="8758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Pure VM theory for G a compact simple Lie group of rank r </a:t>
            </a:r>
            <a:endParaRPr 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3226" y="1537156"/>
                <a:ext cx="63800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0,2 observables derived from independent</a:t>
                </a:r>
              </a:p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 invariant polynomials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𝑈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𝐼𝑛𝑣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𝔤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226" y="1537156"/>
                <a:ext cx="6380016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910" t="-5732" r="-478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0643" y="4646169"/>
            <a:ext cx="872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75E09"/>
                </a:solidFill>
              </a:rPr>
              <a:t>Formally the path integral localizes to G-ASD moduli space </a:t>
            </a:r>
            <a:endParaRPr lang="en-US" sz="2800" dirty="0">
              <a:solidFill>
                <a:srgbClr val="F75E0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49303" y="2491263"/>
                <a:ext cx="4839786" cy="976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∼</m:t>
                      </m:r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(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303" y="2491263"/>
                <a:ext cx="4839786" cy="9761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33860" y="6348362"/>
            <a:ext cx="6670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Rigorous setup: </a:t>
            </a:r>
            <a:r>
              <a:rPr lang="en-US" sz="3200" dirty="0" err="1" smtClean="0">
                <a:solidFill>
                  <a:srgbClr val="00B050"/>
                </a:solidFill>
              </a:rPr>
              <a:t>Kronheimer</a:t>
            </a:r>
            <a:r>
              <a:rPr lang="en-US" sz="3200" dirty="0" smtClean="0">
                <a:solidFill>
                  <a:srgbClr val="00B050"/>
                </a:solidFill>
              </a:rPr>
              <a:t> &amp; </a:t>
            </a:r>
            <a:r>
              <a:rPr lang="en-US" sz="3200" dirty="0" err="1" smtClean="0">
                <a:solidFill>
                  <a:srgbClr val="00B050"/>
                </a:solidFill>
              </a:rPr>
              <a:t>Mrowka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39420" y="3581400"/>
                <a:ext cx="5651804" cy="795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𝐷𝑊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Λ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420" y="3581400"/>
                <a:ext cx="5651804" cy="7951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99400" y="5181600"/>
            <a:ext cx="69308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Generating function of generalization of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     Donaldson polynomials for any G.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96" y="0"/>
            <a:ext cx="8229600" cy="1143000"/>
          </a:xfrm>
        </p:spPr>
        <p:txBody>
          <a:bodyPr/>
          <a:lstStyle/>
          <a:p>
            <a:r>
              <a:rPr lang="en-US" dirty="0" smtClean="0"/>
              <a:t>LEET On Coulomb Branch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5190" y="1162969"/>
                <a:ext cx="732226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Coulomb branch: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</a:rPr>
                      <m:t>ℬ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</a:rPr>
                      <m:t>𝔱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</a:rPr>
                      <m:t>⊗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</a:rPr>
                      <m:t>ℂ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</a:rPr>
                      <m:t>  /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𝑊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0" y="1162969"/>
                <a:ext cx="7322261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299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1143" y="2209800"/>
                <a:ext cx="807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SSB: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𝑇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 ⇒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Abelian VM’s valued in T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43" y="2209800"/>
                <a:ext cx="80772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264" t="-14151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00200" y="3256135"/>
            <a:ext cx="6267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Example of SW Geometry :  G=SU(N)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8832" y="4162055"/>
                <a:ext cx="30223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3366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3366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Λ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3366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2" y="4162055"/>
                <a:ext cx="302230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999" y="4164264"/>
                <a:ext cx="8259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en-US" sz="2800" dirty="0">
                  <a:solidFill>
                    <a:srgbClr val="3366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9" y="4164264"/>
                <a:ext cx="82599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8572" y="5018567"/>
                <a:ext cx="2692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𝔄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𝐽𝑎𝑐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72" y="5018567"/>
                <a:ext cx="2692597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90600" y="5700632"/>
                <a:ext cx="2219454" cy="1157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700632"/>
                <a:ext cx="2219454" cy="11573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35085" y="5730095"/>
                <a:ext cx="3391506" cy="1098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og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85" y="5730095"/>
                <a:ext cx="3391506" cy="109844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1000" y="4162055"/>
                <a:ext cx="50385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3366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162055"/>
                <a:ext cx="503855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99357" y="5018565"/>
                <a:ext cx="28629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357" y="5018565"/>
                <a:ext cx="286296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5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u-Plane Integral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891570"/>
            <a:ext cx="7454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Can compute u-plane integral explicitly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from QFT: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00" y="2705336"/>
                <a:ext cx="4806637" cy="1028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𝔱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705336"/>
                <a:ext cx="4806637" cy="1028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2080" y="3626712"/>
                <a:ext cx="3008131" cy="1250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𝐷𝑒𝑡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𝐼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𝐽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80" y="3626712"/>
                <a:ext cx="3008131" cy="12505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28027" y="3892361"/>
                <a:ext cx="1588192" cy="719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𝛽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027" y="3892361"/>
                <a:ext cx="1588192" cy="7192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6230" y="5001451"/>
                <a:ext cx="8424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</a:rPr>
                      <m:t>Δ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 Holomorphic function vanishing along ``discriminant locus’’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𝒟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30" y="5001451"/>
                <a:ext cx="842461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1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" y="5638800"/>
                <a:ext cx="9261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/>
                      </a:rPr>
                      <m:t>:   </m:t>
                    </m:r>
                  </m:oMath>
                </a14:m>
                <a:r>
                  <a:rPr lang="en-US" dirty="0" smtClean="0">
                    <a:solidFill>
                      <a:srgbClr val="3366FF"/>
                    </a:solidFill>
                  </a:rPr>
                  <a:t> Contact term.  General theory  </a:t>
                </a:r>
                <a:r>
                  <a:rPr lang="en-US" dirty="0" err="1" smtClean="0">
                    <a:solidFill>
                      <a:srgbClr val="3366FF"/>
                    </a:solidFill>
                  </a:rPr>
                  <a:t>Losev-Nekrasov-Shatashvili</a:t>
                </a:r>
                <a:r>
                  <a:rPr lang="en-US" dirty="0" smtClean="0">
                    <a:solidFill>
                      <a:srgbClr val="3366FF"/>
                    </a:solidFill>
                  </a:rPr>
                  <a:t>; Edelstein, Gomez-</a:t>
                </a:r>
                <a:r>
                  <a:rPr lang="en-US" dirty="0" err="1" smtClean="0">
                    <a:solidFill>
                      <a:srgbClr val="3366FF"/>
                    </a:solidFill>
                  </a:rPr>
                  <a:t>Reino</a:t>
                </a:r>
                <a:r>
                  <a:rPr lang="en-US" dirty="0" smtClean="0">
                    <a:solidFill>
                      <a:srgbClr val="3366FF"/>
                    </a:solidFill>
                  </a:rPr>
                  <a:t>, Marino</a:t>
                </a:r>
                <a:endParaRPr lang="en-US" dirty="0">
                  <a:solidFill>
                    <a:srgbClr val="3366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638800"/>
                <a:ext cx="926112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19200" y="6101524"/>
                <a:ext cx="6513450" cy="725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3366FF"/>
                    </a:solidFill>
                  </a:rPr>
                  <a:t>For quadratic Casimir: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33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366FF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366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solidFill>
                          <a:srgbClr val="3366FF"/>
                        </a:solidFill>
                        <a:latin typeface="Cambria Math"/>
                      </a:rPr>
                      <m:t>∼2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3366FF"/>
                        </a:solidFill>
                        <a:latin typeface="Cambria Math"/>
                      </a:rPr>
                      <m:t> 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𝐼</m:t>
                        </m:r>
                      </m:sup>
                    </m:sSup>
                    <m:f>
                      <m:fPr>
                        <m:ctrlP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33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3366FF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3366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3366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3366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3366FF"/>
                                </a:solidFill>
                                <a:latin typeface="Cambria Math"/>
                              </a:rPr>
                              <m:t>𝐼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solidFill>
                    <a:srgbClr val="3366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101524"/>
                <a:ext cx="6513450" cy="725776"/>
              </a:xfrm>
              <a:prstGeom prst="rect">
                <a:avLst/>
              </a:prstGeom>
              <a:blipFill rotWithShape="1">
                <a:blip r:embed="rId8"/>
                <a:stretch>
                  <a:fillRect l="-1873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1414790"/>
                <a:ext cx="94121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∃ 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almost canonical duality frame in weak-coupling region at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∞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4790"/>
                <a:ext cx="9412128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52600" y="2008733"/>
                <a:ext cx="51341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⇒ 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𝔱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valued  VM: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𝜂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008733"/>
                <a:ext cx="5134162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8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089" y="5638800"/>
            <a:ext cx="8685326" cy="1143000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/>
              <a:t>Theta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0964" y="3160678"/>
                <a:ext cx="87496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=4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𝜋𝜆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     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𝑤𝑡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𝔤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⊗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≔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64" y="3160678"/>
                <a:ext cx="874963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089" y="4038600"/>
                <a:ext cx="8685326" cy="116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Λ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𝜏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𝐼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89" y="4038600"/>
                <a:ext cx="8685326" cy="11629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5762" y="1076980"/>
                <a:ext cx="95216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Θ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:  Theta function for abelian gauge fields remaining after SSB  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62" y="1076980"/>
                <a:ext cx="9521646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38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2985" y="5867400"/>
                <a:ext cx="76196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FF00"/>
                    </a:solidFill>
                  </a:rPr>
                  <a:t>Metric dependent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3200" dirty="0" smtClean="0">
                    <a:solidFill>
                      <a:srgbClr val="FFFF00"/>
                    </a:solidFill>
                  </a:rPr>
                  <a:t>   Possible wall-crossing</a:t>
                </a:r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85" y="5867400"/>
                <a:ext cx="761965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000" t="-12632" r="-1120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0199" y="1676400"/>
                <a:ext cx="6892528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Reduction of structure group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𝑎𝑑𝑗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99" y="1676400"/>
                <a:ext cx="6892528" cy="624338"/>
              </a:xfrm>
              <a:prstGeom prst="rect">
                <a:avLst/>
              </a:prstGeom>
              <a:blipFill rotWithShape="1">
                <a:blip r:embed="rId6"/>
                <a:stretch>
                  <a:fillRect l="-2301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" y="2295421"/>
                <a:ext cx="8942705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Classes for fluxes in a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torsor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𝑤𝑡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𝔤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≅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𝑤𝑡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𝔤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95421"/>
                <a:ext cx="8942705" cy="509178"/>
              </a:xfrm>
              <a:prstGeom prst="rect">
                <a:avLst/>
              </a:prstGeom>
              <a:blipFill rotWithShape="1">
                <a:blip r:embed="rId7"/>
                <a:stretch>
                  <a:fillRect l="-1022"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0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581"/>
            <a:ext cx="8229600" cy="1143000"/>
          </a:xfrm>
        </p:spPr>
        <p:txBody>
          <a:bodyPr/>
          <a:lstStyle/>
          <a:p>
            <a:r>
              <a:rPr lang="en-US" dirty="0" smtClean="0"/>
              <a:t>Discriminant Locus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990600"/>
                <a:ext cx="8534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Just as in rank 1, the integrand is singular along a ``discriminant locus’’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𝒟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w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here BPS states become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massless and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becomes strongly coupled.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90600"/>
                <a:ext cx="85344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29" t="-3965" r="-78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01215" y="2511876"/>
                <a:ext cx="25966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𝒟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∪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𝒟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215" y="2511876"/>
                <a:ext cx="2596608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44442" y="4033391"/>
            <a:ext cx="94076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Higher rank: complicated intersections  where multiple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BPS states become massless, i.e.  multiple periods of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 the curve vanish. </a:t>
            </a:r>
            <a:endParaRPr lang="en-US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5657671"/>
                <a:ext cx="731777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</a:rPr>
                  <a:t>Integral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must be regularized by </a:t>
                </a:r>
              </a:p>
              <a:p>
                <a:r>
                  <a:rPr lang="en-US" sz="3600" dirty="0" smtClean="0">
                    <a:solidFill>
                      <a:srgbClr val="00B050"/>
                    </a:solidFill>
                  </a:rPr>
                  <a:t>cutting out tubular regions around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𝒟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657671"/>
                <a:ext cx="731777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500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89813" y="3210081"/>
                <a:ext cx="58795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𝒟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generalizes  </a:t>
                </a:r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𝑢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= ±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813" y="3210081"/>
                <a:ext cx="5879526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320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6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50849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General 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𝐷𝑊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0849" y="0"/>
                <a:ext cx="8229600" cy="1143000"/>
              </a:xfrm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7632" y="1253184"/>
                <a:ext cx="8616205" cy="134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𝐷𝑊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+⋯ 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𝑚𝑥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32" y="1253184"/>
                <a:ext cx="8616205" cy="13430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3098" y="3124200"/>
                <a:ext cx="8035148" cy="1174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Cancelling wall-crossing inductively determines</a:t>
                </a:r>
              </a:p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𝒟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 from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𝒟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𝒟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, etc.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98" y="3124200"/>
                <a:ext cx="8035148" cy="1174681"/>
              </a:xfrm>
              <a:prstGeom prst="rect">
                <a:avLst/>
              </a:prstGeom>
              <a:blipFill rotWithShape="1">
                <a:blip r:embed="rId5"/>
                <a:stretch>
                  <a:fillRect l="-1973" t="-6771" r="-91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3098" y="4648200"/>
                <a:ext cx="8670902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All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0" dirty="0" smtClean="0">
                    <a:solidFill>
                      <a:srgbClr val="0000FF"/>
                    </a:solidFill>
                  </a:rPr>
                  <a:t>vanish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sz="3200" b="0" dirty="0" smtClean="0">
                    <a:solidFill>
                      <a:srgbClr val="0000FF"/>
                    </a:solidFill>
                  </a:rPr>
                  <a:t>   EXCEPT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𝑚𝑥</m:t>
                        </m:r>
                      </m:sub>
                    </m:sSub>
                  </m:oMath>
                </a14:m>
                <a:endParaRPr lang="en-US" sz="32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98" y="4648200"/>
                <a:ext cx="8670902" cy="714683"/>
              </a:xfrm>
              <a:prstGeom prst="rect">
                <a:avLst/>
              </a:prstGeom>
              <a:blipFill rotWithShape="1">
                <a:blip r:embed="rId6"/>
                <a:stretch>
                  <a:fillRect l="-1828" t="-9402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536" y="5867400"/>
                <a:ext cx="86162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So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 the answer is given entirely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𝑚𝑥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36" y="5867400"/>
                <a:ext cx="8616269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1768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3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79" y="-37214"/>
            <a:ext cx="8229600" cy="1143000"/>
          </a:xfrm>
        </p:spPr>
        <p:txBody>
          <a:bodyPr/>
          <a:lstStyle/>
          <a:p>
            <a:r>
              <a:rPr lang="en-US" dirty="0" smtClean="0"/>
              <a:t>The ``N=1 </a:t>
            </a:r>
            <a:r>
              <a:rPr lang="en-US" dirty="0" err="1" smtClean="0"/>
              <a:t>Vacua</a:t>
            </a:r>
            <a:r>
              <a:rPr lang="en-US" dirty="0" smtClean="0"/>
              <a:t>’’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8400" y="3605299"/>
                <a:ext cx="4876720" cy="1194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𝐷𝑊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G</m:t>
                          </m:r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𝜉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U</m:t>
                          </m:r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V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𝔞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𝐷𝑊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𝔞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605299"/>
                <a:ext cx="4876720" cy="11943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4" y="1935110"/>
            <a:ext cx="85280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8148" y="4799665"/>
            <a:ext cx="87087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In principle, other maximal degenerations – corresponding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to </a:t>
            </a:r>
            <a:r>
              <a:rPr lang="en-US" sz="2800" dirty="0" err="1" smtClean="0">
                <a:solidFill>
                  <a:srgbClr val="7030A0"/>
                </a:solidFill>
              </a:rPr>
              <a:t>superconformal</a:t>
            </a:r>
            <a:r>
              <a:rPr lang="en-US" sz="2800" dirty="0" smtClean="0">
                <a:solidFill>
                  <a:srgbClr val="7030A0"/>
                </a:solidFill>
              </a:rPr>
              <a:t> points- </a:t>
            </a:r>
            <a:r>
              <a:rPr lang="en-US" sz="2800" dirty="0">
                <a:solidFill>
                  <a:srgbClr val="7030A0"/>
                </a:solidFill>
              </a:rPr>
              <a:t>m</a:t>
            </a:r>
            <a:r>
              <a:rPr lang="en-US" sz="2800" dirty="0" smtClean="0">
                <a:solidFill>
                  <a:srgbClr val="7030A0"/>
                </a:solidFill>
              </a:rPr>
              <a:t>ight have contributed.  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014" y="5973157"/>
            <a:ext cx="89370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But detailed analysis shows they do not for G=SU(3) and it is</a:t>
            </a:r>
          </a:p>
          <a:p>
            <a:r>
              <a:rPr lang="en-US" sz="2800" dirty="0">
                <a:solidFill>
                  <a:srgbClr val="00B050"/>
                </a:solidFill>
              </a:rPr>
              <a:t>n</a:t>
            </a:r>
            <a:r>
              <a:rPr lang="en-US" sz="2800" dirty="0" smtClean="0">
                <a:solidFill>
                  <a:srgbClr val="00B050"/>
                </a:solidFill>
              </a:rPr>
              <a:t>atural </a:t>
            </a:r>
            <a:r>
              <a:rPr lang="en-US" sz="2800" dirty="0">
                <a:solidFill>
                  <a:srgbClr val="00B050"/>
                </a:solidFill>
              </a:rPr>
              <a:t>to conjecture that this is the case for all G.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838200"/>
                <a:ext cx="914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𝒟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𝑚𝑥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 contains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∨</m:t>
                        </m:r>
                      </m:sup>
                    </m:sSup>
                    <m:d>
                      <m:d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isolated points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𝔞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  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permutated by 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spontan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broken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ℤ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ℤ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 R-symmetry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914400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667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8148" y="3810000"/>
                <a:ext cx="16001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sz="3200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&gt;1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8" y="3810000"/>
                <a:ext cx="160018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72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  <p:bldP spid="3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6581"/>
            <a:ext cx="8229600" cy="1143000"/>
          </a:xfrm>
        </p:spPr>
        <p:txBody>
          <a:bodyPr/>
          <a:lstStyle/>
          <a:p>
            <a:r>
              <a:rPr lang="en-US" dirty="0" smtClean="0"/>
              <a:t>Analog Of Witten Conjecture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71417" y="1740195"/>
                <a:ext cx="537775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∈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wt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𝔤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417" y="1740195"/>
                <a:ext cx="5377754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1891" y="2504506"/>
                <a:ext cx="7509107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r independent spin-c structures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91" y="2504506"/>
                <a:ext cx="7509107" cy="613886"/>
              </a:xfrm>
              <a:prstGeom prst="rect">
                <a:avLst/>
              </a:prstGeom>
              <a:blipFill rotWithShape="1">
                <a:blip r:embed="rId3"/>
                <a:stretch>
                  <a:fillRect l="-1218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78395" y="3072541"/>
                <a:ext cx="3068084" cy="986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𝑆𝑊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≔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395" y="3072541"/>
                <a:ext cx="3068084" cy="986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3767" y="3886200"/>
                <a:ext cx="6834820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𝐷𝑊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𝔞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𝔞</m:t>
                              </m:r>
                            </m:sub>
                          </m:sSub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7" y="3886200"/>
                <a:ext cx="6834820" cy="9885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976" y="4855857"/>
                <a:ext cx="7710636" cy="84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  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∧⋯∧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)/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  <m:sup/>
                                  </m:sSubSup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𝐼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ℰ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𝑈𝑠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𝐼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76" y="4855857"/>
                <a:ext cx="7710636" cy="8440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5800" y="5638800"/>
            <a:ext cx="8222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All computable from the degenerate curve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            and its first order variation. </a:t>
            </a:r>
            <a:endParaRPr 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8798" y="852729"/>
                <a:ext cx="7995459" cy="960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In duality frame  where max degeneration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𝐷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𝐼</m:t>
                        </m:r>
                      </m:sup>
                    </m:sSubSup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  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                 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Θ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function is a sum over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98" y="852729"/>
                <a:ext cx="7995459" cy="960391"/>
              </a:xfrm>
              <a:prstGeom prst="rect">
                <a:avLst/>
              </a:prstGeom>
              <a:blipFill rotWithShape="1">
                <a:blip r:embed="rId7"/>
                <a:stretch>
                  <a:fillRect l="-1524" t="-5096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316" y="1325526"/>
            <a:ext cx="834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F0498"/>
                </a:solidFill>
              </a:rPr>
              <a:t>Most of this talk reviews work done around 1997-1998: </a:t>
            </a:r>
            <a:endParaRPr lang="en-US" sz="2800" dirty="0">
              <a:solidFill>
                <a:srgbClr val="0F049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83930"/>
            <a:ext cx="2303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F0498"/>
                </a:solidFill>
              </a:rPr>
              <a:t>Moore &amp; Witten </a:t>
            </a:r>
            <a:endParaRPr lang="en-US" sz="2400" dirty="0">
              <a:solidFill>
                <a:srgbClr val="0F049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965" y="21452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03924" y="2076893"/>
            <a:ext cx="3629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F0498"/>
                </a:solidFill>
              </a:rPr>
              <a:t>Marino, Moore, &amp; </a:t>
            </a:r>
            <a:r>
              <a:rPr lang="en-US" sz="2400" dirty="0" err="1" smtClean="0">
                <a:solidFill>
                  <a:srgbClr val="0F0498"/>
                </a:solidFill>
              </a:rPr>
              <a:t>Peradze</a:t>
            </a:r>
            <a:r>
              <a:rPr lang="en-US" sz="2400" dirty="0" smtClean="0">
                <a:solidFill>
                  <a:srgbClr val="0F0498"/>
                </a:solidFill>
              </a:rPr>
              <a:t>  </a:t>
            </a:r>
            <a:endParaRPr lang="en-US" sz="2400" dirty="0">
              <a:solidFill>
                <a:srgbClr val="0F049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099101"/>
            <a:ext cx="2495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F0498"/>
                </a:solidFill>
              </a:rPr>
              <a:t>Marino &amp;  Moore  </a:t>
            </a:r>
            <a:endParaRPr lang="en-US" sz="2400" dirty="0">
              <a:solidFill>
                <a:srgbClr val="0F049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16" y="3781498"/>
            <a:ext cx="8931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Central Question:  Given the successful application of N=2 SYM for SU(2) to the theory of 4-manifold invariants, are there interesting applications of OTHER N=2 field theories?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956" y="2895600"/>
            <a:ext cx="6328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F0498"/>
                </a:solidFill>
              </a:rPr>
              <a:t>Overlapping work:  </a:t>
            </a:r>
            <a:r>
              <a:rPr lang="en-US" sz="2400" dirty="0" err="1" smtClean="0">
                <a:solidFill>
                  <a:srgbClr val="0F0498"/>
                </a:solidFill>
              </a:rPr>
              <a:t>Losev</a:t>
            </a:r>
            <a:r>
              <a:rPr lang="en-US" sz="2400" dirty="0" smtClean="0">
                <a:solidFill>
                  <a:srgbClr val="0F0498"/>
                </a:solidFill>
              </a:rPr>
              <a:t>, </a:t>
            </a:r>
            <a:r>
              <a:rPr lang="en-US" sz="2400" dirty="0" err="1" smtClean="0">
                <a:solidFill>
                  <a:srgbClr val="0F0498"/>
                </a:solidFill>
              </a:rPr>
              <a:t>Nekrasov</a:t>
            </a:r>
            <a:r>
              <a:rPr lang="en-US" sz="2400" dirty="0" smtClean="0">
                <a:solidFill>
                  <a:srgbClr val="0F0498"/>
                </a:solidFill>
              </a:rPr>
              <a:t>, &amp; </a:t>
            </a:r>
            <a:r>
              <a:rPr lang="en-US" sz="2400" dirty="0" err="1" smtClean="0">
                <a:solidFill>
                  <a:srgbClr val="0F0498"/>
                </a:solidFill>
              </a:rPr>
              <a:t>Shatashvili</a:t>
            </a:r>
            <a:endParaRPr lang="en-US" sz="2400" dirty="0">
              <a:solidFill>
                <a:srgbClr val="0F049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3735" y="5661349"/>
            <a:ext cx="6280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Recently re-visited with </a:t>
            </a:r>
            <a:r>
              <a:rPr lang="en-US" sz="3200" dirty="0" err="1" smtClean="0">
                <a:solidFill>
                  <a:srgbClr val="7030A0"/>
                </a:solidFill>
              </a:rPr>
              <a:t>Iurii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Nidaiev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-5316"/>
            <a:ext cx="8229600" cy="1143000"/>
          </a:xfrm>
        </p:spPr>
        <p:txBody>
          <a:bodyPr/>
          <a:lstStyle/>
          <a:p>
            <a:r>
              <a:rPr lang="en-US" dirty="0" smtClean="0"/>
              <a:t>Example Of SU(N)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767346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50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3390" y="4761180"/>
            <a:ext cx="8254410" cy="1082749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27863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Brief Overview Of The World Of N=2 Theories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5689" y="28524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657600"/>
            <a:ext cx="6720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Donaldson-Witten Partition Function For General Compact Simple Lie Group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32" y="3810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3391" y="1548809"/>
            <a:ext cx="7543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Lightning Summary: The Physical Derivation Of Witten’s Conjecture Relating Donaldson &amp; SW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805" y="502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Theories With Matter &amp; </a:t>
            </a:r>
            <a:r>
              <a:rPr lang="en-US" sz="2800" dirty="0" err="1" smtClean="0">
                <a:solidFill>
                  <a:srgbClr val="FFFF00"/>
                </a:solidFill>
              </a:rPr>
              <a:t>Superconformal</a:t>
            </a:r>
            <a:r>
              <a:rPr lang="en-US" sz="2800" dirty="0" smtClean="0">
                <a:solidFill>
                  <a:srgbClr val="FFFF00"/>
                </a:solidFill>
              </a:rPr>
              <a:t> Simple Type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Possible Future Directions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6805" y="424190"/>
            <a:ext cx="19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7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Including Matter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7762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Now consider the general </a:t>
            </a:r>
            <a:r>
              <a:rPr lang="en-US" sz="3200" dirty="0" err="1" smtClean="0">
                <a:solidFill>
                  <a:srgbClr val="C00000"/>
                </a:solidFill>
              </a:rPr>
              <a:t>Lagrangian</a:t>
            </a:r>
            <a:r>
              <a:rPr lang="en-US" sz="3200" dirty="0" smtClean="0">
                <a:solidFill>
                  <a:srgbClr val="C00000"/>
                </a:solidFill>
              </a:rPr>
              <a:t> theory: 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9735" y="1828800"/>
                <a:ext cx="5416419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Data: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ℛ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</a:rPr>
                      <m:t>Λ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𝑜𝑟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𝑞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𝜏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735" y="1828800"/>
                <a:ext cx="5416419" cy="600805"/>
              </a:xfrm>
              <a:prstGeom prst="rect">
                <a:avLst/>
              </a:prstGeom>
              <a:blipFill rotWithShape="1">
                <a:blip r:embed="rId2"/>
                <a:stretch>
                  <a:fillRect l="-2812"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06033" y="2702741"/>
            <a:ext cx="624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Twisted N=2 theory  is again of MQ form: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8" y="3352800"/>
            <a:ext cx="919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Localize on moduli space of generalized monopole equations.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5857" y="3962400"/>
                <a:ext cx="7215180" cy="10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Q:  Differential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–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equivariant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cohomology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              with parameters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𝐿𝑖𝑒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57" y="3962400"/>
                <a:ext cx="7215180" cy="1053943"/>
              </a:xfrm>
              <a:prstGeom prst="rect">
                <a:avLst/>
              </a:prstGeom>
              <a:blipFill rotWithShape="1">
                <a:blip r:embed="rId3"/>
                <a:stretch>
                  <a:fillRect l="-1774" t="-5202" b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2820" y="5687102"/>
                <a:ext cx="7621254" cy="1170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ℓ, 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ℓ!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ℳ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ℓ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𝐸𝑢𝑙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𝐶𝑜𝑘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𝔽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20" y="5687102"/>
                <a:ext cx="7621254" cy="11708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30415" y="5053534"/>
            <a:ext cx="6226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Labastida &amp; Marino; </a:t>
            </a:r>
            <a:r>
              <a:rPr lang="en-US" sz="2400" dirty="0" err="1" smtClean="0">
                <a:solidFill>
                  <a:srgbClr val="FF0000"/>
                </a:solidFill>
              </a:rPr>
              <a:t>Losev-Nekrasov-Shatashvili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SU(2) With Fundamental </a:t>
            </a:r>
            <a:r>
              <a:rPr lang="en-US" dirty="0" err="1" smtClean="0"/>
              <a:t>Hypers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1539308"/>
                <a:ext cx="3231206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ℛ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𝑓𝑙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2⊕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39308"/>
                <a:ext cx="3231206" cy="6242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36469" y="1469731"/>
                <a:ext cx="3208764" cy="65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𝑆𝑝𝑖𝑛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𝑓𝑙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⊂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469" y="1469731"/>
                <a:ext cx="3208764" cy="6594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7674" y="2286000"/>
                <a:ext cx="6326155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Mass parameters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ℂ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, 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=1, 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𝑓𝑙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674" y="2286000"/>
                <a:ext cx="6326155" cy="557717"/>
              </a:xfrm>
              <a:prstGeom prst="rect">
                <a:avLst/>
              </a:prstGeom>
              <a:blipFill rotWithShape="1">
                <a:blip r:embed="rId4"/>
                <a:stretch>
                  <a:fillRect l="-2023" t="-9890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76055" y="2870298"/>
                <a:ext cx="33314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Must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𝜉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55" y="2870298"/>
                <a:ext cx="3331425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84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5940" y="3581400"/>
            <a:ext cx="255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Seiberg</a:t>
            </a:r>
            <a:r>
              <a:rPr lang="en-US" sz="2800" dirty="0" smtClean="0">
                <a:solidFill>
                  <a:srgbClr val="C00000"/>
                </a:solidFill>
              </a:rPr>
              <a:t>-Witten: 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76600" y="3581399"/>
                <a:ext cx="55556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:    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581399"/>
                <a:ext cx="555562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33600" y="4030399"/>
                <a:ext cx="4243534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: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Polynomials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Λ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030399"/>
                <a:ext cx="4243534" cy="557717"/>
              </a:xfrm>
              <a:prstGeom prst="rect">
                <a:avLst/>
              </a:prstGeom>
              <a:blipFill rotWithShape="1">
                <a:blip r:embed="rId7"/>
                <a:stretch>
                  <a:fillRect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94" y="4930575"/>
            <a:ext cx="4191000" cy="19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51763" y="1041622"/>
            <a:ext cx="177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Moore &amp; Witten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4659868"/>
                <a:ext cx="6910994" cy="988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 has exactly the same expression as before </a:t>
                </a:r>
              </a:p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but now, e.g. da/du 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59868"/>
                <a:ext cx="6910994" cy="988604"/>
              </a:xfrm>
              <a:prstGeom prst="rect">
                <a:avLst/>
              </a:prstGeom>
              <a:blipFill rotWithShape="1">
                <a:blip r:embed="rId9"/>
                <a:stretch>
                  <a:fillRect l="-1853" t="-5521" r="-883" b="-1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" y="5715000"/>
                <a:ext cx="5055679" cy="988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33CC"/>
                    </a:solidFill>
                  </a:rPr>
                  <a:t>New ingredient: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/>
                      </a:rPr>
                      <m:t>𝒟</m:t>
                    </m:r>
                  </m:oMath>
                </a14:m>
                <a:r>
                  <a:rPr lang="en-US" sz="2800" dirty="0" smtClean="0">
                    <a:solidFill>
                      <a:srgbClr val="FF33CC"/>
                    </a:solidFill>
                  </a:rPr>
                  <a:t>  has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/>
                      </a:rPr>
                      <m:t>2+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𝑓𝑙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33CC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FF33CC"/>
                    </a:solidFill>
                  </a:rPr>
                  <a:t>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800" dirty="0" smtClean="0">
                    <a:solidFill>
                      <a:srgbClr val="FF33CC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33CC"/>
                        </a:solidFill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715000"/>
                <a:ext cx="5055679" cy="988925"/>
              </a:xfrm>
              <a:prstGeom prst="rect">
                <a:avLst/>
              </a:prstGeom>
              <a:blipFill rotWithShape="1">
                <a:blip r:embed="rId10"/>
                <a:stretch>
                  <a:fillRect l="-2533" t="-5556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7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949"/>
            <a:ext cx="8229600" cy="1143000"/>
          </a:xfrm>
        </p:spPr>
        <p:txBody>
          <a:bodyPr/>
          <a:lstStyle/>
          <a:p>
            <a:r>
              <a:rPr lang="en-US" dirty="0" smtClean="0"/>
              <a:t>Analog Of Witten Conjecture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0836" y="1143000"/>
                <a:ext cx="5373907" cy="1389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𝑓𝑙</m:t>
                              </m:r>
                            </m:sub>
                          </m:sSub>
                        </m:sup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836" y="1143000"/>
                <a:ext cx="5373907" cy="13898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41" y="2501794"/>
                <a:ext cx="789536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acc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𝜎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1" y="2501794"/>
                <a:ext cx="7895367" cy="11378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8558" y="4415152"/>
                <a:ext cx="8424550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sup>
                    </m:sSubSup>
                    <m:sSup>
                      <m:sSup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𝑑𝑢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𝑑𝑎</m:t>
                                </m:r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h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𝜎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2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𝑑𝑢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𝑑𝑎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⋅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58" y="4415152"/>
                <a:ext cx="8424550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90800" y="5337328"/>
                <a:ext cx="3526478" cy="595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𝒪</m:t>
                    </m:r>
                  </m:oMath>
                </a14:m>
                <a:r>
                  <a:rPr lang="en-US" sz="2800" b="0" i="0" dirty="0" smtClean="0">
                    <a:solidFill>
                      <a:srgbClr val="7030A0"/>
                    </a:solidFill>
                    <a:latin typeface="+mj-lt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b="0" i="0" dirty="0" smtClean="0">
                    <a:solidFill>
                      <a:srgbClr val="7030A0"/>
                    </a:solidFill>
                    <a:latin typeface="+mj-lt"/>
                  </a:rPr>
                  <a:t>)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337328"/>
                <a:ext cx="3526478" cy="595291"/>
              </a:xfrm>
              <a:prstGeom prst="rect">
                <a:avLst/>
              </a:prstGeom>
              <a:blipFill rotWithShape="1">
                <a:blip r:embed="rId5"/>
                <a:stretch>
                  <a:fillRect t="-5155" r="-2595" b="-2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7301" y="5903893"/>
            <a:ext cx="81606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Everything computable explicitly as functions of the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masses from first order degeneration of the SW curve. 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1589825"/>
                <a:ext cx="14235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&gt;1 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89825"/>
                <a:ext cx="142359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0" y="3799022"/>
                <a:ext cx="71963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X  is SWST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⇒</m:t>
                    </m:r>
                  </m:oMath>
                </a14:m>
                <a:endParaRPr lang="en-US" sz="3200" b="0" dirty="0" smtClean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799022"/>
                <a:ext cx="7196346" cy="1077218"/>
              </a:xfrm>
              <a:prstGeom prst="rect">
                <a:avLst/>
              </a:prstGeom>
              <a:blipFill rotWithShape="1">
                <a:blip r:embed="rId7"/>
                <a:stretch>
                  <a:fillRect l="-2203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1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3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5" y="-1808"/>
            <a:ext cx="8229600" cy="1143000"/>
          </a:xfrm>
        </p:spPr>
        <p:txBody>
          <a:bodyPr/>
          <a:lstStyle/>
          <a:p>
            <a:r>
              <a:rPr lang="en-US" dirty="0" err="1" smtClean="0"/>
              <a:t>Superconformal</a:t>
            </a:r>
            <a:r>
              <a:rPr lang="en-US" dirty="0" smtClean="0"/>
              <a:t> Points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5817" y="938343"/>
                <a:ext cx="8195833" cy="1429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𝑓𝑙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.  At a critical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 two </a:t>
                </a:r>
              </a:p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singularities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collide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 and the SW 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</a:rPr>
                  <a:t>c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urve becomes a cusp: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 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Argyres,Plesser,Seiberg,Witten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]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17" y="938343"/>
                <a:ext cx="8195833" cy="1429174"/>
              </a:xfrm>
              <a:prstGeom prst="rect">
                <a:avLst/>
              </a:prstGeom>
              <a:blipFill rotWithShape="1">
                <a:blip r:embed="rId2"/>
                <a:stretch>
                  <a:fillRect l="-1487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8537" y="2590800"/>
            <a:ext cx="8263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Two mutually nonlocal BPS states have vanishing mass: 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5000" y="3276600"/>
                <a:ext cx="1667123" cy="1026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→0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76600"/>
                <a:ext cx="1667123" cy="10267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79145" y="3333429"/>
                <a:ext cx="1667123" cy="1026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→0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145" y="3333429"/>
                <a:ext cx="1667123" cy="10267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2600" y="3623105"/>
                <a:ext cx="19520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≠0 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623105"/>
                <a:ext cx="195200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7400" y="5663625"/>
                <a:ext cx="24534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663625"/>
                <a:ext cx="245349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80" y="4939279"/>
            <a:ext cx="4032250" cy="191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329" y="4515293"/>
            <a:ext cx="72043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Physically: No local </a:t>
            </a:r>
            <a:r>
              <a:rPr lang="en-US" sz="2800" dirty="0" err="1" smtClean="0">
                <a:solidFill>
                  <a:srgbClr val="FF0000"/>
                </a:solidFill>
              </a:rPr>
              <a:t>Lagrangian</a:t>
            </a:r>
            <a:r>
              <a:rPr lang="en-US" sz="2800" dirty="0" smtClean="0">
                <a:solidFill>
                  <a:srgbClr val="FF0000"/>
                </a:solidFill>
              </a:rPr>
              <a:t> for the LEET 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Signals a nontrivial </a:t>
            </a:r>
            <a:r>
              <a:rPr lang="en-US" sz="2800" dirty="0" err="1" smtClean="0">
                <a:solidFill>
                  <a:srgbClr val="FF0000"/>
                </a:solidFill>
              </a:rPr>
              <a:t>superconformal</a:t>
            </a:r>
            <a:r>
              <a:rPr lang="en-US" sz="2800" dirty="0" smtClean="0">
                <a:solidFill>
                  <a:srgbClr val="FF0000"/>
                </a:solidFill>
              </a:rPr>
              <a:t> field theory.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Superconformal</a:t>
            </a:r>
            <a:r>
              <a:rPr lang="en-US" dirty="0" smtClean="0"/>
              <a:t> Simple Type – 1/2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990600"/>
                <a:ext cx="7703391" cy="532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Analyze contributions at the two colliding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±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90600"/>
                <a:ext cx="7703391" cy="532903"/>
              </a:xfrm>
              <a:prstGeom prst="rect">
                <a:avLst/>
              </a:prstGeom>
              <a:blipFill rotWithShape="1">
                <a:blip r:embed="rId2"/>
                <a:stretch>
                  <a:fillRect l="-1663" t="-10345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913" y="1752600"/>
                <a:ext cx="8424550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sup>
                    </m:sSubSup>
                    <m:sSup>
                      <m:sSup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𝑑𝑢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𝑑𝑎</m:t>
                                </m:r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h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𝜎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2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𝑑𝑢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𝑑𝑎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⋅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3" y="1752600"/>
                <a:ext cx="8424550" cy="922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2971800"/>
                <a:ext cx="8347863" cy="781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𝑐𝑜𝑛𝑠𝑡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.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∓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(1+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𝑆𝑒𝑟𝑖𝑒𝑠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71800"/>
                <a:ext cx="8347863" cy="781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9058" y="3933622"/>
                <a:ext cx="6027227" cy="716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±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𝑆𝑒𝑟𝑖𝑒𝑠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𝑖𝑛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58" y="3933622"/>
                <a:ext cx="6027227" cy="7163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7229" y="4894237"/>
                <a:ext cx="3669018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7 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+11 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&lt;0 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29" y="4894237"/>
                <a:ext cx="3669018" cy="8334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14800" y="5039832"/>
            <a:ext cx="3806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Perfectly reasonable! 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0398" y="5867699"/>
                <a:ext cx="6654194" cy="733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Physics: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z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→0</m:t>
                        </m:r>
                      </m:lim>
                    </m:limLow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𝐷𝑊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 &lt;∞</m:t>
                    </m:r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398" y="5867699"/>
                <a:ext cx="6654194" cy="733791"/>
              </a:xfrm>
              <a:prstGeom prst="rect">
                <a:avLst/>
              </a:prstGeom>
              <a:blipFill rotWithShape="1">
                <a:blip r:embed="rId7"/>
                <a:stretch>
                  <a:fillRect l="-2383" t="-1000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4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4" y="72620"/>
            <a:ext cx="8229600" cy="1143000"/>
          </a:xfrm>
        </p:spPr>
        <p:txBody>
          <a:bodyPr/>
          <a:lstStyle/>
          <a:p>
            <a:r>
              <a:rPr lang="en-US" dirty="0" err="1" smtClean="0"/>
              <a:t>Superconformal</a:t>
            </a:r>
            <a:r>
              <a:rPr lang="en-US" dirty="0" smtClean="0"/>
              <a:t> Simple Type – 2/2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432" y="2133600"/>
            <a:ext cx="310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 IR divergences on X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110561"/>
            <a:ext cx="6053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No </a:t>
            </a:r>
            <a:r>
              <a:rPr lang="en-US" sz="2800" dirty="0" err="1" smtClean="0">
                <a:solidFill>
                  <a:srgbClr val="C00000"/>
                </a:solidFill>
              </a:rPr>
              <a:t>noncompact</a:t>
            </a:r>
            <a:r>
              <a:rPr lang="en-US" sz="2800" dirty="0" smtClean="0">
                <a:solidFill>
                  <a:srgbClr val="C00000"/>
                </a:solidFill>
              </a:rPr>
              <a:t> moduli spaces of </a:t>
            </a:r>
            <a:r>
              <a:rPr lang="en-US" sz="2800" dirty="0" err="1" smtClean="0">
                <a:solidFill>
                  <a:srgbClr val="C00000"/>
                </a:solidFill>
              </a:rPr>
              <a:t>vacua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5667" y="2633781"/>
                <a:ext cx="865353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Form of explicit answer implies the only way this can hold  for all </a:t>
                </a: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      polynomials in </a:t>
                </a:r>
                <a:r>
                  <a:rPr lang="en-US" sz="2400" dirty="0" err="1" smtClean="0">
                    <a:solidFill>
                      <a:srgbClr val="7030A0"/>
                    </a:solidFill>
                  </a:rPr>
                  <a:t>pnt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and S  is for a series expansion in  z  with 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                 coefficients made from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𝑆𝑊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to be regular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67" y="2633781"/>
                <a:ext cx="8653533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056" t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6918" y="3864934"/>
                <a:ext cx="8492281" cy="1453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Theorem [MMP]:  There is no divergence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𝐷𝑊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if :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a.)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−3≤0 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b.)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𝑆𝑊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</m:d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𝜋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𝜆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=0 </m:t>
                        </m:r>
                      </m:e>
                    </m:nary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0≤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−4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8" y="3864934"/>
                <a:ext cx="8492281" cy="1453283"/>
              </a:xfrm>
              <a:prstGeom prst="rect">
                <a:avLst/>
              </a:prstGeom>
              <a:blipFill rotWithShape="1">
                <a:blip r:embed="rId4"/>
                <a:stretch>
                  <a:fillRect l="-1508" t="-378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96601" y="5318217"/>
            <a:ext cx="4557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Conditions </a:t>
            </a:r>
            <a:r>
              <a:rPr lang="en-US" sz="3200" dirty="0" err="1" smtClean="0">
                <a:solidFill>
                  <a:srgbClr val="0000FF"/>
                </a:solidFill>
              </a:rPr>
              <a:t>a,b</a:t>
            </a:r>
            <a:r>
              <a:rPr lang="en-US" sz="3200" dirty="0" smtClean="0">
                <a:solidFill>
                  <a:srgbClr val="0000FF"/>
                </a:solidFill>
              </a:rPr>
              <a:t> define SST. </a:t>
            </a:r>
            <a:endParaRPr lang="en-US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5903893"/>
                <a:ext cx="6553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MMP checked that all known (c. 1998) </a:t>
                </a: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           4-folds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 are SST.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903893"/>
                <a:ext cx="6553200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860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43000" y="1143000"/>
                <a:ext cx="6654194" cy="733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Physics: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z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→0</m:t>
                        </m:r>
                      </m:lim>
                    </m:limLow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𝐷𝑊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 &lt;∞</m:t>
                    </m:r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143000"/>
                <a:ext cx="6654194" cy="733791"/>
              </a:xfrm>
              <a:prstGeom prst="rect">
                <a:avLst/>
              </a:prstGeom>
              <a:blipFill rotWithShape="1">
                <a:blip r:embed="rId6"/>
                <a:stretch>
                  <a:fillRect l="-2383" t="-1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7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3390" y="5724746"/>
            <a:ext cx="8254410" cy="1082749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27863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Brief Overview Of The World Of N=2 Theories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5689" y="28524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657600"/>
            <a:ext cx="6720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Donaldson-Witten Partition Function For General Compact Simple Lie Group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32" y="3810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3391" y="1548809"/>
            <a:ext cx="7543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Lightning Summary: The Physical Derivation Of Witten’s Conjecture Relating Donaldson &amp; SW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805" y="502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Theories With Matter &amp; </a:t>
            </a:r>
            <a:r>
              <a:rPr lang="en-US" sz="2800" dirty="0" err="1" smtClean="0">
                <a:solidFill>
                  <a:srgbClr val="FF0000"/>
                </a:solidFill>
              </a:rPr>
              <a:t>Superconformal</a:t>
            </a:r>
            <a:r>
              <a:rPr lang="en-US" sz="2800" dirty="0" smtClean="0">
                <a:solidFill>
                  <a:srgbClr val="FF0000"/>
                </a:solidFill>
              </a:rPr>
              <a:t> Simple Type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Two Possible Future Directions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6805" y="424190"/>
            <a:ext cx="19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049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Possible Future Directions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9175" y="2133599"/>
            <a:ext cx="8682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Invariants for families of 4-manifolds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810000"/>
            <a:ext cx="816140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                New invariants 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(or new facts about old invariants) 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   from </a:t>
            </a:r>
            <a:r>
              <a:rPr lang="en-US" sz="4400" dirty="0" err="1" smtClean="0">
                <a:solidFill>
                  <a:srgbClr val="FF0000"/>
                </a:solidFill>
              </a:rPr>
              <a:t>superconformal</a:t>
            </a:r>
            <a:r>
              <a:rPr lang="en-US" sz="4400" dirty="0" smtClean="0">
                <a:solidFill>
                  <a:srgbClr val="FF0000"/>
                </a:solidFill>
              </a:rPr>
              <a:t> theories??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71600"/>
            <a:ext cx="7848600" cy="1219200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27863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Brief Overview Of The World Of N=2 Theories 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5689" y="28524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657600"/>
            <a:ext cx="6720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Donaldson-Witten Partition Function For General Compact Simple Lie Group 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1032" y="3810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3391" y="1548809"/>
            <a:ext cx="7543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Lightning Summary: The Physical Derivation Of Witten’s Conjecture Relating Donaldson &amp; SW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805" y="502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Theories With Matter &amp; </a:t>
            </a:r>
            <a:r>
              <a:rPr lang="en-US" sz="2800" dirty="0" err="1" smtClean="0"/>
              <a:t>Superconformal</a:t>
            </a:r>
            <a:r>
              <a:rPr lang="en-US" sz="2800" dirty="0" smtClean="0"/>
              <a:t> Simple Type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Possible Future Directions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6805" y="424190"/>
            <a:ext cx="19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9501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92" y="0"/>
            <a:ext cx="8229600" cy="1143000"/>
          </a:xfrm>
        </p:spPr>
        <p:txBody>
          <a:bodyPr/>
          <a:lstStyle/>
          <a:p>
            <a:r>
              <a:rPr lang="en-US" dirty="0" smtClean="0"/>
              <a:t>Families Of Four-Manifolds – 1/5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8196" y="2668374"/>
            <a:ext cx="6765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Couple N=2 field theory to N=2 supergravity: </a:t>
            </a:r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08101" y="3109964"/>
                <a:ext cx="2785955" cy="600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𝜇𝛼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𝐴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𝜇</m:t>
                          </m:r>
                          <m:acc>
                            <m:accPr>
                              <m:chr m:val="̇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acc>
                        </m:sub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𝐴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… 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101" y="3109964"/>
                <a:ext cx="2785955" cy="6008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3735663"/>
                <a:ext cx="5832943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Topological twist: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𝜇𝜈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𝜇𝜈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 ,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𝜇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, …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735663"/>
                <a:ext cx="5832943" cy="557910"/>
              </a:xfrm>
              <a:prstGeom prst="rect">
                <a:avLst/>
              </a:prstGeom>
              <a:blipFill rotWithShape="1">
                <a:blip r:embed="rId3"/>
                <a:stretch>
                  <a:fillRect l="-2090" t="-9890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5118" y="4572000"/>
                <a:ext cx="9028882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𝑄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,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𝑄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  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𝑄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=0 , …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8" y="4572000"/>
                <a:ext cx="9028882" cy="6243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21" y="5591173"/>
                <a:ext cx="9073979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          </a:t>
                </a:r>
                <a:r>
                  <a:rPr lang="en-US" sz="3200" dirty="0" err="1" smtClean="0">
                    <a:solidFill>
                      <a:srgbClr val="00B050"/>
                    </a:solidFill>
                  </a:rPr>
                  <a:t>Superfields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describe (</a:t>
                </a:r>
                <a:r>
                  <a:rPr lang="en-US" sz="3200" dirty="0" err="1" smtClean="0">
                    <a:solidFill>
                      <a:srgbClr val="00B050"/>
                    </a:solidFill>
                  </a:rPr>
                  <a:t>Cartan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model) for </a:t>
                </a:r>
              </a:p>
              <a:p>
                <a:r>
                  <a:rPr lang="en-US" sz="3200" b="0" dirty="0" smtClean="0">
                    <a:solidFill>
                      <a:srgbClr val="00B050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𝑖𝑓𝑓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equivariant cohomology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Ω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𝑀𝑒𝑡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" y="5591173"/>
                <a:ext cx="9073979" cy="1140633"/>
              </a:xfrm>
              <a:prstGeom prst="rect">
                <a:avLst/>
              </a:prstGeom>
              <a:blipFill rotWithShape="1">
                <a:blip r:embed="rId5"/>
                <a:stretch>
                  <a:fillRect l="-1679" t="-6952" b="-14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06360" y="922454"/>
            <a:ext cx="80875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Donaldson invariants can be generalized to families of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four-manifolds:  Donaldson, Durham lectures 1989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3858" y="2001805"/>
            <a:ext cx="5752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Naïve attempt at a physical approach: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 Of Four-Manifolds – 2/5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52591" y="1828800"/>
                <a:ext cx="6339364" cy="667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𝑄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𝑐𝑜𝑛𝑠𝑡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 ∫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𝑡𝑟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∧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91" y="1828800"/>
                <a:ext cx="6339364" cy="6674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094141"/>
                <a:ext cx="3195490" cy="729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𝜇𝜈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94141"/>
                <a:ext cx="3195490" cy="7292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9878" y="4414729"/>
                <a:ext cx="7605800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sub>
                            <m:sup/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𝑣𝑜𝑙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𝜇𝜈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𝑣𝑜𝑙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=0 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8" y="4414729"/>
                <a:ext cx="7605800" cy="10604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31801" y="3172725"/>
                <a:ext cx="3623877" cy="690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801" y="3172725"/>
                <a:ext cx="3623877" cy="6908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6096000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(For a fixed volume 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)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096000"/>
                <a:ext cx="548640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22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0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50" y="0"/>
            <a:ext cx="8229600" cy="1143000"/>
          </a:xfrm>
        </p:spPr>
        <p:txBody>
          <a:bodyPr/>
          <a:lstStyle/>
          <a:p>
            <a:r>
              <a:rPr lang="en-US" dirty="0" smtClean="0"/>
              <a:t>Families Of Four-Manifolds – 3/5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976" y="1066800"/>
                <a:ext cx="8802410" cy="847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=∫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𝜓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𝑒𝑥𝑝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𝜇𝜈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     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6" y="1066800"/>
                <a:ext cx="8802410" cy="8474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52581" y="2034934"/>
                <a:ext cx="543571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𝑄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closed  diff(X)-</a:t>
                </a:r>
                <a:r>
                  <a:rPr lang="en-US" sz="3200" dirty="0" err="1" smtClean="0">
                    <a:solidFill>
                      <a:srgbClr val="0000FF"/>
                    </a:solidFill>
                  </a:rPr>
                  <a:t>equivariant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differential form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𝑀𝑒𝑡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81" y="2034934"/>
                <a:ext cx="5435719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2803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8849" y="4114800"/>
                <a:ext cx="7758662" cy="881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Descends to </a:t>
                </a:r>
                <a:r>
                  <a:rPr lang="en-US" sz="3200" dirty="0" err="1" smtClean="0">
                    <a:solidFill>
                      <a:srgbClr val="00B050"/>
                    </a:solidFill>
                  </a:rPr>
                  <a:t>cohomology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class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𝑀𝑒𝑡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𝐷𝑖𝑓𝑓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49" y="4114800"/>
                <a:ext cx="7758662" cy="881844"/>
              </a:xfrm>
              <a:prstGeom prst="rect">
                <a:avLst/>
              </a:prstGeom>
              <a:blipFill rotWithShape="1">
                <a:blip r:embed="rId4"/>
                <a:stretch>
                  <a:fillRect l="-1964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5887253"/>
                <a:ext cx="78168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3366FF"/>
                    </a:solidFill>
                  </a:rPr>
                  <a:t>n – parameter families of metrics have wall-crossing </a:t>
                </a:r>
              </a:p>
              <a:p>
                <a:r>
                  <a:rPr lang="en-US" sz="2800" dirty="0" smtClean="0">
                    <a:solidFill>
                      <a:srgbClr val="3366FF"/>
                    </a:solidFill>
                  </a:rPr>
                  <a:t>in the degree n  component for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3366FF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3366FF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3366FF"/>
                        </a:solidFill>
                        <a:latin typeface="Cambria Math"/>
                      </a:rPr>
                      <m:t>+1 </m:t>
                    </m:r>
                  </m:oMath>
                </a14:m>
                <a:endParaRPr lang="en-US" sz="2800" dirty="0">
                  <a:solidFill>
                    <a:srgbClr val="3366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887253"/>
                <a:ext cx="7816883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560" t="-5769" r="-62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69976" y="3327595"/>
            <a:ext cx="4742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Diffeomorphism</a:t>
            </a:r>
            <a:r>
              <a:rPr lang="en-US" sz="3600" dirty="0" smtClean="0">
                <a:solidFill>
                  <a:srgbClr val="7030A0"/>
                </a:solidFill>
              </a:rPr>
              <a:t> invariant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18" y="5072844"/>
            <a:ext cx="9465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Conjecture: These are the family Donaldson invariants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0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5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49" y="0"/>
            <a:ext cx="8229600" cy="1143000"/>
          </a:xfrm>
        </p:spPr>
        <p:txBody>
          <a:bodyPr/>
          <a:lstStyle/>
          <a:p>
            <a:r>
              <a:rPr lang="en-US" dirty="0" smtClean="0"/>
              <a:t>Four-Manifold Families </a:t>
            </a:r>
            <a:r>
              <a:rPr lang="en-US" smtClean="0"/>
              <a:t>– 4/5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267133"/>
                <a:ext cx="7606189" cy="552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Suppose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 is ASD  for a metric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67133"/>
                <a:ext cx="7606189" cy="552267"/>
              </a:xfrm>
              <a:prstGeom prst="rect">
                <a:avLst/>
              </a:prstGeom>
              <a:blipFill rotWithShape="1">
                <a:blip r:embed="rId2"/>
                <a:stretch>
                  <a:fillRect l="-1684" t="-439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2185" y="2971800"/>
                <a:ext cx="6342249" cy="622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Perturb 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𝛼</m:t>
                            </m:r>
                          </m:sup>
                        </m:s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185" y="2971800"/>
                <a:ext cx="6342249" cy="622030"/>
              </a:xfrm>
              <a:prstGeom prst="rect">
                <a:avLst/>
              </a:prstGeom>
              <a:blipFill rotWithShape="1">
                <a:blip r:embed="rId3"/>
                <a:stretch>
                  <a:fillRect l="-2500" t="-5882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7812" y="3701984"/>
                <a:ext cx="5549020" cy="1208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𝑠𝑖𝑛𝑔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∼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812" y="3701984"/>
                <a:ext cx="5549020" cy="12087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7578" y="1240387"/>
                <a:ext cx="18841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8" y="1240387"/>
                <a:ext cx="188417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9190" y="5903892"/>
            <a:ext cx="89048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For G=SU(2)   c(n)  are the coefficients of the same modular </a:t>
            </a:r>
          </a:p>
          <a:p>
            <a:r>
              <a:rPr lang="en-US" sz="2800" dirty="0" smtClean="0">
                <a:solidFill>
                  <a:srgbClr val="3366FF"/>
                </a:solidFill>
              </a:rPr>
              <a:t>         form that appears in the standard Donaldson WCF. </a:t>
            </a:r>
            <a:endParaRPr lang="en-US" sz="2800" dirty="0">
              <a:solidFill>
                <a:srgbClr val="33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01748" y="1086498"/>
                <a:ext cx="72483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Singularities of (b-1)-form component for b-dimensional </a:t>
                </a: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families are associated with classes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748" y="1086498"/>
                <a:ext cx="7248331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262" t="-5839" r="-421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8845" y="5105400"/>
                <a:ext cx="7786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angular form in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around the point  t=0 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45" y="5105400"/>
                <a:ext cx="7786955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41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Four-Manifold Families – 5/5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1371600"/>
                <a:ext cx="7219028" cy="1248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One can also couple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𝜇𝜈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𝜇𝜈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 to  </a:t>
                </a:r>
              </a:p>
              <a:p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             the LEET around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𝒰</m:t>
                        </m:r>
                      </m:e>
                      <m:sub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371600"/>
                <a:ext cx="7219028" cy="1248932"/>
              </a:xfrm>
              <a:prstGeom prst="rect">
                <a:avLst/>
              </a:prstGeom>
              <a:blipFill rotWithShape="1">
                <a:blip r:embed="rId2"/>
                <a:stretch>
                  <a:fillRect l="-2534" t="-6829" r="-1605" b="-17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3696" y="2971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 It is natural to expect that this will give the                     family SW invariants  formulated by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                  T.-J. Li &amp; A.-K. Liu.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81397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… and moreover that there is an analog of 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        the Witten conjecture for the family </a:t>
            </a:r>
          </a:p>
          <a:p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                 Donaldson invariants.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6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5221307"/>
            <a:ext cx="6324599" cy="1636693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Superconformal</a:t>
            </a:r>
            <a:r>
              <a:rPr lang="en-US" dirty="0" smtClean="0"/>
              <a:t> Theories – 1/4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05098" y="1205501"/>
            <a:ext cx="3543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Basic question: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997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There are lots of interesting </a:t>
            </a:r>
            <a:r>
              <a:rPr lang="en-US" sz="3200" dirty="0" err="1" smtClean="0">
                <a:solidFill>
                  <a:srgbClr val="C00000"/>
                </a:solidFill>
              </a:rPr>
              <a:t>superconformal</a:t>
            </a:r>
            <a:r>
              <a:rPr lang="en-US" sz="3200" dirty="0" smtClean="0">
                <a:solidFill>
                  <a:srgbClr val="C00000"/>
                </a:solidFill>
              </a:rPr>
              <a:t> theories.   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049018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Nevertheless, they can be topologically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twisted  and have Q-invariant operators.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1912" y="5410200"/>
            <a:ext cx="5559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Is this a source of new 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four-manifold invariants?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4999" y="2819400"/>
            <a:ext cx="563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(Some of them don’t even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have </a:t>
            </a:r>
            <a:r>
              <a:rPr lang="en-US" sz="3200" dirty="0" err="1" smtClean="0">
                <a:solidFill>
                  <a:srgbClr val="7030A0"/>
                </a:solidFill>
              </a:rPr>
              <a:t>Lagrangian</a:t>
            </a:r>
            <a:r>
              <a:rPr lang="en-US" sz="3200" dirty="0" smtClean="0">
                <a:solidFill>
                  <a:srgbClr val="7030A0"/>
                </a:solidFill>
              </a:rPr>
              <a:t> descriptions.)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544"/>
            <a:ext cx="8229600" cy="1143000"/>
          </a:xfrm>
        </p:spPr>
        <p:txBody>
          <a:bodyPr/>
          <a:lstStyle/>
          <a:p>
            <a:r>
              <a:rPr lang="en-US" dirty="0" err="1" smtClean="0"/>
              <a:t>Superconformal</a:t>
            </a:r>
            <a:r>
              <a:rPr lang="en-US" dirty="0" smtClean="0"/>
              <a:t> Theories – 2/4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4382" y="1090329"/>
                <a:ext cx="7267695" cy="690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Important lesson from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𝑆𝑈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𝑓𝑙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=4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82" y="1090329"/>
                <a:ext cx="7267695" cy="690702"/>
              </a:xfrm>
              <a:prstGeom prst="rect">
                <a:avLst/>
              </a:prstGeom>
              <a:blipFill rotWithShape="1">
                <a:blip r:embed="rId2"/>
                <a:stretch>
                  <a:fillRect l="-2517" t="-12389" b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8302" y="1905000"/>
                <a:ext cx="815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approaches a  FINITE limit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→∞ 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02" y="1905000"/>
                <a:ext cx="81534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72818" y="2743200"/>
            <a:ext cx="752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Completely changes the wall-crossing story.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91720" y="3581400"/>
                <a:ext cx="9520107" cy="1016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𝜇𝜈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ℓ, 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℘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∮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  <m:sup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𝑑𝑢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+1+2 ℓ+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ℓ, 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𝑆𝑒𝑟𝑖𝑒𝑠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720" y="3581400"/>
                <a:ext cx="9520107" cy="10168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5029200"/>
                <a:ext cx="346755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𝜎</m:t>
                          </m:r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+1+2ℓ+</m:t>
                          </m:r>
                          <m:r>
                            <a:rPr lang="en-US" sz="24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&lt;−1</m:t>
                      </m:r>
                    </m:oMath>
                  </m:oMathPara>
                </a14:m>
                <a:endParaRPr lang="en-US" sz="24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9200"/>
                <a:ext cx="3467552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657" y="5943600"/>
                <a:ext cx="346755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𝜎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+1+2ℓ+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≥−1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" y="5943600"/>
                <a:ext cx="3467552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61538" y="5201171"/>
                <a:ext cx="47479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3399"/>
                    </a:solidFill>
                  </a:rPr>
                  <a:t>No wall-crossing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FF3399"/>
                        </a:solidFill>
                        <a:latin typeface="Cambria Math"/>
                      </a:rPr>
                      <m:t>=1 </m:t>
                    </m:r>
                  </m:oMath>
                </a14:m>
                <a:endParaRPr lang="en-US" sz="32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538" y="5201171"/>
                <a:ext cx="4747903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32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061538" y="5896407"/>
            <a:ext cx="48890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smtClean="0">
                <a:solidFill>
                  <a:srgbClr val="0000FF"/>
                </a:solidFill>
              </a:rPr>
              <a:t>Continuous</a:t>
            </a:r>
            <a:r>
              <a:rPr lang="en-US" sz="2800" dirty="0" smtClean="0">
                <a:solidFill>
                  <a:srgbClr val="0000FF"/>
                </a:solidFill>
              </a:rPr>
              <a:t> metric dependence!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 TFT fails utterly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!!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rning Sign Clip Art Free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7757"/>
            <a:ext cx="999881" cy="8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Superconformal</a:t>
            </a:r>
            <a:r>
              <a:rPr lang="en-US" dirty="0" smtClean="0"/>
              <a:t> Theories – 3/4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1157856"/>
                <a:ext cx="7020320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Now consider SU(2)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𝑓𝑙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157856"/>
                <a:ext cx="7020320" cy="624210"/>
              </a:xfrm>
              <a:prstGeom prst="rect">
                <a:avLst/>
              </a:prstGeom>
              <a:blipFill rotWithShape="1">
                <a:blip r:embed="rId3"/>
                <a:stretch>
                  <a:fillRect l="-2259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7894" y="1811532"/>
                <a:ext cx="8486490" cy="973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  ≠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𝑑𝑢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→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𝑀𝑒𝑎𝑠𝑢𝑟𝑒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;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   ≔  </m:t>
                                  </m:r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4" y="1811532"/>
                <a:ext cx="8486490" cy="9734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3073469"/>
                <a:ext cx="89194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 :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continuous or no metric dependence from singularity!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73469"/>
                <a:ext cx="891949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41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0791" y="3886200"/>
                <a:ext cx="8404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Continuous metric dependence for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𝜎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+6ℓ&lt;−7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91" y="3886200"/>
                <a:ext cx="840473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523"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37802" y="4463030"/>
                <a:ext cx="68307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No metric dependence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𝜎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+6 ℓ≥−7 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802" y="4463030"/>
                <a:ext cx="6830716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78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11157" y="5203556"/>
                <a:ext cx="6678175" cy="674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F0498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F0498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F0498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F0498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/>
                      </a:rPr>
                      <m:t>+ 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3200" b="0" i="1" smtClean="0">
                                <a:solidFill>
                                  <a:srgbClr val="0F0498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F0498"/>
                                </a:solidFill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F0498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F0498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F0498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3200" b="0" i="1" smtClean="0">
                                    <a:solidFill>
                                      <a:srgbClr val="0F0498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F0498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F0498"/>
                                        </a:solidFill>
                                        <a:latin typeface="Cambria Math"/>
                                      </a:rPr>
                                      <m:t>𝒪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F0498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0F0498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F0498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F0498"/>
                                        </a:solidFill>
                                        <a:latin typeface="Cambria Math"/>
                                      </a:rPr>
                                      <m:t>𝒪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F0498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rgbClr val="0F0498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F0498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solidFill>
                                      <a:srgbClr val="0F0498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rgbClr val="0F0498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𝐴𝐷</m:t>
                        </m:r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3 </m:t>
                        </m:r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𝑇h𝑒𝑜𝑟𝑦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F0498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157" y="5203556"/>
                <a:ext cx="6678175" cy="6746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42578" y="5245396"/>
            <a:ext cx="2210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F0498"/>
                </a:solidFill>
              </a:rPr>
              <a:t>Conjecture: </a:t>
            </a:r>
            <a:endParaRPr lang="en-US" sz="3200" dirty="0">
              <a:solidFill>
                <a:srgbClr val="0F049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7230" y="5898590"/>
                <a:ext cx="8077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F0498"/>
                    </a:solidFill>
                  </a:rPr>
                  <a:t>is topologically invariant  except for wall-crossing 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F0498"/>
                        </a:solidFill>
                        <a:latin typeface="Cambria Math"/>
                      </a:rPr>
                      <m:t>                   </m:t>
                    </m:r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/>
                      </a:rPr>
                      <m:t>=∞</m:t>
                    </m:r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</a:rPr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/>
                      </a:rPr>
                      <m:t>=1 </m:t>
                    </m:r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</a:rPr>
                  <a:t>   </a:t>
                </a:r>
                <a:endParaRPr lang="en-US" sz="2800" dirty="0">
                  <a:solidFill>
                    <a:srgbClr val="0F0498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30" y="5898590"/>
                <a:ext cx="8077200" cy="954107"/>
              </a:xfrm>
              <a:prstGeom prst="rect">
                <a:avLst/>
              </a:prstGeom>
              <a:blipFill rotWithShape="1">
                <a:blip r:embed="rId9"/>
                <a:stretch>
                  <a:fillRect l="-1585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File:Knuth's dangerous bend symbol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75444"/>
            <a:ext cx="1143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0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arning Sign Clip Art Free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157757"/>
            <a:ext cx="908398" cy="75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ile:Knuth's dangerous bend symbol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632" y="0"/>
            <a:ext cx="856682" cy="114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31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Superconformal</a:t>
            </a:r>
            <a:r>
              <a:rPr lang="en-US" dirty="0" smtClean="0"/>
              <a:t> Theories – 4/4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028146"/>
            <a:ext cx="88682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truth of this conjecture would then strongly motivate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an investigation of the u-plane integral for general class S.</a:t>
            </a:r>
            <a:endParaRPr 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532" y="1448458"/>
                <a:ext cx="836697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The truth of this conjecture would suggest that the </a:t>
                </a: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         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superconformal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theories might provide new </a:t>
                </a: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four-manifold invariants, at least in some range of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 &amp; ℓ</m:t>
                    </m:r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32" y="1448458"/>
                <a:ext cx="8366970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45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721" y="4419600"/>
                <a:ext cx="9447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Much of the structure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is known – follows pattern of higher rank. 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" y="4419600"/>
                <a:ext cx="944739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0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3544" y="5105400"/>
            <a:ext cx="9342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Some important details remain to be understood more clearly.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1" y="5896880"/>
            <a:ext cx="9282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Can, in principle, be </a:t>
            </a:r>
            <a:r>
              <a:rPr lang="en-US" sz="2800" dirty="0" smtClean="0">
                <a:solidFill>
                  <a:srgbClr val="FF0000"/>
                </a:solidFill>
              </a:rPr>
              <a:t>derived from a 2d (2,0)  QFT  derived from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eduction of abelian 6d (2,0) theory along a four-manifold.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3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9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 Derivation Of Witten Conjecture From SU(2) SYM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4118" y="1600200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Smooth, compact,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𝜕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=∅ ,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oriented,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=0) 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18" y="1600200"/>
                <a:ext cx="8229600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5311" y="2438400"/>
                <a:ext cx="8746882" cy="1413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Twisted N=2 SYM on X for simple Lie group G: Sum over connections </a:t>
                </a:r>
                <a:endParaRPr lang="en-US" sz="2400" b="0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𝒜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on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𝑎𝑑𝑗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bundles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with fixed ‘t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Hooft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flux </a:t>
                </a:r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𝜉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𝑎𝑑𝑗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together with various fields valued in ad P: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11" y="2438400"/>
                <a:ext cx="8746882" cy="1413464"/>
              </a:xfrm>
              <a:prstGeom prst="rect">
                <a:avLst/>
              </a:prstGeom>
              <a:blipFill rotWithShape="1">
                <a:blip r:embed="rId3"/>
                <a:stretch>
                  <a:fillRect l="-1115" t="-3448" r="-70" b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442" y="4825410"/>
            <a:ext cx="8688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Formally: Correlation functions of Q-invariant operators localize to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ntegrals over the finite-dimensional moduli spaces of G-ASD </a:t>
            </a:r>
            <a:r>
              <a:rPr lang="en-US" sz="2400" dirty="0" err="1" smtClean="0">
                <a:solidFill>
                  <a:srgbClr val="0000FF"/>
                </a:solidFill>
              </a:rPr>
              <a:t>conn’s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311" y="5838931"/>
                <a:ext cx="91369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Witten’s proposal: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𝑆𝑈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correlation functions of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Q-invariant operators are the Donaldson polynomials.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11" y="5838931"/>
                <a:ext cx="913691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401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4104758"/>
                <a:ext cx="30260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Ω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𝑎𝑑𝑃</m:t>
                      </m:r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⊗</m:t>
                      </m:r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ℂ</m:t>
                      </m:r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F0498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104758"/>
                <a:ext cx="302608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14469" y="4176946"/>
                <a:ext cx="20085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Π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Ω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2,+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𝑎𝑑𝑃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469" y="4176946"/>
                <a:ext cx="2008563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9672" y="4161365"/>
                <a:ext cx="1823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𝜂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Π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Ω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𝑎𝑑𝑃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672" y="4161365"/>
                <a:ext cx="1823128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62800" y="4156417"/>
                <a:ext cx="19184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𝜓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Π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Ω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𝑎𝑑𝑃</m:t>
                          </m:r>
                        </m:e>
                      </m:d>
                    </m:oMath>
                  </m:oMathPara>
                </a14:m>
                <a:endParaRPr lang="en-US" sz="2000" b="0" dirty="0" smtClean="0">
                  <a:solidFill>
                    <a:srgbClr val="00B050"/>
                  </a:solidFill>
                </a:endParaRPr>
              </a:p>
              <a:p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156417"/>
                <a:ext cx="1918410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1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46" y="14177"/>
            <a:ext cx="8229600" cy="1143000"/>
          </a:xfrm>
        </p:spPr>
        <p:txBody>
          <a:bodyPr/>
          <a:lstStyle/>
          <a:p>
            <a:r>
              <a:rPr lang="en-US" dirty="0" smtClean="0"/>
              <a:t>Local Observables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2200" y="1157177"/>
                <a:ext cx="42449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𝑈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𝐼𝑛𝑣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𝔤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⇒  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157177"/>
                <a:ext cx="4244945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7190" y="2411910"/>
                <a:ext cx="19257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ℤ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0" y="2411910"/>
                <a:ext cx="192572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82806" y="2496234"/>
                <a:ext cx="39808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𝐹𝑖𝑒𝑙𝑑𝑠𝑝𝑎𝑐𝑒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806" y="2496234"/>
                <a:ext cx="398083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1603" y="4637477"/>
                <a:ext cx="17341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ℳ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603" y="4637477"/>
                <a:ext cx="173419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2514600" y="2819400"/>
            <a:ext cx="2761118" cy="0"/>
          </a:xfrm>
          <a:prstGeom prst="straightConnector1">
            <a:avLst/>
          </a:prstGeom>
          <a:ln w="76200">
            <a:solidFill>
              <a:srgbClr val="0F04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95400" y="3302785"/>
            <a:ext cx="2246125" cy="1334692"/>
          </a:xfrm>
          <a:prstGeom prst="straightConnector1">
            <a:avLst/>
          </a:prstGeom>
          <a:ln w="76200">
            <a:solidFill>
              <a:srgbClr val="0F04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59746" y="3302785"/>
            <a:ext cx="1645854" cy="1334692"/>
          </a:xfrm>
          <a:prstGeom prst="straightConnector1">
            <a:avLst/>
          </a:prstGeom>
          <a:ln w="76200">
            <a:solidFill>
              <a:srgbClr val="0F04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7190" y="5760711"/>
                <a:ext cx="17531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𝔤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𝔰𝔲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(2)</m:t>
                      </m:r>
                    </m:oMath>
                  </m:oMathPara>
                </a14:m>
                <a:endParaRPr lang="en-US" sz="28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0" y="5760711"/>
                <a:ext cx="175317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65014" y="5487751"/>
                <a:ext cx="2578783" cy="1069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𝑈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014" y="5487751"/>
                <a:ext cx="2578783" cy="10691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63167" y="5534239"/>
                <a:ext cx="3810146" cy="976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∼</m:t>
                      </m:r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𝑇𝑟</m:t>
                          </m:r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167" y="5534239"/>
                <a:ext cx="3810146" cy="9761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399" y="3877797"/>
                <a:ext cx="5545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399" y="3877797"/>
                <a:ext cx="554511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570622" y="2181077"/>
            <a:ext cx="258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Descent formalism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3970131"/>
            <a:ext cx="26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33CC"/>
                </a:solidFill>
              </a:rPr>
              <a:t>Localization identity</a:t>
            </a:r>
            <a:endParaRPr lang="en-US" sz="2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/>
      <p:bldP spid="15" grpId="0"/>
      <p:bldP spid="16" grpId="0"/>
      <p:bldP spid="3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53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Donaldson-Witten Partition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66582" y="1219200"/>
                <a:ext cx="5286384" cy="711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𝐷𝑊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sup>
                                  </m:sSup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 b="0" i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S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Λ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582" y="1219200"/>
                <a:ext cx="5286384" cy="7115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2161953"/>
                <a:ext cx="7038786" cy="134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Λ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𝜒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</m:d>
                        </m:sup>
                      </m:sSup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 b="0" i="0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Λ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ℓ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Λ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ℓ!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℘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161953"/>
                <a:ext cx="7038786" cy="13449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28800" y="3657600"/>
            <a:ext cx="56452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Mathai-</a:t>
            </a:r>
            <a:r>
              <a:rPr lang="en-US" sz="3200" dirty="0" err="1" smtClean="0">
                <a:solidFill>
                  <a:srgbClr val="7030A0"/>
                </a:solidFill>
              </a:rPr>
              <a:t>Quillen</a:t>
            </a:r>
            <a:r>
              <a:rPr lang="en-US" sz="3200" dirty="0" smtClean="0">
                <a:solidFill>
                  <a:srgbClr val="7030A0"/>
                </a:solidFill>
              </a:rPr>
              <a:t> &amp; </a:t>
            </a:r>
            <a:r>
              <a:rPr lang="en-US" sz="3200" dirty="0" err="1" smtClean="0">
                <a:solidFill>
                  <a:srgbClr val="7030A0"/>
                </a:solidFill>
              </a:rPr>
              <a:t>Atiyah</a:t>
            </a:r>
            <a:r>
              <a:rPr lang="en-US" sz="3200" dirty="0" smtClean="0">
                <a:solidFill>
                  <a:srgbClr val="7030A0"/>
                </a:solidFill>
              </a:rPr>
              <a:t>-Jeffrey: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Path integral formally localizes: 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95600" y="4852434"/>
                <a:ext cx="23886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ℳ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↪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𝒜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𝒢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852434"/>
                <a:ext cx="238866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7400" y="5638800"/>
                <a:ext cx="470474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33CC"/>
                    </a:solidFill>
                  </a:rPr>
                  <a:t>Strategy: Evaluate in LEET: </a:t>
                </a:r>
              </a:p>
              <a:p>
                <a:r>
                  <a:rPr lang="en-US" sz="3200" dirty="0" smtClean="0">
                    <a:solidFill>
                      <a:srgbClr val="FF33CC"/>
                    </a:solidFill>
                  </a:rPr>
                  <a:t>Integrate over </a:t>
                </a:r>
                <a:r>
                  <a:rPr lang="en-US" sz="3200" dirty="0" err="1" smtClean="0">
                    <a:solidFill>
                      <a:srgbClr val="FF33CC"/>
                    </a:solidFill>
                  </a:rPr>
                  <a:t>vacua</a:t>
                </a:r>
                <a:r>
                  <a:rPr lang="en-US" sz="3200" dirty="0" smtClean="0">
                    <a:solidFill>
                      <a:srgbClr val="FF33CC"/>
                    </a:solidFill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638800"/>
                <a:ext cx="4704749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3372" t="-7345" r="-519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5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581"/>
            <a:ext cx="8229600" cy="1143000"/>
          </a:xfrm>
        </p:spPr>
        <p:txBody>
          <a:bodyPr/>
          <a:lstStyle/>
          <a:p>
            <a:r>
              <a:rPr lang="en-US" dirty="0" smtClean="0"/>
              <a:t>Spontaneous Symmetry Breaking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5909" y="2607455"/>
                <a:ext cx="55506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Coulomb branch: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</a:rPr>
                      <m:t>ℬ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𝔱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⊗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ℂ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≅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ℂ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909" y="2607455"/>
                <a:ext cx="555062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19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62949" y="1246257"/>
                <a:ext cx="381237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Order parameter: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=〈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𝜙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) 〉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949" y="1246257"/>
                <a:ext cx="3812379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4160" t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7180" y="1246257"/>
                <a:ext cx="507576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/>
                      </a:rPr>
                      <m:t>𝑆𝑈</m:t>
                    </m:r>
                    <m:d>
                      <m:d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𝑈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by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vev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of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adjoint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Higgs field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: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0" y="1246257"/>
                <a:ext cx="5075769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3001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27507" y="3419671"/>
                <a:ext cx="41460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𝑉𝑀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: 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𝜓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507" y="3419671"/>
                <a:ext cx="414607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24200" y="17848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5664" y="2607455"/>
                <a:ext cx="3555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𝑎𝑑𝑃</m:t>
                      </m:r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𝒪</m:t>
                      </m:r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⊕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664" y="2607455"/>
                <a:ext cx="355565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-35909" y="3358116"/>
            <a:ext cx="4818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Photon:  Connection A on L </a:t>
            </a:r>
            <a:endParaRPr lang="en-US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800" y="4017632"/>
                <a:ext cx="55211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 complex scalar field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: 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017632"/>
                <a:ext cx="5521127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10302" y="4637778"/>
                <a:ext cx="734380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Do path integral of quantum fluctuations around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𝑞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02" y="4637778"/>
                <a:ext cx="7343805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1660" t="-5769" r="-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6292" y="5553739"/>
                <a:ext cx="73230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What is the relation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=〈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 ?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92" y="5553739"/>
                <a:ext cx="7323095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216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52119" y="6138514"/>
            <a:ext cx="9060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F0498"/>
                </a:solidFill>
              </a:rPr>
              <a:t>What are the couplings in the LEET for the U(1) VM ? </a:t>
            </a:r>
            <a:endParaRPr lang="en-US" sz="3200" dirty="0">
              <a:solidFill>
                <a:srgbClr val="0F04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LEET: Constraints of N=2 SUSY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569" y="762000"/>
                <a:ext cx="897406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General result on N=2 abelian gauge theory with Lie algebra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𝔱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≅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𝔲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⊕⋯⊕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𝔲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: 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Action determined by a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family of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Abelian varieties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and an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``N=2 central charge function’’: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9" y="762000"/>
                <a:ext cx="897406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27" t="-3965" r="-408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799" y="2362200"/>
                <a:ext cx="35875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𝔄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𝔱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⊗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ℂ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𝒟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2362200"/>
                <a:ext cx="3587521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0" y="3198998"/>
                <a:ext cx="21369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Γ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ℂ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198998"/>
                <a:ext cx="2136932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36226" y="2362200"/>
                <a:ext cx="323325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Γ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𝔄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226" y="2362200"/>
                <a:ext cx="3233257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14800" y="3260553"/>
                <a:ext cx="26491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𝑑𝑍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𝑑𝑍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260553"/>
                <a:ext cx="264912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1490" y="4097437"/>
                <a:ext cx="7305013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Duality Frame:</a:t>
                </a:r>
                <a:r>
                  <a:rPr lang="en-US" sz="3200" dirty="0" smtClean="0">
                    <a:solidFill>
                      <a:srgbClr val="FF3399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</a:rPr>
                      <m:t>Γ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Γ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𝑒𝑙𝑒𝑐𝑡𝑟𝑖𝑐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⊕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Γ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𝑚𝑎𝑔𝑛𝑒𝑡𝑖𝑐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90" y="4097437"/>
                <a:ext cx="7305013" cy="600805"/>
              </a:xfrm>
              <a:prstGeom prst="rect">
                <a:avLst/>
              </a:prstGeom>
              <a:blipFill rotWithShape="1">
                <a:blip r:embed="rId7"/>
                <a:stretch>
                  <a:fillRect l="-2085"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4860" y="4698242"/>
                <a:ext cx="7978274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  <m:t>𝐼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75E09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75E09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F75E09"/>
                          </a:solidFill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75E09"/>
                          </a:solidFill>
                          <a:latin typeface="Cambria Math"/>
                        </a:rPr>
                        <m:t>≔</m:t>
                      </m:r>
                      <m:r>
                        <a:rPr lang="en-US" sz="2800" b="0" i="1" smtClean="0">
                          <a:solidFill>
                            <a:srgbClr val="F75E09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75E09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75E0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75E09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solidFill>
                                    <a:srgbClr val="F75E09"/>
                                  </a:solidFill>
                                  <a:latin typeface="Cambria Math"/>
                                </a:rPr>
                                <m:t>ℱ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75E09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75E09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75E09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75E09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rgbClr val="F75E09"/>
                          </a:solidFill>
                          <a:latin typeface="Cambria Math"/>
                        </a:rPr>
                        <m:t>     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  <m:t>𝐼𝐽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75E09"/>
                          </a:solidFill>
                          <a:latin typeface="Cambria Math"/>
                        </a:rPr>
                        <m:t>≔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75E0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75E09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75E09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800" b="0" i="1" smtClean="0">
                                  <a:solidFill>
                                    <a:srgbClr val="F75E09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75E09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F75E09"/>
                              </a:solidFill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75E0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75E09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75E09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75E09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60" y="4698242"/>
                <a:ext cx="7978274" cy="10604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304800" y="5758725"/>
                <a:ext cx="9915856" cy="1099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𝐴𝑐𝑡𝑖𝑜𝑛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∼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𝜏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𝐼𝑚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+⋯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5758725"/>
                <a:ext cx="9915856" cy="10992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86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32483</TotalTime>
  <Words>5514</Words>
  <Application>Microsoft Office PowerPoint</Application>
  <PresentationFormat>On-screen Show (4:3)</PresentationFormat>
  <Paragraphs>460</Paragraphs>
  <Slides>48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The u-Plane Integral As A Tool In The Theory Of Four-Manifolds</vt:lpstr>
      <vt:lpstr>PowerPoint Presentation</vt:lpstr>
      <vt:lpstr>Introduction</vt:lpstr>
      <vt:lpstr>PowerPoint Presentation</vt:lpstr>
      <vt:lpstr>Review: Derivation Of Witten Conjecture From SU(2) SYM</vt:lpstr>
      <vt:lpstr>Local Observables</vt:lpstr>
      <vt:lpstr>Donaldson-Witten Partition Function</vt:lpstr>
      <vt:lpstr>Spontaneous Symmetry Breaking</vt:lpstr>
      <vt:lpstr>LEET: Constraints of N=2 SUSY</vt:lpstr>
      <vt:lpstr>Seiberg-Witten Theory: </vt:lpstr>
      <vt:lpstr>Seiberg-Witten Theory - II</vt:lpstr>
      <vt:lpstr>u-Plane Integral Z_u</vt:lpstr>
      <vt:lpstr>Photon Theta Function</vt:lpstr>
      <vt:lpstr>Contributions From U_(Λ^2 )</vt:lpstr>
      <vt:lpstr>Deriving C,P,E From Wall-Crossing</vt:lpstr>
      <vt:lpstr>PowerPoint Presentation</vt:lpstr>
      <vt:lpstr>Witten Conjecture</vt:lpstr>
      <vt:lpstr>PowerPoint Presentation</vt:lpstr>
      <vt:lpstr>N=2 Theories </vt:lpstr>
      <vt:lpstr>PowerPoint Presentation</vt:lpstr>
      <vt:lpstr>PowerPoint Presentation</vt:lpstr>
      <vt:lpstr>G-Donaldson Invariants</vt:lpstr>
      <vt:lpstr>LEET On Coulomb Branch</vt:lpstr>
      <vt:lpstr>u-Plane Integral</vt:lpstr>
      <vt:lpstr>Theta Function</vt:lpstr>
      <vt:lpstr>Discriminant Locus</vt:lpstr>
      <vt:lpstr>General Form Of Z_DW</vt:lpstr>
      <vt:lpstr>The ``N=1 Vacua’’ </vt:lpstr>
      <vt:lpstr>Analog Of Witten Conjecture</vt:lpstr>
      <vt:lpstr>Example Of SU(N)</vt:lpstr>
      <vt:lpstr>PowerPoint Presentation</vt:lpstr>
      <vt:lpstr>Including Matter</vt:lpstr>
      <vt:lpstr>SU(2) With Fundamental Hypers</vt:lpstr>
      <vt:lpstr>Analog Of Witten Conjecture</vt:lpstr>
      <vt:lpstr>Superconformal Points</vt:lpstr>
      <vt:lpstr>Superconformal Simple Type – 1/2</vt:lpstr>
      <vt:lpstr>Superconformal Simple Type – 2/2</vt:lpstr>
      <vt:lpstr>PowerPoint Presentation</vt:lpstr>
      <vt:lpstr>Two Possible Future Directions</vt:lpstr>
      <vt:lpstr>Families Of Four-Manifolds – 1/5</vt:lpstr>
      <vt:lpstr>Families Of Four-Manifolds – 2/5 </vt:lpstr>
      <vt:lpstr>Families Of Four-Manifolds – 3/5</vt:lpstr>
      <vt:lpstr>Four-Manifold Families – 4/5</vt:lpstr>
      <vt:lpstr>Four-Manifold Families – 5/5</vt:lpstr>
      <vt:lpstr>Superconformal Theories – 1/4</vt:lpstr>
      <vt:lpstr>Superconformal Theories – 2/4</vt:lpstr>
      <vt:lpstr>Superconformal Theories – 3/4</vt:lpstr>
      <vt:lpstr>Superconformal Theories – 4/4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N=2 Field Theory</dc:title>
  <dc:creator>Greg</dc:creator>
  <cp:lastModifiedBy>Greg Moore</cp:lastModifiedBy>
  <cp:revision>2577</cp:revision>
  <cp:lastPrinted>2017-04-25T21:51:05Z</cp:lastPrinted>
  <dcterms:created xsi:type="dcterms:W3CDTF">2012-07-01T03:15:52Z</dcterms:created>
  <dcterms:modified xsi:type="dcterms:W3CDTF">2017-04-26T20:52:46Z</dcterms:modified>
</cp:coreProperties>
</file>