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572" r:id="rId2"/>
    <p:sldId id="598" r:id="rId3"/>
    <p:sldId id="599" r:id="rId4"/>
    <p:sldId id="600" r:id="rId5"/>
    <p:sldId id="672" r:id="rId6"/>
    <p:sldId id="649" r:id="rId7"/>
    <p:sldId id="677" r:id="rId8"/>
    <p:sldId id="685" r:id="rId9"/>
    <p:sldId id="673" r:id="rId10"/>
    <p:sldId id="613" r:id="rId11"/>
    <p:sldId id="607" r:id="rId12"/>
    <p:sldId id="684" r:id="rId13"/>
    <p:sldId id="606" r:id="rId14"/>
    <p:sldId id="608" r:id="rId15"/>
    <p:sldId id="678" r:id="rId16"/>
    <p:sldId id="609" r:id="rId17"/>
    <p:sldId id="610" r:id="rId18"/>
    <p:sldId id="611" r:id="rId19"/>
    <p:sldId id="612" r:id="rId20"/>
    <p:sldId id="686" r:id="rId21"/>
    <p:sldId id="604" r:id="rId22"/>
    <p:sldId id="665" r:id="rId23"/>
    <p:sldId id="603" r:id="rId24"/>
    <p:sldId id="669" r:id="rId25"/>
    <p:sldId id="617" r:id="rId26"/>
    <p:sldId id="670" r:id="rId27"/>
    <p:sldId id="618" r:id="rId28"/>
    <p:sldId id="619" r:id="rId29"/>
    <p:sldId id="620" r:id="rId30"/>
    <p:sldId id="621" r:id="rId31"/>
    <p:sldId id="683" r:id="rId32"/>
    <p:sldId id="622" r:id="rId33"/>
    <p:sldId id="659" r:id="rId34"/>
    <p:sldId id="623" r:id="rId35"/>
    <p:sldId id="624" r:id="rId36"/>
    <p:sldId id="625" r:id="rId37"/>
    <p:sldId id="637" r:id="rId38"/>
    <p:sldId id="679" r:id="rId39"/>
    <p:sldId id="626" r:id="rId40"/>
    <p:sldId id="627" r:id="rId41"/>
    <p:sldId id="688" r:id="rId42"/>
    <p:sldId id="628" r:id="rId43"/>
    <p:sldId id="629" r:id="rId44"/>
    <p:sldId id="630" r:id="rId45"/>
    <p:sldId id="632" r:id="rId46"/>
    <p:sldId id="634" r:id="rId47"/>
    <p:sldId id="674" r:id="rId48"/>
    <p:sldId id="631" r:id="rId49"/>
    <p:sldId id="635" r:id="rId50"/>
    <p:sldId id="636" r:id="rId51"/>
    <p:sldId id="638" r:id="rId52"/>
    <p:sldId id="689" r:id="rId53"/>
    <p:sldId id="639" r:id="rId54"/>
    <p:sldId id="640" r:id="rId55"/>
    <p:sldId id="641" r:id="rId56"/>
    <p:sldId id="642" r:id="rId57"/>
    <p:sldId id="643" r:id="rId58"/>
    <p:sldId id="661" r:id="rId59"/>
    <p:sldId id="680" r:id="rId60"/>
    <p:sldId id="616" r:id="rId61"/>
    <p:sldId id="614" r:id="rId62"/>
    <p:sldId id="667" r:id="rId63"/>
    <p:sldId id="644" r:id="rId64"/>
    <p:sldId id="690" r:id="rId65"/>
    <p:sldId id="645" r:id="rId66"/>
    <p:sldId id="691" r:id="rId67"/>
    <p:sldId id="692" r:id="rId68"/>
    <p:sldId id="646" r:id="rId69"/>
    <p:sldId id="647" r:id="rId70"/>
    <p:sldId id="671" r:id="rId71"/>
    <p:sldId id="596" r:id="rId72"/>
    <p:sldId id="648" r:id="rId73"/>
    <p:sldId id="651" r:id="rId74"/>
    <p:sldId id="652" r:id="rId75"/>
    <p:sldId id="653" r:id="rId76"/>
    <p:sldId id="654" r:id="rId77"/>
    <p:sldId id="687" r:id="rId78"/>
    <p:sldId id="655" r:id="rId79"/>
    <p:sldId id="656" r:id="rId80"/>
    <p:sldId id="681" r:id="rId81"/>
    <p:sldId id="660" r:id="rId82"/>
    <p:sldId id="662" r:id="rId83"/>
    <p:sldId id="663" r:id="rId84"/>
    <p:sldId id="682" r:id="rId85"/>
    <p:sldId id="650" r:id="rId86"/>
    <p:sldId id="675" r:id="rId87"/>
    <p:sldId id="595" r:id="rId88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11E5F"/>
    <a:srgbClr val="352B34"/>
    <a:srgbClr val="0DA386"/>
    <a:srgbClr val="052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93557" autoAdjust="0"/>
  </p:normalViewPr>
  <p:slideViewPr>
    <p:cSldViewPr snapToGrid="0">
      <p:cViewPr varScale="1">
        <p:scale>
          <a:sx n="58" d="100"/>
          <a:sy n="58" d="100"/>
        </p:scale>
        <p:origin x="744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096"/>
    </p:cViewPr>
  </p:sorterViewPr>
  <p:notesViewPr>
    <p:cSldViewPr snapToGrid="0">
      <p:cViewPr varScale="1">
        <p:scale>
          <a:sx n="48" d="100"/>
          <a:sy n="48" d="100"/>
        </p:scale>
        <p:origin x="27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2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r">
              <a:defRPr sz="1200"/>
            </a:lvl1pPr>
          </a:lstStyle>
          <a:p>
            <a:fld id="{0FB6726F-C11F-4BF2-8246-491B0B96B71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2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r">
              <a:defRPr sz="1200"/>
            </a:lvl1pPr>
          </a:lstStyle>
          <a:p>
            <a:fld id="{98E96B5F-9D92-40FB-A186-BE754F1D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2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r">
              <a:defRPr sz="1200"/>
            </a:lvl1pPr>
          </a:lstStyle>
          <a:p>
            <a:fld id="{25E7FFD5-E068-4745-8992-B25380099DE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8" tIns="46545" rIns="93088" bIns="465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8"/>
          </a:xfrm>
          <a:prstGeom prst="rect">
            <a:avLst/>
          </a:prstGeom>
        </p:spPr>
        <p:txBody>
          <a:bodyPr vert="horz" lIns="93088" tIns="46545" rIns="93088" bIns="465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2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r">
              <a:defRPr sz="1200"/>
            </a:lvl1pPr>
          </a:lstStyle>
          <a:p>
            <a:fld id="{B689D21C-D59E-4939-884C-8EBE4EA8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6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42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69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8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3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0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0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13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39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9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9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the lesson that we can take</a:t>
            </a:r>
            <a:r>
              <a:rPr lang="en-US" baseline="0" dirty="0"/>
              <a:t> away is that at least part of the notion of extended field theory is to include defects in the definition of a </a:t>
            </a:r>
            <a:r>
              <a:rPr lang="en-US" baseline="0" dirty="0" err="1"/>
              <a:t>qft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6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73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6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8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2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2430-E407-46AC-8985-029B462AA44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8.png"/><Relationship Id="rId4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0.png"/><Relationship Id="rId3" Type="http://schemas.openxmlformats.org/officeDocument/2006/relationships/image" Target="../media/image28.png"/><Relationship Id="rId7" Type="http://schemas.openxmlformats.org/officeDocument/2006/relationships/image" Target="../media/image1610.png"/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0.png"/><Relationship Id="rId11" Type="http://schemas.openxmlformats.org/officeDocument/2006/relationships/image" Target="../media/image2010.png"/><Relationship Id="rId5" Type="http://schemas.openxmlformats.org/officeDocument/2006/relationships/image" Target="../media/image1411.png"/><Relationship Id="rId10" Type="http://schemas.openxmlformats.org/officeDocument/2006/relationships/image" Target="../media/image1912.png"/><Relationship Id="rId4" Type="http://schemas.openxmlformats.org/officeDocument/2006/relationships/image" Target="../media/image1310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0.png"/><Relationship Id="rId3" Type="http://schemas.openxmlformats.org/officeDocument/2006/relationships/image" Target="../media/image2210.png"/><Relationship Id="rId7" Type="http://schemas.openxmlformats.org/officeDocument/2006/relationships/image" Target="../media/image250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0.png"/><Relationship Id="rId10" Type="http://schemas.openxmlformats.org/officeDocument/2006/relationships/image" Target="../media/image276.png"/><Relationship Id="rId4" Type="http://schemas.openxmlformats.org/officeDocument/2006/relationships/image" Target="../media/image30.png"/><Relationship Id="rId9" Type="http://schemas.openxmlformats.org/officeDocument/2006/relationships/image" Target="../media/image24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6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4" Type="http://schemas.openxmlformats.org/officeDocument/2006/relationships/image" Target="../media/image4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46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30.png"/><Relationship Id="rId18" Type="http://schemas.openxmlformats.org/officeDocument/2006/relationships/image" Target="../media/image79.png"/><Relationship Id="rId3" Type="http://schemas.openxmlformats.org/officeDocument/2006/relationships/image" Target="../media/image690.png"/><Relationship Id="rId7" Type="http://schemas.openxmlformats.org/officeDocument/2006/relationships/image" Target="../media/image73.png"/><Relationship Id="rId12" Type="http://schemas.openxmlformats.org/officeDocument/2006/relationships/image" Target="../media/image720.png"/><Relationship Id="rId17" Type="http://schemas.openxmlformats.org/officeDocument/2006/relationships/image" Target="../media/image78.png"/><Relationship Id="rId2" Type="http://schemas.openxmlformats.org/officeDocument/2006/relationships/image" Target="../media/image691.png"/><Relationship Id="rId16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1.png"/><Relationship Id="rId11" Type="http://schemas.openxmlformats.org/officeDocument/2006/relationships/image" Target="../media/image77.png"/><Relationship Id="rId5" Type="http://schemas.openxmlformats.org/officeDocument/2006/relationships/image" Target="../media/image710.png"/><Relationship Id="rId15" Type="http://schemas.openxmlformats.org/officeDocument/2006/relationships/image" Target="../media/image750.png"/><Relationship Id="rId10" Type="http://schemas.openxmlformats.org/officeDocument/2006/relationships/image" Target="../media/image76.png"/><Relationship Id="rId19" Type="http://schemas.openxmlformats.org/officeDocument/2006/relationships/image" Target="../media/image80.png"/><Relationship Id="rId4" Type="http://schemas.openxmlformats.org/officeDocument/2006/relationships/image" Target="../media/image700.png"/><Relationship Id="rId9" Type="http://schemas.openxmlformats.org/officeDocument/2006/relationships/image" Target="../media/image75.png"/><Relationship Id="rId14" Type="http://schemas.openxmlformats.org/officeDocument/2006/relationships/image" Target="../media/image7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53.png"/><Relationship Id="rId7" Type="http://schemas.openxmlformats.org/officeDocument/2006/relationships/image" Target="../media/image85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8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47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461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68.png"/><Relationship Id="rId4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0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0.png"/><Relationship Id="rId5" Type="http://schemas.openxmlformats.org/officeDocument/2006/relationships/image" Target="../media/image1250.png"/><Relationship Id="rId4" Type="http://schemas.openxmlformats.org/officeDocument/2006/relationships/image" Target="../media/image12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1.png"/><Relationship Id="rId7" Type="http://schemas.openxmlformats.org/officeDocument/2006/relationships/image" Target="../media/image131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2.png"/><Relationship Id="rId4" Type="http://schemas.openxmlformats.org/officeDocument/2006/relationships/image" Target="../media/image128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1.png"/><Relationship Id="rId3" Type="http://schemas.openxmlformats.org/officeDocument/2006/relationships/image" Target="../media/image1270.png"/><Relationship Id="rId7" Type="http://schemas.openxmlformats.org/officeDocument/2006/relationships/image" Target="../media/image122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1.png"/><Relationship Id="rId5" Type="http://schemas.openxmlformats.org/officeDocument/2006/relationships/image" Target="../media/image134.png"/><Relationship Id="rId4" Type="http://schemas.openxmlformats.org/officeDocument/2006/relationships/image" Target="../media/image1281.png"/><Relationship Id="rId9" Type="http://schemas.openxmlformats.org/officeDocument/2006/relationships/image" Target="../media/image130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1.png"/><Relationship Id="rId7" Type="http://schemas.openxmlformats.org/officeDocument/2006/relationships/image" Target="../media/image1311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0.png"/><Relationship Id="rId5" Type="http://schemas.openxmlformats.org/officeDocument/2006/relationships/image" Target="../media/image1290.png"/><Relationship Id="rId4" Type="http://schemas.openxmlformats.org/officeDocument/2006/relationships/image" Target="../media/image12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1.png"/><Relationship Id="rId2" Type="http://schemas.openxmlformats.org/officeDocument/2006/relationships/image" Target="../media/image1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13" Type="http://schemas.openxmlformats.org/officeDocument/2006/relationships/image" Target="../media/image144.png"/><Relationship Id="rId3" Type="http://schemas.openxmlformats.org/officeDocument/2006/relationships/image" Target="../media/image140.png"/><Relationship Id="rId7" Type="http://schemas.openxmlformats.org/officeDocument/2006/relationships/image" Target="../media/image1330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2.png"/><Relationship Id="rId5" Type="http://schemas.openxmlformats.org/officeDocument/2006/relationships/image" Target="../media/image1400.png"/><Relationship Id="rId10" Type="http://schemas.openxmlformats.org/officeDocument/2006/relationships/image" Target="../media/image1360.png"/><Relationship Id="rId4" Type="http://schemas.openxmlformats.org/officeDocument/2006/relationships/image" Target="../media/image1390.png"/><Relationship Id="rId9" Type="http://schemas.openxmlformats.org/officeDocument/2006/relationships/image" Target="../media/image13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90.png"/><Relationship Id="rId4" Type="http://schemas.openxmlformats.org/officeDocument/2006/relationships/image" Target="../media/image15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1.png"/><Relationship Id="rId3" Type="http://schemas.openxmlformats.org/officeDocument/2006/relationships/image" Target="../media/image1560.png"/><Relationship Id="rId7" Type="http://schemas.openxmlformats.org/officeDocument/2006/relationships/image" Target="../media/image1600.png"/><Relationship Id="rId12" Type="http://schemas.openxmlformats.org/officeDocument/2006/relationships/image" Target="../media/image1650.png"/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0.png"/><Relationship Id="rId11" Type="http://schemas.openxmlformats.org/officeDocument/2006/relationships/image" Target="../media/image1630.png"/><Relationship Id="rId5" Type="http://schemas.openxmlformats.org/officeDocument/2006/relationships/image" Target="../media/image1580.png"/><Relationship Id="rId10" Type="http://schemas.openxmlformats.org/officeDocument/2006/relationships/image" Target="../media/image1640.png"/><Relationship Id="rId4" Type="http://schemas.openxmlformats.org/officeDocument/2006/relationships/image" Target="../media/image1570.png"/><Relationship Id="rId9" Type="http://schemas.openxmlformats.org/officeDocument/2006/relationships/image" Target="../media/image162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3.png"/><Relationship Id="rId3" Type="http://schemas.openxmlformats.org/officeDocument/2006/relationships/image" Target="../media/image167.png"/><Relationship Id="rId12" Type="http://schemas.openxmlformats.org/officeDocument/2006/relationships/image" Target="../media/image170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9.png"/><Relationship Id="rId15" Type="http://schemas.openxmlformats.org/officeDocument/2006/relationships/image" Target="../media/image175.png"/><Relationship Id="rId10" Type="http://schemas.openxmlformats.org/officeDocument/2006/relationships/image" Target="../media/image168.png"/><Relationship Id="rId9" Type="http://schemas.openxmlformats.org/officeDocument/2006/relationships/image" Target="../media/image172.png"/><Relationship Id="rId14" Type="http://schemas.openxmlformats.org/officeDocument/2006/relationships/image" Target="../media/image1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0.png"/><Relationship Id="rId7" Type="http://schemas.openxmlformats.org/officeDocument/2006/relationships/image" Target="../media/image179.png"/><Relationship Id="rId2" Type="http://schemas.openxmlformats.org/officeDocument/2006/relationships/image" Target="../media/image1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80.png"/><Relationship Id="rId7" Type="http://schemas.openxmlformats.org/officeDocument/2006/relationships/image" Target="../media/image183.png"/><Relationship Id="rId2" Type="http://schemas.openxmlformats.org/officeDocument/2006/relationships/image" Target="../media/image1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6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1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03.png"/><Relationship Id="rId5" Type="http://schemas.openxmlformats.org/officeDocument/2006/relationships/image" Target="../media/image1911.png"/><Relationship Id="rId10" Type="http://schemas.openxmlformats.org/officeDocument/2006/relationships/image" Target="../media/image202.png"/><Relationship Id="rId9" Type="http://schemas.openxmlformats.org/officeDocument/2006/relationships/image" Target="../media/image193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0.png"/><Relationship Id="rId3" Type="http://schemas.openxmlformats.org/officeDocument/2006/relationships/image" Target="../media/image1920.png"/><Relationship Id="rId7" Type="http://schemas.openxmlformats.org/officeDocument/2006/relationships/image" Target="../media/image1960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11.png"/><Relationship Id="rId5" Type="http://schemas.openxmlformats.org/officeDocument/2006/relationships/image" Target="../media/image1940.png"/><Relationship Id="rId10" Type="http://schemas.openxmlformats.org/officeDocument/2006/relationships/image" Target="../media/image1990.png"/><Relationship Id="rId4" Type="http://schemas.openxmlformats.org/officeDocument/2006/relationships/image" Target="../media/image1930.png"/><Relationship Id="rId9" Type="http://schemas.openxmlformats.org/officeDocument/2006/relationships/image" Target="../media/image19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20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0.png"/><Relationship Id="rId5" Type="http://schemas.openxmlformats.org/officeDocument/2006/relationships/image" Target="../media/image217.png"/><Relationship Id="rId4" Type="http://schemas.openxmlformats.org/officeDocument/2006/relationships/image" Target="../media/image20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0.png"/><Relationship Id="rId3" Type="http://schemas.openxmlformats.org/officeDocument/2006/relationships/image" Target="../media/image218.png"/><Relationship Id="rId7" Type="http://schemas.openxmlformats.org/officeDocument/2006/relationships/image" Target="../media/image20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0.png"/><Relationship Id="rId11" Type="http://schemas.openxmlformats.org/officeDocument/2006/relationships/image" Target="../media/image219.png"/><Relationship Id="rId5" Type="http://schemas.openxmlformats.org/officeDocument/2006/relationships/image" Target="../media/image2070.png"/><Relationship Id="rId10" Type="http://schemas.openxmlformats.org/officeDocument/2006/relationships/image" Target="../media/image2120.png"/><Relationship Id="rId4" Type="http://schemas.openxmlformats.org/officeDocument/2006/relationships/image" Target="../media/image2060.png"/><Relationship Id="rId9" Type="http://schemas.openxmlformats.org/officeDocument/2006/relationships/image" Target="../media/image211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0.png"/><Relationship Id="rId2" Type="http://schemas.openxmlformats.org/officeDocument/2006/relationships/image" Target="../media/image2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0.png"/><Relationship Id="rId5" Type="http://schemas.openxmlformats.org/officeDocument/2006/relationships/image" Target="../media/image2180.png"/><Relationship Id="rId4" Type="http://schemas.openxmlformats.org/officeDocument/2006/relationships/image" Target="../media/image217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130.png"/><Relationship Id="rId10" Type="http://schemas.openxmlformats.org/officeDocument/2006/relationships/image" Target="../media/image227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290.png"/><Relationship Id="rId7" Type="http://schemas.openxmlformats.org/officeDocument/2006/relationships/image" Target="../media/image2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232.png"/><Relationship Id="rId4" Type="http://schemas.openxmlformats.org/officeDocument/2006/relationships/image" Target="../media/image230.png"/><Relationship Id="rId9" Type="http://schemas.openxmlformats.org/officeDocument/2006/relationships/image" Target="../media/image234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33.png"/><Relationship Id="rId7" Type="http://schemas.openxmlformats.org/officeDocument/2006/relationships/image" Target="../media/image246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0.png"/><Relationship Id="rId3" Type="http://schemas.openxmlformats.org/officeDocument/2006/relationships/image" Target="../media/image2420.png"/><Relationship Id="rId7" Type="http://schemas.openxmlformats.org/officeDocument/2006/relationships/image" Target="../media/image2450.png"/><Relationship Id="rId2" Type="http://schemas.openxmlformats.org/officeDocument/2006/relationships/image" Target="../media/image2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0.png"/><Relationship Id="rId11" Type="http://schemas.openxmlformats.org/officeDocument/2006/relationships/image" Target="../media/image249.png"/><Relationship Id="rId5" Type="http://schemas.openxmlformats.org/officeDocument/2006/relationships/image" Target="../media/image2440.png"/><Relationship Id="rId10" Type="http://schemas.openxmlformats.org/officeDocument/2006/relationships/image" Target="../media/image2480.png"/><Relationship Id="rId4" Type="http://schemas.openxmlformats.org/officeDocument/2006/relationships/image" Target="../media/image2431.png"/><Relationship Id="rId9" Type="http://schemas.openxmlformats.org/officeDocument/2006/relationships/image" Target="../media/image247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7" Type="http://schemas.openxmlformats.org/officeDocument/2006/relationships/image" Target="../media/image255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5" Type="http://schemas.openxmlformats.org/officeDocument/2006/relationships/image" Target="../media/image2530.png"/><Relationship Id="rId4" Type="http://schemas.openxmlformats.org/officeDocument/2006/relationships/image" Target="../media/image252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0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266.png"/><Relationship Id="rId18" Type="http://schemas.openxmlformats.org/officeDocument/2006/relationships/image" Target="../media/image271.png"/><Relationship Id="rId3" Type="http://schemas.openxmlformats.org/officeDocument/2006/relationships/image" Target="../media/image2500.png"/><Relationship Id="rId21" Type="http://schemas.openxmlformats.org/officeDocument/2006/relationships/image" Target="../media/image274.png"/><Relationship Id="rId7" Type="http://schemas.openxmlformats.org/officeDocument/2006/relationships/image" Target="../media/image260.png"/><Relationship Id="rId12" Type="http://schemas.openxmlformats.org/officeDocument/2006/relationships/image" Target="../media/image265.png"/><Relationship Id="rId17" Type="http://schemas.openxmlformats.org/officeDocument/2006/relationships/image" Target="../media/image270.png"/><Relationship Id="rId2" Type="http://schemas.openxmlformats.org/officeDocument/2006/relationships/image" Target="../media/image2490.png"/><Relationship Id="rId16" Type="http://schemas.openxmlformats.org/officeDocument/2006/relationships/image" Target="../media/image269.png"/><Relationship Id="rId20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0.png"/><Relationship Id="rId11" Type="http://schemas.openxmlformats.org/officeDocument/2006/relationships/image" Target="../media/image264.png"/><Relationship Id="rId5" Type="http://schemas.openxmlformats.org/officeDocument/2006/relationships/image" Target="../media/image2560.png"/><Relationship Id="rId15" Type="http://schemas.openxmlformats.org/officeDocument/2006/relationships/image" Target="../media/image268.png"/><Relationship Id="rId10" Type="http://schemas.openxmlformats.org/officeDocument/2006/relationships/image" Target="../media/image263.png"/><Relationship Id="rId19" Type="http://schemas.openxmlformats.org/officeDocument/2006/relationships/image" Target="../media/image272.png"/><Relationship Id="rId4" Type="http://schemas.openxmlformats.org/officeDocument/2006/relationships/image" Target="../media/image2510.png"/><Relationship Id="rId9" Type="http://schemas.openxmlformats.org/officeDocument/2006/relationships/image" Target="../media/image262.png"/><Relationship Id="rId14" Type="http://schemas.openxmlformats.org/officeDocument/2006/relationships/image" Target="../media/image267.png"/><Relationship Id="rId22" Type="http://schemas.openxmlformats.org/officeDocument/2006/relationships/image" Target="../media/image25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9011" y="73775"/>
            <a:ext cx="121337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+mn-lt"/>
              </a:rPr>
              <a:t>Finite Symmetries Of Field Theories </a:t>
            </a:r>
            <a:br>
              <a:rPr lang="en-US" sz="5400" dirty="0">
                <a:latin typeface="+mn-lt"/>
              </a:rPr>
            </a:br>
            <a:r>
              <a:rPr lang="en-US" sz="5400" dirty="0">
                <a:latin typeface="+mn-lt"/>
              </a:rPr>
              <a:t>From TFT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771" y="680119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Gregory Moore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4685" y="615527"/>
            <a:ext cx="2358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Rutgers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51" y="1687317"/>
            <a:ext cx="6858000" cy="4867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897" y="5734011"/>
            <a:ext cx="932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Strings In Seoul, Sept. 15, 2023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Korea Institute for Advanced Study - Wikipedia">
            <a:extLst>
              <a:ext uri="{FF2B5EF4-FFF2-40B4-BE49-F238E27FC236}">
                <a16:creationId xmlns:a16="http://schemas.microsoft.com/office/drawing/2014/main" id="{30B59FAE-30A0-34B8-78EA-538A0567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60" y="2055904"/>
            <a:ext cx="4689474" cy="311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5301" y="5133938"/>
                <a:ext cx="115469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CAT:  Categories, </a:t>
                </a:r>
                <a:r>
                  <a:rPr lang="en-US" sz="4000" dirty="0" err="1">
                    <a:solidFill>
                      <a:srgbClr val="C00000"/>
                    </a:solidFill>
                  </a:rPr>
                  <a:t>Functors</a:t>
                </a:r>
                <a:r>
                  <a:rPr lang="en-US" sz="4000" dirty="0">
                    <a:solidFill>
                      <a:srgbClr val="C00000"/>
                    </a:solidFill>
                  </a:rPr>
                  <a:t>, Natural transformations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1" y="5133938"/>
                <a:ext cx="11546959" cy="707886"/>
              </a:xfrm>
              <a:prstGeom prst="rect">
                <a:avLst/>
              </a:prstGeom>
              <a:blipFill>
                <a:blip r:embed="rId2"/>
                <a:stretch>
                  <a:fillRect l="-95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5040" y="3196165"/>
                <a:ext cx="115469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ALG(VECT):  Algebras, </a:t>
                </a:r>
                <a:r>
                  <a:rPr lang="en-US" sz="4000" dirty="0" err="1">
                    <a:solidFill>
                      <a:srgbClr val="0000FF"/>
                    </a:solidFill>
                  </a:rPr>
                  <a:t>bimodules</a:t>
                </a:r>
                <a:r>
                  <a:rPr lang="en-US" sz="4000" dirty="0">
                    <a:solidFill>
                      <a:srgbClr val="0000FF"/>
                    </a:solidFill>
                  </a:rPr>
                  <a:t>, </a:t>
                </a:r>
                <a:r>
                  <a:rPr lang="en-US" sz="4000" dirty="0" err="1">
                    <a:solidFill>
                      <a:srgbClr val="0000FF"/>
                    </a:solidFill>
                  </a:rPr>
                  <a:t>bimodule</a:t>
                </a:r>
                <a:r>
                  <a:rPr lang="en-US" sz="4000" dirty="0">
                    <a:solidFill>
                      <a:srgbClr val="0000FF"/>
                    </a:solidFill>
                  </a:rPr>
                  <a:t> maps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0" y="3196165"/>
                <a:ext cx="11546959" cy="707886"/>
              </a:xfrm>
              <a:prstGeom prst="rect">
                <a:avLst/>
              </a:prstGeom>
              <a:blipFill>
                <a:blip r:embed="rId3"/>
                <a:stretch>
                  <a:fillRect l="-95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6028" y="6072047"/>
                <a:ext cx="9505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With suitable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⊗,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tensor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𝐶𝐴𝑇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28" y="6072047"/>
                <a:ext cx="9505506" cy="646331"/>
              </a:xfrm>
              <a:prstGeom prst="rect">
                <a:avLst/>
              </a:prstGeom>
              <a:blipFill>
                <a:blip r:embed="rId4"/>
                <a:stretch>
                  <a:fillRect l="-192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47507" y="4134274"/>
                <a:ext cx="51780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507" y="4134274"/>
                <a:ext cx="517805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03500" y="0"/>
                <a:ext cx="4956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Monoidal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-category   </a:t>
                </a:r>
                <a:endParaRPr lang="en-US" sz="36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500" y="0"/>
                <a:ext cx="4956729" cy="646331"/>
              </a:xfrm>
              <a:prstGeom prst="rect">
                <a:avLst/>
              </a:prstGeom>
              <a:blipFill>
                <a:blip r:embed="rId6"/>
                <a:stretch>
                  <a:fillRect l="-369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2386" y="2288834"/>
                <a:ext cx="110472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VECT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1-category of fin. dim. complex vector spaces.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6" y="2288834"/>
                <a:ext cx="11047228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DD2604-D236-EF8F-B882-4019D8E5F338}"/>
                  </a:ext>
                </a:extLst>
              </p:cNvPr>
              <p:cNvSpPr txBox="1"/>
              <p:nvPr/>
            </p:nvSpPr>
            <p:spPr>
              <a:xfrm>
                <a:off x="219739" y="871452"/>
                <a:ext cx="11972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``Monoidal’’:   There is a notion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on all the k-morphisms.   Monoidal unit 0-morphism: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DD2604-D236-EF8F-B882-4019D8E5F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871452"/>
                <a:ext cx="11972260" cy="461665"/>
              </a:xfrm>
              <a:prstGeom prst="rect">
                <a:avLst/>
              </a:prstGeom>
              <a:blipFill>
                <a:blip r:embed="rId8"/>
                <a:stretch>
                  <a:fillRect l="-7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2C06C0-EC0A-5598-A109-1AF260FDEAEB}"/>
                  </a:ext>
                </a:extLst>
              </p:cNvPr>
              <p:cNvSpPr txBox="1"/>
              <p:nvPr/>
            </p:nvSpPr>
            <p:spPr>
              <a:xfrm>
                <a:off x="219739" y="1595019"/>
                <a:ext cx="12302836" cy="562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𝐵𝑜𝑟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⊗−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product is disjoint union.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𝐵𝑜𝑟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is the empty 0-manifold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2C06C0-EC0A-5598-A109-1AF260FDE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9" y="1595019"/>
                <a:ext cx="12302836" cy="562398"/>
              </a:xfrm>
              <a:prstGeom prst="rect">
                <a:avLst/>
              </a:prstGeom>
              <a:blipFill>
                <a:blip r:embed="rId9"/>
                <a:stretch>
                  <a:fillRect l="-991" t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8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861" y="0"/>
            <a:ext cx="6881037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Field Theory Without Fields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611" y="1795069"/>
                <a:ext cx="12005929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</a:rPr>
                  <a:t>A p-dimensional  ``field theory’’ is a monoidal functor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𝐵𝑜𝑟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11" y="1795069"/>
                <a:ext cx="12005929" cy="622735"/>
              </a:xfrm>
              <a:prstGeom prst="rect">
                <a:avLst/>
              </a:prstGeom>
              <a:blipFill>
                <a:blip r:embed="rId2"/>
                <a:stretch>
                  <a:fillRect l="-1320" t="-11650" b="-25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2228" y="1124687"/>
            <a:ext cx="1150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DA386"/>
                </a:solidFill>
              </a:rPr>
              <a:t>Generalize </a:t>
            </a:r>
            <a:r>
              <a:rPr lang="en-US" sz="3200" dirty="0" err="1">
                <a:solidFill>
                  <a:srgbClr val="0DA386"/>
                </a:solidFill>
              </a:rPr>
              <a:t>functorial</a:t>
            </a:r>
            <a:r>
              <a:rPr lang="en-US" sz="3200" dirty="0">
                <a:solidFill>
                  <a:srgbClr val="0DA386"/>
                </a:solidFill>
              </a:rPr>
              <a:t> picture of field theory from </a:t>
            </a:r>
            <a:r>
              <a:rPr lang="en-US" sz="3200" dirty="0" err="1">
                <a:solidFill>
                  <a:srgbClr val="0DA386"/>
                </a:solidFill>
              </a:rPr>
              <a:t>Atiyah</a:t>
            </a:r>
            <a:r>
              <a:rPr lang="en-US" sz="3200" dirty="0">
                <a:solidFill>
                  <a:srgbClr val="0DA386"/>
                </a:solidFill>
              </a:rPr>
              <a:t>, Segal, ….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132" y="3916551"/>
                <a:ext cx="1169552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7030A0"/>
                    </a:solidFill>
                  </a:rPr>
                  <a:t>Values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manifolds without boundary are the result of ``doing the path integral.’’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2" y="3916551"/>
                <a:ext cx="11695524" cy="1446550"/>
              </a:xfrm>
              <a:prstGeom prst="rect">
                <a:avLst/>
              </a:prstGeom>
              <a:blipFill>
                <a:blip r:embed="rId3"/>
                <a:stretch>
                  <a:fillRect l="-1825" t="-8403" r="-2920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70D5B6-D80C-3A18-428D-54634A963B8B}"/>
                  </a:ext>
                </a:extLst>
              </p:cNvPr>
              <p:cNvSpPr txBox="1"/>
              <p:nvPr/>
            </p:nvSpPr>
            <p:spPr>
              <a:xfrm>
                <a:off x="2777180" y="2710851"/>
                <a:ext cx="56344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a monoidal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-category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70D5B6-D80C-3A18-428D-54634A963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180" y="2710851"/>
                <a:ext cx="5634413" cy="646331"/>
              </a:xfrm>
              <a:prstGeom prst="rect">
                <a:avLst/>
              </a:prstGeom>
              <a:blipFill>
                <a:blip r:embed="rId4"/>
                <a:stretch>
                  <a:fillRect t="-15094" r="-54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D813EC5-0AD5-B249-12A0-146B667A4F3D}"/>
              </a:ext>
            </a:extLst>
          </p:cNvPr>
          <p:cNvSpPr txBox="1"/>
          <p:nvPr/>
        </p:nvSpPr>
        <p:spPr>
          <a:xfrm>
            <a:off x="930941" y="5733313"/>
            <a:ext cx="1029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Categorical language formalizes constraints of locality </a:t>
            </a:r>
          </a:p>
        </p:txBody>
      </p:sp>
    </p:spTree>
    <p:extLst>
      <p:ext uri="{BB962C8B-B14F-4D97-AF65-F5344CB8AC3E}">
        <p14:creationId xmlns:p14="http://schemas.microsoft.com/office/powerpoint/2010/main" val="11838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861" y="0"/>
            <a:ext cx="6881037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Field Theory Without Fields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5709" y="2129958"/>
                <a:ext cx="9657714" cy="65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p-dimensional, compact, w/out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𝜕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709" y="2129958"/>
                <a:ext cx="9657714" cy="658001"/>
              </a:xfrm>
              <a:prstGeom prst="rect">
                <a:avLst/>
              </a:prstGeom>
              <a:blipFill>
                <a:blip r:embed="rId2"/>
                <a:stretch>
                  <a:fillRect t="-555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380" y="3623254"/>
                <a:ext cx="12148456" cy="65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(p-1)-dimensional, compact w/out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𝑂𝑏𝑗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80" y="3623254"/>
                <a:ext cx="12148456" cy="658001"/>
              </a:xfrm>
              <a:prstGeom prst="rect">
                <a:avLst/>
              </a:prstGeom>
              <a:blipFill>
                <a:blip r:embed="rId3"/>
                <a:stretch>
                  <a:fillRect t="-555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78926" y="5223428"/>
                <a:ext cx="12370926" cy="1150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(p-2)-dimensional, compact w/out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 </a:t>
                </a:r>
              </a:p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More complicated:  object in a ``higher category.’’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8926" y="5223428"/>
                <a:ext cx="12370926" cy="1150443"/>
              </a:xfrm>
              <a:prstGeom prst="rect">
                <a:avLst/>
              </a:prstGeom>
              <a:blipFill>
                <a:blip r:embed="rId4"/>
                <a:stretch>
                  <a:fillRect t="-3175" b="-1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E7D689-7D9E-FF94-FC8A-9B56CD030614}"/>
                  </a:ext>
                </a:extLst>
              </p:cNvPr>
              <p:cNvSpPr txBox="1"/>
              <p:nvPr/>
            </p:nvSpPr>
            <p:spPr>
              <a:xfrm>
                <a:off x="2675010" y="1255700"/>
                <a:ext cx="74363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For suitable types of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/>
                  <a:t>category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E7D689-7D9E-FF94-FC8A-9B56CD030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010" y="1255700"/>
                <a:ext cx="7436386" cy="646331"/>
              </a:xfrm>
              <a:prstGeom prst="rect">
                <a:avLst/>
              </a:prstGeom>
              <a:blipFill>
                <a:blip r:embed="rId5"/>
                <a:stretch>
                  <a:fillRect l="-2541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0B3EC9-1C42-B91E-D00A-813AE449FFEF}"/>
                  </a:ext>
                </a:extLst>
              </p:cNvPr>
              <p:cNvSpPr txBox="1"/>
              <p:nvPr/>
            </p:nvSpPr>
            <p:spPr>
              <a:xfrm>
                <a:off x="3087583" y="2839320"/>
                <a:ext cx="4999512" cy="65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sz="3200" dirty="0"/>
                  <a:t>``Partition function’’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0B3EC9-1C42-B91E-D00A-813AE449F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583" y="2839320"/>
                <a:ext cx="4999512" cy="658001"/>
              </a:xfrm>
              <a:prstGeom prst="rect">
                <a:avLst/>
              </a:prstGeom>
              <a:blipFill>
                <a:blip r:embed="rId6"/>
                <a:stretch>
                  <a:fillRect t="-5556" r="-42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CA0EB0-644D-1058-3CFC-C8B14451AD64}"/>
                  </a:ext>
                </a:extLst>
              </p:cNvPr>
              <p:cNvSpPr txBox="1"/>
              <p:nvPr/>
            </p:nvSpPr>
            <p:spPr>
              <a:xfrm>
                <a:off x="2824346" y="4332616"/>
                <a:ext cx="7697191" cy="65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sz="3200" dirty="0"/>
                  <a:t>``</a:t>
                </a:r>
                <a:r>
                  <a:rPr lang="en-US" sz="3200" dirty="0" err="1"/>
                  <a:t>Statespace</a:t>
                </a:r>
                <a:r>
                  <a:rPr lang="en-US" sz="32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dirty="0"/>
                  <a:t>’’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CA0EB0-644D-1058-3CFC-C8B14451A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46" y="4332616"/>
                <a:ext cx="7697191" cy="658001"/>
              </a:xfrm>
              <a:prstGeom prst="rect">
                <a:avLst/>
              </a:prstGeom>
              <a:blipFill>
                <a:blip r:embed="rId7"/>
                <a:stretch>
                  <a:fillRect t="-555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8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422" y="-158453"/>
            <a:ext cx="60198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Defects Within Defects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670244" y="2546349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2823" y="6356348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12461" y="3585440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244095" y="2722185"/>
            <a:ext cx="1039091" cy="68742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034475" y="4970894"/>
            <a:ext cx="277090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779623" y="3874076"/>
            <a:ext cx="2655455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98389" y="5201804"/>
            <a:ext cx="7389779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186367" y="5435367"/>
            <a:ext cx="1154545" cy="6874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6622" y="30035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5622" y="52895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Q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5411822" y="48323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5221322" y="4108449"/>
            <a:ext cx="1066800" cy="685800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716622" y="429894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488022" y="445135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Symbol" pitchFamily="18" charset="2"/>
                <a:cs typeface="Angsana New" pitchFamily="18" charset="-34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9022" y="39179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92422" y="399415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Mathematica7Mono" pitchFamily="2" charset="0"/>
                <a:ea typeface="Mathematica7Mono" pitchFamily="2" charset="0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74022" y="384175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Mathematica7Mono" pitchFamily="2" charset="0"/>
                <a:ea typeface="Mathematica7Mono" pitchFamily="2" charset="0"/>
              </a:rPr>
              <a:t>B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1581" y="1129473"/>
            <a:ext cx="470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Kapustin, </a:t>
            </a:r>
            <a:r>
              <a:rPr lang="en-US" dirty="0"/>
              <a:t>arXiv:1004:2307.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14792" y="1091836"/>
            <a:ext cx="597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Baez &amp; Dolan, …., Lurie, …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433587"/>
      </p:ext>
    </p:extLst>
  </p:cSld>
  <p:clrMapOvr>
    <a:masterClrMapping/>
  </p:clrMapOvr>
  <p:transition advTm="2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 animBg="1"/>
      <p:bldP spid="30" grpId="0"/>
      <p:bldP spid="31" grpId="0"/>
      <p:bldP spid="32" grpId="0"/>
      <p:bldP spid="33" grpId="0"/>
      <p:bldP spid="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628" y="-12784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Adding Fields:  Background Fields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43" y="2354341"/>
            <a:ext cx="12112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Orientation, (s)pin structure, G-bundle with connection, 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Riemannian metric, differential </a:t>
            </a:r>
            <a:r>
              <a:rPr lang="en-US" sz="3200" dirty="0" err="1">
                <a:solidFill>
                  <a:srgbClr val="0000FF"/>
                </a:solidFill>
              </a:rPr>
              <a:t>cochain</a:t>
            </a:r>
            <a:r>
              <a:rPr lang="en-US" sz="3200" dirty="0">
                <a:solidFill>
                  <a:srgbClr val="0000FF"/>
                </a:solidFill>
              </a:rPr>
              <a:t>, foliation,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0415" y="4506044"/>
                <a:ext cx="11787963" cy="66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</a:rPr>
                  <a:t>Def: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𝑓𝑖𝑒𝑙𝑑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is a sheaf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𝑀𝑎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valued in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simplical</a:t>
                </a:r>
                <a:r>
                  <a:rPr lang="en-US" sz="3200" dirty="0">
                    <a:solidFill>
                      <a:srgbClr val="7030A0"/>
                    </a:solidFill>
                  </a:rPr>
                  <a:t> sets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5" y="4506044"/>
                <a:ext cx="11787963" cy="668453"/>
              </a:xfrm>
              <a:prstGeom prst="rect">
                <a:avLst/>
              </a:prstGeom>
              <a:blipFill>
                <a:blip r:embed="rId3"/>
                <a:stretch>
                  <a:fillRect l="-1293" t="-6364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0028" y="5466496"/>
                <a:ext cx="8825023" cy="82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𝐵𝑜𝑟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028" y="5466496"/>
                <a:ext cx="8825023" cy="82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17276" y="3554183"/>
            <a:ext cx="6610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Freed &amp; Hopkins:  [1301.5959, sec. 3]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80501" y="1123465"/>
                <a:ext cx="1211225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Fields should be locally defined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-manifolds,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pull back under local diffeomorphisms, satisfy a sheaf property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501" y="1123465"/>
                <a:ext cx="12112257" cy="1077218"/>
              </a:xfrm>
              <a:prstGeom prst="rect">
                <a:avLst/>
              </a:prstGeom>
              <a:blipFill>
                <a:blip r:embed="rId5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7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133" y="2195858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25" y="231860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Finite </a:t>
            </a:r>
            <a:r>
              <a:rPr lang="en-US" sz="4000" dirty="0" err="1">
                <a:solidFill>
                  <a:srgbClr val="FFFF00"/>
                </a:solidFill>
              </a:rPr>
              <a:t>Homotopy</a:t>
            </a:r>
            <a:r>
              <a:rPr lang="en-US" sz="4000" dirty="0">
                <a:solidFill>
                  <a:srgbClr val="FFFF00"/>
                </a:solidFill>
              </a:rPr>
              <a:t> Theories</a:t>
            </a:r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09558" y="144428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47803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51" y="50743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Composition Of Defects</a:t>
            </a:r>
          </a:p>
        </p:txBody>
      </p:sp>
      <p:sp>
        <p:nvSpPr>
          <p:cNvPr id="10" name="Oval 9"/>
          <p:cNvSpPr/>
          <p:nvPr/>
        </p:nvSpPr>
        <p:spPr>
          <a:xfrm>
            <a:off x="1618916" y="342013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284066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Fields Without Fields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3725" y="325096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Defects &amp; Domain Walls</a:t>
            </a:r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199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3133" y="37487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Preliminary Remarks</a:t>
            </a:r>
          </a:p>
        </p:txBody>
      </p:sp>
      <p:sp>
        <p:nvSpPr>
          <p:cNvPr id="22" name="Oval 21"/>
          <p:cNvSpPr/>
          <p:nvPr/>
        </p:nvSpPr>
        <p:spPr>
          <a:xfrm>
            <a:off x="1618916" y="605896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54411" y="591114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69351" y="4143905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Symmetry Action Via Quiche</a:t>
            </a:r>
          </a:p>
        </p:txBody>
      </p:sp>
    </p:spTree>
    <p:extLst>
      <p:ext uri="{BB962C8B-B14F-4D97-AF65-F5344CB8AC3E}">
        <p14:creationId xmlns:p14="http://schemas.microsoft.com/office/powerpoint/2010/main" val="2456077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576" y="0"/>
            <a:ext cx="12153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Important </a:t>
            </a:r>
            <a:r>
              <a:rPr lang="en-US" sz="4400" b="1" i="1" u="sng" dirty="0"/>
              <a:t>COMPUTABLE</a:t>
            </a:r>
            <a:r>
              <a:rPr lang="en-US" sz="4400" dirty="0"/>
              <a:t> class of theories, underlies almost all our examples.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5618" y="819068"/>
            <a:ext cx="572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Kontsevich</a:t>
            </a:r>
            <a:r>
              <a:rPr lang="en-US" sz="2800" dirty="0"/>
              <a:t>, Quinn, Freed, </a:t>
            </a:r>
            <a:r>
              <a:rPr lang="en-US" sz="2800" dirty="0" err="1"/>
              <a:t>Turaev</a:t>
            </a:r>
            <a:r>
              <a:rPr lang="en-US" sz="2800" dirty="0"/>
              <a:t>, …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45" y="1536630"/>
            <a:ext cx="7971130" cy="514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3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490" y="180085"/>
                <a:ext cx="1114292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finite space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:  (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Homotopy</a:t>
                </a:r>
                <a:r>
                  <a:rPr lang="en-US" sz="3600" dirty="0">
                    <a:solidFill>
                      <a:srgbClr val="FF0000"/>
                    </a:solidFill>
                  </a:rPr>
                  <a:t> type of) a topological space with finitely many components, finitely many nonzero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homotopy</a:t>
                </a:r>
                <a:r>
                  <a:rPr lang="en-US" sz="3600" dirty="0">
                    <a:solidFill>
                      <a:srgbClr val="FF0000"/>
                    </a:solidFill>
                  </a:rPr>
                  <a:t> groups, all of which are finite groups.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90" y="180085"/>
                <a:ext cx="11142921" cy="1754326"/>
              </a:xfrm>
              <a:prstGeom prst="rect">
                <a:avLst/>
              </a:prstGeom>
              <a:blipFill>
                <a:blip r:embed="rId2"/>
                <a:stretch>
                  <a:fillRect t="-5575" r="-1423" b="-1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98511" y="6129791"/>
                <a:ext cx="3241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511" y="6129791"/>
                <a:ext cx="3241136" cy="461665"/>
              </a:xfrm>
              <a:prstGeom prst="rect">
                <a:avLst/>
              </a:prstGeom>
              <a:blipFill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02958" y="4192649"/>
                <a:ext cx="3423684" cy="683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p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958" y="4192649"/>
                <a:ext cx="3423684" cy="6839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3795823" y="4876554"/>
            <a:ext cx="0" cy="6947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02958" y="4566622"/>
            <a:ext cx="8931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4146574"/>
                <a:ext cx="24029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46574"/>
                <a:ext cx="240295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5560827" y="6360624"/>
            <a:ext cx="1509824" cy="10511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12630" y="5908352"/>
                <a:ext cx="4746647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p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630" y="5908352"/>
                <a:ext cx="4746647" cy="6937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02958" y="2827389"/>
                <a:ext cx="3423684" cy="683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p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958" y="2827389"/>
                <a:ext cx="3423684" cy="6839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402958" y="3201362"/>
            <a:ext cx="8931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2781314"/>
                <a:ext cx="24029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81314"/>
                <a:ext cx="240295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3795823" y="3497866"/>
            <a:ext cx="0" cy="6947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05917" y="4339808"/>
                <a:ext cx="5383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17" y="4339808"/>
                <a:ext cx="5383112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4805916" y="4570641"/>
            <a:ext cx="1509824" cy="10511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23577" y="2729235"/>
                <a:ext cx="2500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77" y="2729235"/>
                <a:ext cx="2500829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6200000">
                <a:off x="2497301" y="2010837"/>
                <a:ext cx="2500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497301" y="2010837"/>
                <a:ext cx="2500829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38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883" y="440260"/>
                <a:ext cx="55347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  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𝐵𝐺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" y="440260"/>
                <a:ext cx="5534739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16009" y="459172"/>
                <a:ext cx="62625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gauge theory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09" y="459172"/>
                <a:ext cx="6262577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988" y="1783337"/>
                <a:ext cx="70680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+1  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88" y="1783337"/>
                <a:ext cx="706808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-191853" y="2788391"/>
            <a:ext cx="5816476" cy="2308977"/>
            <a:chOff x="712381" y="2916758"/>
            <a:chExt cx="6275471" cy="23089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359888" y="3037984"/>
                  <a:ext cx="25092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9888" y="3037984"/>
                  <a:ext cx="250928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4508204" y="3646738"/>
              <a:ext cx="0" cy="69478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115339" y="3336806"/>
              <a:ext cx="89313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2381" y="2916758"/>
                  <a:ext cx="2402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,2 </m:t>
                            </m:r>
                          </m:e>
                        </m:d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381" y="2916758"/>
                  <a:ext cx="2402958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241205" y="4579404"/>
                  <a:ext cx="47466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𝐵𝐺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1205" y="4579404"/>
                  <a:ext cx="4746647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78053" y="3552691"/>
                <a:ext cx="6900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</a:rPr>
                  <a:t>Classifying space of a ``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2−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group’’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53" y="3552691"/>
                <a:ext cx="6900533" cy="584775"/>
              </a:xfrm>
              <a:prstGeom prst="rect">
                <a:avLst/>
              </a:prstGeom>
              <a:blipFill>
                <a:blip r:embed="rId9"/>
                <a:stretch>
                  <a:fillRect l="-22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212907" y="1775303"/>
            <a:ext cx="5182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Will be used to describe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 ``q-form symmetry for group A ‘’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3561" y="4375349"/>
            <a:ext cx="817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Will be used to describe ``2-group  symmetry‘’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3164" y="5848778"/>
                <a:ext cx="110838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finite spaces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also known as ``higher groups’’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64" y="5848778"/>
                <a:ext cx="11083867" cy="707886"/>
              </a:xfrm>
              <a:prstGeom prst="rect">
                <a:avLst/>
              </a:prstGeom>
              <a:blipFill>
                <a:blip r:embed="rId10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7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25821" y="401927"/>
                <a:ext cx="12192000" cy="2095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Want: a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-dimensional  TFT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where the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 (dynamical!) ``fields’’ are, notionally, maps to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, 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considered up to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homotopy</a:t>
                </a:r>
                <a:r>
                  <a:rPr lang="en-US" sz="4000" dirty="0">
                    <a:solidFill>
                      <a:srgbClr val="FF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5821" y="401927"/>
                <a:ext cx="12192000" cy="2095574"/>
              </a:xfrm>
              <a:prstGeom prst="rect">
                <a:avLst/>
              </a:prstGeom>
              <a:blipFill>
                <a:blip r:embed="rId2"/>
                <a:stretch>
                  <a:fillRect b="-1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7186" y="3029129"/>
                <a:ext cx="103401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00FF"/>
                    </a:solidFill>
                  </a:rPr>
                  <a:t>But we need to </a:t>
                </a:r>
                <a:r>
                  <a:rPr lang="en-US" sz="4400" i="1" u="sng" dirty="0">
                    <a:solidFill>
                      <a:srgbClr val="0000FF"/>
                    </a:solidFill>
                  </a:rPr>
                  <a:t>specify</a:t>
                </a:r>
                <a:r>
                  <a:rPr lang="en-US" sz="4400" dirty="0">
                    <a:solidFill>
                      <a:srgbClr val="0000FF"/>
                    </a:solidFill>
                  </a:rPr>
                  <a:t> the codomain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86" y="3029129"/>
                <a:ext cx="10340161" cy="769441"/>
              </a:xfrm>
              <a:prstGeom prst="rect">
                <a:avLst/>
              </a:prstGeom>
              <a:blipFill>
                <a:blip r:embed="rId3"/>
                <a:stretch>
                  <a:fillRect l="-241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3012" y="4330198"/>
                <a:ext cx="10494335" cy="1862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7030A0"/>
                    </a:solidFill>
                  </a:rPr>
                  <a:t>TFT </a:t>
                </a:r>
                <a:r>
                  <a:rPr lang="en-US" sz="4400" i="1" u="sng" dirty="0">
                    <a:solidFill>
                      <a:srgbClr val="7030A0"/>
                    </a:solidFill>
                  </a:rPr>
                  <a:t>should</a:t>
                </a:r>
                <a:r>
                  <a:rPr lang="en-US" sz="4400" dirty="0">
                    <a:solidFill>
                      <a:srgbClr val="7030A0"/>
                    </a:solidFill>
                  </a:rPr>
                  <a:t> really be denoted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  <m:sup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 but in the paper it is written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12" y="4330198"/>
                <a:ext cx="10494335" cy="1862754"/>
              </a:xfrm>
              <a:prstGeom prst="rect">
                <a:avLst/>
              </a:prstGeom>
              <a:blipFill>
                <a:blip r:embed="rId4"/>
                <a:stretch>
                  <a:fillRect l="-1569" r="-2673" b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4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2373" y="157810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25" y="231860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Finite </a:t>
            </a:r>
            <a:r>
              <a:rPr lang="en-US" sz="4000" dirty="0" err="1"/>
              <a:t>Homotopy</a:t>
            </a:r>
            <a:r>
              <a:rPr lang="en-US" sz="4000" dirty="0"/>
              <a:t> Theories</a:t>
            </a:r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18916" y="16644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47803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51" y="50743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Composition Of Defects</a:t>
            </a:r>
          </a:p>
        </p:txBody>
      </p:sp>
      <p:sp>
        <p:nvSpPr>
          <p:cNvPr id="10" name="Oval 9"/>
          <p:cNvSpPr/>
          <p:nvPr/>
        </p:nvSpPr>
        <p:spPr>
          <a:xfrm>
            <a:off x="1618916" y="342013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25463" y="1547542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Fields Without Fields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3725" y="325096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Defects &amp; Domain Walls</a:t>
            </a:r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199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9351" y="34743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Preliminary Remarks</a:t>
            </a:r>
          </a:p>
        </p:txBody>
      </p:sp>
      <p:sp>
        <p:nvSpPr>
          <p:cNvPr id="22" name="Oval 21"/>
          <p:cNvSpPr/>
          <p:nvPr/>
        </p:nvSpPr>
        <p:spPr>
          <a:xfrm>
            <a:off x="1618916" y="605896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54411" y="591114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69351" y="4143905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Symmetry Action Via Quiche</a:t>
            </a:r>
          </a:p>
        </p:txBody>
      </p:sp>
    </p:spTree>
    <p:extLst>
      <p:ext uri="{BB962C8B-B14F-4D97-AF65-F5344CB8AC3E}">
        <p14:creationId xmlns:p14="http://schemas.microsoft.com/office/powerpoint/2010/main" val="454665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79BFD-4A82-B9FD-1697-568C984FABFB}"/>
              </a:ext>
            </a:extLst>
          </p:cNvPr>
          <p:cNvSpPr txBox="1"/>
          <p:nvPr/>
        </p:nvSpPr>
        <p:spPr>
          <a:xfrm>
            <a:off x="1013361" y="1305342"/>
            <a:ext cx="101652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Two constructions that change category number: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25FF46-E3A5-0DD0-1523-B01E40BE2826}"/>
                  </a:ext>
                </a:extLst>
              </p:cNvPr>
              <p:cNvSpPr txBox="1"/>
              <p:nvPr/>
            </p:nvSpPr>
            <p:spPr>
              <a:xfrm>
                <a:off x="1250868" y="4370118"/>
                <a:ext cx="102602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Suppose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/>
                  <a:t> is a monoidal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800" dirty="0"/>
                  <a:t>-category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25FF46-E3A5-0DD0-1523-B01E40BE2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68" y="4370118"/>
                <a:ext cx="10260280" cy="830997"/>
              </a:xfrm>
              <a:prstGeom prst="rect">
                <a:avLst/>
              </a:prstGeom>
              <a:blipFill>
                <a:blip r:embed="rId2"/>
                <a:stretch>
                  <a:fillRect l="-26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407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8" y="224945"/>
            <a:ext cx="3714750" cy="2771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46920" y="163555"/>
                <a:ext cx="73681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𝐻𝑜</m:t>
                      </m:r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d>
                        <m:d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sub>
                          </m:s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920" y="163555"/>
                <a:ext cx="736814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27127" y="2237525"/>
                <a:ext cx="27628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127" y="2237525"/>
                <a:ext cx="276285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52888" y="2294297"/>
                <a:ext cx="43274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𝑉𝐸𝐶𝑇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888" y="2294297"/>
                <a:ext cx="432745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810" y="3334958"/>
                <a:ext cx="110882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In our paper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i="1" u="sng" dirty="0">
                    <a:solidFill>
                      <a:srgbClr val="7030A0"/>
                    </a:solidFill>
                  </a:rPr>
                  <a:t>different </a:t>
                </a:r>
                <a:r>
                  <a:rPr lang="en-US" sz="3600" dirty="0">
                    <a:solidFill>
                      <a:srgbClr val="7030A0"/>
                    </a:solidFill>
                  </a:rPr>
                  <a:t>choices of 2-categories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are used in </a:t>
                </a:r>
                <a:r>
                  <a:rPr lang="en-US" sz="3600" i="1" u="sng" dirty="0">
                    <a:solidFill>
                      <a:srgbClr val="7030A0"/>
                    </a:solidFill>
                  </a:rPr>
                  <a:t>different</a:t>
                </a:r>
                <a:r>
                  <a:rPr lang="en-US" sz="3600" dirty="0">
                    <a:solidFill>
                      <a:srgbClr val="7030A0"/>
                    </a:solidFill>
                  </a:rPr>
                  <a:t> examples…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10" y="3334958"/>
                <a:ext cx="11088209" cy="1200329"/>
              </a:xfrm>
              <a:prstGeom prst="rect">
                <a:avLst/>
              </a:prstGeom>
              <a:blipFill>
                <a:blip r:embed="rId6"/>
                <a:stretch>
                  <a:fillRect t="-710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0122" y="4806507"/>
                <a:ext cx="100808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= CAT </a:t>
                </a:r>
                <a:r>
                  <a:rPr lang="en-US" sz="4000" dirty="0"/>
                  <a:t>    </a:t>
                </a:r>
                <a:r>
                  <a:rPr lang="en-US" sz="4000" dirty="0">
                    <a:solidFill>
                      <a:srgbClr val="7030A0"/>
                    </a:solidFill>
                  </a:rPr>
                  <a:t>or    </a:t>
                </a:r>
                <a:r>
                  <a:rPr lang="en-US" sz="40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= ALG(VECT)   </a:t>
                </a:r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22" y="4806507"/>
                <a:ext cx="10080808" cy="707886"/>
              </a:xfrm>
              <a:prstGeom prst="rect">
                <a:avLst/>
              </a:prstGeom>
              <a:blipFill>
                <a:blip r:embed="rId7"/>
                <a:stretch>
                  <a:fillRect t="-14530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3246" y="5838701"/>
            <a:ext cx="11546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Latter choice leads to language of modules over an algebra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17039" y="1526909"/>
                <a:ext cx="74534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A monoidal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-category. We ALWAYS take: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39" y="1526909"/>
                <a:ext cx="7453422" cy="523220"/>
              </a:xfrm>
              <a:prstGeom prst="rect">
                <a:avLst/>
              </a:prstGeom>
              <a:blipFill>
                <a:blip r:embed="rId8"/>
                <a:stretch>
                  <a:fillRect l="-16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0F6453A2-2C43-F2DD-103B-82EE6874FF7C}"/>
              </a:ext>
            </a:extLst>
          </p:cNvPr>
          <p:cNvSpPr/>
          <p:nvPr/>
        </p:nvSpPr>
        <p:spPr>
          <a:xfrm>
            <a:off x="8288977" y="2542232"/>
            <a:ext cx="700644" cy="3192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7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8335" y="361562"/>
                <a:ext cx="1101533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7030A0"/>
                    </a:solidFill>
                  </a:rPr>
                  <a:t>Example: </a:t>
                </a:r>
              </a:p>
              <a:p>
                <a:pPr algn="ctr"/>
                <a:r>
                  <a:rPr lang="en-US" sz="4400" dirty="0">
                    <a:solidFill>
                      <a:srgbClr val="7030A0"/>
                    </a:solidFill>
                  </a:rPr>
                  <a:t>For 2d gauge theory for finite group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35" y="361562"/>
                <a:ext cx="11015330" cy="1446550"/>
              </a:xfrm>
              <a:prstGeom prst="rect">
                <a:avLst/>
              </a:prstGeom>
              <a:blipFill>
                <a:blip r:embed="rId2"/>
                <a:stretch>
                  <a:fillRect t="-8403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9191" y="3342872"/>
                <a:ext cx="5386289" cy="936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𝑅𝐸𝑃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191" y="3342872"/>
                <a:ext cx="5386289" cy="936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75004" y="2855810"/>
            <a:ext cx="104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13097" y="3429000"/>
                <a:ext cx="4805918" cy="936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097" y="3429000"/>
                <a:ext cx="4805918" cy="936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0731" y="5405533"/>
                <a:ext cx="107682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So the results depend on the choice of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31" y="5405533"/>
                <a:ext cx="10768284" cy="830997"/>
              </a:xfrm>
              <a:prstGeom prst="rect">
                <a:avLst/>
              </a:prstGeom>
              <a:blipFill>
                <a:blip r:embed="rId5"/>
                <a:stretch>
                  <a:fillRect l="-260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BD9371-D3B3-435F-E8BD-D439A89FE722}"/>
                  </a:ext>
                </a:extLst>
              </p:cNvPr>
              <p:cNvSpPr txBox="1"/>
              <p:nvPr/>
            </p:nvSpPr>
            <p:spPr>
              <a:xfrm>
                <a:off x="683589" y="2294724"/>
                <a:ext cx="37407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𝐶𝐴𝑇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BD9371-D3B3-435F-E8BD-D439A89FE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9" y="2294724"/>
                <a:ext cx="374072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89557F-7525-63A1-E7C6-24B245361421}"/>
                  </a:ext>
                </a:extLst>
              </p:cNvPr>
              <p:cNvSpPr txBox="1"/>
              <p:nvPr/>
            </p:nvSpPr>
            <p:spPr>
              <a:xfrm>
                <a:off x="7168738" y="2294724"/>
                <a:ext cx="50232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𝑉𝐸𝐶𝑇</m:t>
                      </m:r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480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89557F-7525-63A1-E7C6-24B245361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738" y="2294724"/>
                <a:ext cx="502326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7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elevator going up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95" y="160338"/>
            <a:ext cx="2238375" cy="2886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58433" y="160338"/>
                <a:ext cx="6576046" cy="854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𝑀𝑜𝑟𝑖𝑡𝑎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33" y="160338"/>
                <a:ext cx="6576046" cy="854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54031" y="1060307"/>
                <a:ext cx="62519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Objects (``0-morphisms’’)  are</a:t>
                </a:r>
              </a:p>
              <a:p>
                <a:pPr algn="ctr"/>
                <a:r>
                  <a:rPr lang="en-US" sz="3600" dirty="0"/>
                  <a:t> </a:t>
                </a:r>
                <a:r>
                  <a:rPr lang="en-US" sz="3600" i="1" u="sng" dirty="0"/>
                  <a:t>algebra objects</a:t>
                </a:r>
                <a:r>
                  <a:rPr lang="en-US" sz="3600" dirty="0"/>
                  <a:t>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31" y="1060307"/>
                <a:ext cx="6251945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0375" y="4144751"/>
                <a:ext cx="115469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ALG(VECT):  2-category of Algebras, 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bimodules</a:t>
                </a:r>
                <a:r>
                  <a:rPr lang="en-US" sz="3200" dirty="0">
                    <a:solidFill>
                      <a:srgbClr val="C00000"/>
                    </a:solidFill>
                  </a:rPr>
                  <a:t>, 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bimodule</a:t>
                </a:r>
                <a:r>
                  <a:rPr lang="en-US" sz="3200" dirty="0">
                    <a:solidFill>
                      <a:srgbClr val="C00000"/>
                    </a:solidFill>
                  </a:rPr>
                  <a:t> maps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4144751"/>
                <a:ext cx="11546959" cy="584775"/>
              </a:xfrm>
              <a:prstGeom prst="rect">
                <a:avLst/>
              </a:prstGeom>
              <a:blipFill>
                <a:blip r:embed="rId5"/>
                <a:stretch>
                  <a:fillRect l="-58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4300" y="3255296"/>
                <a:ext cx="7384313" cy="72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𝑀𝑜𝑟𝑖𝑡𝑎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-category   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300" y="3255296"/>
                <a:ext cx="7384313" cy="727828"/>
              </a:xfrm>
              <a:prstGeom prst="rect">
                <a:avLst/>
              </a:prstGeom>
              <a:blipFill>
                <a:blip r:embed="rId6"/>
                <a:stretch>
                  <a:fillRect t="-11765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33445" y="5061520"/>
                <a:ext cx="100828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ALG(CAT)=TENSCAT:  3-category of tensor categories: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45" y="5061520"/>
                <a:ext cx="10082894" cy="584775"/>
              </a:xfrm>
              <a:prstGeom prst="rect">
                <a:avLst/>
              </a:prstGeom>
              <a:blipFill>
                <a:blip r:embed="rId7"/>
                <a:stretch>
                  <a:fillRect l="-60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5922589"/>
            <a:ext cx="1264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Tensor categories, </a:t>
            </a:r>
            <a:r>
              <a:rPr lang="en-US" sz="2800" dirty="0" err="1">
                <a:solidFill>
                  <a:srgbClr val="7030A0"/>
                </a:solidFill>
              </a:rPr>
              <a:t>Bimodule</a:t>
            </a:r>
            <a:r>
              <a:rPr lang="en-US" sz="2800" dirty="0">
                <a:solidFill>
                  <a:srgbClr val="7030A0"/>
                </a:solidFill>
              </a:rPr>
              <a:t> categories, </a:t>
            </a:r>
            <a:r>
              <a:rPr lang="en-US" sz="2800" dirty="0" err="1">
                <a:solidFill>
                  <a:srgbClr val="7030A0"/>
                </a:solidFill>
              </a:rPr>
              <a:t>Bimodule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functors</a:t>
            </a:r>
            <a:r>
              <a:rPr lang="en-US" sz="2800" dirty="0">
                <a:solidFill>
                  <a:srgbClr val="7030A0"/>
                </a:solidFill>
              </a:rPr>
              <a:t>, Natural transformations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33651" y="2359611"/>
                <a:ext cx="48824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-category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651" y="2359611"/>
                <a:ext cx="4882483" cy="707886"/>
              </a:xfrm>
              <a:prstGeom prst="rect">
                <a:avLst/>
              </a:prstGeom>
              <a:blipFill>
                <a:blip r:embed="rId8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8335926" y="2479219"/>
            <a:ext cx="1765004" cy="58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3436B7-821B-9620-C671-9845EABC3C8B}"/>
              </a:ext>
            </a:extLst>
          </p:cNvPr>
          <p:cNvSpPr/>
          <p:nvPr/>
        </p:nvSpPr>
        <p:spPr>
          <a:xfrm>
            <a:off x="1187532" y="2351314"/>
            <a:ext cx="9334006" cy="8490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8362" y="1576427"/>
                <a:ext cx="10441172" cy="1714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00FF"/>
                    </a:solidFill>
                  </a:rPr>
                  <a:t>For a compact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fold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 without boundary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  <m:sup>
                        <m:d>
                          <m:dPr>
                            <m:ctrlPr>
                              <a:rPr lang="en-US" sz="4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4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4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𝑂𝑏𝑗</m:t>
                    </m:r>
                    <m:d>
                      <m:dPr>
                        <m:ctrlP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 b="0" i="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4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sz="4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,</m:t>
                    </m:r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62" y="1576427"/>
                <a:ext cx="10441172" cy="1714187"/>
              </a:xfrm>
              <a:prstGeom prst="rect">
                <a:avLst/>
              </a:prstGeom>
              <a:blipFill>
                <a:blip r:embed="rId2"/>
                <a:stretch>
                  <a:fillRect l="-1985" t="-7473" r="-5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6822" y="3657602"/>
                <a:ext cx="11825178" cy="2496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</a:rPr>
                  <a:t>We’ll now say something concrete</a:t>
                </a:r>
              </a:p>
              <a:p>
                <a:pPr algn="ctr"/>
                <a:r>
                  <a:rPr lang="en-US" sz="4800" dirty="0">
                    <a:solidFill>
                      <a:srgbClr val="FF0000"/>
                    </a:solidFill>
                  </a:rPr>
                  <a:t> about the values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4800" dirty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−2, 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−3  </m:t>
                    </m:r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22" y="3657602"/>
                <a:ext cx="11825178" cy="2496324"/>
              </a:xfrm>
              <a:prstGeom prst="rect">
                <a:avLst/>
              </a:prstGeom>
              <a:blipFill>
                <a:blip r:embed="rId3"/>
                <a:stretch>
                  <a:fillRect t="-5366" b="-1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FFE69-1579-89C1-12C1-D30573A90E03}"/>
                  </a:ext>
                </a:extLst>
              </p:cNvPr>
              <p:cNvSpPr txBox="1"/>
              <p:nvPr/>
            </p:nvSpPr>
            <p:spPr>
              <a:xfrm>
                <a:off x="1466268" y="421504"/>
                <a:ext cx="87253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00FF"/>
                    </a:solidFill>
                  </a:rPr>
                  <a:t>Choose a monoidal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-category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FFE69-1579-89C1-12C1-D30573A90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68" y="421504"/>
                <a:ext cx="8725359" cy="830997"/>
              </a:xfrm>
              <a:prstGeom prst="rect">
                <a:avLst/>
              </a:prstGeom>
              <a:blipFill>
                <a:blip r:embed="rId4"/>
                <a:stretch>
                  <a:fillRect l="-321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1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72810" y="0"/>
                <a:ext cx="5560828" cy="1001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  <m:sup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/>
                  <a:t>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810" y="0"/>
                <a:ext cx="5560828" cy="1001300"/>
              </a:xfrm>
              <a:prstGeom prst="rect">
                <a:avLst/>
              </a:prstGeom>
              <a:blipFill>
                <a:blip r:embed="rId3"/>
                <a:stretch>
                  <a:fillRect b="-20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38347" y="1995589"/>
                <a:ext cx="7259026" cy="1243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Compact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fold, without boundary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347" y="1995589"/>
                <a:ext cx="7259026" cy="1243097"/>
              </a:xfrm>
              <a:prstGeom prst="rect">
                <a:avLst/>
              </a:prstGeom>
              <a:blipFill>
                <a:blip r:embed="rId4"/>
                <a:stretch>
                  <a:fillRect t="-686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8331" y="3405940"/>
                <a:ext cx="68382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</a:rPr>
                  <a:t>will be an </a:t>
                </a:r>
                <a:r>
                  <a:rPr lang="en-US" sz="4000" i="1" u="sng" dirty="0">
                    <a:solidFill>
                      <a:srgbClr val="C00000"/>
                    </a:solidFill>
                  </a:rPr>
                  <a:t>object</a:t>
                </a:r>
                <a:r>
                  <a:rPr lang="en-US" sz="4000" dirty="0">
                    <a:solidFill>
                      <a:srgbClr val="C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331" y="3405940"/>
                <a:ext cx="6838236" cy="707886"/>
              </a:xfrm>
              <a:prstGeom prst="rect">
                <a:avLst/>
              </a:prstGeom>
              <a:blipFill>
                <a:blip r:embed="rId5"/>
                <a:stretch>
                  <a:fillRect l="-3209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5452" y="1230762"/>
                <a:ext cx="119368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Notation:   For any manifold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of any dimension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𝑀𝑎𝑝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52" y="1230762"/>
                <a:ext cx="11936819" cy="584775"/>
              </a:xfrm>
              <a:prstGeom prst="rect">
                <a:avLst/>
              </a:prstGeom>
              <a:blipFill>
                <a:blip r:embed="rId6"/>
                <a:stretch>
                  <a:fillRect l="-132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7973" y="2238406"/>
                <a:ext cx="3522887" cy="836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  <m:sup>
                        <m:d>
                          <m:d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for 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73" y="2238406"/>
                <a:ext cx="3522887" cy="836126"/>
              </a:xfrm>
              <a:prstGeom prst="rect">
                <a:avLst/>
              </a:prstGeom>
              <a:blipFill>
                <a:blip r:embed="rId7"/>
                <a:stretch>
                  <a:fillRect r="-4325" b="-18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59515" y="3405940"/>
                <a:ext cx="18713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𝑉𝐸𝐶𝑇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515" y="3405940"/>
                <a:ext cx="187133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5452" y="4355708"/>
                <a:ext cx="11770242" cy="83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 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``Space of states’’ on the spatial slice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52" y="4355708"/>
                <a:ext cx="11770242" cy="836126"/>
              </a:xfrm>
              <a:prstGeom prst="rect">
                <a:avLst/>
              </a:prstGeom>
              <a:blipFill>
                <a:blip r:embed="rId9"/>
                <a:stretch>
                  <a:fillRect b="-18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5492085"/>
                <a:ext cx="12323135" cy="1115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7030A0"/>
                    </a:solidFill>
                  </a:rPr>
                  <a:t>N.B.  Vectors determined by a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bordism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∅→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might very well be zero, hence are not ``states’’ in the sense of quantum theory.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92085"/>
                <a:ext cx="12323135" cy="1115177"/>
              </a:xfrm>
              <a:prstGeom prst="rect">
                <a:avLst/>
              </a:prstGeom>
              <a:blipFill>
                <a:blip r:embed="rId10"/>
                <a:stretch>
                  <a:fillRect t="-6557" r="-396" b="-17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2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264" y="220396"/>
                <a:ext cx="1212670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00FF"/>
                    </a:solidFill>
                  </a:rPr>
                  <a:t>Textbook field theory: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𝑀𝑎𝑝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is just the space of (scalar) fields in a sigma model with target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64" y="220396"/>
                <a:ext cx="12126704" cy="1323439"/>
              </a:xfrm>
              <a:prstGeom prst="rect">
                <a:avLst/>
              </a:prstGeom>
              <a:blipFill>
                <a:blip r:embed="rId3"/>
                <a:stretch>
                  <a:fillRect l="-1759" t="-7834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802" y="5291624"/>
                <a:ext cx="12723900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So we just want the vector space of </a:t>
                </a:r>
                <a:r>
                  <a:rPr lang="en-US" sz="3200" i="1" u="sng" dirty="0">
                    <a:solidFill>
                      <a:srgbClr val="C00000"/>
                    </a:solidFill>
                  </a:rPr>
                  <a:t>locally constant</a:t>
                </a:r>
                <a:r>
                  <a:rPr lang="en-US" sz="3200" dirty="0">
                    <a:solidFill>
                      <a:srgbClr val="C00000"/>
                    </a:solidFill>
                  </a:rPr>
                  <a:t> functions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2" y="5291624"/>
                <a:ext cx="12723900" cy="593432"/>
              </a:xfrm>
              <a:prstGeom prst="rect">
                <a:avLst/>
              </a:prstGeom>
              <a:blipFill>
                <a:blip r:embed="rId4"/>
                <a:stretch>
                  <a:fillRect l="-1246" t="-11340"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3264" y="5842717"/>
                <a:ext cx="11557590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  <m: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Fun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64" y="5842717"/>
                <a:ext cx="11557590" cy="10135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516" y="1879279"/>
                <a:ext cx="1211048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33CC"/>
                    </a:solidFill>
                  </a:rPr>
                  <a:t>In textbook scalar field theory we would have a Riemannian metric </a:t>
                </a:r>
              </a:p>
              <a:p>
                <a:pPr algn="ctr"/>
                <a:r>
                  <a:rPr lang="en-US" sz="3200" dirty="0">
                    <a:solidFill>
                      <a:srgbClr val="0033CC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and the states would be described by </a:t>
                </a:r>
                <a:r>
                  <a:rPr lang="en-US" sz="3200" dirty="0" err="1">
                    <a:solidFill>
                      <a:srgbClr val="0033CC"/>
                    </a:solidFill>
                  </a:rPr>
                  <a:t>normalizable</a:t>
                </a:r>
                <a:r>
                  <a:rPr lang="en-US" sz="3200" dirty="0">
                    <a:solidFill>
                      <a:srgbClr val="0033CC"/>
                    </a:solidFill>
                  </a:rPr>
                  <a:t>  </a:t>
                </a:r>
                <a:r>
                  <a:rPr lang="en-US" sz="3200" dirty="0" err="1">
                    <a:solidFill>
                      <a:srgbClr val="0033CC"/>
                    </a:solidFill>
                  </a:rPr>
                  <a:t>wavefunctionals</a:t>
                </a:r>
                <a:r>
                  <a:rPr lang="en-US" sz="3200" dirty="0">
                    <a:solidFill>
                      <a:srgbClr val="0033CC"/>
                    </a:solidFill>
                  </a:rPr>
                  <a:t> of the field configurations: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.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" y="1879279"/>
                <a:ext cx="12110484" cy="1569660"/>
              </a:xfrm>
              <a:prstGeom prst="rect">
                <a:avLst/>
              </a:prstGeom>
              <a:blipFill>
                <a:blip r:embed="rId6"/>
                <a:stretch>
                  <a:fillRect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75626" y="3564518"/>
                <a:ext cx="67516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Hilbert space of states: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626" y="3564518"/>
                <a:ext cx="6751674" cy="646331"/>
              </a:xfrm>
              <a:prstGeom prst="rect">
                <a:avLst/>
              </a:prstGeom>
              <a:blipFill>
                <a:blip r:embed="rId7"/>
                <a:stretch>
                  <a:fillRect l="-2800" t="-1415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72091" y="4450285"/>
            <a:ext cx="957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In TFT: Just work up to </a:t>
            </a:r>
            <a:r>
              <a:rPr lang="en-US" sz="3600" dirty="0" err="1">
                <a:solidFill>
                  <a:srgbClr val="7030A0"/>
                </a:solidFill>
              </a:rPr>
              <a:t>homotopy</a:t>
            </a:r>
            <a:r>
              <a:rPr lang="en-US" sz="3600" dirty="0">
                <a:solidFill>
                  <a:srgbClr val="7030A0"/>
                </a:solidFill>
              </a:rPr>
              <a:t> equivalence. </a:t>
            </a:r>
          </a:p>
        </p:txBody>
      </p:sp>
    </p:spTree>
    <p:extLst>
      <p:ext uri="{BB962C8B-B14F-4D97-AF65-F5344CB8AC3E}">
        <p14:creationId xmlns:p14="http://schemas.microsoft.com/office/powerpoint/2010/main" val="10755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58480" y="78003"/>
                <a:ext cx="11557590" cy="951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  <m: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Fun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480" y="78003"/>
                <a:ext cx="11557590" cy="9513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5752831"/>
                <a:ext cx="12238075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00FF"/>
                    </a:solidFill>
                  </a:rPr>
                  <a:t> ``Quantization of the mapping space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′′ </m:t>
                    </m:r>
                  </m:oMath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52831"/>
                <a:ext cx="12238075" cy="843885"/>
              </a:xfrm>
              <a:prstGeom prst="rect">
                <a:avLst/>
              </a:prstGeom>
              <a:blipFill>
                <a:blip r:embed="rId3"/>
                <a:stretch>
                  <a:fillRect l="-1096" t="-13768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1255" y="1105169"/>
                <a:ext cx="11589489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DA386"/>
                    </a:solidFill>
                  </a:rPr>
                  <a:t>Example:  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36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36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0DA386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600" b="0" i="1" smtClean="0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36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600" b="0" i="1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55" y="1105169"/>
                <a:ext cx="11589489" cy="728854"/>
              </a:xfrm>
              <a:prstGeom prst="rect">
                <a:avLst/>
              </a:prstGeom>
              <a:blipFill>
                <a:blip r:embed="rId4"/>
                <a:stretch>
                  <a:fillRect l="-1577" t="-5833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08996" y="2135628"/>
                <a:ext cx="64656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33CC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33CC"/>
                    </a:solidFill>
                  </a:rPr>
                  <a:t> then since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996" y="2135628"/>
                <a:ext cx="6465633" cy="707886"/>
              </a:xfrm>
              <a:prstGeom prst="rect">
                <a:avLst/>
              </a:prstGeom>
              <a:blipFill>
                <a:blip r:embed="rId5"/>
                <a:stretch>
                  <a:fillRect l="-339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B2F122-2B84-5C6B-F4B5-8BC09C708565}"/>
                  </a:ext>
                </a:extLst>
              </p:cNvPr>
              <p:cNvSpPr txBox="1"/>
              <p:nvPr/>
            </p:nvSpPr>
            <p:spPr>
              <a:xfrm>
                <a:off x="301255" y="3053668"/>
                <a:ext cx="11855302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 {  </a:t>
                </a:r>
                <a:r>
                  <a:rPr lang="en-US" sz="3200" dirty="0" err="1">
                    <a:solidFill>
                      <a:srgbClr val="0033CC"/>
                    </a:solidFill>
                  </a:rPr>
                  <a:t>isom</a:t>
                </a:r>
                <a:r>
                  <a:rPr lang="en-US" sz="3200" dirty="0">
                    <a:solidFill>
                      <a:srgbClr val="0033CC"/>
                    </a:solidFill>
                  </a:rPr>
                  <a:t>. Classes of principal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bundles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 }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B2F122-2B84-5C6B-F4B5-8BC09C708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55" y="3053668"/>
                <a:ext cx="11855302" cy="648191"/>
              </a:xfrm>
              <a:prstGeom prst="rect">
                <a:avLst/>
              </a:prstGeom>
              <a:blipFill>
                <a:blip r:embed="rId6"/>
                <a:stretch>
                  <a:fillRect t="-6604" r="-103" b="-26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A9BA260-5165-BA0F-F633-3019803AC9D0}"/>
              </a:ext>
            </a:extLst>
          </p:cNvPr>
          <p:cNvSpPr txBox="1"/>
          <p:nvPr/>
        </p:nvSpPr>
        <p:spPr>
          <a:xfrm>
            <a:off x="565872" y="4063159"/>
            <a:ext cx="11855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</a:rPr>
              <a:t>  our ``</a:t>
            </a:r>
            <a:r>
              <a:rPr lang="en-US" sz="4000" dirty="0" err="1">
                <a:solidFill>
                  <a:srgbClr val="0033CC"/>
                </a:solidFill>
              </a:rPr>
              <a:t>statespace</a:t>
            </a:r>
            <a:r>
              <a:rPr lang="en-US" sz="4000" dirty="0">
                <a:solidFill>
                  <a:srgbClr val="0033CC"/>
                </a:solidFill>
              </a:rPr>
              <a:t>’’ is the vector space of </a:t>
            </a:r>
          </a:p>
          <a:p>
            <a:pPr algn="ctr"/>
            <a:r>
              <a:rPr lang="en-US" sz="4000" dirty="0">
                <a:solidFill>
                  <a:srgbClr val="0033CC"/>
                </a:solidFill>
              </a:rPr>
              <a:t>functions of G-bundles over the spatial manifold. </a:t>
            </a:r>
          </a:p>
        </p:txBody>
      </p:sp>
    </p:spTree>
    <p:extLst>
      <p:ext uri="{BB962C8B-B14F-4D97-AF65-F5344CB8AC3E}">
        <p14:creationId xmlns:p14="http://schemas.microsoft.com/office/powerpoint/2010/main" val="41099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768" y="361507"/>
            <a:ext cx="447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Amplitudes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81964" y="5669266"/>
                <a:ext cx="7091916" cy="789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:  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64" y="5669266"/>
                <a:ext cx="7091916" cy="789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065722" y="1580048"/>
            <a:ext cx="4724400" cy="4511516"/>
            <a:chOff x="2817629" y="1584251"/>
            <a:chExt cx="4724400" cy="4511516"/>
          </a:xfrm>
        </p:grpSpPr>
        <p:sp>
          <p:nvSpPr>
            <p:cNvPr id="5" name="Oval 4"/>
            <p:cNvSpPr/>
            <p:nvPr/>
          </p:nvSpPr>
          <p:spPr>
            <a:xfrm>
              <a:off x="2817629" y="1584251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17629" y="3639879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127359" y="2562446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51541" y="1597748"/>
              <a:ext cx="4263659" cy="965783"/>
            </a:xfrm>
            <a:custGeom>
              <a:avLst/>
              <a:gdLst>
                <a:gd name="connsiteX0" fmla="*/ 0 w 4263656"/>
                <a:gd name="connsiteY0" fmla="*/ 0 h 1032443"/>
                <a:gd name="connsiteX1" fmla="*/ 2764465 w 4263656"/>
                <a:gd name="connsiteY1" fmla="*/ 914400 h 1032443"/>
                <a:gd name="connsiteX2" fmla="*/ 4263656 w 4263656"/>
                <a:gd name="connsiteY2" fmla="*/ 1020726 h 1032443"/>
                <a:gd name="connsiteX3" fmla="*/ 4263656 w 4263656"/>
                <a:gd name="connsiteY3" fmla="*/ 1020726 h 10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656" h="1032443">
                  <a:moveTo>
                    <a:pt x="0" y="0"/>
                  </a:moveTo>
                  <a:cubicBezTo>
                    <a:pt x="1026928" y="372139"/>
                    <a:pt x="2053856" y="744279"/>
                    <a:pt x="2764465" y="914400"/>
                  </a:cubicBezTo>
                  <a:cubicBezTo>
                    <a:pt x="3475074" y="1084521"/>
                    <a:pt x="4263656" y="1020726"/>
                    <a:pt x="4263656" y="1020726"/>
                  </a:cubicBezTo>
                  <a:lnTo>
                    <a:pt x="4263656" y="1020726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7686441">
              <a:off x="3443654" y="3011223"/>
              <a:ext cx="3479433" cy="2689656"/>
            </a:xfrm>
            <a:custGeom>
              <a:avLst/>
              <a:gdLst>
                <a:gd name="connsiteX0" fmla="*/ 0 w 4263656"/>
                <a:gd name="connsiteY0" fmla="*/ 0 h 1032443"/>
                <a:gd name="connsiteX1" fmla="*/ 2764465 w 4263656"/>
                <a:gd name="connsiteY1" fmla="*/ 914400 h 1032443"/>
                <a:gd name="connsiteX2" fmla="*/ 4263656 w 4263656"/>
                <a:gd name="connsiteY2" fmla="*/ 1020726 h 1032443"/>
                <a:gd name="connsiteX3" fmla="*/ 4263656 w 4263656"/>
                <a:gd name="connsiteY3" fmla="*/ 1020726 h 10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656" h="1032443">
                  <a:moveTo>
                    <a:pt x="0" y="0"/>
                  </a:moveTo>
                  <a:cubicBezTo>
                    <a:pt x="1026928" y="372139"/>
                    <a:pt x="2053856" y="744279"/>
                    <a:pt x="2764465" y="914400"/>
                  </a:cubicBezTo>
                  <a:cubicBezTo>
                    <a:pt x="3475074" y="1084521"/>
                    <a:pt x="4263656" y="1020726"/>
                    <a:pt x="4263656" y="1020726"/>
                  </a:cubicBezTo>
                  <a:lnTo>
                    <a:pt x="4263656" y="1020726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87747" y="2860931"/>
              <a:ext cx="721080" cy="782492"/>
            </a:xfrm>
            <a:custGeom>
              <a:avLst/>
              <a:gdLst>
                <a:gd name="connsiteX0" fmla="*/ 22433 w 721080"/>
                <a:gd name="connsiteY0" fmla="*/ 0 h 782492"/>
                <a:gd name="connsiteX1" fmla="*/ 500898 w 721080"/>
                <a:gd name="connsiteY1" fmla="*/ 138223 h 782492"/>
                <a:gd name="connsiteX2" fmla="*/ 702916 w 721080"/>
                <a:gd name="connsiteY2" fmla="*/ 680484 h 782492"/>
                <a:gd name="connsiteX3" fmla="*/ 64963 w 721080"/>
                <a:gd name="connsiteY3" fmla="*/ 776177 h 782492"/>
                <a:gd name="connsiteX4" fmla="*/ 54330 w 721080"/>
                <a:gd name="connsiteY4" fmla="*/ 765544 h 7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80" h="782492">
                  <a:moveTo>
                    <a:pt x="22433" y="0"/>
                  </a:moveTo>
                  <a:cubicBezTo>
                    <a:pt x="204958" y="12404"/>
                    <a:pt x="387484" y="24809"/>
                    <a:pt x="500898" y="138223"/>
                  </a:cubicBezTo>
                  <a:cubicBezTo>
                    <a:pt x="614312" y="251637"/>
                    <a:pt x="775572" y="574158"/>
                    <a:pt x="702916" y="680484"/>
                  </a:cubicBezTo>
                  <a:cubicBezTo>
                    <a:pt x="630260" y="786810"/>
                    <a:pt x="173061" y="762000"/>
                    <a:pt x="64963" y="776177"/>
                  </a:cubicBezTo>
                  <a:cubicBezTo>
                    <a:pt x="-43135" y="790354"/>
                    <a:pt x="5597" y="777949"/>
                    <a:pt x="54330" y="765544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76832" y="2825046"/>
                <a:ext cx="2208028" cy="755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832" y="2825046"/>
                <a:ext cx="2208028" cy="755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42238" y="3005136"/>
                <a:ext cx="1947530" cy="789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38" y="3005136"/>
                <a:ext cx="1947530" cy="789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64826" y="3005136"/>
                <a:ext cx="2472389" cy="784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826" y="3005136"/>
                <a:ext cx="2472389" cy="7846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3538279" y="2402521"/>
            <a:ext cx="837281" cy="22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80392" y="3936620"/>
            <a:ext cx="895168" cy="34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404396" y="2882957"/>
            <a:ext cx="895168" cy="34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529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297" y="-64334"/>
            <a:ext cx="696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Correspondence 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90540" y="1201183"/>
                <a:ext cx="8048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</a:rPr>
                  <a:t>Generalizes notion of functions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 </a:t>
                </a:r>
                <a:endParaRPr lang="en-US" sz="32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540" y="1201183"/>
                <a:ext cx="8048847" cy="584775"/>
              </a:xfrm>
              <a:prstGeom prst="rect">
                <a:avLst/>
              </a:prstGeom>
              <a:blipFill>
                <a:blip r:embed="rId2"/>
                <a:stretch>
                  <a:fillRect l="-197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671141" y="4257810"/>
            <a:ext cx="5330903" cy="2290991"/>
            <a:chOff x="5671141" y="4257810"/>
            <a:chExt cx="5330903" cy="22909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724198" y="4257810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4198" y="4257810"/>
                  <a:ext cx="584791" cy="707886"/>
                </a:xfrm>
                <a:prstGeom prst="rect">
                  <a:avLst/>
                </a:prstGeom>
                <a:blipFill>
                  <a:blip r:embed="rId3"/>
                  <a:stretch>
                    <a:fillRect r="-229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671141" y="5810764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1141" y="5810764"/>
                  <a:ext cx="584791" cy="707886"/>
                </a:xfrm>
                <a:prstGeom prst="rect">
                  <a:avLst/>
                </a:prstGeom>
                <a:blipFill>
                  <a:blip r:embed="rId4"/>
                  <a:stretch>
                    <a:fillRect r="-1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939629" y="5798121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629" y="5798121"/>
                  <a:ext cx="584791" cy="707886"/>
                </a:xfrm>
                <a:prstGeom prst="rect">
                  <a:avLst/>
                </a:prstGeom>
                <a:blipFill>
                  <a:blip r:embed="rId5"/>
                  <a:stretch>
                    <a:fillRect r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7317624" y="5097722"/>
              <a:ext cx="749595" cy="76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187913" y="5185085"/>
              <a:ext cx="800101" cy="7640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863620" y="4892697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20" y="4892697"/>
                  <a:ext cx="648586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18345" y="4880128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8345" y="4880128"/>
                  <a:ext cx="648586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368623" y="4336302"/>
                  <a:ext cx="584791" cy="767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8623" y="4336302"/>
                  <a:ext cx="584791" cy="767903"/>
                </a:xfrm>
                <a:prstGeom prst="rect">
                  <a:avLst/>
                </a:prstGeom>
                <a:blipFill>
                  <a:blip r:embed="rId8"/>
                  <a:stretch>
                    <a:fillRect r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417253" y="5840915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7253" y="5840915"/>
                  <a:ext cx="584791" cy="707886"/>
                </a:xfrm>
                <a:prstGeom prst="rect">
                  <a:avLst/>
                </a:prstGeom>
                <a:blipFill>
                  <a:blip r:embed="rId9"/>
                  <a:stretch>
                    <a:fillRect r="-1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9795248" y="5140516"/>
              <a:ext cx="749595" cy="76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8665537" y="5227879"/>
              <a:ext cx="800101" cy="7640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593101" y="4892696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3101" y="4892696"/>
                  <a:ext cx="648586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0255114" y="4935491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5114" y="4935491"/>
                  <a:ext cx="648586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921044" y="1035084"/>
            <a:ext cx="2878768" cy="1903119"/>
            <a:chOff x="1985630" y="814212"/>
            <a:chExt cx="2878768" cy="1903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211033" y="814212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1033" y="814212"/>
                  <a:ext cx="584791" cy="70788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985630" y="2009445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630" y="2009445"/>
                  <a:ext cx="584791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26444" y="1996802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6444" y="1996802"/>
                  <a:ext cx="584791" cy="707886"/>
                </a:xfrm>
                <a:prstGeom prst="rect">
                  <a:avLst/>
                </a:prstGeom>
                <a:blipFill>
                  <a:blip r:embed="rId14"/>
                  <a:stretch>
                    <a:fillRect r="-1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>
              <a:off x="3604439" y="1296403"/>
              <a:ext cx="749595" cy="76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2474728" y="1383766"/>
              <a:ext cx="800101" cy="7640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150435" y="1091378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0435" y="1091378"/>
                  <a:ext cx="648586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215812" y="1092910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5812" y="1092910"/>
                  <a:ext cx="648586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7063011" y="2791619"/>
            <a:ext cx="3060179" cy="1598001"/>
            <a:chOff x="7063011" y="2791619"/>
            <a:chExt cx="3060179" cy="15980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184309" y="2791619"/>
                  <a:ext cx="584791" cy="767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4309" y="2791619"/>
                  <a:ext cx="584791" cy="767903"/>
                </a:xfrm>
                <a:prstGeom prst="rect">
                  <a:avLst/>
                </a:prstGeom>
                <a:blipFill>
                  <a:blip r:embed="rId17"/>
                  <a:stretch>
                    <a:fillRect r="-229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 flipH="1">
              <a:off x="7341173" y="3540642"/>
              <a:ext cx="803367" cy="84089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063011" y="3205214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3011" y="3205214"/>
                  <a:ext cx="648586" cy="5847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>
            <a:xfrm>
              <a:off x="8842743" y="3621005"/>
              <a:ext cx="749595" cy="76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9474604" y="3276565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604" y="3276565"/>
                  <a:ext cx="648586" cy="58477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5252822" y="1916930"/>
            <a:ext cx="762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can compose functions.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E03F3-48AC-431E-EB6A-51DDC23FCCC1}"/>
              </a:ext>
            </a:extLst>
          </p:cNvPr>
          <p:cNvSpPr txBox="1"/>
          <p:nvPr/>
        </p:nvSpPr>
        <p:spPr>
          <a:xfrm>
            <a:off x="85589" y="3932441"/>
            <a:ext cx="5218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52B34"/>
                </a:solidFill>
              </a:rPr>
              <a:t>We would like to </a:t>
            </a:r>
          </a:p>
          <a:p>
            <a:pPr algn="ctr"/>
            <a:r>
              <a:rPr lang="en-US" sz="3200" dirty="0">
                <a:solidFill>
                  <a:srgbClr val="352B34"/>
                </a:solidFill>
              </a:rPr>
              <a:t>compose correspondences: </a:t>
            </a:r>
          </a:p>
        </p:txBody>
      </p:sp>
    </p:spTree>
    <p:extLst>
      <p:ext uri="{BB962C8B-B14F-4D97-AF65-F5344CB8AC3E}">
        <p14:creationId xmlns:p14="http://schemas.microsoft.com/office/powerpoint/2010/main" val="22455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325"/>
            <a:ext cx="10267636" cy="10957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59433" y="978195"/>
            <a:ext cx="2732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N.B. v3 is a significant upgrade </a:t>
            </a:r>
          </a:p>
        </p:txBody>
      </p:sp>
    </p:spTree>
    <p:extLst>
      <p:ext uri="{BB962C8B-B14F-4D97-AF65-F5344CB8AC3E}">
        <p14:creationId xmlns:p14="http://schemas.microsoft.com/office/powerpoint/2010/main" val="3066772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911" y="15612"/>
            <a:ext cx="615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Homotopy</a:t>
            </a:r>
            <a:r>
              <a:rPr lang="en-US" sz="4400" dirty="0"/>
              <a:t> Fiber Product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6353" y="2871170"/>
                <a:ext cx="5847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353" y="2871170"/>
                <a:ext cx="584791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213448" y="4876191"/>
                <a:ext cx="5847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48" y="4876191"/>
                <a:ext cx="58479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176457" y="3639444"/>
            <a:ext cx="1139822" cy="12085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99800" y="3950551"/>
                <a:ext cx="6485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00" y="3950551"/>
                <a:ext cx="64858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24137" y="2829873"/>
                <a:ext cx="584791" cy="832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37" y="2829873"/>
                <a:ext cx="584791" cy="8320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893759" y="3641323"/>
            <a:ext cx="1102464" cy="12138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8066" y="3950551"/>
                <a:ext cx="6485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066" y="3950551"/>
                <a:ext cx="64858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9269" y="5747528"/>
                <a:ext cx="115875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 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69" y="5747528"/>
                <a:ext cx="1158753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03180" y="926788"/>
                <a:ext cx="35682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180" y="926788"/>
                <a:ext cx="356821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4317496" y="1726927"/>
            <a:ext cx="1102464" cy="12138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73037" y="1696229"/>
            <a:ext cx="936653" cy="12085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40534" y="1696229"/>
                <a:ext cx="6485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34" y="1696229"/>
                <a:ext cx="64858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43927" y="1798125"/>
                <a:ext cx="6485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927" y="1798125"/>
                <a:ext cx="64858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6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297" y="-64334"/>
            <a:ext cx="696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Correspondence Course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61518" y="2283504"/>
            <a:ext cx="5330903" cy="2290991"/>
            <a:chOff x="5671141" y="4257810"/>
            <a:chExt cx="5330903" cy="22909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724198" y="4257810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4198" y="4257810"/>
                  <a:ext cx="584791" cy="707886"/>
                </a:xfrm>
                <a:prstGeom prst="rect">
                  <a:avLst/>
                </a:prstGeom>
                <a:blipFill>
                  <a:blip r:embed="rId2"/>
                  <a:stretch>
                    <a:fillRect r="-229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671141" y="5810764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1141" y="5810764"/>
                  <a:ext cx="584791" cy="707886"/>
                </a:xfrm>
                <a:prstGeom prst="rect">
                  <a:avLst/>
                </a:prstGeom>
                <a:blipFill>
                  <a:blip r:embed="rId3"/>
                  <a:stretch>
                    <a:fillRect r="-1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939629" y="5798121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629" y="5798121"/>
                  <a:ext cx="584791" cy="707886"/>
                </a:xfrm>
                <a:prstGeom prst="rect">
                  <a:avLst/>
                </a:prstGeom>
                <a:blipFill>
                  <a:blip r:embed="rId4"/>
                  <a:stretch>
                    <a:fillRect r="-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7317624" y="5097722"/>
              <a:ext cx="749595" cy="76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187913" y="5185085"/>
              <a:ext cx="800101" cy="7640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863620" y="4892697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20" y="4892697"/>
                  <a:ext cx="648586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18345" y="4880128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8345" y="4880128"/>
                  <a:ext cx="648586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368623" y="4336302"/>
                  <a:ext cx="584791" cy="767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8623" y="4336302"/>
                  <a:ext cx="584791" cy="767903"/>
                </a:xfrm>
                <a:prstGeom prst="rect">
                  <a:avLst/>
                </a:prstGeom>
                <a:blipFill>
                  <a:blip r:embed="rId7"/>
                  <a:stretch>
                    <a:fillRect r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417253" y="5840915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7253" y="5840915"/>
                  <a:ext cx="584791" cy="707886"/>
                </a:xfrm>
                <a:prstGeom prst="rect">
                  <a:avLst/>
                </a:prstGeom>
                <a:blipFill>
                  <a:blip r:embed="rId8"/>
                  <a:stretch>
                    <a:fillRect r="-1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9795248" y="5140516"/>
              <a:ext cx="749595" cy="76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8665537" y="5227879"/>
              <a:ext cx="800101" cy="7640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593101" y="4892696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3101" y="4892696"/>
                  <a:ext cx="648586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0255114" y="4935491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5114" y="4935491"/>
                  <a:ext cx="648586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85728" y="711685"/>
                <a:ext cx="584791" cy="76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28" y="711685"/>
                <a:ext cx="584791" cy="768159"/>
              </a:xfrm>
              <a:prstGeom prst="rect">
                <a:avLst/>
              </a:prstGeom>
              <a:blipFill>
                <a:blip r:embed="rId11"/>
                <a:stretch>
                  <a:fillRect r="-30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>
            <a:off x="4031550" y="1566336"/>
            <a:ext cx="803367" cy="8408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53388" y="1230908"/>
                <a:ext cx="648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88" y="1230908"/>
                <a:ext cx="648586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533120" y="1646699"/>
            <a:ext cx="749595" cy="7686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64981" y="1302259"/>
                <a:ext cx="648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981" y="1302259"/>
                <a:ext cx="648586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46712" y="5324421"/>
            <a:ext cx="762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Gives a way of composing correspondences. Composition has good properties.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492CA6-48FA-6A95-A7EB-22395CF9EC50}"/>
              </a:ext>
            </a:extLst>
          </p:cNvPr>
          <p:cNvSpPr/>
          <p:nvPr/>
        </p:nvSpPr>
        <p:spPr>
          <a:xfrm>
            <a:off x="2946309" y="2015440"/>
            <a:ext cx="4161321" cy="2559055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3" grpId="0"/>
      <p:bldP spid="4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455" y="-37963"/>
            <a:ext cx="447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Amplitudes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32567" y="19332"/>
                <a:ext cx="7091916" cy="789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:  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567" y="19332"/>
                <a:ext cx="7091916" cy="789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03060" y="1003423"/>
            <a:ext cx="3212361" cy="2679851"/>
            <a:chOff x="421314" y="1299480"/>
            <a:chExt cx="3212361" cy="267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856711" y="1299480"/>
                  <a:ext cx="584791" cy="718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711" y="1299480"/>
                  <a:ext cx="584791" cy="718723"/>
                </a:xfrm>
                <a:prstGeom prst="rect">
                  <a:avLst/>
                </a:prstGeom>
                <a:blipFill>
                  <a:blip r:embed="rId3"/>
                  <a:stretch>
                    <a:fillRect r="-76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21314" y="3145192"/>
                  <a:ext cx="584791" cy="834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314" y="3145192"/>
                  <a:ext cx="584791" cy="834139"/>
                </a:xfrm>
                <a:prstGeom prst="rect">
                  <a:avLst/>
                </a:prstGeom>
                <a:blipFill>
                  <a:blip r:embed="rId4"/>
                  <a:stretch>
                    <a:fillRect r="-1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2246129" y="2212391"/>
              <a:ext cx="749595" cy="76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1116418" y="2299754"/>
              <a:ext cx="800101" cy="7640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92125" y="2007366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125" y="2007366"/>
                  <a:ext cx="648586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857502" y="2008898"/>
                  <a:ext cx="57584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502" y="2008898"/>
                  <a:ext cx="575848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048884" y="3072580"/>
                  <a:ext cx="584791" cy="829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884" y="3072580"/>
                  <a:ext cx="584791" cy="829330"/>
                </a:xfrm>
                <a:prstGeom prst="rect">
                  <a:avLst/>
                </a:prstGeom>
                <a:blipFill>
                  <a:blip r:embed="rId7"/>
                  <a:stretch>
                    <a:fillRect r="-1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647" y="4932441"/>
                <a:ext cx="11983404" cy="1906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1,∗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∏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d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) 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6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7" y="4932441"/>
                <a:ext cx="11983404" cy="19062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03242" y="1628871"/>
                <a:ext cx="6491584" cy="7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1,∗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: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42" y="1628871"/>
                <a:ext cx="6491584" cy="736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2CDF89-096E-6F1D-3D3D-0E2B7C9EAEDD}"/>
                  </a:ext>
                </a:extLst>
              </p:cNvPr>
              <p:cNvSpPr txBox="1"/>
              <p:nvPr/>
            </p:nvSpPr>
            <p:spPr>
              <a:xfrm>
                <a:off x="988638" y="3767410"/>
                <a:ext cx="10163422" cy="138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𝐹𝑢𝑛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is locally constant </a:t>
                </a:r>
              </a:p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1,∗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𝐹𝑢𝑛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is locally constant, where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2CDF89-096E-6F1D-3D3D-0E2B7C9EA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8" y="3767410"/>
                <a:ext cx="10163422" cy="1385187"/>
              </a:xfrm>
              <a:prstGeom prst="rect">
                <a:avLst/>
              </a:prstGeom>
              <a:blipFill>
                <a:blip r:embed="rId10"/>
                <a:stretch>
                  <a:fillRect t="-2643" b="-5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4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645" y="3987208"/>
            <a:ext cx="1038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The fact that amplitudes compose properly follows naturally from properties of </a:t>
            </a:r>
            <a:r>
              <a:rPr lang="en-US" sz="3600" dirty="0" err="1">
                <a:solidFill>
                  <a:srgbClr val="0000FF"/>
                </a:solidFill>
              </a:rPr>
              <a:t>homotopy</a:t>
            </a:r>
            <a:r>
              <a:rPr lang="en-US" sz="3600" dirty="0">
                <a:solidFill>
                  <a:srgbClr val="0000FF"/>
                </a:solidFill>
              </a:rPr>
              <a:t> fiber products.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3403" y="5759150"/>
                <a:ext cx="11068493" cy="720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Partition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just take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3" y="5759150"/>
                <a:ext cx="11068493" cy="720005"/>
              </a:xfrm>
              <a:prstGeom prst="rect">
                <a:avLst/>
              </a:prstGeom>
              <a:blipFill>
                <a:blip r:embed="rId2"/>
                <a:stretch>
                  <a:fillRect l="-1708" t="-9322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33645" y="314774"/>
            <a:ext cx="4724400" cy="4511516"/>
            <a:chOff x="2817629" y="1584251"/>
            <a:chExt cx="4724400" cy="4511516"/>
          </a:xfrm>
        </p:grpSpPr>
        <p:sp>
          <p:nvSpPr>
            <p:cNvPr id="6" name="Oval 5"/>
            <p:cNvSpPr/>
            <p:nvPr/>
          </p:nvSpPr>
          <p:spPr>
            <a:xfrm>
              <a:off x="2817629" y="1584251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17629" y="3639879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27359" y="2562446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51541" y="1597748"/>
              <a:ext cx="4263659" cy="965783"/>
            </a:xfrm>
            <a:custGeom>
              <a:avLst/>
              <a:gdLst>
                <a:gd name="connsiteX0" fmla="*/ 0 w 4263656"/>
                <a:gd name="connsiteY0" fmla="*/ 0 h 1032443"/>
                <a:gd name="connsiteX1" fmla="*/ 2764465 w 4263656"/>
                <a:gd name="connsiteY1" fmla="*/ 914400 h 1032443"/>
                <a:gd name="connsiteX2" fmla="*/ 4263656 w 4263656"/>
                <a:gd name="connsiteY2" fmla="*/ 1020726 h 1032443"/>
                <a:gd name="connsiteX3" fmla="*/ 4263656 w 4263656"/>
                <a:gd name="connsiteY3" fmla="*/ 1020726 h 10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656" h="1032443">
                  <a:moveTo>
                    <a:pt x="0" y="0"/>
                  </a:moveTo>
                  <a:cubicBezTo>
                    <a:pt x="1026928" y="372139"/>
                    <a:pt x="2053856" y="744279"/>
                    <a:pt x="2764465" y="914400"/>
                  </a:cubicBezTo>
                  <a:cubicBezTo>
                    <a:pt x="3475074" y="1084521"/>
                    <a:pt x="4263656" y="1020726"/>
                    <a:pt x="4263656" y="1020726"/>
                  </a:cubicBezTo>
                  <a:lnTo>
                    <a:pt x="4263656" y="1020726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7686441">
              <a:off x="3443654" y="3011223"/>
              <a:ext cx="3479433" cy="2689656"/>
            </a:xfrm>
            <a:custGeom>
              <a:avLst/>
              <a:gdLst>
                <a:gd name="connsiteX0" fmla="*/ 0 w 4263656"/>
                <a:gd name="connsiteY0" fmla="*/ 0 h 1032443"/>
                <a:gd name="connsiteX1" fmla="*/ 2764465 w 4263656"/>
                <a:gd name="connsiteY1" fmla="*/ 914400 h 1032443"/>
                <a:gd name="connsiteX2" fmla="*/ 4263656 w 4263656"/>
                <a:gd name="connsiteY2" fmla="*/ 1020726 h 1032443"/>
                <a:gd name="connsiteX3" fmla="*/ 4263656 w 4263656"/>
                <a:gd name="connsiteY3" fmla="*/ 1020726 h 10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656" h="1032443">
                  <a:moveTo>
                    <a:pt x="0" y="0"/>
                  </a:moveTo>
                  <a:cubicBezTo>
                    <a:pt x="1026928" y="372139"/>
                    <a:pt x="2053856" y="744279"/>
                    <a:pt x="2764465" y="914400"/>
                  </a:cubicBezTo>
                  <a:cubicBezTo>
                    <a:pt x="3475074" y="1084521"/>
                    <a:pt x="4263656" y="1020726"/>
                    <a:pt x="4263656" y="1020726"/>
                  </a:cubicBezTo>
                  <a:lnTo>
                    <a:pt x="4263656" y="1020726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87747" y="2860931"/>
              <a:ext cx="721080" cy="782492"/>
            </a:xfrm>
            <a:custGeom>
              <a:avLst/>
              <a:gdLst>
                <a:gd name="connsiteX0" fmla="*/ 22433 w 721080"/>
                <a:gd name="connsiteY0" fmla="*/ 0 h 782492"/>
                <a:gd name="connsiteX1" fmla="*/ 500898 w 721080"/>
                <a:gd name="connsiteY1" fmla="*/ 138223 h 782492"/>
                <a:gd name="connsiteX2" fmla="*/ 702916 w 721080"/>
                <a:gd name="connsiteY2" fmla="*/ 680484 h 782492"/>
                <a:gd name="connsiteX3" fmla="*/ 64963 w 721080"/>
                <a:gd name="connsiteY3" fmla="*/ 776177 h 782492"/>
                <a:gd name="connsiteX4" fmla="*/ 54330 w 721080"/>
                <a:gd name="connsiteY4" fmla="*/ 765544 h 7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80" h="782492">
                  <a:moveTo>
                    <a:pt x="22433" y="0"/>
                  </a:moveTo>
                  <a:cubicBezTo>
                    <a:pt x="204958" y="12404"/>
                    <a:pt x="387484" y="24809"/>
                    <a:pt x="500898" y="138223"/>
                  </a:cubicBezTo>
                  <a:cubicBezTo>
                    <a:pt x="614312" y="251637"/>
                    <a:pt x="775572" y="574158"/>
                    <a:pt x="702916" y="680484"/>
                  </a:cubicBezTo>
                  <a:cubicBezTo>
                    <a:pt x="630260" y="786810"/>
                    <a:pt x="173061" y="762000"/>
                    <a:pt x="64963" y="776177"/>
                  </a:cubicBezTo>
                  <a:cubicBezTo>
                    <a:pt x="-43135" y="790354"/>
                    <a:pt x="5597" y="777949"/>
                    <a:pt x="54330" y="765544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0800000">
            <a:off x="5043375" y="-962789"/>
            <a:ext cx="4724400" cy="4511516"/>
            <a:chOff x="2817629" y="1584251"/>
            <a:chExt cx="4724400" cy="4511516"/>
          </a:xfrm>
        </p:grpSpPr>
        <p:sp>
          <p:nvSpPr>
            <p:cNvPr id="13" name="Oval 12"/>
            <p:cNvSpPr/>
            <p:nvPr/>
          </p:nvSpPr>
          <p:spPr>
            <a:xfrm>
              <a:off x="2817629" y="1584251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17629" y="3639879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127359" y="2562446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51541" y="1597748"/>
              <a:ext cx="4263659" cy="965783"/>
            </a:xfrm>
            <a:custGeom>
              <a:avLst/>
              <a:gdLst>
                <a:gd name="connsiteX0" fmla="*/ 0 w 4263656"/>
                <a:gd name="connsiteY0" fmla="*/ 0 h 1032443"/>
                <a:gd name="connsiteX1" fmla="*/ 2764465 w 4263656"/>
                <a:gd name="connsiteY1" fmla="*/ 914400 h 1032443"/>
                <a:gd name="connsiteX2" fmla="*/ 4263656 w 4263656"/>
                <a:gd name="connsiteY2" fmla="*/ 1020726 h 1032443"/>
                <a:gd name="connsiteX3" fmla="*/ 4263656 w 4263656"/>
                <a:gd name="connsiteY3" fmla="*/ 1020726 h 10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656" h="1032443">
                  <a:moveTo>
                    <a:pt x="0" y="0"/>
                  </a:moveTo>
                  <a:cubicBezTo>
                    <a:pt x="1026928" y="372139"/>
                    <a:pt x="2053856" y="744279"/>
                    <a:pt x="2764465" y="914400"/>
                  </a:cubicBezTo>
                  <a:cubicBezTo>
                    <a:pt x="3475074" y="1084521"/>
                    <a:pt x="4263656" y="1020726"/>
                    <a:pt x="4263656" y="1020726"/>
                  </a:cubicBezTo>
                  <a:lnTo>
                    <a:pt x="4263656" y="1020726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7686441">
              <a:off x="3443654" y="3011223"/>
              <a:ext cx="3479433" cy="2689656"/>
            </a:xfrm>
            <a:custGeom>
              <a:avLst/>
              <a:gdLst>
                <a:gd name="connsiteX0" fmla="*/ 0 w 4263656"/>
                <a:gd name="connsiteY0" fmla="*/ 0 h 1032443"/>
                <a:gd name="connsiteX1" fmla="*/ 2764465 w 4263656"/>
                <a:gd name="connsiteY1" fmla="*/ 914400 h 1032443"/>
                <a:gd name="connsiteX2" fmla="*/ 4263656 w 4263656"/>
                <a:gd name="connsiteY2" fmla="*/ 1020726 h 1032443"/>
                <a:gd name="connsiteX3" fmla="*/ 4263656 w 4263656"/>
                <a:gd name="connsiteY3" fmla="*/ 1020726 h 10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656" h="1032443">
                  <a:moveTo>
                    <a:pt x="0" y="0"/>
                  </a:moveTo>
                  <a:cubicBezTo>
                    <a:pt x="1026928" y="372139"/>
                    <a:pt x="2053856" y="744279"/>
                    <a:pt x="2764465" y="914400"/>
                  </a:cubicBezTo>
                  <a:cubicBezTo>
                    <a:pt x="3475074" y="1084521"/>
                    <a:pt x="4263656" y="1020726"/>
                    <a:pt x="4263656" y="1020726"/>
                  </a:cubicBezTo>
                  <a:lnTo>
                    <a:pt x="4263656" y="1020726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987747" y="2860931"/>
              <a:ext cx="721080" cy="782492"/>
            </a:xfrm>
            <a:custGeom>
              <a:avLst/>
              <a:gdLst>
                <a:gd name="connsiteX0" fmla="*/ 22433 w 721080"/>
                <a:gd name="connsiteY0" fmla="*/ 0 h 782492"/>
                <a:gd name="connsiteX1" fmla="*/ 500898 w 721080"/>
                <a:gd name="connsiteY1" fmla="*/ 138223 h 782492"/>
                <a:gd name="connsiteX2" fmla="*/ 702916 w 721080"/>
                <a:gd name="connsiteY2" fmla="*/ 680484 h 782492"/>
                <a:gd name="connsiteX3" fmla="*/ 64963 w 721080"/>
                <a:gd name="connsiteY3" fmla="*/ 776177 h 782492"/>
                <a:gd name="connsiteX4" fmla="*/ 54330 w 721080"/>
                <a:gd name="connsiteY4" fmla="*/ 765544 h 7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80" h="782492">
                  <a:moveTo>
                    <a:pt x="22433" y="0"/>
                  </a:moveTo>
                  <a:cubicBezTo>
                    <a:pt x="204958" y="12404"/>
                    <a:pt x="387484" y="24809"/>
                    <a:pt x="500898" y="138223"/>
                  </a:cubicBezTo>
                  <a:cubicBezTo>
                    <a:pt x="614312" y="251637"/>
                    <a:pt x="775572" y="574158"/>
                    <a:pt x="702916" y="680484"/>
                  </a:cubicBezTo>
                  <a:cubicBezTo>
                    <a:pt x="630260" y="786810"/>
                    <a:pt x="173061" y="762000"/>
                    <a:pt x="64963" y="776177"/>
                  </a:cubicBezTo>
                  <a:cubicBezTo>
                    <a:pt x="-43135" y="790354"/>
                    <a:pt x="5597" y="777949"/>
                    <a:pt x="54330" y="765544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78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77388" y="-36462"/>
                <a:ext cx="6113720" cy="1001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  <m:sup>
                        <m:d>
                          <m:d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sz="440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/>
                  <a:t> for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388" y="-36462"/>
                <a:ext cx="6113720" cy="1001300"/>
              </a:xfrm>
              <a:prstGeom prst="rect">
                <a:avLst/>
              </a:prstGeom>
              <a:blipFill>
                <a:blip r:embed="rId2"/>
                <a:stretch>
                  <a:fillRect b="-20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7317" y="1230970"/>
                <a:ext cx="11525695" cy="806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𝐶𝐴𝑇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⇒     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must be a category.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17" y="1230970"/>
                <a:ext cx="11525695" cy="806631"/>
              </a:xfrm>
              <a:prstGeom prst="rect">
                <a:avLst/>
              </a:prstGeom>
              <a:blipFill>
                <a:blip r:embed="rId3"/>
                <a:stretch>
                  <a:fillRect b="-2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231" y="2256556"/>
                <a:ext cx="11780874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Should be some kind of locally ``constant vector spaces’’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sup>
                    </m:sSup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1" y="2256556"/>
                <a:ext cx="11780874" cy="593432"/>
              </a:xfrm>
              <a:prstGeom prst="rect">
                <a:avLst/>
              </a:prstGeom>
              <a:blipFill>
                <a:blip r:embed="rId4"/>
                <a:stretch>
                  <a:fillRect l="-1293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3147" y="3109025"/>
                <a:ext cx="10143461" cy="1085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  <m:sup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4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4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147" y="3109025"/>
                <a:ext cx="10143461" cy="1085618"/>
              </a:xfrm>
              <a:prstGeom prst="rect">
                <a:avLst/>
              </a:prstGeom>
              <a:blipFill>
                <a:blip r:embed="rId5"/>
                <a:stretch>
                  <a:fillRect b="-20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7317" y="5305646"/>
                <a:ext cx="10281684" cy="1450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𝐵𝐺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Groupoid of principal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bundles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17" y="5305646"/>
                <a:ext cx="10281684" cy="1450269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5784" y="4327886"/>
                <a:ext cx="10356112" cy="718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7030A0"/>
                    </a:solidFill>
                  </a:rPr>
                  <a:t>``Quantization of the mapping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‘’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84" y="4327886"/>
                <a:ext cx="10356112" cy="718723"/>
              </a:xfrm>
              <a:prstGeom prst="rect">
                <a:avLst/>
              </a:prstGeom>
              <a:blipFill>
                <a:blip r:embed="rId7"/>
                <a:stretch>
                  <a:fillRect l="-2060" t="-13559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1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04977" y="1283854"/>
                <a:ext cx="5816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𝐶𝐴𝑇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&amp;  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 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7" y="1283854"/>
                <a:ext cx="581600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6566" y="2463909"/>
                <a:ext cx="11398103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: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4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as a tensor category: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6" y="2463909"/>
                <a:ext cx="11398103" cy="749629"/>
              </a:xfrm>
              <a:prstGeom prst="rect">
                <a:avLst/>
              </a:prstGeom>
              <a:blipFill>
                <a:blip r:embed="rId3"/>
                <a:stretch>
                  <a:fillRect t="-8943" r="-2674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8976" y="3909558"/>
                <a:ext cx="10909005" cy="894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6" y="3909558"/>
                <a:ext cx="10909005" cy="894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28261" y="-68320"/>
                <a:ext cx="6113720" cy="953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/>
                  <a:t> for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−3 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261" y="-68320"/>
                <a:ext cx="6113720" cy="953787"/>
              </a:xfrm>
              <a:prstGeom prst="rect">
                <a:avLst/>
              </a:prstGeom>
              <a:blipFill>
                <a:blip r:embed="rId5"/>
                <a:stretch>
                  <a:fillRect b="-26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3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461" y="287078"/>
            <a:ext cx="937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At each categorical level there is some ``quantization’’ of a suitable correspondence of mapping spaces.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817" y="3030280"/>
            <a:ext cx="11493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</a:rPr>
              <a:t>Not quantization in terms of </a:t>
            </a:r>
            <a:r>
              <a:rPr lang="en-US" sz="4400" dirty="0" err="1">
                <a:solidFill>
                  <a:srgbClr val="7030A0"/>
                </a:solidFill>
              </a:rPr>
              <a:t>symplectic</a:t>
            </a:r>
            <a:r>
              <a:rPr lang="en-US" sz="4400" dirty="0">
                <a:solidFill>
                  <a:srgbClr val="7030A0"/>
                </a:solidFill>
              </a:rPr>
              <a:t> geometry, but in the above </a:t>
            </a:r>
            <a:r>
              <a:rPr lang="en-US" sz="4400" dirty="0" err="1">
                <a:solidFill>
                  <a:srgbClr val="7030A0"/>
                </a:solidFill>
              </a:rPr>
              <a:t>homotopical</a:t>
            </a:r>
            <a:r>
              <a:rPr lang="en-US" sz="4400" dirty="0">
                <a:solidFill>
                  <a:srgbClr val="7030A0"/>
                </a:solidFill>
              </a:rPr>
              <a:t> sense.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8317" y="4645894"/>
            <a:ext cx="95161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Precise general formulation of ``quantization’’ in this setting is given 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</a:rPr>
              <a:t>(to some extent) in FHLT sec. 8.4 </a:t>
            </a:r>
          </a:p>
        </p:txBody>
      </p:sp>
    </p:spTree>
    <p:extLst>
      <p:ext uri="{BB962C8B-B14F-4D97-AF65-F5344CB8AC3E}">
        <p14:creationId xmlns:p14="http://schemas.microsoft.com/office/powerpoint/2010/main" val="7240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1818" y="531628"/>
                <a:ext cx="10951535" cy="218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In addition to the choice of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one can also consider a ``twisted’’ construction based on a choice of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cocycle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18" y="531628"/>
                <a:ext cx="10951535" cy="2181623"/>
              </a:xfrm>
              <a:prstGeom prst="rect">
                <a:avLst/>
              </a:prstGeom>
              <a:blipFill>
                <a:blip r:embed="rId2"/>
                <a:stretch>
                  <a:fillRect l="-390" t="-5587" r="-1503" b="-9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156" y="3275940"/>
                <a:ext cx="1177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</a:rPr>
                  <a:t> these would be </a:t>
                </a:r>
                <a:r>
                  <a:rPr lang="en-US" sz="4000" dirty="0" err="1">
                    <a:solidFill>
                      <a:srgbClr val="002060"/>
                    </a:solidFill>
                  </a:rPr>
                  <a:t>Dijkgraaf</a:t>
                </a:r>
                <a:r>
                  <a:rPr lang="en-US" sz="4000" dirty="0">
                    <a:solidFill>
                      <a:srgbClr val="002060"/>
                    </a:solidFill>
                  </a:rPr>
                  <a:t>-Witten theories.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56" y="3275940"/>
                <a:ext cx="11772900" cy="707886"/>
              </a:xfrm>
              <a:prstGeom prst="rect">
                <a:avLst/>
              </a:prstGeom>
              <a:blipFill>
                <a:blip r:embed="rId3"/>
                <a:stretch>
                  <a:fillRect l="-1813" t="-15385" r="-129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6951" y="4448558"/>
                <a:ext cx="11645309" cy="240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C00000"/>
                    </a:solidFill>
                  </a:rPr>
                  <a:t>e.g.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   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Vector space of </a:t>
                </a:r>
              </a:p>
              <a:p>
                <a:pPr algn="ctr"/>
                <a:r>
                  <a:rPr lang="en-US" sz="4400" dirty="0">
                    <a:solidFill>
                      <a:srgbClr val="C00000"/>
                    </a:solidFill>
                  </a:rPr>
                  <a:t>locally-constant sections </a:t>
                </a:r>
              </a:p>
              <a:p>
                <a:pPr algn="ctr"/>
                <a:r>
                  <a:rPr lang="en-US" sz="4400" dirty="0">
                    <a:solidFill>
                      <a:srgbClr val="C00000"/>
                    </a:solidFill>
                  </a:rPr>
                  <a:t>of a flat line bundle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p>
                    </m:sSup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51" y="4448558"/>
                <a:ext cx="11645309" cy="2409442"/>
              </a:xfrm>
              <a:prstGeom prst="rect">
                <a:avLst/>
              </a:prstGeom>
              <a:blipFill>
                <a:blip r:embed="rId4"/>
                <a:stretch>
                  <a:fillRect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133" y="3131667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13133" y="22865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Finite </a:t>
            </a:r>
            <a:r>
              <a:rPr lang="en-US" sz="4000" dirty="0" err="1">
                <a:solidFill>
                  <a:srgbClr val="FF0000"/>
                </a:solidFill>
              </a:rPr>
              <a:t>Homotopy</a:t>
            </a:r>
            <a:r>
              <a:rPr lang="en-US" sz="4000" dirty="0">
                <a:solidFill>
                  <a:srgbClr val="FF0000"/>
                </a:solidFill>
              </a:rPr>
              <a:t> Theories</a:t>
            </a:r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09558" y="144428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37874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51" y="50743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Composition Of Defects</a:t>
            </a:r>
          </a:p>
        </p:txBody>
      </p:sp>
      <p:sp>
        <p:nvSpPr>
          <p:cNvPr id="10" name="Oval 9"/>
          <p:cNvSpPr/>
          <p:nvPr/>
        </p:nvSpPr>
        <p:spPr>
          <a:xfrm>
            <a:off x="1618916" y="342013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284066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Fields Without Fields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3725" y="3358389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Defects &amp; Domain Walls</a:t>
            </a:r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199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3133" y="37487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Preliminary Remarks</a:t>
            </a:r>
          </a:p>
        </p:txBody>
      </p:sp>
      <p:sp>
        <p:nvSpPr>
          <p:cNvPr id="22" name="Oval 21"/>
          <p:cNvSpPr/>
          <p:nvPr/>
        </p:nvSpPr>
        <p:spPr>
          <a:xfrm>
            <a:off x="1618916" y="605896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54411" y="591114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54411" y="4168719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Symmetry Action Via Quiche</a:t>
            </a:r>
          </a:p>
        </p:txBody>
      </p:sp>
    </p:spTree>
    <p:extLst>
      <p:ext uri="{BB962C8B-B14F-4D97-AF65-F5344CB8AC3E}">
        <p14:creationId xmlns:p14="http://schemas.microsoft.com/office/powerpoint/2010/main" val="235505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1653" y="89651"/>
                <a:ext cx="7838116" cy="154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We can extend FHLT to a general 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theory of defects in theories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53" y="89651"/>
                <a:ext cx="7838116" cy="1541640"/>
              </a:xfrm>
              <a:prstGeom prst="rect">
                <a:avLst/>
              </a:prstGeom>
              <a:blipFill>
                <a:blip r:embed="rId2"/>
                <a:stretch>
                  <a:fillRect t="-7115" b="-10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77912" y="1820851"/>
            <a:ext cx="6846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</a:rPr>
              <a:t>Suggests a general framework </a:t>
            </a:r>
          </a:p>
          <a:p>
            <a:pPr algn="ctr"/>
            <a:r>
              <a:rPr lang="en-US" sz="4000" dirty="0">
                <a:solidFill>
                  <a:srgbClr val="0033CC"/>
                </a:solidFill>
              </a:rPr>
              <a:t>for defects in general TFT’s.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0162" y="3404788"/>
                <a:ext cx="9869250" cy="137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Defects are associated to subsets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need not be smooth…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62" y="3404788"/>
                <a:ext cx="9869250" cy="1371016"/>
              </a:xfrm>
              <a:prstGeom prst="rect">
                <a:avLst/>
              </a:prstGeom>
              <a:blipFill>
                <a:blip r:embed="rId3"/>
                <a:stretch>
                  <a:fillRect t="-7589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970027" y="5164166"/>
            <a:ext cx="4594596" cy="1480008"/>
            <a:chOff x="2970027" y="5057840"/>
            <a:chExt cx="4594596" cy="148000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151666" y="5209953"/>
              <a:ext cx="1154520" cy="5209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182678" y="5730949"/>
              <a:ext cx="1162493" cy="70175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265869" y="5730949"/>
              <a:ext cx="1969684" cy="14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6235553" y="5105997"/>
              <a:ext cx="1329070" cy="1222754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970027" y="5057840"/>
              <a:ext cx="212651" cy="210282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37365" y="6327566"/>
              <a:ext cx="212651" cy="210282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77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977" y="85066"/>
            <a:ext cx="682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Many </a:t>
            </a:r>
            <a:r>
              <a:rPr lang="en-US" sz="4800" dirty="0" err="1"/>
              <a:t>Many</a:t>
            </a:r>
            <a:r>
              <a:rPr lang="en-US" sz="4800" dirty="0"/>
              <a:t> </a:t>
            </a:r>
            <a:r>
              <a:rPr lang="en-US" sz="4800" dirty="0" err="1"/>
              <a:t>Antecedants</a:t>
            </a:r>
            <a:r>
              <a:rPr lang="en-US" sz="48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508" y="916063"/>
            <a:ext cx="115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``Like every global symmetry on the brane this is a gauge symmetry in </a:t>
            </a:r>
            <a:r>
              <a:rPr lang="en-US" sz="3200" dirty="0" err="1"/>
              <a:t>spacetime</a:t>
            </a:r>
            <a:r>
              <a:rPr lang="en-US" sz="3200" dirty="0"/>
              <a:t>’’ – N. </a:t>
            </a:r>
            <a:r>
              <a:rPr lang="en-US" sz="3200" dirty="0" err="1"/>
              <a:t>Seiberg</a:t>
            </a:r>
            <a:r>
              <a:rPr lang="en-US" sz="3200" dirty="0"/>
              <a:t>, </a:t>
            </a:r>
            <a:r>
              <a:rPr lang="en-US" sz="3200" dirty="0" err="1"/>
              <a:t>hep-th</a:t>
            </a:r>
            <a:r>
              <a:rPr lang="en-US" sz="3200" dirty="0"/>
              <a:t>/9608111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842" y="2388041"/>
            <a:ext cx="11660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Theory of topological modes/singletons in </a:t>
            </a:r>
            <a:r>
              <a:rPr lang="en-US" sz="3200" dirty="0" err="1"/>
              <a:t>AdS</a:t>
            </a:r>
            <a:r>
              <a:rPr lang="en-US" sz="3200" dirty="0"/>
              <a:t>/CFT:  </a:t>
            </a:r>
          </a:p>
          <a:p>
            <a:pPr algn="ctr"/>
            <a:r>
              <a:rPr lang="en-US" sz="3200" dirty="0"/>
              <a:t>Witten 98:  ``</a:t>
            </a:r>
            <a:r>
              <a:rPr lang="en-US" sz="3200" dirty="0" err="1"/>
              <a:t>AdS</a:t>
            </a:r>
            <a:r>
              <a:rPr lang="en-US" sz="3200" dirty="0"/>
              <a:t>/CFT Correspondence And Topological Field Theory,’’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7657" y="3860019"/>
            <a:ext cx="876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followed up c. 2004 by </a:t>
            </a:r>
            <a:r>
              <a:rPr lang="en-US" sz="3600" dirty="0" err="1"/>
              <a:t>Belov</a:t>
            </a:r>
            <a:r>
              <a:rPr lang="en-US" sz="3600" dirty="0"/>
              <a:t> &amp; Moore, 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509" y="4814419"/>
            <a:ext cx="11585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developed much further by </a:t>
            </a:r>
            <a:r>
              <a:rPr lang="en-US" sz="3600" dirty="0" err="1"/>
              <a:t>Apruzzi</a:t>
            </a:r>
            <a:r>
              <a:rPr lang="en-US" sz="3600" dirty="0"/>
              <a:t>, Bah, Bhardwaj, Bonetti, </a:t>
            </a:r>
            <a:r>
              <a:rPr lang="en-US" sz="3600" dirty="0" err="1"/>
              <a:t>Bullimore</a:t>
            </a:r>
            <a:r>
              <a:rPr lang="en-US" sz="3600" dirty="0"/>
              <a:t>, Garcia </a:t>
            </a:r>
            <a:r>
              <a:rPr lang="en-US" sz="3600" dirty="0" err="1"/>
              <a:t>Etxebarria</a:t>
            </a:r>
            <a:r>
              <a:rPr lang="en-US" sz="3600" dirty="0"/>
              <a:t>, Hosseini, </a:t>
            </a:r>
            <a:r>
              <a:rPr lang="en-US" sz="3600" dirty="0" err="1"/>
              <a:t>Minasian</a:t>
            </a:r>
            <a:r>
              <a:rPr lang="en-US" sz="3600" dirty="0"/>
              <a:t>, Schafer-</a:t>
            </a:r>
            <a:r>
              <a:rPr lang="en-US" sz="3600" dirty="0" err="1"/>
              <a:t>Nameki</a:t>
            </a:r>
            <a:r>
              <a:rPr lang="en-US" sz="3600" dirty="0"/>
              <a:t>, Tiwari,…. </a:t>
            </a:r>
          </a:p>
        </p:txBody>
      </p:sp>
    </p:spTree>
    <p:extLst>
      <p:ext uri="{BB962C8B-B14F-4D97-AF65-F5344CB8AC3E}">
        <p14:creationId xmlns:p14="http://schemas.microsoft.com/office/powerpoint/2010/main" val="42651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552" y="180753"/>
            <a:ext cx="872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Questions To Answer: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907" y="1278582"/>
            <a:ext cx="10813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What data are necessary to specify a defect?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907" y="2177498"/>
            <a:ext cx="10760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33CC"/>
                </a:solidFill>
              </a:rPr>
              <a:t>i.e. what are the ``labels’’ carried by a defect?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2008" y="3184804"/>
            <a:ext cx="9639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Classical labels, semiclassical labels, global labels, local labels.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3509" y="3833776"/>
                <a:ext cx="9840436" cy="154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How does the presence of such defects </a:t>
                </a:r>
              </a:p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affect the quantum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09" y="3833776"/>
                <a:ext cx="9840436" cy="1541640"/>
              </a:xfrm>
              <a:prstGeom prst="rect">
                <a:avLst/>
              </a:prstGeom>
              <a:blipFill>
                <a:blip r:embed="rId2"/>
                <a:stretch>
                  <a:fillRect l="-1610" t="-7115" b="-10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63081" y="5626921"/>
            <a:ext cx="7068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Is there a product law on defects?  </a:t>
            </a:r>
          </a:p>
          <a:p>
            <a:r>
              <a:rPr lang="en-US" sz="3600" dirty="0">
                <a:solidFill>
                  <a:srgbClr val="7030A0"/>
                </a:solidFill>
              </a:rPr>
              <a:t>   How do the labels compose? </a:t>
            </a:r>
          </a:p>
        </p:txBody>
      </p:sp>
    </p:spTree>
    <p:extLst>
      <p:ext uri="{BB962C8B-B14F-4D97-AF65-F5344CB8AC3E}">
        <p14:creationId xmlns:p14="http://schemas.microsoft.com/office/powerpoint/2010/main" val="28714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4433D2-1BDE-6F14-0731-0837D8769127}"/>
              </a:ext>
            </a:extLst>
          </p:cNvPr>
          <p:cNvSpPr txBox="1"/>
          <p:nvPr/>
        </p:nvSpPr>
        <p:spPr>
          <a:xfrm>
            <a:off x="3222435" y="95218"/>
            <a:ext cx="4439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Classical Labels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BB7FF5-ED32-E74B-633E-E2BD4399E72A}"/>
                  </a:ext>
                </a:extLst>
              </p:cNvPr>
              <p:cNvSpPr txBox="1"/>
              <p:nvPr/>
            </p:nvSpPr>
            <p:spPr>
              <a:xfrm>
                <a:off x="1311925" y="1037231"/>
                <a:ext cx="956815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a smooth manifold of codimension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ℓ≔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𝑐𝑜𝑑</m:t>
                    </m:r>
                    <m:d>
                      <m:d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⊂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BB7FF5-ED32-E74B-633E-E2BD4399E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925" y="1037231"/>
                <a:ext cx="9568150" cy="1569660"/>
              </a:xfrm>
              <a:prstGeom prst="rect">
                <a:avLst/>
              </a:prstGeom>
              <a:blipFill>
                <a:blip r:embed="rId2"/>
                <a:stretch>
                  <a:fillRect l="-2866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57EB1D-A58B-65F1-F34B-45DAB0FF74C8}"/>
                  </a:ext>
                </a:extLst>
              </p:cNvPr>
              <p:cNvSpPr txBox="1"/>
              <p:nvPr/>
            </p:nvSpPr>
            <p:spPr>
              <a:xfrm>
                <a:off x="716898" y="2852682"/>
                <a:ext cx="7887155" cy="1470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00FF"/>
                    </a:solidFill>
                  </a:rPr>
                  <a:t>Around any point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℘∈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4400" dirty="0">
                    <a:solidFill>
                      <a:srgbClr val="0000FF"/>
                    </a:solidFill>
                  </a:rPr>
                  <a:t>there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solidFill>
                          <a:srgbClr val="0000FF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srgbClr val="0000FF"/>
                        </a:solidFill>
                      </a:rPr>
                      <m:t>linking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srgbClr val="0000FF"/>
                        </a:solidFill>
                      </a:rPr>
                      <m:t>  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srgbClr val="0000FF"/>
                        </a:solidFill>
                      </a:rPr>
                      <m:t>sphere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srgbClr val="0000FF"/>
                        </a:solidFill>
                      </a:rPr>
                      <m:t> 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ℓ−1</m:t>
                        </m:r>
                      </m:sup>
                    </m:sSup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57EB1D-A58B-65F1-F34B-45DAB0FF7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8" y="2852682"/>
                <a:ext cx="7887155" cy="1470724"/>
              </a:xfrm>
              <a:prstGeom prst="rect">
                <a:avLst/>
              </a:prstGeom>
              <a:blipFill>
                <a:blip r:embed="rId3"/>
                <a:stretch>
                  <a:fillRect t="-8714" b="-19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512A325A-959D-9FA2-DE13-616E9BF1A6EF}"/>
              </a:ext>
            </a:extLst>
          </p:cNvPr>
          <p:cNvGrpSpPr/>
          <p:nvPr/>
        </p:nvGrpSpPr>
        <p:grpSpPr>
          <a:xfrm>
            <a:off x="9046566" y="2606891"/>
            <a:ext cx="2807466" cy="3749930"/>
            <a:chOff x="8670275" y="2794776"/>
            <a:chExt cx="2807466" cy="37499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1955BB4-4416-E3EB-1023-633760CC80F1}"/>
                </a:ext>
              </a:extLst>
            </p:cNvPr>
            <p:cNvSpPr/>
            <p:nvPr/>
          </p:nvSpPr>
          <p:spPr>
            <a:xfrm>
              <a:off x="8670275" y="4252511"/>
              <a:ext cx="2765233" cy="71609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70F9F3-1A43-CC32-EB5B-53B46D7A35E6}"/>
                </a:ext>
              </a:extLst>
            </p:cNvPr>
            <p:cNvCxnSpPr>
              <a:cxnSpLocks/>
            </p:cNvCxnSpPr>
            <p:nvPr/>
          </p:nvCxnSpPr>
          <p:spPr>
            <a:xfrm>
              <a:off x="10100632" y="2852682"/>
              <a:ext cx="0" cy="1576099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465ABE1-A3EF-A385-37D8-EC388FDA04BB}"/>
                </a:ext>
              </a:extLst>
            </p:cNvPr>
            <p:cNvCxnSpPr/>
            <p:nvPr/>
          </p:nvCxnSpPr>
          <p:spPr>
            <a:xfrm>
              <a:off x="10100632" y="4968607"/>
              <a:ext cx="0" cy="1576099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C686436-BCEA-B722-4879-3D7577CECE71}"/>
                    </a:ext>
                  </a:extLst>
                </p:cNvPr>
                <p:cNvSpPr txBox="1"/>
                <p:nvPr/>
              </p:nvSpPr>
              <p:spPr>
                <a:xfrm>
                  <a:off x="10502748" y="2794776"/>
                  <a:ext cx="97499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7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72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C686436-BCEA-B722-4879-3D7577CEC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2748" y="2794776"/>
                  <a:ext cx="974993" cy="12003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CFF4A52-2B24-E8A1-318F-120B51E98F45}"/>
                    </a:ext>
                  </a:extLst>
                </p:cNvPr>
                <p:cNvSpPr txBox="1"/>
                <p:nvPr/>
              </p:nvSpPr>
              <p:spPr>
                <a:xfrm>
                  <a:off x="9922527" y="4137610"/>
                  <a:ext cx="116044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℘</m:t>
                        </m:r>
                      </m:oMath>
                    </m:oMathPara>
                  </a14:m>
                  <a:endParaRPr lang="en-US" sz="4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CFF4A52-2B24-E8A1-318F-120B51E98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2527" y="4137610"/>
                  <a:ext cx="1160442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FDA8637-362D-C33B-DF0C-34113DE70838}"/>
                </a:ext>
              </a:extLst>
            </p:cNvPr>
            <p:cNvSpPr/>
            <p:nvPr/>
          </p:nvSpPr>
          <p:spPr>
            <a:xfrm>
              <a:off x="9907838" y="4389446"/>
              <a:ext cx="385588" cy="15423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D612CC4-52C7-89CC-53A9-1F0C295F2665}"/>
                  </a:ext>
                </a:extLst>
              </p:cNvPr>
              <p:cNvSpPr/>
              <p:nvPr/>
            </p:nvSpPr>
            <p:spPr>
              <a:xfrm>
                <a:off x="1404974" y="4428781"/>
                <a:ext cx="6875857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rgbClr val="00B050"/>
                    </a:solidFill>
                  </a:rPr>
                  <a:t>Classical labels: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4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sz="44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D612CC4-52C7-89CC-53A9-1F0C295F2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74" y="4428781"/>
                <a:ext cx="6875857" cy="1105687"/>
              </a:xfrm>
              <a:prstGeom prst="rect">
                <a:avLst/>
              </a:prstGeom>
              <a:blipFill>
                <a:blip r:embed="rId6"/>
                <a:stretch>
                  <a:fillRect l="-3546" b="-1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8B0B16F-4837-9012-835D-AE9D73230678}"/>
              </a:ext>
            </a:extLst>
          </p:cNvPr>
          <p:cNvSpPr txBox="1"/>
          <p:nvPr/>
        </p:nvSpPr>
        <p:spPr>
          <a:xfrm>
            <a:off x="1095962" y="5639843"/>
            <a:ext cx="8022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Although commonly used, they can be inaccurate for describing the quantum systems. </a:t>
            </a:r>
          </a:p>
        </p:txBody>
      </p:sp>
    </p:spTree>
    <p:extLst>
      <p:ext uri="{BB962C8B-B14F-4D97-AF65-F5344CB8AC3E}">
        <p14:creationId xmlns:p14="http://schemas.microsoft.com/office/powerpoint/2010/main" val="144363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654" y="35057"/>
                <a:ext cx="1138368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Global labels:  Surround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/>
                  <a:t>by a ``small’’ neighborhood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/>
                  <a:t> with a manifold boundary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4" y="35057"/>
                <a:ext cx="11383689" cy="1323439"/>
              </a:xfrm>
              <a:prstGeom prst="rect">
                <a:avLst/>
              </a:prstGeom>
              <a:blipFill>
                <a:blip r:embed="rId2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13354" y="3459014"/>
                <a:ext cx="928576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will be of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codimension</a:t>
                </a:r>
                <a:r>
                  <a:rPr lang="en-US" sz="3600" dirty="0">
                    <a:solidFill>
                      <a:srgbClr val="FF0000"/>
                    </a:solidFill>
                  </a:rPr>
                  <a:t> 1 so there is an associated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statespace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354" y="3459014"/>
                <a:ext cx="9285767" cy="1200329"/>
              </a:xfrm>
              <a:prstGeom prst="rect">
                <a:avLst/>
              </a:prstGeom>
              <a:blipFill>
                <a:blip r:embed="rId3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6482" y="4893480"/>
                <a:ext cx="9348649" cy="699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  </m:t>
                      </m:r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𝑠𝑡𝑎𝑡𝑒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𝑠𝑝𝑎𝑐𝑒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𝑂𝑏𝑗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𝑉𝐸𝐶𝑇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482" y="4893480"/>
                <a:ext cx="9348649" cy="699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1793" y="5784693"/>
                <a:ext cx="11483164" cy="685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i.e.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is a vector in the complex vector space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3" y="5784693"/>
                <a:ext cx="11483164" cy="685124"/>
              </a:xfrm>
              <a:prstGeom prst="rect">
                <a:avLst/>
              </a:prstGeom>
              <a:blipFill>
                <a:blip r:embed="rId5"/>
                <a:stretch>
                  <a:fillRect l="-1592" t="-133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078418" y="1708536"/>
            <a:ext cx="4594596" cy="1480008"/>
            <a:chOff x="2619152" y="1325812"/>
            <a:chExt cx="4594596" cy="148000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791" y="1477925"/>
              <a:ext cx="1154520" cy="520996"/>
            </a:xfrm>
            <a:prstGeom prst="line">
              <a:avLst/>
            </a:prstGeom>
            <a:ln w="415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831803" y="1998921"/>
              <a:ext cx="1162493" cy="701758"/>
            </a:xfrm>
            <a:prstGeom prst="line">
              <a:avLst/>
            </a:prstGeom>
            <a:ln w="415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914994" y="1998921"/>
              <a:ext cx="1969684" cy="140"/>
            </a:xfrm>
            <a:prstGeom prst="line">
              <a:avLst/>
            </a:prstGeom>
            <a:ln w="415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884678" y="1373969"/>
              <a:ext cx="1329070" cy="1222754"/>
            </a:xfrm>
            <a:prstGeom prst="ellipse">
              <a:avLst/>
            </a:prstGeom>
            <a:noFill/>
            <a:ln w="415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19152" y="1325812"/>
              <a:ext cx="212651" cy="210282"/>
            </a:xfrm>
            <a:prstGeom prst="ellipse">
              <a:avLst/>
            </a:prstGeom>
            <a:solidFill>
              <a:srgbClr val="0000FF"/>
            </a:solidFill>
            <a:ln w="415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86490" y="2595538"/>
              <a:ext cx="212651" cy="210282"/>
            </a:xfrm>
            <a:prstGeom prst="ellipse">
              <a:avLst/>
            </a:prstGeom>
            <a:solidFill>
              <a:srgbClr val="0000FF"/>
            </a:solidFill>
            <a:ln w="415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4455" y="1697243"/>
            <a:ext cx="4594596" cy="1480008"/>
            <a:chOff x="2970027" y="5057840"/>
            <a:chExt cx="4594596" cy="148000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151666" y="5209953"/>
              <a:ext cx="1154520" cy="5209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182678" y="5730949"/>
              <a:ext cx="1162493" cy="70175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265869" y="5730949"/>
              <a:ext cx="1969684" cy="14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235553" y="5105997"/>
              <a:ext cx="1329070" cy="1222754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70027" y="5057840"/>
              <a:ext cx="212651" cy="210282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37365" y="6327566"/>
              <a:ext cx="212651" cy="210282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4189228" y="1222744"/>
            <a:ext cx="2449080" cy="474499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5AA2BF-EF48-0A40-5E8C-7A8CE1758F62}"/>
                  </a:ext>
                </a:extLst>
              </p:cNvPr>
              <p:cNvSpPr txBox="1"/>
              <p:nvPr/>
            </p:nvSpPr>
            <p:spPr>
              <a:xfrm>
                <a:off x="2222216" y="1668601"/>
                <a:ext cx="94851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5AA2BF-EF48-0A40-5E8C-7A8CE175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216" y="1668601"/>
                <a:ext cx="94851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7841" y="63691"/>
                <a:ext cx="1184467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C00000"/>
                    </a:solidFill>
                  </a:rPr>
                  <a:t>Local Labels:   When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is a smooth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submanifold</a:t>
                </a:r>
                <a:r>
                  <a:rPr lang="en-US" sz="3600" dirty="0">
                    <a:solidFill>
                      <a:srgbClr val="C00000"/>
                    </a:solidFill>
                  </a:rPr>
                  <a:t> we can hope to characterize the defect by examining </a:t>
                </a:r>
              </a:p>
              <a:p>
                <a:pPr algn="ctr"/>
                <a:r>
                  <a:rPr lang="en-US" sz="3600" dirty="0">
                    <a:solidFill>
                      <a:srgbClr val="C00000"/>
                    </a:solidFill>
                  </a:rPr>
                  <a:t>the neighborhood of a point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℘∈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1" y="63691"/>
                <a:ext cx="11844670" cy="1754326"/>
              </a:xfrm>
              <a:prstGeom prst="rect">
                <a:avLst/>
              </a:prstGeom>
              <a:blipFill>
                <a:blip r:embed="rId3"/>
                <a:stretch>
                  <a:fillRect l="-257" t="-5208" r="-1029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5930" y="1993496"/>
                <a:ext cx="10545726" cy="122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Basic idea: Try to implement KK reduction along the linking sphere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ℓ−1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℘∈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ℓ≔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𝑐𝑜𝑑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⊂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0" y="1993496"/>
                <a:ext cx="10545726" cy="1220142"/>
              </a:xfrm>
              <a:prstGeom prst="rect">
                <a:avLst/>
              </a:prstGeom>
              <a:blipFill>
                <a:blip r:embed="rId4"/>
                <a:stretch>
                  <a:fillRect l="-1618" t="-7500" b="-1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832" y="3487480"/>
                <a:ext cx="11564679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</a:rPr>
                  <a:t>Local Label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℘</m:t>
                            </m:r>
                          </m:e>
                        </m:d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𝑂𝑏𝑗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𝐻𝑜𝑚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32" y="3487480"/>
                <a:ext cx="11564679" cy="1337161"/>
              </a:xfrm>
              <a:prstGeom prst="rect">
                <a:avLst/>
              </a:prstGeom>
              <a:blipFill>
                <a:blip r:embed="rId5"/>
                <a:stretch>
                  <a:fillRect l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7324041" y="2723726"/>
            <a:ext cx="939244" cy="4338085"/>
          </a:xfrm>
          <a:prstGeom prst="rightBrace">
            <a:avLst>
              <a:gd name="adj1" fmla="val 7219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6511" y="5665292"/>
                <a:ext cx="10501423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e>
                    </m:d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−1=   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−ℓ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srgbClr val="0033CC"/>
                    </a:solidFill>
                  </a:rPr>
                  <a:t>category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11" y="5665292"/>
                <a:ext cx="10501423" cy="787139"/>
              </a:xfrm>
              <a:prstGeom prst="rect">
                <a:avLst/>
              </a:prstGeom>
              <a:blipFill>
                <a:blip r:embed="rId6"/>
                <a:stretch>
                  <a:fillRect t="-7752" b="-2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4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7274" y="302153"/>
                <a:ext cx="10845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</a:rPr>
                  <a:t>Sanity check: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  Local label = global label.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74" y="302153"/>
                <a:ext cx="10845209" cy="646331"/>
              </a:xfrm>
              <a:prstGeom prst="rect">
                <a:avLst/>
              </a:prstGeom>
              <a:blipFill>
                <a:blip r:embed="rId2"/>
                <a:stretch>
                  <a:fillRect l="-1743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19569" y="1314762"/>
                <a:ext cx="43274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𝑉𝐸𝐶𝑇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69" y="1314762"/>
                <a:ext cx="432745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19569" y="3477611"/>
                <a:ext cx="10951536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℘</m:t>
                            </m:r>
                          </m:e>
                        </m:d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is a vector in </a:t>
                </a:r>
                <a:r>
                  <a:rPr lang="en-US" sz="4000" dirty="0" err="1">
                    <a:solidFill>
                      <a:srgbClr val="7030A0"/>
                    </a:solidFill>
                  </a:rPr>
                  <a:t>statespace</a:t>
                </a:r>
                <a:r>
                  <a:rPr lang="en-US" sz="4000" dirty="0">
                    <a:solidFill>
                      <a:srgbClr val="7030A0"/>
                    </a:solidFill>
                  </a:rPr>
                  <a:t> 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69" y="3477611"/>
                <a:ext cx="10951536" cy="763094"/>
              </a:xfrm>
              <a:prstGeom prst="rect">
                <a:avLst/>
              </a:prstGeom>
              <a:blipFill>
                <a:blip r:embed="rId4"/>
                <a:stretch>
                  <a:fillRect t="-12698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81716" y="456301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State/operator correspondence.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9509" y="5909516"/>
            <a:ext cx="849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Lower codimension: There is a difference.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55265" y="1305782"/>
                <a:ext cx="4136065" cy="71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265" y="1305782"/>
                <a:ext cx="4136065" cy="714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111" y="2417852"/>
                <a:ext cx="10951534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Vector space of ``states’’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11" y="2417852"/>
                <a:ext cx="10951534" cy="749629"/>
              </a:xfrm>
              <a:prstGeom prst="rect">
                <a:avLst/>
              </a:prstGeom>
              <a:blipFill>
                <a:blip r:embed="rId7"/>
                <a:stretch>
                  <a:fillRect t="-8943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1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4158" y="0"/>
                <a:ext cx="1107912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Claim: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smooth with trivialized normal bundle then the local label determines the global label: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8" y="0"/>
                <a:ext cx="11079125" cy="1323439"/>
              </a:xfrm>
              <a:prstGeom prst="rect">
                <a:avLst/>
              </a:prstGeom>
              <a:blipFill>
                <a:blip r:embed="rId2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3088" y="1420305"/>
                <a:ext cx="10414369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7030A0"/>
                    </a:solidFill>
                  </a:rPr>
                  <a:t>``KK Reduction”: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sup>
                        </m:sSup>
                      </m:e>
                    </m:d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88" y="1420305"/>
                <a:ext cx="10414369" cy="814005"/>
              </a:xfrm>
              <a:prstGeom prst="rect">
                <a:avLst/>
              </a:prstGeom>
              <a:blipFill>
                <a:blip r:embed="rId3"/>
                <a:stretch>
                  <a:fillRect l="-2108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9581" y="2301045"/>
                <a:ext cx="11174818" cy="1275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Data of local defect defines a left boundary theory</a:t>
                </a:r>
              </a:p>
              <a:p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−ℓ+1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dimensional theory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81" y="2301045"/>
                <a:ext cx="11174818" cy="1275477"/>
              </a:xfrm>
              <a:prstGeom prst="rect">
                <a:avLst/>
              </a:prstGeom>
              <a:blipFill>
                <a:blip r:embed="rId4"/>
                <a:stretch>
                  <a:fillRect l="-1691" t="-714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3643257"/>
            <a:ext cx="5959391" cy="3183527"/>
            <a:chOff x="-58320" y="3576521"/>
            <a:chExt cx="5959391" cy="3183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274793" y="4526395"/>
                  <a:ext cx="109515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−ℓ</m:t>
                            </m:r>
                          </m:sub>
                        </m:sSub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4793" y="4526395"/>
                  <a:ext cx="1095154" cy="923330"/>
                </a:xfrm>
                <a:prstGeom prst="rect">
                  <a:avLst/>
                </a:prstGeom>
                <a:blipFill>
                  <a:blip r:embed="rId5"/>
                  <a:stretch>
                    <a:fillRect r="-435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2954613" y="4151561"/>
              <a:ext cx="1233377" cy="182868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2919826" y="3909155"/>
              <a:ext cx="5317" cy="2105131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520997" y="4612715"/>
                  <a:ext cx="1478803" cy="6839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97" y="4612715"/>
                  <a:ext cx="1478803" cy="6839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3035083" y="6113717"/>
              <a:ext cx="14458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[0,1]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-58320" y="4665108"/>
                  <a:ext cx="1808379" cy="7496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8320" y="4665108"/>
                  <a:ext cx="1808379" cy="7496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Left Bracket 22"/>
            <p:cNvSpPr/>
            <p:nvPr/>
          </p:nvSpPr>
          <p:spPr>
            <a:xfrm>
              <a:off x="1531259" y="3576521"/>
              <a:ext cx="770225" cy="3111357"/>
            </a:xfrm>
            <a:prstGeom prst="leftBracket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Bracket 24"/>
            <p:cNvSpPr/>
            <p:nvPr/>
          </p:nvSpPr>
          <p:spPr>
            <a:xfrm>
              <a:off x="5560829" y="3735777"/>
              <a:ext cx="340242" cy="2856409"/>
            </a:xfrm>
            <a:prstGeom prst="rightBracket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943342" y="4018090"/>
              <a:ext cx="53756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07193" y="4093392"/>
                <a:ext cx="5146158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526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5265B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526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5265B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93" y="4093392"/>
                <a:ext cx="5146158" cy="921471"/>
              </a:xfrm>
              <a:prstGeom prst="rect">
                <a:avLst/>
              </a:prstGeom>
              <a:blipFill>
                <a:blip r:embed="rId8"/>
                <a:stretch>
                  <a:fillRect r="-1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50273" y="5421976"/>
                <a:ext cx="6007395" cy="1184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</a:rPr>
                  <a:t>Gives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sub>
                    </m:sSub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in vector space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273" y="5421976"/>
                <a:ext cx="6007395" cy="1184620"/>
              </a:xfrm>
              <a:prstGeom prst="rect">
                <a:avLst/>
              </a:prstGeom>
              <a:blipFill>
                <a:blip r:embed="rId9"/>
                <a:stretch>
                  <a:fillRect l="-2640" t="-6154" r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70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8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60" y="0"/>
            <a:ext cx="7761767" cy="68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41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9480" y="2593930"/>
                <a:ext cx="1131304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is not smooth we treat it as a </a:t>
                </a:r>
              </a:p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stratified space and consider the links </a:t>
                </a:r>
              </a:p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starting with the lowest codimension </a:t>
                </a:r>
              </a:p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and then move up in codimension.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80" y="2593930"/>
                <a:ext cx="11313040" cy="2800767"/>
              </a:xfrm>
              <a:prstGeom prst="rect">
                <a:avLst/>
              </a:prstGeom>
              <a:blipFill>
                <a:blip r:embed="rId2"/>
                <a:stretch>
                  <a:fillRect t="-4575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D65DC7E-239B-3770-3895-3FBCBD41B662}"/>
              </a:ext>
            </a:extLst>
          </p:cNvPr>
          <p:cNvSpPr txBox="1"/>
          <p:nvPr/>
        </p:nvSpPr>
        <p:spPr>
          <a:xfrm>
            <a:off x="1175704" y="1235034"/>
            <a:ext cx="9840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One key point in the general theory of defects: </a:t>
            </a:r>
          </a:p>
        </p:txBody>
      </p:sp>
    </p:spTree>
    <p:extLst>
      <p:ext uri="{BB962C8B-B14F-4D97-AF65-F5344CB8AC3E}">
        <p14:creationId xmlns:p14="http://schemas.microsoft.com/office/powerpoint/2010/main" val="93417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396" y="-4316"/>
            <a:ext cx="9952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Semiclassical Defect Data In FHT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06682" y="912762"/>
                <a:ext cx="12578531" cy="1419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we can </a:t>
                </a:r>
                <a:r>
                  <a:rPr lang="en-US" sz="3600" b="1" i="1" u="sng" dirty="0">
                    <a:solidFill>
                      <a:srgbClr val="FF0000"/>
                    </a:solidFill>
                  </a:rPr>
                  <a:t>compute</a:t>
                </a:r>
                <a:r>
                  <a:rPr lang="en-US" sz="3600" dirty="0">
                    <a:solidFill>
                      <a:srgbClr val="FF0000"/>
                    </a:solidFill>
                  </a:rPr>
                  <a:t> the local and global labels from 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``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semiclassical</a:t>
                </a:r>
                <a:r>
                  <a:rPr lang="en-US" sz="3600" dirty="0">
                    <a:solidFill>
                      <a:srgbClr val="FF0000"/>
                    </a:solidFill>
                  </a:rPr>
                  <a:t> data’’ (thought of as dynamical fields for the defect)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6682" y="912762"/>
                <a:ext cx="12578531" cy="1419363"/>
              </a:xfrm>
              <a:prstGeom prst="rect">
                <a:avLst/>
              </a:prstGeom>
              <a:blipFill>
                <a:blip r:embed="rId2"/>
                <a:stretch>
                  <a:fillRect l="-1309" r="-2084" b="-13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3276" y="2391260"/>
                <a:ext cx="11238613" cy="836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</a:rPr>
                  <a:t>DEF</a:t>
                </a:r>
                <a:r>
                  <a:rPr lang="en-US" sz="4000" dirty="0">
                    <a:solidFill>
                      <a:srgbClr val="0000FF"/>
                    </a:solidFill>
                  </a:rPr>
                  <a:t>: </a:t>
                </a:r>
                <a:r>
                  <a:rPr lang="en-US" sz="4000" dirty="0" err="1">
                    <a:solidFill>
                      <a:srgbClr val="0000FF"/>
                    </a:solidFill>
                  </a:rPr>
                  <a:t>Semiclassical</a:t>
                </a:r>
                <a:r>
                  <a:rPr lang="en-US" sz="4000" dirty="0">
                    <a:solidFill>
                      <a:srgbClr val="0000FF"/>
                    </a:solidFill>
                  </a:rPr>
                  <a:t> local defect data: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 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76" y="2391260"/>
                <a:ext cx="11238613" cy="836896"/>
              </a:xfrm>
              <a:prstGeom prst="rect">
                <a:avLst/>
              </a:prstGeom>
              <a:blipFill>
                <a:blip r:embed="rId3"/>
                <a:stretch>
                  <a:fillRect l="-195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9849" y="33403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Apply ``quantization procedure’’ of FHLT to the correspondence: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54842" y="4127786"/>
            <a:ext cx="6482315" cy="2860364"/>
            <a:chOff x="2307265" y="3940991"/>
            <a:chExt cx="6482315" cy="2860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823636" y="3940991"/>
                  <a:ext cx="144602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636" y="3940991"/>
                  <a:ext cx="144602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>
              <a:off x="5730948" y="4643056"/>
              <a:ext cx="2094615" cy="122611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7960239" y="5704003"/>
                  <a:ext cx="829341" cy="10973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239" y="5704003"/>
                  <a:ext cx="829341" cy="1097352"/>
                </a:xfrm>
                <a:prstGeom prst="rect">
                  <a:avLst/>
                </a:prstGeom>
                <a:blipFill>
                  <a:blip r:embed="rId5"/>
                  <a:stretch>
                    <a:fillRect r="-1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H="1">
              <a:off x="3157870" y="4710714"/>
              <a:ext cx="1853609" cy="123288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307265" y="5869172"/>
                  <a:ext cx="8506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65" y="5869172"/>
                  <a:ext cx="850605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461051" y="4461553"/>
                  <a:ext cx="116958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051" y="4461553"/>
                  <a:ext cx="1169581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810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86539" y="276446"/>
                <a:ext cx="93034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Simplest example: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: Point defect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539" y="276446"/>
                <a:ext cx="9303489" cy="707886"/>
              </a:xfrm>
              <a:prstGeom prst="rect">
                <a:avLst/>
              </a:prstGeom>
              <a:blipFill>
                <a:blip r:embed="rId2"/>
                <a:stretch>
                  <a:fillRect l="-229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3915" y="1103921"/>
                <a:ext cx="11887200" cy="1072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C00000"/>
                    </a:solidFill>
                  </a:rPr>
                  <a:t>Local label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36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5" y="1103921"/>
                <a:ext cx="11887200" cy="1072025"/>
              </a:xfrm>
              <a:prstGeom prst="rect">
                <a:avLst/>
              </a:prstGeom>
              <a:blipFill>
                <a:blip r:embed="rId3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7441" y="3267363"/>
                <a:ext cx="1076014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2060"/>
                    </a:solidFill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𝒴</m:t>
                        </m:r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B050"/>
                    </a:solidFill>
                  </a:rPr>
                  <a:t> </a:t>
                </a:r>
                <a:r>
                  <a:rPr lang="en-US" sz="4400" dirty="0">
                    <a:solidFill>
                      <a:srgbClr val="002060"/>
                    </a:solidFill>
                  </a:rPr>
                  <a:t>we </a:t>
                </a:r>
                <a:r>
                  <a:rPr lang="en-US" sz="4400" b="1" i="1" u="sng" dirty="0">
                    <a:solidFill>
                      <a:srgbClr val="002060"/>
                    </a:solidFill>
                  </a:rPr>
                  <a:t>compute</a:t>
                </a:r>
                <a:r>
                  <a:rPr lang="en-US" sz="4400" dirty="0">
                    <a:solidFill>
                      <a:srgbClr val="002060"/>
                    </a:solidFill>
                  </a:rPr>
                  <a:t>  this vector to be the pushforward of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1" y="3267363"/>
                <a:ext cx="10760149" cy="1446550"/>
              </a:xfrm>
              <a:prstGeom prst="rect">
                <a:avLst/>
              </a:prstGeom>
              <a:blipFill>
                <a:blip r:embed="rId4"/>
                <a:stretch>
                  <a:fillRect l="-1076"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9702" y="4926595"/>
                <a:ext cx="11546959" cy="175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| 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02" y="4926595"/>
                <a:ext cx="11546959" cy="1757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4833964"/>
                <a:ext cx="2679404" cy="72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33964"/>
                <a:ext cx="2679404" cy="7211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39702" y="2225841"/>
                <a:ext cx="9708299" cy="921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C0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C00000"/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C00000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C00000"/>
                          </a:solidFill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C00000"/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C0000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C00000"/>
                          </a:solidFill>
                        </a:rPr>
                        <m:t>vector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C00000"/>
                          </a:solidFill>
                        </a:rPr>
                        <m:t>in</m:t>
                      </m:r>
                      <m:sSubSup>
                        <m:sSubSup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𝐹𝑢𝑛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3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02" y="2225841"/>
                <a:ext cx="9708299" cy="92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76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977" y="85066"/>
            <a:ext cx="682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Many </a:t>
            </a:r>
            <a:r>
              <a:rPr lang="en-US" sz="4800" dirty="0" err="1"/>
              <a:t>Many</a:t>
            </a:r>
            <a:r>
              <a:rPr lang="en-US" sz="4800" dirty="0"/>
              <a:t> </a:t>
            </a:r>
            <a:r>
              <a:rPr lang="en-US" sz="4800" dirty="0" err="1"/>
              <a:t>Antecedants</a:t>
            </a:r>
            <a:r>
              <a:rPr lang="en-US" sz="48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852" y="2605774"/>
            <a:ext cx="1020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Gaiotto</a:t>
            </a:r>
            <a:r>
              <a:rPr lang="en-US" sz="3200" dirty="0"/>
              <a:t>, Kapustin, </a:t>
            </a:r>
            <a:r>
              <a:rPr lang="en-US" sz="3200" dirty="0" err="1"/>
              <a:t>Seiberg</a:t>
            </a:r>
            <a:r>
              <a:rPr lang="en-US" sz="3200" dirty="0"/>
              <a:t>, Willet: Section 6 &amp; 7.3, ...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852" y="3356509"/>
            <a:ext cx="544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Gaiotto-Kulp</a:t>
            </a:r>
            <a:r>
              <a:rPr lang="en-US" sz="3200" dirty="0"/>
              <a:t>, 2008.05960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495" y="1797842"/>
            <a:ext cx="10838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Fuchs, </a:t>
            </a:r>
            <a:r>
              <a:rPr lang="en-US" sz="3200" dirty="0" err="1"/>
              <a:t>Runkel</a:t>
            </a:r>
            <a:r>
              <a:rPr lang="en-US" sz="3200" dirty="0"/>
              <a:t>, </a:t>
            </a:r>
            <a:r>
              <a:rPr lang="en-US" sz="3200" dirty="0" err="1"/>
              <a:t>Schweigert</a:t>
            </a:r>
            <a:r>
              <a:rPr lang="en-US" sz="3200" dirty="0"/>
              <a:t>, Valentino,  … , Kapustin &amp; </a:t>
            </a:r>
            <a:r>
              <a:rPr lang="en-US" sz="3200" dirty="0" err="1"/>
              <a:t>Saulina</a:t>
            </a:r>
            <a:r>
              <a:rPr lang="en-US" sz="3200" dirty="0"/>
              <a:t>, 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852" y="979299"/>
            <a:ext cx="876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Open-Closed 2d TQFT:  Moore &amp; Segal, ….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159" y="4951232"/>
            <a:ext cx="11568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 we add:  Systematic calculus of defects in TFT, </a:t>
            </a:r>
          </a:p>
          <a:p>
            <a:pPr algn="ctr"/>
            <a:r>
              <a:rPr lang="en-US" sz="4000" dirty="0"/>
              <a:t>especially, finite </a:t>
            </a:r>
            <a:r>
              <a:rPr lang="en-US" sz="4000" dirty="0" err="1"/>
              <a:t>homotopy</a:t>
            </a:r>
            <a:r>
              <a:rPr lang="en-US" sz="4000" dirty="0"/>
              <a:t> theories </a:t>
            </a:r>
          </a:p>
          <a:p>
            <a:pPr algn="ctr"/>
            <a:r>
              <a:rPr lang="en-US" sz="4000" dirty="0"/>
              <a:t>and how it ``implements symmetry.’’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852" y="4203650"/>
            <a:ext cx="544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Kong &amp; Zheng, 1705.01087 </a:t>
            </a:r>
          </a:p>
        </p:txBody>
      </p:sp>
    </p:spTree>
    <p:extLst>
      <p:ext uri="{BB962C8B-B14F-4D97-AF65-F5344CB8AC3E}">
        <p14:creationId xmlns:p14="http://schemas.microsoft.com/office/powerpoint/2010/main" val="17562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47567" y="205030"/>
                <a:ext cx="12085675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Semiclassical Approach To Computation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  <m:sup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sup>
                    </m:sSub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567" y="205030"/>
                <a:ext cx="12085675" cy="846386"/>
              </a:xfrm>
              <a:prstGeom prst="rect">
                <a:avLst/>
              </a:prstGeom>
              <a:blipFill>
                <a:blip r:embed="rId3"/>
                <a:stretch>
                  <a:fillRect b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5424" y="1214138"/>
                <a:ext cx="11398102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Mapping space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/>
                  <a:t> is space of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𝑏𝑙𝑘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𝑑𝑓𝑐𝑡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4" y="1214138"/>
                <a:ext cx="11398102" cy="801310"/>
              </a:xfrm>
              <a:prstGeom prst="rect">
                <a:avLst/>
              </a:prstGeom>
              <a:blipFill>
                <a:blip r:embed="rId4"/>
                <a:stretch>
                  <a:fillRect l="-192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5424" y="2065847"/>
                <a:ext cx="44284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𝑏𝑙𝑘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𝒳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4" y="2065847"/>
                <a:ext cx="442846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31611" y="2038691"/>
                <a:ext cx="4428460" cy="82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𝑑𝑓𝑐𝑡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611" y="2038691"/>
                <a:ext cx="4428460" cy="823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95424" y="3016301"/>
            <a:ext cx="4787310" cy="3822845"/>
            <a:chOff x="490868" y="2889599"/>
            <a:chExt cx="4787310" cy="38228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385583" y="2889599"/>
                  <a:ext cx="144602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5583" y="2889599"/>
                  <a:ext cx="1446028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>
              <a:off x="3994295" y="3960234"/>
              <a:ext cx="17719" cy="161122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579625" y="5615092"/>
                  <a:ext cx="829341" cy="10973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625" y="5615092"/>
                  <a:ext cx="829341" cy="1097352"/>
                </a:xfrm>
                <a:prstGeom prst="rect">
                  <a:avLst/>
                </a:prstGeom>
                <a:blipFill>
                  <a:blip r:embed="rId8"/>
                  <a:stretch>
                    <a:fillRect r="-1507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08597" y="4252730"/>
                  <a:ext cx="116958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597" y="4252730"/>
                  <a:ext cx="1169581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90868" y="4323053"/>
                  <a:ext cx="136983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68" y="4323053"/>
                  <a:ext cx="1369830" cy="92333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V="1">
              <a:off x="1594884" y="3668233"/>
              <a:ext cx="1984741" cy="89708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4884" y="5107884"/>
              <a:ext cx="1984741" cy="943223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004385" y="5615092"/>
                  <a:ext cx="1861856" cy="8633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𝑏𝑙𝑘</m:t>
                            </m:r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oMath>
                    </m:oMathPara>
                  </a14:m>
                  <a:endParaRPr lang="en-US" sz="4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85" y="5615092"/>
                  <a:ext cx="1861856" cy="86337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128103" y="3167294"/>
                  <a:ext cx="1762727" cy="8901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𝑑𝑓𝑐𝑡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103" y="3167294"/>
                  <a:ext cx="1762727" cy="89018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70180" y="3351264"/>
                <a:ext cx="6310425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``Quantization’’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gives partition functions, ``</a:t>
                </a:r>
                <a:r>
                  <a:rPr lang="en-US" sz="4000" dirty="0" err="1">
                    <a:solidFill>
                      <a:srgbClr val="0000FF"/>
                    </a:solidFill>
                  </a:rPr>
                  <a:t>statespaces</a:t>
                </a:r>
                <a:r>
                  <a:rPr lang="en-US" sz="4000" dirty="0">
                    <a:solidFill>
                      <a:srgbClr val="0000FF"/>
                    </a:solidFill>
                  </a:rPr>
                  <a:t>’’, amplitudes, etc. in the presence of the defect defined by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80" y="3351264"/>
                <a:ext cx="6310425" cy="3170099"/>
              </a:xfrm>
              <a:prstGeom prst="rect">
                <a:avLst/>
              </a:prstGeom>
              <a:blipFill>
                <a:blip r:embed="rId13"/>
                <a:stretch>
                  <a:fillRect t="-3462" r="-1737" b="-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0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419" y="52923"/>
            <a:ext cx="10313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Domain Walls &amp; Boundary Theories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332" y="1446830"/>
                <a:ext cx="63261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>
                    <a:solidFill>
                      <a:srgbClr val="C00000"/>
                    </a:solidFill>
                  </a:rPr>
                  <a:t>Specialize</a:t>
                </a:r>
                <a:r>
                  <a:rPr lang="en-US" sz="4400" dirty="0">
                    <a:solidFill>
                      <a:srgbClr val="C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ℓ=1:   </m:t>
                    </m:r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2" y="1446830"/>
                <a:ext cx="6326119" cy="769441"/>
              </a:xfrm>
              <a:prstGeom prst="rect">
                <a:avLst/>
              </a:prstGeom>
              <a:blipFill>
                <a:blip r:embed="rId2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-1981226" y="4477741"/>
            <a:ext cx="9944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Natural </a:t>
            </a:r>
            <a:r>
              <a:rPr lang="en-US" sz="4000" u="sng" dirty="0">
                <a:solidFill>
                  <a:srgbClr val="FF0000"/>
                </a:solidFill>
              </a:rPr>
              <a:t>generalization 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7E83FD-9745-1B24-0E1B-ACB0F9530F68}"/>
              </a:ext>
            </a:extLst>
          </p:cNvPr>
          <p:cNvCxnSpPr/>
          <p:nvPr/>
        </p:nvCxnSpPr>
        <p:spPr>
          <a:xfrm>
            <a:off x="8787740" y="958335"/>
            <a:ext cx="0" cy="229548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3BCCB2-36A7-8246-559B-0543495CACE2}"/>
                  </a:ext>
                </a:extLst>
              </p:cNvPr>
              <p:cNvSpPr txBox="1"/>
              <p:nvPr/>
            </p:nvSpPr>
            <p:spPr>
              <a:xfrm>
                <a:off x="6645615" y="1205769"/>
                <a:ext cx="1785866" cy="1260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>
                          <m:d>
                            <m:d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3BCCB2-36A7-8246-559B-0543495CA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615" y="1205769"/>
                <a:ext cx="1785866" cy="1260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F62360-3836-AEBE-325D-F10740B305A4}"/>
                  </a:ext>
                </a:extLst>
              </p:cNvPr>
              <p:cNvSpPr txBox="1"/>
              <p:nvPr/>
            </p:nvSpPr>
            <p:spPr>
              <a:xfrm>
                <a:off x="9244332" y="1193894"/>
                <a:ext cx="1785866" cy="1260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>
                          <m:d>
                            <m:d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F62360-3836-AEBE-325D-F10740B30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332" y="1193894"/>
                <a:ext cx="1785866" cy="1260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44D45E-4EE7-F72E-0025-A12B0A671260}"/>
              </a:ext>
            </a:extLst>
          </p:cNvPr>
          <p:cNvCxnSpPr/>
          <p:nvPr/>
        </p:nvCxnSpPr>
        <p:spPr>
          <a:xfrm>
            <a:off x="8787740" y="4032065"/>
            <a:ext cx="0" cy="229548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D7DA5F-A2FC-D12A-AB94-F5C27C05F30F}"/>
                  </a:ext>
                </a:extLst>
              </p:cNvPr>
              <p:cNvSpPr txBox="1"/>
              <p:nvPr/>
            </p:nvSpPr>
            <p:spPr>
              <a:xfrm>
                <a:off x="6645615" y="4279499"/>
                <a:ext cx="1785866" cy="1370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</m:e>
                            <m:sub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D7DA5F-A2FC-D12A-AB94-F5C27C05F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615" y="4279499"/>
                <a:ext cx="1785866" cy="1370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CC06D5-D82F-F17F-3CB0-24194D0EC8F5}"/>
                  </a:ext>
                </a:extLst>
              </p:cNvPr>
              <p:cNvSpPr txBox="1"/>
              <p:nvPr/>
            </p:nvSpPr>
            <p:spPr>
              <a:xfrm>
                <a:off x="9244332" y="4267624"/>
                <a:ext cx="1785866" cy="1370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</m:e>
                            <m:sub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CC06D5-D82F-F17F-3CB0-24194D0EC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332" y="4267624"/>
                <a:ext cx="1785866" cy="1370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7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35" y="134051"/>
            <a:ext cx="10313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Domain Walls &amp; Boundary Theories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76598" y="3509667"/>
            <a:ext cx="3719624" cy="3213246"/>
            <a:chOff x="-51391" y="1748379"/>
            <a:chExt cx="3719624" cy="32132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622796" y="1748379"/>
                  <a:ext cx="87585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796" y="1748379"/>
                  <a:ext cx="875856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H="1">
              <a:off x="674060" y="2757641"/>
              <a:ext cx="1135911" cy="145104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817626" y="4038295"/>
                  <a:ext cx="829341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7626" y="4038295"/>
                  <a:ext cx="829341" cy="923330"/>
                </a:xfrm>
                <a:prstGeom prst="rect">
                  <a:avLst/>
                </a:prstGeom>
                <a:blipFill>
                  <a:blip r:embed="rId3"/>
                  <a:stretch>
                    <a:fillRect r="-3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70020" y="2549453"/>
                  <a:ext cx="116958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20" y="2549453"/>
                  <a:ext cx="1169581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2125398" y="2757641"/>
              <a:ext cx="936779" cy="145104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498652" y="2585776"/>
                  <a:ext cx="116958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652" y="2585776"/>
                  <a:ext cx="1169581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-51391" y="4038295"/>
                  <a:ext cx="829341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1391" y="4038295"/>
                  <a:ext cx="829341" cy="923330"/>
                </a:xfrm>
                <a:prstGeom prst="rect">
                  <a:avLst/>
                </a:prstGeom>
                <a:blipFill>
                  <a:blip r:embed="rId6"/>
                  <a:stretch>
                    <a:fillRect r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665600" y="1564706"/>
            <a:ext cx="9944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Easily implemented by semiclassical data for a domain wall between different FHT’s: </a:t>
            </a:r>
          </a:p>
        </p:txBody>
      </p:sp>
    </p:spTree>
    <p:extLst>
      <p:ext uri="{BB962C8B-B14F-4D97-AF65-F5344CB8AC3E}">
        <p14:creationId xmlns:p14="http://schemas.microsoft.com/office/powerpoint/2010/main" val="6215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5628" y="356683"/>
                <a:ext cx="103747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Boundary theories: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=∅ </m:t>
                    </m:r>
                  </m:oMath>
                </a14:m>
                <a:r>
                  <a:rPr lang="en-US" sz="4800" dirty="0"/>
                  <a:t>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=∅ 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28" y="356683"/>
                <a:ext cx="10374755" cy="830997"/>
              </a:xfrm>
              <a:prstGeom prst="rect">
                <a:avLst/>
              </a:prstGeom>
              <a:blipFill>
                <a:blip r:embed="rId2"/>
                <a:stretch>
                  <a:fillRect l="-264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91605" y="1747812"/>
                <a:ext cx="1208921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B050"/>
                    </a:solidFill>
                  </a:rPr>
                  <a:t>``</a:t>
                </a:r>
                <a:r>
                  <a:rPr lang="en-US" sz="4400" dirty="0" err="1">
                    <a:solidFill>
                      <a:srgbClr val="00B050"/>
                    </a:solidFill>
                  </a:rPr>
                  <a:t>Dirichlet</a:t>
                </a:r>
                <a:r>
                  <a:rPr lang="en-US" sz="4400" dirty="0">
                    <a:solidFill>
                      <a:srgbClr val="00B050"/>
                    </a:solidFill>
                  </a:rPr>
                  <a:t>’’: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4400" dirty="0">
                    <a:solidFill>
                      <a:srgbClr val="00B05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B050"/>
                    </a:solidFill>
                  </a:rPr>
                  <a:t> chooses a connected component of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605" y="1747812"/>
                <a:ext cx="12089219" cy="1446550"/>
              </a:xfrm>
              <a:prstGeom prst="rect">
                <a:avLst/>
              </a:prstGeom>
              <a:blipFill>
                <a:blip r:embed="rId3"/>
                <a:stretch>
                  <a:fillRect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780" y="3436114"/>
                <a:ext cx="109352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352B34"/>
                    </a:solidFill>
                  </a:rPr>
                  <a:t>``Neumann’’: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352B34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sz="4800" b="0" i="1" smtClean="0">
                        <a:solidFill>
                          <a:srgbClr val="352B3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352B34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800" b="0" i="1" smtClean="0">
                        <a:solidFill>
                          <a:srgbClr val="352B34"/>
                        </a:solidFill>
                        <a:latin typeface="Cambria Math" panose="02040503050406030204" pitchFamily="18" charset="0"/>
                      </a:rPr>
                      <m:t>  &amp;  </m:t>
                    </m:r>
                    <m:r>
                      <a:rPr lang="en-US" sz="4800" b="0" i="1" smtClean="0">
                        <a:solidFill>
                          <a:srgbClr val="352B34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4800" b="0" i="1" smtClean="0">
                        <a:solidFill>
                          <a:srgbClr val="352B34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4800" b="0" i="1" smtClean="0">
                        <a:solidFill>
                          <a:srgbClr val="352B34"/>
                        </a:solidFill>
                        <a:latin typeface="Cambria Math" panose="02040503050406030204" pitchFamily="18" charset="0"/>
                      </a:rPr>
                      <m:t>𝐼𝑑𝑒𝑛𝑡𝑖𝑡𝑦</m:t>
                    </m:r>
                    <m:r>
                      <a:rPr lang="en-US" sz="4800" b="0" i="1" smtClean="0">
                        <a:solidFill>
                          <a:srgbClr val="352B34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800" dirty="0">
                  <a:solidFill>
                    <a:srgbClr val="352B34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0" y="3436114"/>
                <a:ext cx="10935224" cy="830997"/>
              </a:xfrm>
              <a:prstGeom prst="rect">
                <a:avLst/>
              </a:prstGeom>
              <a:blipFill>
                <a:blip r:embed="rId4"/>
                <a:stretch>
                  <a:fillRect l="-256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781" y="4750616"/>
                <a:ext cx="120892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Names arise from the case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gauge theory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1" y="4750616"/>
                <a:ext cx="12089219" cy="646331"/>
              </a:xfrm>
              <a:prstGeom prst="rect">
                <a:avLst/>
              </a:prstGeom>
              <a:blipFill>
                <a:blip r:embed="rId5"/>
                <a:stretch>
                  <a:fillRect l="-156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70167" y="5807999"/>
            <a:ext cx="10944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But lots of other boundary theories are possible…. </a:t>
            </a:r>
          </a:p>
        </p:txBody>
      </p:sp>
    </p:spTree>
    <p:extLst>
      <p:ext uri="{BB962C8B-B14F-4D97-AF65-F5344CB8AC3E}">
        <p14:creationId xmlns:p14="http://schemas.microsoft.com/office/powerpoint/2010/main" val="210267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1983" y="98684"/>
                <a:ext cx="51322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Example: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83" y="98684"/>
                <a:ext cx="5132254" cy="769441"/>
              </a:xfrm>
              <a:prstGeom prst="rect">
                <a:avLst/>
              </a:prstGeom>
              <a:blipFill>
                <a:blip r:embed="rId2"/>
                <a:stretch>
                  <a:fillRect l="-4751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6043" y="4394380"/>
                <a:ext cx="1049681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p-dimensional </a:t>
                </a:r>
                <a:r>
                  <a:rPr lang="en-US" sz="4000" dirty="0" err="1">
                    <a:solidFill>
                      <a:srgbClr val="C00000"/>
                    </a:solidFill>
                  </a:rPr>
                  <a:t>Dijkgraaf</a:t>
                </a:r>
                <a:r>
                  <a:rPr lang="en-US" sz="4000" dirty="0">
                    <a:solidFill>
                      <a:srgbClr val="C00000"/>
                    </a:solidFill>
                  </a:rPr>
                  <a:t>-Witten theory.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43" y="4394380"/>
                <a:ext cx="10496810" cy="926087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28597" y="1011257"/>
            <a:ext cx="1073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General set of semiclassical boundary conditions: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9503" y="2074627"/>
                <a:ext cx="32469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03" y="2074627"/>
                <a:ext cx="324698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58549" y="2076183"/>
                <a:ext cx="3632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𝒴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549" y="2076183"/>
                <a:ext cx="363254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86909" y="2135833"/>
                <a:ext cx="1323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𝐵𝐺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909" y="2135833"/>
                <a:ext cx="13235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8573985" y="2557636"/>
            <a:ext cx="2324032" cy="7537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26668" y="1749746"/>
                <a:ext cx="20713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𝐵𝑓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668" y="1749746"/>
                <a:ext cx="207134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573D56-8C61-51F5-2E4A-B8A223667DDF}"/>
                  </a:ext>
                </a:extLst>
              </p:cNvPr>
              <p:cNvSpPr txBox="1"/>
              <p:nvPr/>
            </p:nvSpPr>
            <p:spPr>
              <a:xfrm>
                <a:off x="3216370" y="5914459"/>
                <a:ext cx="89756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𝐵𝐻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:    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𝛿𝜇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𝐵𝑓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573D56-8C61-51F5-2E4A-B8A223667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370" y="5914459"/>
                <a:ext cx="897563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A0E97438-6699-CCF1-D7C4-1390A956AAE9}"/>
              </a:ext>
            </a:extLst>
          </p:cNvPr>
          <p:cNvSpPr/>
          <p:nvPr/>
        </p:nvSpPr>
        <p:spPr>
          <a:xfrm>
            <a:off x="4261192" y="2227741"/>
            <a:ext cx="1353787" cy="50864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894814-CF5E-878D-F49E-3B3366E8BC25}"/>
                  </a:ext>
                </a:extLst>
              </p:cNvPr>
              <p:cNvSpPr txBox="1"/>
              <p:nvPr/>
            </p:nvSpPr>
            <p:spPr>
              <a:xfrm>
                <a:off x="2018806" y="3319835"/>
                <a:ext cx="828897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B050"/>
                    </a:solidFill>
                  </a:rPr>
                  <a:t>Include twisting by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894814-CF5E-878D-F49E-3B3366E8B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806" y="3319835"/>
                <a:ext cx="8288977" cy="769441"/>
              </a:xfrm>
              <a:prstGeom prst="rect">
                <a:avLst/>
              </a:prstGeom>
              <a:blipFill>
                <a:blip r:embed="rId9"/>
                <a:stretch>
                  <a:fillRect l="-2941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45A8489-7F63-D91E-8086-2002D8724552}"/>
              </a:ext>
            </a:extLst>
          </p:cNvPr>
          <p:cNvSpPr txBox="1"/>
          <p:nvPr/>
        </p:nvSpPr>
        <p:spPr>
          <a:xfrm>
            <a:off x="285009" y="5853253"/>
            <a:ext cx="346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</a:rPr>
              <a:t>Extra data: </a:t>
            </a:r>
          </a:p>
        </p:txBody>
      </p:sp>
    </p:spTree>
    <p:extLst>
      <p:ext uri="{BB962C8B-B14F-4D97-AF65-F5344CB8AC3E}">
        <p14:creationId xmlns:p14="http://schemas.microsoft.com/office/powerpoint/2010/main" val="21148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5" grpId="0"/>
      <p:bldP spid="8" grpId="0"/>
      <p:bldP spid="12" grpId="0" animBg="1"/>
      <p:bldP spid="13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0206" y="89665"/>
                <a:ext cx="8655485" cy="1818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0000FF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5400" dirty="0">
                    <a:solidFill>
                      <a:srgbClr val="0000FF"/>
                    </a:solidFill>
                  </a:rPr>
                  <a:t>then the </a:t>
                </a:r>
              </a:p>
              <a:p>
                <a:pPr algn="ctr"/>
                <a:r>
                  <a:rPr lang="en-US" sz="5400" dirty="0">
                    <a:solidFill>
                      <a:srgbClr val="0000FF"/>
                    </a:solidFill>
                  </a:rPr>
                  <a:t>relevant mapping space is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206" y="89665"/>
                <a:ext cx="8655485" cy="1818511"/>
              </a:xfrm>
              <a:prstGeom prst="rect">
                <a:avLst/>
              </a:prstGeom>
              <a:blipFill>
                <a:blip r:embed="rId2"/>
                <a:stretch>
                  <a:fillRect t="-8725" b="-19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89667" y="2165235"/>
                <a:ext cx="7747862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lit/>
                        </m:rP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6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𝑏𝑙𝑘</m:t>
                              </m:r>
                            </m:sub>
                          </m:s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𝑏𝑑𝑦</m:t>
                              </m:r>
                            </m:sub>
                          </m:sSub>
                        </m:e>
                      </m:d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667" y="2165235"/>
                <a:ext cx="7747862" cy="1154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523102" y="2349471"/>
            <a:ext cx="4787310" cy="4150435"/>
            <a:chOff x="6523102" y="2305404"/>
            <a:chExt cx="4787310" cy="4150435"/>
          </a:xfrm>
        </p:grpSpPr>
        <p:grpSp>
          <p:nvGrpSpPr>
            <p:cNvPr id="15" name="Group 14"/>
            <p:cNvGrpSpPr/>
            <p:nvPr/>
          </p:nvGrpSpPr>
          <p:grpSpPr>
            <a:xfrm>
              <a:off x="6523102" y="2305404"/>
              <a:ext cx="4787310" cy="4150435"/>
              <a:chOff x="6237962" y="2338454"/>
              <a:chExt cx="4787310" cy="41504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9132677" y="2338454"/>
                    <a:ext cx="1446028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32677" y="2338454"/>
                    <a:ext cx="1446028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" name="Straight Arrow Connector 4"/>
              <p:cNvCxnSpPr/>
              <p:nvPr/>
            </p:nvCxnSpPr>
            <p:spPr>
              <a:xfrm>
                <a:off x="9741389" y="3409089"/>
                <a:ext cx="17719" cy="1611226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9326719" y="5063947"/>
                    <a:ext cx="829341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26719" y="5063947"/>
                    <a:ext cx="829341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47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9855691" y="3701585"/>
                    <a:ext cx="116958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𝐵𝑓</m:t>
                          </m:r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55691" y="3701585"/>
                    <a:ext cx="1169581" cy="83099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237962" y="3771908"/>
                    <a:ext cx="136983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7962" y="3771908"/>
                    <a:ext cx="1369830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/>
              <p:cNvCxnSpPr/>
              <p:nvPr/>
            </p:nvCxnSpPr>
            <p:spPr>
              <a:xfrm flipV="1">
                <a:off x="7341978" y="3117088"/>
                <a:ext cx="1984741" cy="897081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7341978" y="4556739"/>
                <a:ext cx="1984741" cy="943223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7438081" y="5200331"/>
                    <a:ext cx="2159245" cy="12885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𝑏𝑙𝑘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8081" y="5200331"/>
                    <a:ext cx="2159245" cy="128855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7558195" y="2386561"/>
                  <a:ext cx="1622175" cy="8892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𝑏𝑑𝑦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8195" y="2386561"/>
                  <a:ext cx="1622175" cy="88928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14834" y="3565628"/>
                <a:ext cx="142796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834" y="3565628"/>
                <a:ext cx="1427967" cy="13234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3922" y="3335576"/>
                <a:ext cx="60625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5265B"/>
                    </a:solidFill>
                  </a:rPr>
                  <a:t>Reduction of structure group on the boundary from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5265B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22" y="3335576"/>
                <a:ext cx="6062597" cy="1200329"/>
              </a:xfrm>
              <a:prstGeom prst="rect">
                <a:avLst/>
              </a:prstGeom>
              <a:blipFill>
                <a:blip r:embed="rId11"/>
                <a:stretch>
                  <a:fillRect l="-3119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9255" y="4706255"/>
                <a:ext cx="679692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Adding a (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homotopical</a:t>
                </a:r>
                <a:r>
                  <a:rPr lang="en-US" sz="3200" dirty="0">
                    <a:solidFill>
                      <a:srgbClr val="C00000"/>
                    </a:solidFill>
                  </a:rPr>
                  <a:t>) sigma model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, as expected when we break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symmetry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symmetry on the boundary.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5" y="4706255"/>
                <a:ext cx="6796927" cy="2062103"/>
              </a:xfrm>
              <a:prstGeom prst="rect">
                <a:avLst/>
              </a:prstGeom>
              <a:blipFill>
                <a:blip r:embed="rId12"/>
                <a:stretch>
                  <a:fillRect t="-3846" r="-628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6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7336" y="893708"/>
                <a:ext cx="1010297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𝐶𝐴𝑇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𝑇𝐸𝑁𝑆𝐶𝐴𝑇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&amp;  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  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36" y="893708"/>
                <a:ext cx="1010297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9345" y="3143592"/>
                <a:ext cx="11910235" cy="147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</a:rPr>
                  <a:t> Will be a module category for the tensor category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𝐵𝐺</m:t>
                        </m:r>
                      </m:sub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 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45" y="3143592"/>
                <a:ext cx="11910235" cy="1475019"/>
              </a:xfrm>
              <a:prstGeom prst="rect">
                <a:avLst/>
              </a:prstGeom>
              <a:blipFill>
                <a:blip r:embed="rId3"/>
                <a:stretch>
                  <a:fillRect l="-870" t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3784" y="4748242"/>
                <a:ext cx="10515600" cy="985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𝑔𝐻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≔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84" y="4748242"/>
                <a:ext cx="10515600" cy="985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216" y="5932020"/>
                <a:ext cx="49919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𝑔𝐻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6" y="5932020"/>
                <a:ext cx="4991984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40952" y="5993286"/>
                <a:ext cx="7086600" cy="807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p>
                    </m:sSubSup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: Constructed from the </a:t>
                </a:r>
                <a:r>
                  <a:rPr lang="en-US" sz="3200" dirty="0" err="1">
                    <a:solidFill>
                      <a:srgbClr val="0033CC"/>
                    </a:solidFill>
                  </a:rPr>
                  <a:t>cocycle</a:t>
                </a:r>
                <a:r>
                  <a:rPr lang="en-US" sz="32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52" y="5993286"/>
                <a:ext cx="7086600" cy="807080"/>
              </a:xfrm>
              <a:prstGeom prst="rect">
                <a:avLst/>
              </a:prstGeom>
              <a:blipFill>
                <a:blip r:embed="rId10"/>
                <a:stretch>
                  <a:fillRect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55137AD-6B58-E06A-5B4E-5CE168925955}"/>
              </a:ext>
            </a:extLst>
          </p:cNvPr>
          <p:cNvGrpSpPr/>
          <p:nvPr/>
        </p:nvGrpSpPr>
        <p:grpSpPr>
          <a:xfrm>
            <a:off x="-271722" y="1594062"/>
            <a:ext cx="11238613" cy="1470403"/>
            <a:chOff x="-332693" y="1133459"/>
            <a:chExt cx="11238613" cy="147040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2C0426-F3FC-08D9-19C4-69EE18459C0D}"/>
                </a:ext>
              </a:extLst>
            </p:cNvPr>
            <p:cNvGrpSpPr/>
            <p:nvPr/>
          </p:nvGrpSpPr>
          <p:grpSpPr>
            <a:xfrm>
              <a:off x="-332693" y="1133459"/>
              <a:ext cx="11238613" cy="1470403"/>
              <a:chOff x="-473741" y="1117578"/>
              <a:chExt cx="11238613" cy="14704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-473741" y="1117578"/>
                    <a:ext cx="3349256" cy="14704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b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73741" y="1117578"/>
                    <a:ext cx="3349256" cy="147040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554108" y="1346067"/>
                    <a:ext cx="1786268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4108" y="1346067"/>
                    <a:ext cx="1786268" cy="110799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479951" y="1489282"/>
                    <a:ext cx="4284921" cy="10135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𝐻𝑜𝑚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Sup>
                                <m:sSub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𝒳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𝑝𝑡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</m:d>
                        </m:oMath>
                      </m:oMathPara>
                    </a14:m>
                    <a:endParaRPr lang="en-US" sz="4000" b="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951" y="1489282"/>
                    <a:ext cx="4284921" cy="10135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99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77C3F3-6CCF-4A34-9178-BB76D4E89E65}"/>
                </a:ext>
              </a:extLst>
            </p:cNvPr>
            <p:cNvGrpSpPr/>
            <p:nvPr/>
          </p:nvGrpSpPr>
          <p:grpSpPr>
            <a:xfrm>
              <a:off x="2264739" y="1250764"/>
              <a:ext cx="3790506" cy="901514"/>
              <a:chOff x="2264739" y="1250764"/>
              <a:chExt cx="3790506" cy="901514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2387014" y="2003421"/>
                <a:ext cx="3668231" cy="2126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2264739" y="1897095"/>
                <a:ext cx="244549" cy="2551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387013" y="1250764"/>
                    <a:ext cx="135033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7013" y="1250764"/>
                    <a:ext cx="1350335" cy="64633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" name="Straight Arrow Connector 4"/>
              <p:cNvCxnSpPr/>
              <p:nvPr/>
            </p:nvCxnSpPr>
            <p:spPr>
              <a:xfrm>
                <a:off x="5427924" y="1698402"/>
                <a:ext cx="627321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127" y="3899674"/>
                <a:ext cx="57035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rgbClr val="7030A0"/>
                    </a:solidFill>
                  </a:rPr>
                  <a:t>Will be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𝐸𝐶𝑇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127" y="3899674"/>
                <a:ext cx="5703549" cy="769441"/>
              </a:xfrm>
              <a:prstGeom prst="rect">
                <a:avLst/>
              </a:prstGeom>
              <a:blipFill>
                <a:blip r:embed="rId15"/>
                <a:stretch>
                  <a:fillRect l="-4274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C96BB22-0155-2C84-3AEF-6988D88ACC63}"/>
              </a:ext>
            </a:extLst>
          </p:cNvPr>
          <p:cNvSpPr txBox="1"/>
          <p:nvPr/>
        </p:nvSpPr>
        <p:spPr>
          <a:xfrm>
            <a:off x="251432" y="92833"/>
            <a:ext cx="1215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Example of quantum result  with such boundary conditions: </a:t>
            </a:r>
          </a:p>
        </p:txBody>
      </p:sp>
    </p:spTree>
    <p:extLst>
      <p:ext uri="{BB962C8B-B14F-4D97-AF65-F5344CB8AC3E}">
        <p14:creationId xmlns:p14="http://schemas.microsoft.com/office/powerpoint/2010/main" val="13826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  <p:bldP spid="17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566" y="38496"/>
            <a:ext cx="5964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Defects Within Defects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403" y="1471446"/>
            <a:ext cx="5639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One could go on to develop this formalism to describe defects within defects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62623" y="305669"/>
            <a:ext cx="3715023" cy="4697437"/>
            <a:chOff x="5899077" y="767697"/>
            <a:chExt cx="3715023" cy="46974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899077" y="2646384"/>
                  <a:ext cx="87585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𝒴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9077" y="2646384"/>
                  <a:ext cx="875856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H="1">
              <a:off x="6337005" y="1648143"/>
              <a:ext cx="849759" cy="108442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854892" y="1620999"/>
              <a:ext cx="907483" cy="9746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7280847" y="4541804"/>
                  <a:ext cx="829341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0847" y="4541804"/>
                  <a:ext cx="829341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738244" y="2595619"/>
                  <a:ext cx="87585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𝒴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8244" y="2595619"/>
                  <a:ext cx="875856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7186763" y="767697"/>
                  <a:ext cx="829341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𝒲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6763" y="767697"/>
                  <a:ext cx="829341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6434505" y="3569714"/>
              <a:ext cx="862724" cy="109797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8173750" y="3518949"/>
              <a:ext cx="849759" cy="108442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03069" y="3827726"/>
            <a:ext cx="6764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Used in the paper to discuss composition of N/D and D/N boundary conditions, and duality domain walls.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4F6C1-F99F-C549-3BE2-A9057B945548}"/>
                  </a:ext>
                </a:extLst>
              </p:cNvPr>
              <p:cNvSpPr txBox="1"/>
              <p:nvPr/>
            </p:nvSpPr>
            <p:spPr>
              <a:xfrm>
                <a:off x="7626185" y="3247255"/>
                <a:ext cx="8627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4F6C1-F99F-C549-3BE2-A9057B945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185" y="3247255"/>
                <a:ext cx="86272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087084-D268-2C53-FF0F-B4BA1CB1A28C}"/>
                  </a:ext>
                </a:extLst>
              </p:cNvPr>
              <p:cNvSpPr txBox="1"/>
              <p:nvPr/>
            </p:nvSpPr>
            <p:spPr>
              <a:xfrm>
                <a:off x="10262175" y="3247254"/>
                <a:ext cx="8627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087084-D268-2C53-FF0F-B4BA1CB1A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175" y="3247254"/>
                <a:ext cx="862724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9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0818" y="0"/>
            <a:ext cx="910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Nontrivial Topological Effects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2727" y="1264476"/>
            <a:ext cx="598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They are inadequate. Section 4.4.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5592" y="1142199"/>
                <a:ext cx="4956293" cy="829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Classical labels: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92" y="1142199"/>
                <a:ext cx="4956293" cy="829330"/>
              </a:xfrm>
              <a:prstGeom prst="rect">
                <a:avLst/>
              </a:prstGeom>
              <a:blipFill>
                <a:blip r:embed="rId2"/>
                <a:stretch>
                  <a:fillRect l="-3198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5423" y="2125763"/>
                <a:ext cx="102107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=3,  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𝐵𝐺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𝑇𝐸𝑁𝑆𝐶𝐴𝑇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3" y="2125763"/>
                <a:ext cx="1021079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0532" y="2814377"/>
                <a:ext cx="12191999" cy="632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2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2800" dirty="0">
                    <a:solidFill>
                      <a:srgbClr val="05265B"/>
                    </a:solidFill>
                  </a:rPr>
                  <a:t>Vector bundles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5265B"/>
                    </a:solidFill>
                  </a:rPr>
                  <a:t>with </a:t>
                </a:r>
                <a:r>
                  <a:rPr lang="en-US" sz="2800" dirty="0" err="1">
                    <a:solidFill>
                      <a:srgbClr val="05265B"/>
                    </a:solidFill>
                  </a:rPr>
                  <a:t>coeff’s</a:t>
                </a:r>
                <a:r>
                  <a:rPr lang="en-US" sz="2800" dirty="0">
                    <a:solidFill>
                      <a:srgbClr val="05265B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32" y="2814377"/>
                <a:ext cx="12191999" cy="632994"/>
              </a:xfrm>
              <a:prstGeom prst="rect">
                <a:avLst/>
              </a:prstGeom>
              <a:blipFill>
                <a:blip r:embed="rId4"/>
                <a:stretch>
                  <a:fillRect b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7172" y="3657600"/>
                <a:ext cx="8708065" cy="627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72" y="3657600"/>
                <a:ext cx="8708065" cy="627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7856" y="4494924"/>
                <a:ext cx="11217349" cy="56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2800" dirty="0"/>
                  <a:t> A line bundle computed from </a:t>
                </a:r>
                <a:r>
                  <a:rPr lang="en-US" sz="2800" dirty="0" err="1"/>
                  <a:t>Postnikov</a:t>
                </a:r>
                <a:r>
                  <a:rPr lang="en-US" sz="2800" dirty="0"/>
                  <a:t> map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,3)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56" y="4494924"/>
                <a:ext cx="11217349" cy="560218"/>
              </a:xfrm>
              <a:prstGeom prst="rect">
                <a:avLst/>
              </a:prstGeom>
              <a:blipFill>
                <a:blip r:embed="rId6"/>
                <a:stretch>
                  <a:fillRect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5423" y="5326912"/>
                <a:ext cx="105368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For a line in a D boundary theory the classical labels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3" y="5326912"/>
                <a:ext cx="10536865" cy="523220"/>
              </a:xfrm>
              <a:prstGeom prst="rect">
                <a:avLst/>
              </a:prstGeom>
              <a:blipFill>
                <a:blip r:embed="rId7"/>
                <a:stretch>
                  <a:fillRect l="-121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7856" y="6164236"/>
                <a:ext cx="10632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</a:rPr>
                  <a:t>Quantum Labels: Object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with above composition.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56" y="6164236"/>
                <a:ext cx="10632509" cy="523220"/>
              </a:xfrm>
              <a:prstGeom prst="rect">
                <a:avLst/>
              </a:prstGeom>
              <a:blipFill>
                <a:blip r:embed="rId8"/>
                <a:stretch>
                  <a:fillRect l="-120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5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133" y="4066275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13133" y="22865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Finite </a:t>
            </a:r>
            <a:r>
              <a:rPr lang="en-US" sz="4000" dirty="0" err="1">
                <a:solidFill>
                  <a:srgbClr val="FF0000"/>
                </a:solidFill>
              </a:rPr>
              <a:t>Homotopy</a:t>
            </a:r>
            <a:r>
              <a:rPr lang="en-US" sz="4000" dirty="0">
                <a:solidFill>
                  <a:srgbClr val="FF0000"/>
                </a:solidFill>
              </a:rPr>
              <a:t> Theories</a:t>
            </a:r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09558" y="144428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37874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51" y="50743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Composition Of Defects</a:t>
            </a:r>
          </a:p>
        </p:txBody>
      </p:sp>
      <p:sp>
        <p:nvSpPr>
          <p:cNvPr id="10" name="Oval 9"/>
          <p:cNvSpPr/>
          <p:nvPr/>
        </p:nvSpPr>
        <p:spPr>
          <a:xfrm>
            <a:off x="1618916" y="33035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284066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Fields Without Fields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3133" y="320827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Defects &amp; Domain Walls</a:t>
            </a:r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199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3133" y="37487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Preliminary Remarks</a:t>
            </a:r>
          </a:p>
        </p:txBody>
      </p:sp>
      <p:sp>
        <p:nvSpPr>
          <p:cNvPr id="22" name="Oval 21"/>
          <p:cNvSpPr/>
          <p:nvPr/>
        </p:nvSpPr>
        <p:spPr>
          <a:xfrm>
            <a:off x="1618916" y="605896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54411" y="591114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54411" y="4168719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Symmetry Action Via Quiche</a:t>
            </a:r>
          </a:p>
        </p:txBody>
      </p:sp>
    </p:spTree>
    <p:extLst>
      <p:ext uri="{BB962C8B-B14F-4D97-AF65-F5344CB8AC3E}">
        <p14:creationId xmlns:p14="http://schemas.microsoft.com/office/powerpoint/2010/main" val="53682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358" y="36718"/>
            <a:ext cx="417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Previous Talks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3697" y="935172"/>
            <a:ext cx="843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Perimeter Lectures (with lecture notes):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3697" y="1699592"/>
            <a:ext cx="9188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Finite Symmetry In QFT, PIRSA, June 13-17, 2022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3697" y="2471251"/>
            <a:ext cx="508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33CC"/>
                </a:solidFill>
              </a:rPr>
              <a:t>StringMath</a:t>
            </a:r>
            <a:r>
              <a:rPr lang="en-US" sz="3200" dirty="0">
                <a:solidFill>
                  <a:srgbClr val="0033CC"/>
                </a:solidFill>
              </a:rPr>
              <a:t> 2022 &amp; </a:t>
            </a:r>
            <a:r>
              <a:rPr lang="en-US" sz="3200" dirty="0" err="1">
                <a:solidFill>
                  <a:srgbClr val="0033CC"/>
                </a:solidFill>
              </a:rPr>
              <a:t>arXiv</a:t>
            </a:r>
            <a:r>
              <a:rPr lang="en-US" sz="3200" dirty="0">
                <a:solidFill>
                  <a:srgbClr val="0033CC"/>
                </a:solidFill>
              </a:rPr>
              <a:t>…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7219" y="3272507"/>
            <a:ext cx="716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CMSA , Nov. 8,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1257" y="5413581"/>
            <a:ext cx="44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KITP, March 13, 2023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7219" y="4004141"/>
            <a:ext cx="7075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Simons Foundation, November 17, 2022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9" y="1194083"/>
            <a:ext cx="2243469" cy="2243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32614"/>
            <a:ext cx="3778463" cy="21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411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9848"/>
            <a:ext cx="118340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Generalized, categorical, noninvertible,… ``symmetries’’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513" y="4245978"/>
            <a:ext cx="11446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</a:rPr>
              <a:t>We describe a framework for understanding these terms using the sandwich or quiche picture </a:t>
            </a:r>
          </a:p>
        </p:txBody>
      </p:sp>
    </p:spTree>
    <p:extLst>
      <p:ext uri="{BB962C8B-B14F-4D97-AF65-F5344CB8AC3E}">
        <p14:creationId xmlns:p14="http://schemas.microsoft.com/office/powerpoint/2010/main" val="32882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12" y="121418"/>
            <a:ext cx="3551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Motivation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79323" y="1943443"/>
                <a:ext cx="42955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TFT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Algebra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323" y="1943443"/>
                <a:ext cx="4295554" cy="707886"/>
              </a:xfrm>
              <a:prstGeom prst="rect">
                <a:avLst/>
              </a:prstGeom>
              <a:blipFill>
                <a:blip r:embed="rId2"/>
                <a:stretch>
                  <a:fillRect l="-510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1733" y="5329851"/>
                <a:ext cx="1091963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11E5F"/>
                    </a:solidFill>
                  </a:rPr>
                  <a:t>Boundary theory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sz="4400" dirty="0">
                    <a:solidFill>
                      <a:srgbClr val="011E5F"/>
                    </a:solidFill>
                  </a:rPr>
                  <a:t> module for the algebra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33" y="5329851"/>
                <a:ext cx="10919635" cy="769441"/>
              </a:xfrm>
              <a:prstGeom prst="rect">
                <a:avLst/>
              </a:prstGeom>
              <a:blipFill>
                <a:blip r:embed="rId3"/>
                <a:stretch>
                  <a:fillRect l="-2233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918" y="2655178"/>
                <a:ext cx="5358807" cy="936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8" y="2655178"/>
                <a:ext cx="5358807" cy="936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338794" y="2738566"/>
            <a:ext cx="2041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Algebra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4495186"/>
            <a:ext cx="622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(algebra object in CAT 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488" y="3763916"/>
                <a:ext cx="6422063" cy="936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𝑉𝐸𝐶𝑇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8" y="3763916"/>
                <a:ext cx="6422063" cy="936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81551" y="3725745"/>
                <a:ext cx="45294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⊗−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category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51" y="3725745"/>
                <a:ext cx="4529470" cy="769441"/>
              </a:xfrm>
              <a:prstGeom prst="rect">
                <a:avLst/>
              </a:prstGeom>
              <a:blipFill>
                <a:blip r:embed="rId6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918" y="6088559"/>
                <a:ext cx="11600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Import notions from algebra: Regular representation,….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8" y="6088559"/>
                <a:ext cx="11600120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6C8865-9B35-F0A1-3DA1-56E28AF4894B}"/>
                  </a:ext>
                </a:extLst>
              </p:cNvPr>
              <p:cNvSpPr txBox="1"/>
              <p:nvPr/>
            </p:nvSpPr>
            <p:spPr>
              <a:xfrm>
                <a:off x="2446318" y="1050009"/>
                <a:ext cx="78852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is a Morita category….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6C8865-9B35-F0A1-3DA1-56E28AF48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318" y="1050009"/>
                <a:ext cx="7885215" cy="769441"/>
              </a:xfrm>
              <a:prstGeom prst="rect">
                <a:avLst/>
              </a:prstGeom>
              <a:blipFill>
                <a:blip r:embed="rId8"/>
                <a:stretch>
                  <a:fillRect l="-3091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8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130" y="4188888"/>
            <a:ext cx="11621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FF"/>
                </a:solidFill>
              </a:rPr>
              <a:t>Field theory: Compute relations among defects in non-topological theories </a:t>
            </a:r>
          </a:p>
          <a:p>
            <a:pPr algn="ctr"/>
            <a:r>
              <a:rPr lang="en-US" sz="5400" dirty="0">
                <a:solidFill>
                  <a:srgbClr val="0000FF"/>
                </a:solidFill>
              </a:rPr>
              <a:t>by computations within a TFT </a:t>
            </a:r>
          </a:p>
        </p:txBody>
      </p:sp>
      <p:sp>
        <p:nvSpPr>
          <p:cNvPr id="4" name="Rectangle 3"/>
          <p:cNvSpPr/>
          <p:nvPr/>
        </p:nvSpPr>
        <p:spPr>
          <a:xfrm>
            <a:off x="-44581" y="91152"/>
            <a:ext cx="123762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It is good to separate the notion of abstract group (algebra) from it’s action on a module.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46042" y="1884282"/>
            <a:ext cx="12438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Relations between algebra elements will universally be true in all modules. </a:t>
            </a:r>
          </a:p>
        </p:txBody>
      </p:sp>
    </p:spTree>
    <p:extLst>
      <p:ext uri="{BB962C8B-B14F-4D97-AF65-F5344CB8AC3E}">
        <p14:creationId xmlns:p14="http://schemas.microsoft.com/office/powerpoint/2010/main" val="2894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11" y="35250"/>
            <a:ext cx="3551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Motivation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2478" y="1228444"/>
                <a:ext cx="97606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00FF"/>
                    </a:solidFill>
                  </a:rPr>
                  <a:t>4d Yang-Mills for compact group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478" y="1228444"/>
                <a:ext cx="9760690" cy="707886"/>
              </a:xfrm>
              <a:prstGeom prst="rect">
                <a:avLst/>
              </a:prstGeom>
              <a:blipFill>
                <a:blip r:embed="rId2"/>
                <a:stretch>
                  <a:fillRect l="-224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665" y="2432568"/>
                <a:ext cx="11362316" cy="1343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From </a:t>
                </a:r>
                <a:r>
                  <a:rPr lang="en-US" sz="4000" dirty="0" err="1">
                    <a:solidFill>
                      <a:srgbClr val="7030A0"/>
                    </a:solidFill>
                  </a:rPr>
                  <a:t>Lagrangian</a:t>
                </a:r>
                <a:r>
                  <a:rPr lang="en-US" sz="4000" dirty="0">
                    <a:solidFill>
                      <a:srgbClr val="7030A0"/>
                    </a:solidFill>
                  </a:rPr>
                  <a:t> we can’t tell if the gauge group is</a:t>
                </a: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𝑎𝑑𝑗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𝑃𝑆𝑈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5" y="2432568"/>
                <a:ext cx="11362316" cy="1343381"/>
              </a:xfrm>
              <a:prstGeom prst="rect">
                <a:avLst/>
              </a:prstGeom>
              <a:blipFill>
                <a:blip r:embed="rId3"/>
                <a:stretch>
                  <a:fillRect t="-8182" b="-1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3614" y="4272187"/>
                <a:ext cx="120083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4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gauge theory: partition function/Hilbert space:</a:t>
                </a:r>
              </a:p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Sum over all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bundles: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14" y="4272187"/>
                <a:ext cx="12008386" cy="1323439"/>
              </a:xfrm>
              <a:prstGeom prst="rect">
                <a:avLst/>
              </a:prstGeom>
              <a:blipFill>
                <a:blip r:embed="rId4"/>
                <a:stretch>
                  <a:fillRect t="-8295" r="-660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483B6F-965F-C07E-8D53-661B4D396B16}"/>
                  </a:ext>
                </a:extLst>
              </p:cNvPr>
              <p:cNvSpPr txBox="1"/>
              <p:nvPr/>
            </p:nvSpPr>
            <p:spPr>
              <a:xfrm>
                <a:off x="995939" y="5927926"/>
                <a:ext cx="113623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Isomorphism class in 4d just determined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483B6F-965F-C07E-8D53-661B4D396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9" y="5927926"/>
                <a:ext cx="11362316" cy="707886"/>
              </a:xfrm>
              <a:prstGeom prst="rect">
                <a:avLst/>
              </a:prstGeom>
              <a:blipFill>
                <a:blip r:embed="rId5"/>
                <a:stretch>
                  <a:fillRect l="-1878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5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9C462E-0EE1-FD4D-A485-2110C21CC9C9}"/>
                  </a:ext>
                </a:extLst>
              </p:cNvPr>
              <p:cNvSpPr txBox="1"/>
              <p:nvPr/>
            </p:nvSpPr>
            <p:spPr>
              <a:xfrm>
                <a:off x="602672" y="254345"/>
                <a:ext cx="11201401" cy="1218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𝑃𝑆𝑈</m:t>
                    </m:r>
                    <m:d>
                      <m:d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 gauge theory: To compute the partition function/Hilbert space:  Sum over all 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𝑎𝑑𝑗</m:t>
                        </m:r>
                      </m:sup>
                    </m:sSup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bundles: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9C462E-0EE1-FD4D-A485-2110C21C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72" y="254345"/>
                <a:ext cx="11201401" cy="1218347"/>
              </a:xfrm>
              <a:prstGeom prst="rect">
                <a:avLst/>
              </a:prstGeom>
              <a:blipFill>
                <a:blip r:embed="rId2"/>
                <a:stretch>
                  <a:fillRect t="-8000" b="-1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889442-763A-CF5E-994A-510B3C07B6C5}"/>
                  </a:ext>
                </a:extLst>
              </p:cNvPr>
              <p:cNvSpPr txBox="1"/>
              <p:nvPr/>
            </p:nvSpPr>
            <p:spPr>
              <a:xfrm>
                <a:off x="575837" y="1881123"/>
                <a:ext cx="1104032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00FF"/>
                    </a:solidFill>
                  </a:rPr>
                  <a:t>Isom. class in 4d is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m:rPr>
                        <m:nor/>
                      </m:rP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0" i="0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dirty="0">
                          <a:solidFill>
                            <a:srgbClr val="0000FF"/>
                          </a:solidFill>
                        </a:rPr>
                        <m:t>AND</m:t>
                      </m:r>
                      <m:r>
                        <m:rPr>
                          <m:nor/>
                        </m:rPr>
                        <a:rPr lang="en-US" sz="4400" b="0" i="0" dirty="0" smtClean="0">
                          <a:solidFill>
                            <a:srgbClr val="0000FF"/>
                          </a:solidFill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400" dirty="0">
                          <a:solidFill>
                            <a:srgbClr val="0000FF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4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889442-763A-CF5E-994A-510B3C07B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7" y="1881123"/>
                <a:ext cx="11040325" cy="1446550"/>
              </a:xfrm>
              <a:prstGeom prst="rect">
                <a:avLst/>
              </a:prstGeom>
              <a:blipFill>
                <a:blip r:embed="rId3"/>
                <a:stretch>
                  <a:fillRect t="-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A648A-C66E-5046-D879-5A42E4E76725}"/>
                  </a:ext>
                </a:extLst>
              </p:cNvPr>
              <p:cNvSpPr txBox="1"/>
              <p:nvPr/>
            </p:nvSpPr>
            <p:spPr>
              <a:xfrm>
                <a:off x="1155864" y="3736104"/>
                <a:ext cx="108382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7030A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A648A-C66E-5046-D879-5A42E4E76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864" y="3736104"/>
                <a:ext cx="10838213" cy="830997"/>
              </a:xfrm>
              <a:prstGeom prst="rect">
                <a:avLst/>
              </a:prstGeom>
              <a:blipFill>
                <a:blip r:embed="rId4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C04542-CFBA-0C93-67F0-9C9406D70F10}"/>
                  </a:ext>
                </a:extLst>
              </p:cNvPr>
              <p:cNvSpPr txBox="1"/>
              <p:nvPr/>
            </p:nvSpPr>
            <p:spPr>
              <a:xfrm>
                <a:off x="315074" y="5118036"/>
                <a:ext cx="1173187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The gauge bundle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𝑃𝑆𝑈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gauge theory determines a (topological) ``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4000" dirty="0" err="1">
                    <a:solidFill>
                      <a:srgbClr val="FF0000"/>
                    </a:solidFill>
                  </a:rPr>
                  <a:t>gerbe</a:t>
                </a:r>
                <a:r>
                  <a:rPr lang="en-US" sz="4000" dirty="0">
                    <a:solidFill>
                      <a:srgbClr val="FF0000"/>
                    </a:solidFill>
                  </a:rPr>
                  <a:t>’’ on the 4-fold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C04542-CFBA-0C93-67F0-9C9406D7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74" y="5118036"/>
                <a:ext cx="11731873" cy="1323439"/>
              </a:xfrm>
              <a:prstGeom prst="rect">
                <a:avLst/>
              </a:prstGeom>
              <a:blipFill>
                <a:blip r:embed="rId5"/>
                <a:stretch>
                  <a:fillRect l="-988" t="-8295" r="-2027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25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570" y="1482225"/>
                <a:ext cx="1209630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Almost true: We couple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𝑃𝑆𝑈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on the boundary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by demanding that the boundary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𝑏𝑢𝑙𝑘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is homotopic to the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gerbe</a:t>
                </a:r>
                <a:r>
                  <a:rPr lang="en-US" sz="3200" dirty="0">
                    <a:solidFill>
                      <a:srgbClr val="FF0000"/>
                    </a:solidFill>
                  </a:rPr>
                  <a:t> determined by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𝑃𝑆𝑈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- bundle.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0" y="1482225"/>
                <a:ext cx="12096307" cy="1569660"/>
              </a:xfrm>
              <a:prstGeom prst="rect">
                <a:avLst/>
              </a:prstGeom>
              <a:blipFill>
                <a:blip r:embed="rId2"/>
                <a:stretch>
                  <a:fillRect t="-4651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59337" y="5091650"/>
                <a:ext cx="1095153" cy="781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37" y="5091650"/>
                <a:ext cx="1095153" cy="781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99731" y="3221665"/>
            <a:ext cx="74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24823" y="3598301"/>
                <a:ext cx="7769950" cy="2565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Almost PSU(N) gauge theory but with an extra field:  Isomorphism of the boundary value of the bulk </a:t>
                </a:r>
                <a:r>
                  <a:rPr lang="en-US" sz="4000" dirty="0" err="1">
                    <a:solidFill>
                      <a:srgbClr val="C00000"/>
                    </a:solidFill>
                  </a:rPr>
                  <a:t>gerbe</a:t>
                </a:r>
                <a:r>
                  <a:rPr lang="en-US" sz="4000" dirty="0">
                    <a:solidFill>
                      <a:srgbClr val="C00000"/>
                    </a:solidFill>
                  </a:rPr>
                  <a:t> with the gauge theory </a:t>
                </a:r>
                <a:r>
                  <a:rPr lang="en-US" sz="4000" dirty="0" err="1">
                    <a:solidFill>
                      <a:srgbClr val="C00000"/>
                    </a:solidFill>
                  </a:rPr>
                  <a:t>gerbe</a:t>
                </a:r>
                <a:r>
                  <a:rPr lang="en-US" sz="4000" dirty="0">
                    <a:solidFill>
                      <a:srgbClr val="C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823" y="3598301"/>
                <a:ext cx="7769950" cy="2565639"/>
              </a:xfrm>
              <a:prstGeom prst="rect">
                <a:avLst/>
              </a:prstGeom>
              <a:blipFill>
                <a:blip r:embed="rId6"/>
                <a:stretch>
                  <a:fillRect l="-1020" t="-3563" r="-2667" b="-9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3403" y="54035"/>
                <a:ext cx="10085194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This suggests 4d PSU(N) gauge theory is a boundary theory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sup>
                    </m:sSubSup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,2)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: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03" y="54035"/>
                <a:ext cx="10085194" cy="1480021"/>
              </a:xfrm>
              <a:prstGeom prst="rect">
                <a:avLst/>
              </a:prstGeom>
              <a:blipFill>
                <a:blip r:embed="rId7"/>
                <a:stretch>
                  <a:fillRect l="-907" t="-7407" r="-1995" b="-1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840909" y="3913669"/>
            <a:ext cx="2757592" cy="2821389"/>
            <a:chOff x="744283" y="3967435"/>
            <a:chExt cx="2757592" cy="2821389"/>
          </a:xfrm>
        </p:grpSpPr>
        <p:sp>
          <p:nvSpPr>
            <p:cNvPr id="8" name="Rectangle 7"/>
            <p:cNvSpPr/>
            <p:nvPr/>
          </p:nvSpPr>
          <p:spPr>
            <a:xfrm>
              <a:off x="744283" y="4141317"/>
              <a:ext cx="1871330" cy="26475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090748" y="4946162"/>
                  <a:ext cx="1280351" cy="9417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48" y="4946162"/>
                  <a:ext cx="1280351" cy="9417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V="1">
              <a:off x="2854842" y="3967435"/>
              <a:ext cx="0" cy="88250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768228" y="4203607"/>
                  <a:ext cx="73364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228" y="4203607"/>
                  <a:ext cx="733647" cy="7078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/>
            <p:cNvCxnSpPr/>
            <p:nvPr/>
          </p:nvCxnSpPr>
          <p:spPr>
            <a:xfrm>
              <a:off x="2610328" y="4141316"/>
              <a:ext cx="12086" cy="264663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1524D8-BF0E-2B9D-54F6-30EAF604080E}"/>
              </a:ext>
            </a:extLst>
          </p:cNvPr>
          <p:cNvGrpSpPr/>
          <p:nvPr/>
        </p:nvGrpSpPr>
        <p:grpSpPr>
          <a:xfrm>
            <a:off x="574158" y="3118054"/>
            <a:ext cx="2179327" cy="795615"/>
            <a:chOff x="574158" y="3118054"/>
            <a:chExt cx="2179327" cy="79561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BF6E5F-468E-83BD-9C0B-C6806D80ABD2}"/>
                </a:ext>
              </a:extLst>
            </p:cNvPr>
            <p:cNvCxnSpPr/>
            <p:nvPr/>
          </p:nvCxnSpPr>
          <p:spPr>
            <a:xfrm>
              <a:off x="574158" y="3913669"/>
              <a:ext cx="2179327" cy="0"/>
            </a:xfrm>
            <a:prstGeom prst="line">
              <a:avLst/>
            </a:prstGeom>
            <a:ln w="762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E6B4077-05AF-BE0D-4B48-F2F1017F5142}"/>
                    </a:ext>
                  </a:extLst>
                </p:cNvPr>
                <p:cNvSpPr txBox="1"/>
                <p:nvPr/>
              </p:nvSpPr>
              <p:spPr>
                <a:xfrm>
                  <a:off x="665018" y="3118054"/>
                  <a:ext cx="18027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E6B4077-05AF-BE0D-4B48-F2F1017F51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018" y="3118054"/>
                  <a:ext cx="1802707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02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383" y="450289"/>
                <a:ext cx="120963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Now include a topological boundary theory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on the left: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3" y="450289"/>
                <a:ext cx="12096307" cy="707886"/>
              </a:xfrm>
              <a:prstGeom prst="rect">
                <a:avLst/>
              </a:prstGeom>
              <a:blipFill>
                <a:blip r:embed="rId2"/>
                <a:stretch>
                  <a:fillRect l="-856" t="-15517" r="-1864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43901" y="2321004"/>
                <a:ext cx="103135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901" y="2321004"/>
                <a:ext cx="1031358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057871" y="710178"/>
            <a:ext cx="74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17525" y="1955393"/>
                <a:ext cx="755316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C00000"/>
                    </a:solidFill>
                  </a:rPr>
                  <a:t>This is a </a:t>
                </a:r>
                <a:r>
                  <a:rPr lang="en-US" sz="5400" b="1" i="1" u="sng" dirty="0">
                    <a:solidFill>
                      <a:srgbClr val="C00000"/>
                    </a:solidFill>
                  </a:rPr>
                  <a:t>four-dimensional</a:t>
                </a:r>
                <a:r>
                  <a:rPr lang="en-US" sz="5400" dirty="0">
                    <a:solidFill>
                      <a:srgbClr val="C00000"/>
                    </a:solidFill>
                  </a:rPr>
                  <a:t>  gauge theory with gauge algebra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𝔰𝔲</m:t>
                    </m:r>
                    <m:d>
                      <m:dPr>
                        <m:ctrlP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5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525" y="1955393"/>
                <a:ext cx="7553165" cy="2585323"/>
              </a:xfrm>
              <a:prstGeom prst="rect">
                <a:avLst/>
              </a:prstGeom>
              <a:blipFill>
                <a:blip r:embed="rId4"/>
                <a:stretch>
                  <a:fillRect l="-3306" t="-6604" r="-3226" b="-13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DC8B4F4-417F-D28F-905B-A085DBEB8C92}"/>
              </a:ext>
            </a:extLst>
          </p:cNvPr>
          <p:cNvGrpSpPr/>
          <p:nvPr/>
        </p:nvGrpSpPr>
        <p:grpSpPr>
          <a:xfrm>
            <a:off x="811069" y="1576300"/>
            <a:ext cx="3751932" cy="2734816"/>
            <a:chOff x="401498" y="1455947"/>
            <a:chExt cx="3751932" cy="2734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579807" y="2736890"/>
                  <a:ext cx="1095153" cy="781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807" y="2736890"/>
                  <a:ext cx="1095153" cy="78162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701679" y="1455948"/>
              <a:ext cx="1878128" cy="273481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864505" y="1988993"/>
                  <a:ext cx="1678536" cy="12505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505" y="1988993"/>
                  <a:ext cx="1678536" cy="12505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V="1">
              <a:off x="3412982" y="1455948"/>
              <a:ext cx="0" cy="88250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19783" y="1543256"/>
                  <a:ext cx="73364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783" y="1543256"/>
                  <a:ext cx="733647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D73C4A-069E-A2A5-A34F-8B4DE5E47F61}"/>
                </a:ext>
              </a:extLst>
            </p:cNvPr>
            <p:cNvSpPr/>
            <p:nvPr/>
          </p:nvSpPr>
          <p:spPr>
            <a:xfrm>
              <a:off x="401498" y="1455948"/>
              <a:ext cx="336947" cy="273481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F59A16-BF55-D4D5-338E-1EFA769348AC}"/>
                </a:ext>
              </a:extLst>
            </p:cNvPr>
            <p:cNvSpPr/>
            <p:nvPr/>
          </p:nvSpPr>
          <p:spPr>
            <a:xfrm>
              <a:off x="2543041" y="1455947"/>
              <a:ext cx="336947" cy="27348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876218-0F4C-5628-DB95-1BAA0CF20801}"/>
                  </a:ext>
                </a:extLst>
              </p:cNvPr>
              <p:cNvSpPr txBox="1"/>
              <p:nvPr/>
            </p:nvSpPr>
            <p:spPr>
              <a:xfrm>
                <a:off x="1020419" y="4919809"/>
                <a:ext cx="1076223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0033CC"/>
                    </a:solidFill>
                  </a:rPr>
                  <a:t>We get different gauge theories by choosing different boundary theories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4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876218-0F4C-5628-DB95-1BAA0CF20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19" y="4919809"/>
                <a:ext cx="10762237" cy="1569660"/>
              </a:xfrm>
              <a:prstGeom prst="rect">
                <a:avLst/>
              </a:prstGeom>
              <a:blipFill>
                <a:blip r:embed="rId8"/>
                <a:stretch>
                  <a:fillRect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6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40809" y="2922468"/>
                <a:ext cx="1031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809" y="2922468"/>
                <a:ext cx="103135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28187" y="3325689"/>
                <a:ext cx="1095153" cy="781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187" y="3325689"/>
                <a:ext cx="1095153" cy="7816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226598" y="4005436"/>
            <a:ext cx="74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1000674" y="1969922"/>
            <a:ext cx="12744" cy="263811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55003" y="2032213"/>
                <a:ext cx="776995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SU(N)  gauge theory because the </a:t>
                </a:r>
                <a:r>
                  <a:rPr lang="en-US" sz="4000" dirty="0" err="1">
                    <a:solidFill>
                      <a:srgbClr val="C00000"/>
                    </a:solidFill>
                  </a:rPr>
                  <a:t>Dirichlet</a:t>
                </a:r>
                <a:r>
                  <a:rPr lang="en-US" sz="4000" dirty="0">
                    <a:solidFill>
                      <a:srgbClr val="C0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</a:rPr>
                  <a:t>bc</a:t>
                </a:r>
                <a:r>
                  <a:rPr lang="en-US" sz="4000" dirty="0">
                    <a:solidFill>
                      <a:srgbClr val="C00000"/>
                    </a:solidFill>
                  </a:rPr>
                  <a:t> trivializes the ``bulk’’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</a:rPr>
                  <a:t>gerbe</a:t>
                </a:r>
                <a:r>
                  <a:rPr lang="en-US" sz="4000" dirty="0">
                    <a:solidFill>
                      <a:srgbClr val="C00000"/>
                    </a:solidFill>
                  </a:rPr>
                  <a:t>, forcing us to couple YM only to </a:t>
                </a:r>
                <a:r>
                  <a:rPr lang="en-US" sz="4000" i="1" dirty="0">
                    <a:solidFill>
                      <a:srgbClr val="C00000"/>
                    </a:solidFill>
                  </a:rPr>
                  <a:t>SU(N)</a:t>
                </a:r>
                <a:r>
                  <a:rPr lang="en-US" sz="4000" dirty="0">
                    <a:solidFill>
                      <a:srgbClr val="C00000"/>
                    </a:solidFill>
                  </a:rPr>
                  <a:t>-bundles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003" y="2032213"/>
                <a:ext cx="7769950" cy="2554545"/>
              </a:xfrm>
              <a:prstGeom prst="rect">
                <a:avLst/>
              </a:prstGeom>
              <a:blipFill>
                <a:blip r:embed="rId4"/>
                <a:stretch>
                  <a:fillRect l="-1725" t="-4296" r="-3216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053474" y="1796041"/>
            <a:ext cx="2757592" cy="2821389"/>
            <a:chOff x="744283" y="3967435"/>
            <a:chExt cx="2757592" cy="2821389"/>
          </a:xfrm>
        </p:grpSpPr>
        <p:sp>
          <p:nvSpPr>
            <p:cNvPr id="8" name="Rectangle 7"/>
            <p:cNvSpPr/>
            <p:nvPr/>
          </p:nvSpPr>
          <p:spPr>
            <a:xfrm>
              <a:off x="744283" y="4141317"/>
              <a:ext cx="1871330" cy="26475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090748" y="4946162"/>
                  <a:ext cx="1280351" cy="9417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48" y="4946162"/>
                  <a:ext cx="1280351" cy="9417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V="1">
              <a:off x="2854842" y="3967435"/>
              <a:ext cx="0" cy="88250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768228" y="4203607"/>
                  <a:ext cx="73364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228" y="4203607"/>
                  <a:ext cx="733647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/>
            <p:cNvCxnSpPr/>
            <p:nvPr/>
          </p:nvCxnSpPr>
          <p:spPr>
            <a:xfrm>
              <a:off x="2610328" y="4141316"/>
              <a:ext cx="12086" cy="264663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20015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7805" y="414670"/>
            <a:ext cx="1871330" cy="26475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54270" y="986832"/>
                <a:ext cx="1178400" cy="864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270" y="986832"/>
                <a:ext cx="1178400" cy="864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7712" y="1528133"/>
                <a:ext cx="1031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2" y="1528133"/>
                <a:ext cx="103135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354572" y="104329"/>
            <a:ext cx="0" cy="8825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03613" y="340501"/>
                <a:ext cx="733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613" y="340501"/>
                <a:ext cx="73364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98381" y="2083982"/>
                <a:ext cx="1095153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381" y="2083982"/>
                <a:ext cx="1095153" cy="718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914401" y="202019"/>
            <a:ext cx="74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86540" y="414669"/>
            <a:ext cx="42530" cy="264750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54049" y="1460486"/>
            <a:ext cx="6633420" cy="78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52B34"/>
                </a:solidFill>
              </a:rPr>
              <a:t>This is PSU(N) gauge-theory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07805" y="3708507"/>
            <a:ext cx="1871330" cy="26475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54270" y="4280669"/>
                <a:ext cx="1178400" cy="864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270" y="4280669"/>
                <a:ext cx="1178400" cy="8644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42529" y="4862243"/>
                <a:ext cx="1031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529" y="4862243"/>
                <a:ext cx="1031358" cy="646331"/>
              </a:xfrm>
              <a:prstGeom prst="rect">
                <a:avLst/>
              </a:prstGeom>
              <a:blipFill>
                <a:blip r:embed="rId8"/>
                <a:stretch>
                  <a:fillRect r="-1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03613" y="3634338"/>
                <a:ext cx="733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613" y="3634338"/>
                <a:ext cx="73364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98381" y="5377819"/>
                <a:ext cx="1095153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381" y="5377819"/>
                <a:ext cx="1095153" cy="718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1286540" y="3748779"/>
            <a:ext cx="42530" cy="264750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61738" y="3713699"/>
                <a:ext cx="7893768" cy="2725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 gauge-theory for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with </a:t>
                </a:r>
              </a:p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topological coupling determined </a:t>
                </a:r>
              </a:p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38" y="3713699"/>
                <a:ext cx="7893768" cy="2725426"/>
              </a:xfrm>
              <a:prstGeom prst="rect">
                <a:avLst/>
              </a:prstGeom>
              <a:blipFill>
                <a:blip r:embed="rId11"/>
                <a:stretch>
                  <a:fillRect t="-4027" r="-772" b="-7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95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/>
      <p:bldP spid="21" grpId="0"/>
      <p:bldP spid="22" grpId="0"/>
      <p:bldP spid="2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79840" y="181509"/>
                <a:ext cx="1053686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</a:rPr>
                  <a:t>Definition 1</a:t>
                </a:r>
                <a:r>
                  <a:rPr lang="en-US" sz="4800" dirty="0">
                    <a:solidFill>
                      <a:srgbClr val="FF0000"/>
                    </a:solidFill>
                  </a:rPr>
                  <a:t>:   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-dimensional </a:t>
                </a:r>
                <a:r>
                  <a:rPr lang="en-US" sz="4800" b="1" i="1" u="sng" dirty="0">
                    <a:solidFill>
                      <a:srgbClr val="FF0000"/>
                    </a:solidFill>
                  </a:rPr>
                  <a:t>quiche</a:t>
                </a:r>
                <a:r>
                  <a:rPr lang="en-US" sz="4800" dirty="0">
                    <a:solidFill>
                      <a:srgbClr val="FF0000"/>
                    </a:solidFill>
                  </a:rPr>
                  <a:t> is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with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40" y="181509"/>
                <a:ext cx="10536865" cy="1569660"/>
              </a:xfrm>
              <a:prstGeom prst="rect">
                <a:avLst/>
              </a:prstGeom>
              <a:blipFill>
                <a:blip r:embed="rId3"/>
                <a:stretch>
                  <a:fillRect l="-2603" t="-8560" r="-3875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36401" y="1917306"/>
                <a:ext cx="87771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+ 1</m:t>
                        </m:r>
                      </m:e>
                    </m:d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dimensional TFT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401" y="1917306"/>
                <a:ext cx="8777179" cy="830997"/>
              </a:xfrm>
              <a:prstGeom prst="rect">
                <a:avLst/>
              </a:prstGeom>
              <a:blipFill>
                <a:blip r:embed="rId4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98067" y="3158586"/>
                <a:ext cx="7293933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dimensional   </a:t>
                </a:r>
                <a:r>
                  <a:rPr lang="en-US" sz="4400" b="1" i="1" u="sng" dirty="0">
                    <a:solidFill>
                      <a:srgbClr val="FF0000"/>
                    </a:solidFill>
                  </a:rPr>
                  <a:t>topological</a:t>
                </a:r>
                <a:r>
                  <a:rPr lang="en-US" sz="4400" dirty="0">
                    <a:solidFill>
                      <a:srgbClr val="FF0000"/>
                    </a:solidFill>
                  </a:rPr>
                  <a:t> boundary theory</a:t>
                </a:r>
              </a:p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 ``right module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’’ </a:t>
                </a:r>
              </a:p>
              <a:p>
                <a:pPr algn="ctr"/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067" y="3158586"/>
                <a:ext cx="7293933" cy="3477875"/>
              </a:xfrm>
              <a:prstGeom prst="rect">
                <a:avLst/>
              </a:prstGeom>
              <a:blipFill>
                <a:blip r:embed="rId5"/>
                <a:stretch>
                  <a:fillRect t="-3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95153" y="3120192"/>
            <a:ext cx="2562446" cy="34927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22262" y="4204712"/>
                <a:ext cx="86346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262" y="4204712"/>
                <a:ext cx="863468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095153" y="3120192"/>
            <a:ext cx="21265" cy="351626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3284" y="4250878"/>
                <a:ext cx="80316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4" y="4250878"/>
                <a:ext cx="803169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76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133" y="1298665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25" y="231860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Finite </a:t>
            </a:r>
            <a:r>
              <a:rPr lang="en-US" sz="4000" dirty="0" err="1"/>
              <a:t>Homotopy</a:t>
            </a:r>
            <a:r>
              <a:rPr lang="en-US" sz="4000" dirty="0"/>
              <a:t> Theories</a:t>
            </a:r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18916" y="16644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47803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51" y="50743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Composition Of Defects</a:t>
            </a:r>
          </a:p>
        </p:txBody>
      </p:sp>
      <p:sp>
        <p:nvSpPr>
          <p:cNvPr id="10" name="Oval 9"/>
          <p:cNvSpPr/>
          <p:nvPr/>
        </p:nvSpPr>
        <p:spPr>
          <a:xfrm>
            <a:off x="1618916" y="342013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25463" y="1547542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Fields Without Fields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3725" y="325096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Defects &amp; Domain Walls</a:t>
            </a:r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199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3133" y="37487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Preliminary Remarks</a:t>
            </a:r>
          </a:p>
        </p:txBody>
      </p:sp>
      <p:sp>
        <p:nvSpPr>
          <p:cNvPr id="22" name="Oval 21"/>
          <p:cNvSpPr/>
          <p:nvPr/>
        </p:nvSpPr>
        <p:spPr>
          <a:xfrm>
            <a:off x="1618916" y="605896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54411" y="591114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69351" y="4143905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Symmetry Action Via Quiche</a:t>
            </a:r>
          </a:p>
        </p:txBody>
      </p:sp>
    </p:spTree>
    <p:extLst>
      <p:ext uri="{BB962C8B-B14F-4D97-AF65-F5344CB8AC3E}">
        <p14:creationId xmlns:p14="http://schemas.microsoft.com/office/powerpoint/2010/main" val="38841543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40029" y="206164"/>
                <a:ext cx="12482623" cy="2565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0000FF"/>
                    </a:solidFill>
                  </a:rPr>
                  <a:t>Definition 2:</a:t>
                </a:r>
                <a:r>
                  <a:rPr lang="en-US" sz="4000" dirty="0">
                    <a:solidFill>
                      <a:srgbClr val="0000FF"/>
                    </a:solidFill>
                  </a:rPr>
                  <a:t>   An action by the quiche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on a </a:t>
                </a:r>
              </a:p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-dimensional field theory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, (not necessarily topological), </a:t>
                </a:r>
              </a:p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is a boundary theory (``left module 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’’)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</a:p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(not necessarily topological ) and an isomorphism: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029" y="206164"/>
                <a:ext cx="12482623" cy="2565639"/>
              </a:xfrm>
              <a:prstGeom prst="rect">
                <a:avLst/>
              </a:prstGeom>
              <a:blipFill>
                <a:blip r:embed="rId3"/>
                <a:stretch>
                  <a:fillRect t="-4276" r="-2100" b="-9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3324462" y="4235168"/>
            <a:ext cx="194576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24462" y="4507592"/>
                <a:ext cx="16693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462" y="4507592"/>
                <a:ext cx="16693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92428" y="3722725"/>
                <a:ext cx="10951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428" y="3722725"/>
                <a:ext cx="109515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17020" y="3307227"/>
                <a:ext cx="962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20" y="3307227"/>
                <a:ext cx="96224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-77783" y="3074420"/>
            <a:ext cx="3625908" cy="2647507"/>
            <a:chOff x="77340" y="3020452"/>
            <a:chExt cx="3625908" cy="2647507"/>
          </a:xfrm>
        </p:grpSpPr>
        <p:sp>
          <p:nvSpPr>
            <p:cNvPr id="6" name="Rectangle 5"/>
            <p:cNvSpPr/>
            <p:nvPr/>
          </p:nvSpPr>
          <p:spPr>
            <a:xfrm>
              <a:off x="762877" y="3020452"/>
              <a:ext cx="1871330" cy="26475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248964" y="3698824"/>
                  <a:ext cx="764248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964" y="3698824"/>
                  <a:ext cx="764248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08095" y="3681105"/>
                  <a:ext cx="1095153" cy="938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095" y="3681105"/>
                  <a:ext cx="1095153" cy="9382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>
              <a:off x="732746" y="3020452"/>
              <a:ext cx="42530" cy="2647507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77340" y="3744991"/>
                  <a:ext cx="67948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0" y="3744991"/>
                  <a:ext cx="679481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 flipH="1">
              <a:off x="2634207" y="3022538"/>
              <a:ext cx="15951" cy="264542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09785" y="3097397"/>
                <a:ext cx="5678563" cy="1825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C00000"/>
                    </a:solidFill>
                  </a:rPr>
                  <a:t>Note:  Different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’s for same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differ by elements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𝐴𝑢𝑡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85" y="3097397"/>
                <a:ext cx="5678563" cy="1825693"/>
              </a:xfrm>
              <a:prstGeom prst="rect">
                <a:avLst/>
              </a:prstGeom>
              <a:blipFill>
                <a:blip r:embed="rId10"/>
                <a:stretch>
                  <a:fillRect l="-1073" t="-5000" r="-289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840004" y="5338589"/>
            <a:ext cx="59338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Partially justifies the viewpoint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that this is a ``symmetry.’’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39B18B-4BEC-F36D-B564-834BF30CE00C}"/>
                  </a:ext>
                </a:extLst>
              </p:cNvPr>
              <p:cNvSpPr txBox="1"/>
              <p:nvPr/>
            </p:nvSpPr>
            <p:spPr>
              <a:xfrm>
                <a:off x="2137698" y="5452017"/>
                <a:ext cx="2540802" cy="108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39B18B-4BEC-F36D-B564-834BF30CE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98" y="5452017"/>
                <a:ext cx="2540802" cy="10869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0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8" grpId="0"/>
      <p:bldP spid="3" grpId="0"/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8809" y="2349796"/>
            <a:ext cx="1616149" cy="372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1631" y="526229"/>
            <a:ext cx="647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Our first reference complaint: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149054"/>
            <a:ext cx="11181709" cy="4822521"/>
            <a:chOff x="0" y="1149054"/>
            <a:chExt cx="11181709" cy="48225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49054"/>
              <a:ext cx="11181709" cy="482252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241851" y="2279887"/>
              <a:ext cx="1616149" cy="372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56521" y="3240599"/>
              <a:ext cx="2945220" cy="300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King Charles coronation quiche is bad for the planet - Anim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959" y="0"/>
            <a:ext cx="45148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71" y="14682"/>
            <a:ext cx="11047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Example: G-Symmetry In Quantum Mechanics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6931" y="1003153"/>
                <a:ext cx="1071761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p=1 dimensional field theory </a:t>
                </a: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Hilbert space</a:t>
                </a:r>
              </a:p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4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1" y="1003153"/>
                <a:ext cx="10717618" cy="1938992"/>
              </a:xfrm>
              <a:prstGeom prst="rect">
                <a:avLst/>
              </a:prstGeom>
              <a:blipFill>
                <a:blip r:embed="rId2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1385" y="5656322"/>
                <a:ext cx="12248709" cy="859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5265B"/>
                    </a:solidFill>
                  </a:rPr>
                  <a:t>Won’t be sensitive to higher </a:t>
                </a:r>
                <a:r>
                  <a:rPr lang="en-US" sz="4000" dirty="0" err="1">
                    <a:solidFill>
                      <a:srgbClr val="05265B"/>
                    </a:solidFill>
                  </a:rPr>
                  <a:t>homotopy</a:t>
                </a:r>
                <a:r>
                  <a:rPr lang="en-US" sz="4000" dirty="0">
                    <a:solidFill>
                      <a:srgbClr val="05265B"/>
                    </a:solidFill>
                  </a:rPr>
                  <a:t> so take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0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𝐵𝐺</m:t>
                        </m:r>
                      </m:sub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sz="40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5" y="5656322"/>
                <a:ext cx="12248709" cy="859466"/>
              </a:xfrm>
              <a:prstGeom prst="rect">
                <a:avLst/>
              </a:prstGeom>
              <a:blipFill>
                <a:blip r:embed="rId3"/>
                <a:stretch>
                  <a:fillRect l="-1741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6178" y="4947505"/>
                <a:ext cx="103242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 need not be Abelian (need not be finite!)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78" y="4947505"/>
                <a:ext cx="10324214" cy="769441"/>
              </a:xfrm>
              <a:prstGeom prst="rect">
                <a:avLst/>
              </a:prstGeom>
              <a:blipFill>
                <a:blip r:embed="rId4"/>
                <a:stretch>
                  <a:fillRect t="-16667" r="-141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473" y="4060235"/>
                <a:ext cx="110950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33CC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has image commuting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3" y="4060235"/>
                <a:ext cx="11095075" cy="646331"/>
              </a:xfrm>
              <a:prstGeom prst="rect">
                <a:avLst/>
              </a:prstGeom>
              <a:blipFill>
                <a:blip r:embed="rId5"/>
                <a:stretch>
                  <a:fillRect l="-164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4291" y="3174204"/>
                <a:ext cx="7267355" cy="71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Actually: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𝑔𝑒𝑟𝑚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𝑝𝑡</m:t>
                            </m:r>
                          </m:e>
                        </m:d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1" y="3174204"/>
                <a:ext cx="7267355" cy="717697"/>
              </a:xfrm>
              <a:prstGeom prst="rect">
                <a:avLst/>
              </a:prstGeom>
              <a:blipFill>
                <a:blip r:embed="rId6"/>
                <a:stretch>
                  <a:fillRect l="-2517" t="-6838" b="-29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293935" y="3239580"/>
            <a:ext cx="451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Kontsevich</a:t>
            </a:r>
            <a:r>
              <a:rPr lang="en-US" sz="3600" dirty="0"/>
              <a:t> &amp; Segal </a:t>
            </a:r>
          </a:p>
        </p:txBody>
      </p:sp>
    </p:spTree>
    <p:extLst>
      <p:ext uri="{BB962C8B-B14F-4D97-AF65-F5344CB8AC3E}">
        <p14:creationId xmlns:p14="http://schemas.microsoft.com/office/powerpoint/2010/main" val="42628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8919" y="1819818"/>
                <a:ext cx="7267352" cy="79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𝐴𝐿𝐺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𝑉𝐸𝐶𝑇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𝑝𝑡</m:t>
                              </m:r>
                            </m:e>
                          </m:d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919" y="1819818"/>
                <a:ext cx="7267352" cy="7950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24648" y="2895033"/>
                <a:ext cx="7267352" cy="816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𝐴𝐿𝐺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𝑉𝐸𝐶𝑇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ℂ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48" y="2895033"/>
                <a:ext cx="7267352" cy="8168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31220" y="4037955"/>
                <a:ext cx="66542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𝑏𝑖𝑚𝑜𝑑𝑢𝑙𝑒𝑠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220" y="4037955"/>
                <a:ext cx="665420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51239" y="5388981"/>
                <a:ext cx="28796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239" y="5388981"/>
                <a:ext cx="287965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30889" y="5229563"/>
                <a:ext cx="476111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as a </a:t>
                </a:r>
                <a:r>
                  <a:rPr lang="en-US" sz="4000" i="1" u="sng" dirty="0"/>
                  <a:t>left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ℂ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/>
                  <a:t>module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89" y="5229563"/>
                <a:ext cx="4761111" cy="1323439"/>
              </a:xfrm>
              <a:prstGeom prst="rect">
                <a:avLst/>
              </a:prstGeom>
              <a:blipFill>
                <a:blip r:embed="rId7"/>
                <a:stretch>
                  <a:fillRect l="-4609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74134" y="1884500"/>
                <a:ext cx="3115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                  )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34" y="1884500"/>
                <a:ext cx="3115340" cy="769441"/>
              </a:xfrm>
              <a:prstGeom prst="rect">
                <a:avLst/>
              </a:prstGeom>
              <a:blipFill>
                <a:blip r:embed="rId8"/>
                <a:stretch>
                  <a:fillRect r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124080" y="2257837"/>
            <a:ext cx="1695733" cy="1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781607" y="2119673"/>
            <a:ext cx="193472" cy="27632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30367" y="1338448"/>
                <a:ext cx="895952" cy="84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367" y="1338448"/>
                <a:ext cx="895952" cy="8443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59724" y="119885"/>
                <a:ext cx="9874104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Need to define the left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/>
                  <a:t>module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24" y="119885"/>
                <a:ext cx="9874104" cy="718979"/>
              </a:xfrm>
              <a:prstGeom prst="rect">
                <a:avLst/>
              </a:prstGeom>
              <a:blipFill>
                <a:blip r:embed="rId10"/>
                <a:stretch>
                  <a:fillRect l="-2160" t="-12712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2106499" y="2049019"/>
            <a:ext cx="471551" cy="65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4473" y="5452679"/>
                <a:ext cx="3115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                  )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73" y="5452679"/>
                <a:ext cx="3115340" cy="769441"/>
              </a:xfrm>
              <a:prstGeom prst="rect">
                <a:avLst/>
              </a:prstGeom>
              <a:blipFill>
                <a:blip r:embed="rId11"/>
                <a:stretch>
                  <a:fillRect r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>
            <a:off x="1554419" y="5826016"/>
            <a:ext cx="1695733" cy="1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11946" y="5687852"/>
            <a:ext cx="193472" cy="27632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36838" y="5617198"/>
            <a:ext cx="471551" cy="65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60706" y="4880564"/>
                <a:ext cx="895952" cy="84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06" y="4880564"/>
                <a:ext cx="895952" cy="8443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7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7" grpId="0"/>
      <p:bldP spid="2" grpId="0"/>
      <p:bldP spid="7" grpId="0" animBg="1"/>
      <p:bldP spid="19" grpId="0"/>
      <p:bldP spid="27" grpId="0"/>
      <p:bldP spid="29" grpId="0" animBg="1"/>
      <p:bldP spid="3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44" y="119312"/>
            <a:ext cx="9169798" cy="352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64" y="4389026"/>
            <a:ext cx="9034338" cy="22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253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88558" y="287078"/>
                <a:ext cx="10281684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Quiche: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𝐵𝐺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/>
                  <a:t> with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 </a:t>
                </a:r>
                <a:r>
                  <a:rPr lang="en-US" sz="4400" dirty="0" err="1"/>
                  <a:t>Dirichlet</a:t>
                </a:r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58" y="287078"/>
                <a:ext cx="10281684" cy="1105687"/>
              </a:xfrm>
              <a:prstGeom prst="rect">
                <a:avLst/>
              </a:prstGeom>
              <a:blipFill>
                <a:blip r:embed="rId3"/>
                <a:stretch>
                  <a:fillRect l="-2371" b="-1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-180753" y="1750906"/>
            <a:ext cx="5773479" cy="936218"/>
            <a:chOff x="-180753" y="1750906"/>
            <a:chExt cx="5773479" cy="936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-180753" y="1750906"/>
                  <a:ext cx="5773479" cy="936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𝐵𝐺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0753" y="1750906"/>
                  <a:ext cx="5773479" cy="9362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/>
            <p:cNvCxnSpPr/>
            <p:nvPr/>
          </p:nvCxnSpPr>
          <p:spPr>
            <a:xfrm>
              <a:off x="2065612" y="2326335"/>
              <a:ext cx="2296852" cy="3403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216724" y="2122122"/>
              <a:ext cx="291479" cy="408427"/>
            </a:xfrm>
            <a:prstGeom prst="ellipse">
              <a:avLst/>
            </a:prstGeom>
            <a:solidFill>
              <a:srgbClr val="0DA3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72338" y="2091425"/>
              <a:ext cx="285649" cy="422104"/>
            </a:xfrm>
            <a:prstGeom prst="ellipse">
              <a:avLst/>
            </a:prstGeom>
            <a:solidFill>
              <a:srgbClr val="0DA3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10962" y="1979311"/>
                <a:ext cx="66152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as a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bimodule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962" y="1979311"/>
                <a:ext cx="6615223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3365725" y="5525263"/>
            <a:ext cx="1924493" cy="606055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23860" y="4912189"/>
                <a:ext cx="604638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Topological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defects in the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Dirichlet</a:t>
                </a:r>
                <a:r>
                  <a:rPr lang="en-US" sz="3600" dirty="0">
                    <a:solidFill>
                      <a:srgbClr val="FF0000"/>
                    </a:solidFill>
                  </a:rPr>
                  <a:t> boundary are labeled by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60" y="4912189"/>
                <a:ext cx="6046382" cy="1754326"/>
              </a:xfrm>
              <a:prstGeom prst="rect">
                <a:avLst/>
              </a:prstGeom>
              <a:blipFill>
                <a:blip r:embed="rId7"/>
                <a:stretch>
                  <a:fillRect l="-1008" t="-5556" r="-2823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68746" y="2808489"/>
                <a:ext cx="84227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00FF"/>
                    </a:solidFill>
                  </a:rPr>
                  <a:t>Quantization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bundles on [0,1] trivialized at both ends: {Trivialized bundles}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, </a:t>
                </a:r>
              </a:p>
              <a:p>
                <a:pPr algn="ctr"/>
                <a:r>
                  <a:rPr lang="en-US" sz="3200" dirty="0">
                    <a:solidFill>
                      <a:srgbClr val="0000FF"/>
                    </a:solidFill>
                  </a:rPr>
                  <a:t>so quantization gives functions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746" y="2808489"/>
                <a:ext cx="8422760" cy="1569660"/>
              </a:xfrm>
              <a:prstGeom prst="rect">
                <a:avLst/>
              </a:prstGeom>
              <a:blipFill>
                <a:blip r:embed="rId8"/>
                <a:stretch>
                  <a:fillRect l="-1086" t="-4669" r="-2245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6924" y="4114748"/>
            <a:ext cx="2463522" cy="2647508"/>
            <a:chOff x="216924" y="3822402"/>
            <a:chExt cx="2463522" cy="2647508"/>
          </a:xfrm>
        </p:grpSpPr>
        <p:grpSp>
          <p:nvGrpSpPr>
            <p:cNvPr id="20" name="Group 19"/>
            <p:cNvGrpSpPr/>
            <p:nvPr/>
          </p:nvGrpSpPr>
          <p:grpSpPr>
            <a:xfrm>
              <a:off x="676209" y="3822402"/>
              <a:ext cx="2004237" cy="2647508"/>
              <a:chOff x="760228" y="3434315"/>
              <a:chExt cx="2004237" cy="264750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93135" y="3434316"/>
                <a:ext cx="1871330" cy="264750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871870" y="3434315"/>
                <a:ext cx="42530" cy="2647507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760228" y="4619844"/>
                <a:ext cx="223284" cy="28176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Arc 14"/>
            <p:cNvSpPr/>
            <p:nvPr/>
          </p:nvSpPr>
          <p:spPr>
            <a:xfrm>
              <a:off x="369950" y="4619843"/>
              <a:ext cx="935665" cy="1052623"/>
            </a:xfrm>
            <a:prstGeom prst="arc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5051741">
              <a:off x="320018" y="4673675"/>
              <a:ext cx="935665" cy="1052623"/>
            </a:xfrm>
            <a:prstGeom prst="arc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16924" y="4704903"/>
                  <a:ext cx="45928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24" y="4704903"/>
                  <a:ext cx="4592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54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/>
      <p:bldP spid="2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1937" y="1084002"/>
                <a:ext cx="1095153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37" y="1084002"/>
                <a:ext cx="1095153" cy="718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806872" y="1443491"/>
            <a:ext cx="194576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6872" y="1648122"/>
                <a:ext cx="16693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72" y="1648122"/>
                <a:ext cx="166931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37492" y="569464"/>
                <a:ext cx="962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492" y="569464"/>
                <a:ext cx="96224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930762" y="324368"/>
            <a:ext cx="2004237" cy="2647508"/>
            <a:chOff x="760228" y="3434315"/>
            <a:chExt cx="2004237" cy="2647508"/>
          </a:xfrm>
        </p:grpSpPr>
        <p:sp>
          <p:nvSpPr>
            <p:cNvPr id="10" name="Rectangle 9"/>
            <p:cNvSpPr/>
            <p:nvPr/>
          </p:nvSpPr>
          <p:spPr>
            <a:xfrm>
              <a:off x="893135" y="3434316"/>
              <a:ext cx="1871330" cy="26475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71870" y="3434315"/>
              <a:ext cx="42530" cy="264750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60228" y="4619844"/>
              <a:ext cx="223284" cy="28176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7837155" y="446567"/>
            <a:ext cx="65590" cy="2700670"/>
          </a:xfrm>
          <a:prstGeom prst="line">
            <a:avLst/>
          </a:prstGeom>
          <a:ln w="76200">
            <a:solidFill>
              <a:srgbClr val="052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837155" y="740456"/>
                <a:ext cx="9374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155" y="740456"/>
                <a:ext cx="93746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7758308" y="1537241"/>
            <a:ext cx="223284" cy="281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1354957"/>
                <a:ext cx="2011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4957"/>
                <a:ext cx="201135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90051" y="1385734"/>
                <a:ext cx="35920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051" y="1385734"/>
                <a:ext cx="359200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87496" y="3731508"/>
                <a:ext cx="847319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Insertion on topological boundary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endParaRPr lang="en-US" sz="36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commutes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36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commutes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96" y="3731508"/>
                <a:ext cx="8473192" cy="1754326"/>
              </a:xfrm>
              <a:prstGeom prst="rect">
                <a:avLst/>
              </a:prstGeom>
              <a:blipFill>
                <a:blip r:embed="rId8"/>
                <a:stretch>
                  <a:fillRect t="-4861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0549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1937" y="1084002"/>
                <a:ext cx="1095153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37" y="1084002"/>
                <a:ext cx="1095153" cy="718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806872" y="1443491"/>
            <a:ext cx="194576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6872" y="1648122"/>
                <a:ext cx="16693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72" y="1648122"/>
                <a:ext cx="166931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37492" y="569464"/>
                <a:ext cx="962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492" y="569464"/>
                <a:ext cx="96224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930908" y="119737"/>
            <a:ext cx="2004237" cy="2647508"/>
            <a:chOff x="760228" y="3434315"/>
            <a:chExt cx="2004237" cy="2647508"/>
          </a:xfrm>
        </p:grpSpPr>
        <p:sp>
          <p:nvSpPr>
            <p:cNvPr id="10" name="Rectangle 9"/>
            <p:cNvSpPr/>
            <p:nvPr/>
          </p:nvSpPr>
          <p:spPr>
            <a:xfrm>
              <a:off x="893135" y="3434316"/>
              <a:ext cx="1871330" cy="26475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71870" y="3434315"/>
              <a:ext cx="42530" cy="264750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60228" y="4619844"/>
              <a:ext cx="223284" cy="28176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7837155" y="446567"/>
            <a:ext cx="65590" cy="2700670"/>
          </a:xfrm>
          <a:prstGeom prst="line">
            <a:avLst/>
          </a:prstGeom>
          <a:ln w="76200">
            <a:solidFill>
              <a:srgbClr val="052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837155" y="740456"/>
                <a:ext cx="9374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155" y="740456"/>
                <a:ext cx="93746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7758308" y="1537241"/>
            <a:ext cx="223284" cy="281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1354957"/>
                <a:ext cx="2011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4957"/>
                <a:ext cx="201135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90051" y="1385734"/>
                <a:ext cx="35920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051" y="1385734"/>
                <a:ext cx="359200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7479" y="3853190"/>
                <a:ext cx="103859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A more general topological operator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79" y="3853190"/>
                <a:ext cx="10385950" cy="769441"/>
              </a:xfrm>
              <a:prstGeom prst="rect">
                <a:avLst/>
              </a:prstGeom>
              <a:blipFill>
                <a:blip r:embed="rId8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DACAD-75F2-20CD-5DC1-6E3645F5962E}"/>
              </a:ext>
            </a:extLst>
          </p:cNvPr>
          <p:cNvCxnSpPr>
            <a:stCxn id="12" idx="6"/>
          </p:cNvCxnSpPr>
          <p:nvPr/>
        </p:nvCxnSpPr>
        <p:spPr>
          <a:xfrm flipV="1">
            <a:off x="2154192" y="1443491"/>
            <a:ext cx="731658" cy="265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44B8EB-69F6-B1C3-F521-EC9185056969}"/>
              </a:ext>
            </a:extLst>
          </p:cNvPr>
          <p:cNvCxnSpPr>
            <a:cxnSpLocks/>
          </p:cNvCxnSpPr>
          <p:nvPr/>
        </p:nvCxnSpPr>
        <p:spPr>
          <a:xfrm flipV="1">
            <a:off x="2876632" y="931667"/>
            <a:ext cx="638531" cy="51182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518A7C-F1CE-EAF0-D38A-F37E629CAB39}"/>
              </a:ext>
            </a:extLst>
          </p:cNvPr>
          <p:cNvCxnSpPr>
            <a:cxnSpLocks/>
          </p:cNvCxnSpPr>
          <p:nvPr/>
        </p:nvCxnSpPr>
        <p:spPr>
          <a:xfrm flipH="1" flipV="1">
            <a:off x="2870627" y="1445571"/>
            <a:ext cx="481080" cy="49317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A270DC2-CC2E-03EE-739F-DA3372FCA9AE}"/>
              </a:ext>
            </a:extLst>
          </p:cNvPr>
          <p:cNvSpPr/>
          <p:nvPr/>
        </p:nvSpPr>
        <p:spPr>
          <a:xfrm>
            <a:off x="3434694" y="786189"/>
            <a:ext cx="160938" cy="22104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2C855A-8BC9-A3F5-F820-DA3371099129}"/>
              </a:ext>
            </a:extLst>
          </p:cNvPr>
          <p:cNvSpPr/>
          <p:nvPr/>
        </p:nvSpPr>
        <p:spPr>
          <a:xfrm>
            <a:off x="3268576" y="1828225"/>
            <a:ext cx="160938" cy="22104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2CC0BB-AFD2-E5AE-F864-37833E077E75}"/>
              </a:ext>
            </a:extLst>
          </p:cNvPr>
          <p:cNvSpPr/>
          <p:nvPr/>
        </p:nvSpPr>
        <p:spPr>
          <a:xfrm>
            <a:off x="2816123" y="1328520"/>
            <a:ext cx="160938" cy="22104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6BD50B-374F-6966-4E07-AA11C6AB970C}"/>
                  </a:ext>
                </a:extLst>
              </p:cNvPr>
              <p:cNvSpPr txBox="1"/>
              <p:nvPr/>
            </p:nvSpPr>
            <p:spPr>
              <a:xfrm>
                <a:off x="2052893" y="692575"/>
                <a:ext cx="14114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6BD50B-374F-6966-4E07-AA11C6AB9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893" y="692575"/>
                <a:ext cx="141145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3729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1937" y="1828448"/>
                <a:ext cx="1095153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37" y="1828448"/>
                <a:ext cx="1095153" cy="718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4806872" y="2187937"/>
            <a:ext cx="194576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06872" y="2392568"/>
                <a:ext cx="16693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72" y="2392568"/>
                <a:ext cx="166931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37492" y="1313910"/>
                <a:ext cx="962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492" y="1313910"/>
                <a:ext cx="96224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930762" y="1068814"/>
            <a:ext cx="2004237" cy="2647508"/>
            <a:chOff x="760228" y="3434315"/>
            <a:chExt cx="2004237" cy="2647508"/>
          </a:xfrm>
        </p:grpSpPr>
        <p:sp>
          <p:nvSpPr>
            <p:cNvPr id="8" name="Rectangle 7"/>
            <p:cNvSpPr/>
            <p:nvPr/>
          </p:nvSpPr>
          <p:spPr>
            <a:xfrm>
              <a:off x="893135" y="3434316"/>
              <a:ext cx="1871330" cy="26475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71870" y="3434315"/>
              <a:ext cx="42530" cy="264750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60228" y="4619844"/>
              <a:ext cx="223284" cy="28176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7837155" y="1191013"/>
            <a:ext cx="65590" cy="2700670"/>
          </a:xfrm>
          <a:prstGeom prst="line">
            <a:avLst/>
          </a:prstGeom>
          <a:ln w="76200">
            <a:solidFill>
              <a:srgbClr val="052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37155" y="1484902"/>
                <a:ext cx="9374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155" y="1484902"/>
                <a:ext cx="93746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7758308" y="2281687"/>
            <a:ext cx="223284" cy="281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681" y="1479815"/>
                <a:ext cx="2011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" y="1479815"/>
                <a:ext cx="201135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>
            <a:stCxn id="10" idx="6"/>
          </p:cNvCxnSpPr>
          <p:nvPr/>
        </p:nvCxnSpPr>
        <p:spPr>
          <a:xfrm flipV="1">
            <a:off x="2154046" y="2392568"/>
            <a:ext cx="1780953" cy="265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861524" y="2254343"/>
            <a:ext cx="223284" cy="281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29739" y="1677124"/>
                <a:ext cx="7309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739" y="1677124"/>
                <a:ext cx="73095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90807" y="2508225"/>
                <a:ext cx="7309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807" y="2508225"/>
                <a:ext cx="73095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02745" y="2144907"/>
                <a:ext cx="45294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745" y="2144907"/>
                <a:ext cx="452947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24432" y="4345207"/>
                <a:ext cx="54037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32" y="4345207"/>
                <a:ext cx="540376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7359" y="5568172"/>
                <a:ext cx="105860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Not topological: Gives general operator 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59" y="5568172"/>
                <a:ext cx="10586048" cy="707886"/>
              </a:xfrm>
              <a:prstGeom prst="rect">
                <a:avLst/>
              </a:prstGeom>
              <a:blipFill>
                <a:blip r:embed="rId11"/>
                <a:stretch>
                  <a:fillRect l="-2074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0932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0752" y="1356220"/>
                <a:ext cx="1175961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all manipulations, e.g. OPE’s of defects, etc. done within the TFT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give universal relations independent of the field theory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on which the symmetry acts.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2" y="1356220"/>
                <a:ext cx="11759610" cy="1938992"/>
              </a:xfrm>
              <a:prstGeom prst="rect">
                <a:avLst/>
              </a:prstGeom>
              <a:blipFill>
                <a:blip r:embed="rId2"/>
                <a:stretch>
                  <a:fillRect l="-1555" t="-5643" r="-2488" b="-1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395331"/>
                <a:ext cx="1175961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Some ``generalized topological symmetry’’ operators 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might be very hard to describe within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but easy to describe in a quiche.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95331"/>
                <a:ext cx="11759610" cy="1938992"/>
              </a:xfrm>
              <a:prstGeom prst="rect">
                <a:avLst/>
              </a:prstGeom>
              <a:blipFill>
                <a:blip r:embed="rId3"/>
                <a:stretch>
                  <a:fillRect l="-1607" t="-5660" r="-2592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9460" y="5534561"/>
            <a:ext cx="10122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</a:rPr>
              <a:t>Example 4.4:   Slice knot defects in 3d field theory that do not bound a disk.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5434" y="223085"/>
            <a:ext cx="405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 general,….</a:t>
            </a:r>
          </a:p>
        </p:txBody>
      </p:sp>
    </p:spTree>
    <p:extLst>
      <p:ext uri="{BB962C8B-B14F-4D97-AF65-F5344CB8AC3E}">
        <p14:creationId xmlns:p14="http://schemas.microsoft.com/office/powerpoint/2010/main" val="302104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1A0942-8D45-F790-9CC7-FEDCFFBE5BCF}"/>
                  </a:ext>
                </a:extLst>
              </p:cNvPr>
              <p:cNvSpPr txBox="1"/>
              <p:nvPr/>
            </p:nvSpPr>
            <p:spPr>
              <a:xfrm>
                <a:off x="3722914" y="34177"/>
                <a:ext cx="46670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5400" dirty="0"/>
                  <a:t>Categories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1A0942-8D45-F790-9CC7-FEDCFFBE5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914" y="34177"/>
                <a:ext cx="4667002" cy="923330"/>
              </a:xfrm>
              <a:prstGeom prst="rect">
                <a:avLst/>
              </a:prstGeom>
              <a:blipFill>
                <a:blip r:embed="rId2"/>
                <a:stretch>
                  <a:fillRect t="-17881" r="-13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63CF87-309E-AFA0-AEB1-8591A766A9F2}"/>
                  </a:ext>
                </a:extLst>
              </p:cNvPr>
              <p:cNvSpPr txBox="1"/>
              <p:nvPr/>
            </p:nvSpPr>
            <p:spPr>
              <a:xfrm>
                <a:off x="326569" y="909483"/>
                <a:ext cx="1180011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A 2-category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is a category where the hom-sets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between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are </a:t>
                </a:r>
              </a:p>
              <a:p>
                <a:pPr algn="ctr"/>
                <a:r>
                  <a:rPr lang="en-US" sz="4000" i="1" u="sng" dirty="0">
                    <a:solidFill>
                      <a:srgbClr val="FF0000"/>
                    </a:solidFill>
                  </a:rPr>
                  <a:t>themselves</a:t>
                </a:r>
                <a:r>
                  <a:rPr lang="en-US" sz="4000" dirty="0">
                    <a:solidFill>
                      <a:srgbClr val="FF0000"/>
                    </a:solidFill>
                  </a:rPr>
                  <a:t> categories.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63CF87-309E-AFA0-AEB1-8591A766A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9" y="909483"/>
                <a:ext cx="11800113" cy="1938992"/>
              </a:xfrm>
              <a:prstGeom prst="rect">
                <a:avLst/>
              </a:prstGeom>
              <a:blipFill>
                <a:blip r:embed="rId3"/>
                <a:stretch>
                  <a:fillRect t="-5660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3C0E1F-3AA9-9821-BDB8-44A9DF56BDE7}"/>
                  </a:ext>
                </a:extLst>
              </p:cNvPr>
              <p:cNvSpPr txBox="1"/>
              <p:nvPr/>
            </p:nvSpPr>
            <p:spPr>
              <a:xfrm>
                <a:off x="700644" y="3253340"/>
                <a:ext cx="11598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The objects of the category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are called ``1-morphisms’’ 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3C0E1F-3AA9-9821-BDB8-44A9DF56B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4" y="3253340"/>
                <a:ext cx="11598233" cy="523220"/>
              </a:xfrm>
              <a:prstGeom prst="rect">
                <a:avLst/>
              </a:prstGeom>
              <a:blipFill>
                <a:blip r:embed="rId4"/>
                <a:stretch>
                  <a:fillRect l="-1104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2FAB80-0E61-A055-0A23-FD7F93133EC9}"/>
                  </a:ext>
                </a:extLst>
              </p:cNvPr>
              <p:cNvSpPr txBox="1"/>
              <p:nvPr/>
            </p:nvSpPr>
            <p:spPr>
              <a:xfrm>
                <a:off x="445324" y="3962552"/>
                <a:ext cx="112221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The morphisms of the category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are called ``2-morphisms’’ 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2FAB80-0E61-A055-0A23-FD7F93133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24" y="3962552"/>
                <a:ext cx="11222181" cy="523220"/>
              </a:xfrm>
              <a:prstGeom prst="rect">
                <a:avLst/>
              </a:prstGeom>
              <a:blipFill>
                <a:blip r:embed="rId5"/>
                <a:stretch>
                  <a:fillRect l="-108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D9E691B-A449-0A45-4D3D-5904EF2DE0F8}"/>
              </a:ext>
            </a:extLst>
          </p:cNvPr>
          <p:cNvSpPr txBox="1"/>
          <p:nvPr/>
        </p:nvSpPr>
        <p:spPr>
          <a:xfrm>
            <a:off x="2964872" y="5363742"/>
            <a:ext cx="761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DA386"/>
                </a:solidFill>
              </a:rPr>
              <a:t>Lots of compatibility conditions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4CFC2D-05F5-DBB8-9902-219FEC89D00A}"/>
                  </a:ext>
                </a:extLst>
              </p:cNvPr>
              <p:cNvSpPr/>
              <p:nvPr/>
            </p:nvSpPr>
            <p:spPr>
              <a:xfrm>
                <a:off x="516500" y="6065780"/>
                <a:ext cx="114202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33CC"/>
                    </a:solidFill>
                  </a:rPr>
                  <a:t>Definition: An n-category is a category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 whose morphism spaces are n-1 categories.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4CFC2D-05F5-DBB8-9902-219FEC89D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00" y="6065780"/>
                <a:ext cx="11420253" cy="461665"/>
              </a:xfrm>
              <a:prstGeom prst="rect">
                <a:avLst/>
              </a:prstGeom>
              <a:blipFill>
                <a:blip r:embed="rId6"/>
                <a:stretch>
                  <a:fillRect l="-85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5D2BFE-167A-7DC4-F289-853602AE5595}"/>
                  </a:ext>
                </a:extLst>
              </p:cNvPr>
              <p:cNvSpPr txBox="1"/>
              <p:nvPr/>
            </p:nvSpPr>
            <p:spPr>
              <a:xfrm>
                <a:off x="1159822" y="4686418"/>
                <a:ext cx="112221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11E5F"/>
                    </a:solidFill>
                  </a:rPr>
                  <a:t> The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11E5F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28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>
                    <a:solidFill>
                      <a:srgbClr val="011E5F"/>
                    </a:solidFill>
                  </a:rPr>
                  <a:t>are hence called ``0-morphisms’’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28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5D2BFE-167A-7DC4-F289-853602AE5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822" y="4686418"/>
                <a:ext cx="11222181" cy="523220"/>
              </a:xfrm>
              <a:prstGeom prst="rect">
                <a:avLst/>
              </a:prstGeom>
              <a:blipFill>
                <a:blip r:embed="rId7"/>
                <a:stretch>
                  <a:fillRect l="-380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1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5016" y="4997603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13133" y="22865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Finite </a:t>
            </a:r>
            <a:r>
              <a:rPr lang="en-US" sz="4000" dirty="0" err="1">
                <a:solidFill>
                  <a:srgbClr val="FF0000"/>
                </a:solidFill>
              </a:rPr>
              <a:t>Homotopy</a:t>
            </a:r>
            <a:r>
              <a:rPr lang="en-US" sz="4000" dirty="0">
                <a:solidFill>
                  <a:srgbClr val="FF0000"/>
                </a:solidFill>
              </a:rPr>
              <a:t> Theories</a:t>
            </a:r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09558" y="144428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37874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51" y="50743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Composition Of Defects</a:t>
            </a:r>
          </a:p>
        </p:txBody>
      </p:sp>
      <p:sp>
        <p:nvSpPr>
          <p:cNvPr id="10" name="Oval 9"/>
          <p:cNvSpPr/>
          <p:nvPr/>
        </p:nvSpPr>
        <p:spPr>
          <a:xfrm>
            <a:off x="1618916" y="33035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284066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Fields Without Fields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3133" y="320827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Defects &amp; Domain Walls</a:t>
            </a:r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199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3133" y="37487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Preliminary Remarks</a:t>
            </a:r>
          </a:p>
        </p:txBody>
      </p:sp>
      <p:sp>
        <p:nvSpPr>
          <p:cNvPr id="22" name="Oval 21"/>
          <p:cNvSpPr/>
          <p:nvPr/>
        </p:nvSpPr>
        <p:spPr>
          <a:xfrm>
            <a:off x="1618916" y="625637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13133" y="6099611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13133" y="4102938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Symmetry Action Via Quiche</a:t>
            </a:r>
          </a:p>
        </p:txBody>
      </p:sp>
    </p:spTree>
    <p:extLst>
      <p:ext uri="{BB962C8B-B14F-4D97-AF65-F5344CB8AC3E}">
        <p14:creationId xmlns:p14="http://schemas.microsoft.com/office/powerpoint/2010/main" val="5796120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7591" y="62191"/>
                <a:ext cx="1127051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Given defects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&amp; 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  <a:p>
                <a:pPr algn="ctr"/>
                <a:r>
                  <a:rPr lang="en-US" sz="4000" dirty="0"/>
                  <a:t>codimension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ℓ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000" dirty="0"/>
                  <a:t>parallel, trivialized normal bundles: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1" y="62191"/>
                <a:ext cx="11270511" cy="1323439"/>
              </a:xfrm>
              <a:prstGeom prst="rect">
                <a:avLst/>
              </a:prstGeom>
              <a:blipFill>
                <a:blip r:embed="rId2"/>
                <a:stretch>
                  <a:fillRect t="-8295" r="-1622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08345" y="1853780"/>
            <a:ext cx="6624083" cy="4795284"/>
            <a:chOff x="446568" y="1864413"/>
            <a:chExt cx="6624083" cy="4795284"/>
          </a:xfrm>
        </p:grpSpPr>
        <p:sp>
          <p:nvSpPr>
            <p:cNvPr id="3" name="Oval 2"/>
            <p:cNvSpPr/>
            <p:nvPr/>
          </p:nvSpPr>
          <p:spPr>
            <a:xfrm>
              <a:off x="446568" y="1864413"/>
              <a:ext cx="5284381" cy="4795284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212111" y="3703846"/>
              <a:ext cx="1286540" cy="120147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586714" y="3634731"/>
              <a:ext cx="1240465" cy="12333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410044" y="2596746"/>
                  <a:ext cx="1796903" cy="10486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6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ℓ 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44" y="2596746"/>
                  <a:ext cx="1796903" cy="10486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603358" y="2596746"/>
                  <a:ext cx="1467293" cy="793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3358" y="2596746"/>
                  <a:ext cx="1467293" cy="7936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21734" y="3858803"/>
                  <a:ext cx="1467293" cy="806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734" y="3858803"/>
                  <a:ext cx="1467293" cy="8065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575198" y="3848167"/>
                  <a:ext cx="1467293" cy="806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198" y="3848167"/>
                  <a:ext cx="1467293" cy="8065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4082" y="3858803"/>
                <a:ext cx="509299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N.B.  The product of cod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defects is expressed in terms of cod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defects.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082" y="3858803"/>
                <a:ext cx="5092997" cy="2554545"/>
              </a:xfrm>
              <a:prstGeom prst="rect">
                <a:avLst/>
              </a:prstGeom>
              <a:blipFill>
                <a:blip r:embed="rId7"/>
                <a:stretch>
                  <a:fillRect t="-4296" r="-1677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6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995" y="0"/>
            <a:ext cx="11334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 FHT, if the local defects are described by </a:t>
            </a:r>
            <a:r>
              <a:rPr lang="en-US" sz="3600" dirty="0" err="1"/>
              <a:t>semiclassical</a:t>
            </a:r>
            <a:r>
              <a:rPr lang="en-US" sz="3600" dirty="0"/>
              <a:t> data as above, this translates to the equation: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64" y="1559380"/>
            <a:ext cx="8869692" cy="4003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9418" y="6024085"/>
                <a:ext cx="86230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sz="3200" dirty="0"/>
                  <a:t>: </a:t>
                </a:r>
                <a:r>
                  <a:rPr lang="en-US" sz="3200" dirty="0" err="1"/>
                  <a:t>homotopy</a:t>
                </a:r>
                <a:r>
                  <a:rPr lang="en-US" sz="3200" dirty="0"/>
                  <a:t> fiber product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418" y="6024085"/>
                <a:ext cx="8623005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49954" y="2700113"/>
                <a:ext cx="31685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954" y="2700113"/>
                <a:ext cx="316850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992623" y="4286556"/>
            <a:ext cx="728772" cy="297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25651" y="4136417"/>
                <a:ext cx="16586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651" y="4136417"/>
                <a:ext cx="165867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70921" y="2020186"/>
            <a:ext cx="2083982" cy="2764465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08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4659" y="-53248"/>
            <a:ext cx="10029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Example: Domain walls in finite gauge theory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-40732" y="705879"/>
            <a:ext cx="3825861" cy="1998458"/>
            <a:chOff x="418671" y="588040"/>
            <a:chExt cx="4441286" cy="2506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37414" y="1947411"/>
                  <a:ext cx="87187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414" y="1947411"/>
                  <a:ext cx="871870" cy="830997"/>
                </a:xfrm>
                <a:prstGeom prst="rect">
                  <a:avLst/>
                </a:prstGeom>
                <a:blipFill>
                  <a:blip r:embed="rId2"/>
                  <a:stretch>
                    <a:fillRect b="-129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754621" y="1947410"/>
                  <a:ext cx="87187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621" y="1947410"/>
                  <a:ext cx="871870" cy="830997"/>
                </a:xfrm>
                <a:prstGeom prst="rect">
                  <a:avLst/>
                </a:prstGeom>
                <a:blipFill>
                  <a:blip r:embed="rId3"/>
                  <a:stretch>
                    <a:fillRect b="-129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682279" y="588040"/>
                  <a:ext cx="87187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2279" y="588040"/>
                  <a:ext cx="871870" cy="646331"/>
                </a:xfrm>
                <a:prstGeom prst="rect">
                  <a:avLst/>
                </a:prstGeom>
                <a:blipFill>
                  <a:blip r:embed="rId4"/>
                  <a:stretch>
                    <a:fillRect r="-813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18671" y="1474288"/>
                  <a:ext cx="106325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671" y="1474288"/>
                  <a:ext cx="1063255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H="1">
              <a:off x="2180562" y="1253909"/>
              <a:ext cx="657443" cy="850604"/>
            </a:xfrm>
            <a:prstGeom prst="straightConnector1">
              <a:avLst/>
            </a:prstGeom>
            <a:ln w="76200">
              <a:solidFill>
                <a:srgbClr val="052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209263" y="1298048"/>
              <a:ext cx="622894" cy="794631"/>
            </a:xfrm>
            <a:prstGeom prst="straightConnector1">
              <a:avLst/>
            </a:prstGeom>
            <a:ln w="76200">
              <a:solidFill>
                <a:srgbClr val="052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uble Bracket 14"/>
            <p:cNvSpPr/>
            <p:nvPr/>
          </p:nvSpPr>
          <p:spPr>
            <a:xfrm>
              <a:off x="1405267" y="963048"/>
              <a:ext cx="3454690" cy="2131026"/>
            </a:xfrm>
            <a:prstGeom prst="bracketPair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76493" y="1077943"/>
                  <a:ext cx="110578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493" y="1077943"/>
                  <a:ext cx="1105786" cy="707886"/>
                </a:xfrm>
                <a:prstGeom prst="rect">
                  <a:avLst/>
                </a:prstGeom>
                <a:blipFill>
                  <a:blip r:embed="rId6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475077" y="971325"/>
                  <a:ext cx="110578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5077" y="971325"/>
                  <a:ext cx="1105786" cy="707886"/>
                </a:xfrm>
                <a:prstGeom prst="rect">
                  <a:avLst/>
                </a:prstGeom>
                <a:blipFill>
                  <a:blip r:embed="rId7"/>
                  <a:stretch>
                    <a:fillRect b="-11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4525112" y="595062"/>
            <a:ext cx="3645633" cy="2157642"/>
            <a:chOff x="5543107" y="639882"/>
            <a:chExt cx="4441286" cy="2569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761850" y="2062306"/>
                  <a:ext cx="87187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1850" y="2062306"/>
                  <a:ext cx="871870" cy="830997"/>
                </a:xfrm>
                <a:prstGeom prst="rect">
                  <a:avLst/>
                </a:prstGeom>
                <a:blipFill>
                  <a:blip r:embed="rId8"/>
                  <a:stretch>
                    <a:fillRect b="-7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879057" y="2062305"/>
                  <a:ext cx="87187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9057" y="2062305"/>
                  <a:ext cx="871870" cy="830997"/>
                </a:xfrm>
                <a:prstGeom prst="rect">
                  <a:avLst/>
                </a:prstGeom>
                <a:blipFill>
                  <a:blip r:embed="rId9"/>
                  <a:stretch>
                    <a:fillRect b="-7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790094" y="639882"/>
                  <a:ext cx="87187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0094" y="639882"/>
                  <a:ext cx="871870" cy="646331"/>
                </a:xfrm>
                <a:prstGeom prst="rect">
                  <a:avLst/>
                </a:prstGeom>
                <a:blipFill>
                  <a:blip r:embed="rId10"/>
                  <a:stretch>
                    <a:fillRect r="-6838" b="-44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543107" y="1589183"/>
                  <a:ext cx="106325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3107" y="1589183"/>
                  <a:ext cx="1063255" cy="9233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 flipH="1">
              <a:off x="7304998" y="1368804"/>
              <a:ext cx="657443" cy="850604"/>
            </a:xfrm>
            <a:prstGeom prst="straightConnector1">
              <a:avLst/>
            </a:prstGeom>
            <a:ln w="76200">
              <a:solidFill>
                <a:srgbClr val="052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333699" y="1412943"/>
              <a:ext cx="622894" cy="794631"/>
            </a:xfrm>
            <a:prstGeom prst="straightConnector1">
              <a:avLst/>
            </a:prstGeom>
            <a:ln w="76200">
              <a:solidFill>
                <a:srgbClr val="052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ouble Bracket 23"/>
            <p:cNvSpPr/>
            <p:nvPr/>
          </p:nvSpPr>
          <p:spPr>
            <a:xfrm>
              <a:off x="6529703" y="1077943"/>
              <a:ext cx="3454690" cy="2131026"/>
            </a:xfrm>
            <a:prstGeom prst="bracketPair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700929" y="1192838"/>
                  <a:ext cx="110578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0929" y="1192838"/>
                  <a:ext cx="1105786" cy="707886"/>
                </a:xfrm>
                <a:prstGeom prst="rect">
                  <a:avLst/>
                </a:prstGeom>
                <a:blipFill>
                  <a:blip r:embed="rId12"/>
                  <a:stretch>
                    <a:fillRect b="-7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599513" y="1086220"/>
                  <a:ext cx="110578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9513" y="1086220"/>
                  <a:ext cx="1105786" cy="707886"/>
                </a:xfrm>
                <a:prstGeom prst="rect">
                  <a:avLst/>
                </a:prstGeom>
                <a:blipFill>
                  <a:blip r:embed="rId13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38514" y="1387750"/>
                <a:ext cx="84351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514" y="1387750"/>
                <a:ext cx="843515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10348" y="2881629"/>
                <a:ext cx="3539114" cy="2208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nary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348" y="2881629"/>
                <a:ext cx="3539114" cy="22088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2449" y="4782455"/>
                <a:ext cx="5918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   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9" y="4782455"/>
                <a:ext cx="5918744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8808761" y="2434042"/>
            <a:ext cx="3036300" cy="2507779"/>
            <a:chOff x="8808761" y="2434042"/>
            <a:chExt cx="3036300" cy="2507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9012794" y="3859956"/>
                  <a:ext cx="766280" cy="7840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2794" y="3859956"/>
                  <a:ext cx="766280" cy="78403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0840097" y="3932685"/>
                  <a:ext cx="766280" cy="7840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0097" y="3932685"/>
                  <a:ext cx="766280" cy="78403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683966" y="2434042"/>
                  <a:ext cx="766280" cy="6098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966" y="2434042"/>
                  <a:ext cx="766280" cy="609807"/>
                </a:xfrm>
                <a:prstGeom prst="rect">
                  <a:avLst/>
                </a:prstGeom>
                <a:blipFill>
                  <a:blip r:embed="rId19"/>
                  <a:stretch>
                    <a:fillRect r="-8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/>
            <p:cNvCxnSpPr/>
            <p:nvPr/>
          </p:nvCxnSpPr>
          <p:spPr>
            <a:xfrm flipH="1">
              <a:off x="9490162" y="3205643"/>
              <a:ext cx="577821" cy="802537"/>
            </a:xfrm>
            <a:prstGeom prst="straightConnector1">
              <a:avLst/>
            </a:prstGeom>
            <a:ln w="76200">
              <a:solidFill>
                <a:srgbClr val="052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394279" y="3247288"/>
              <a:ext cx="547457" cy="749727"/>
            </a:xfrm>
            <a:prstGeom prst="straightConnector1">
              <a:avLst/>
            </a:prstGeom>
            <a:ln w="76200">
              <a:solidFill>
                <a:srgbClr val="052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Double Bracket 36"/>
            <p:cNvSpPr/>
            <p:nvPr/>
          </p:nvSpPr>
          <p:spPr>
            <a:xfrm>
              <a:off x="8808761" y="2931219"/>
              <a:ext cx="3036300" cy="2010602"/>
            </a:xfrm>
            <a:prstGeom prst="bracketPair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855823" y="2991010"/>
                  <a:ext cx="971867" cy="6678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5823" y="2991010"/>
                  <a:ext cx="971867" cy="667883"/>
                </a:xfrm>
                <a:prstGeom prst="rect">
                  <a:avLst/>
                </a:prstGeom>
                <a:blipFill>
                  <a:blip r:embed="rId20"/>
                  <a:stretch>
                    <a:fillRect r="-2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0627901" y="2939028"/>
                  <a:ext cx="971867" cy="6678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7901" y="2939028"/>
                  <a:ext cx="971867" cy="667883"/>
                </a:xfrm>
                <a:prstGeom prst="rect">
                  <a:avLst/>
                </a:prstGeom>
                <a:blipFill>
                  <a:blip r:embed="rId21"/>
                  <a:stretch>
                    <a:fillRect r="-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-40732" y="5975067"/>
                <a:ext cx="12757367" cy="62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}⊂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32" y="5975067"/>
                <a:ext cx="12757367" cy="62812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9474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133" y="5726053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13133" y="22865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Finite </a:t>
            </a:r>
            <a:r>
              <a:rPr lang="en-US" sz="4000" dirty="0" err="1">
                <a:solidFill>
                  <a:srgbClr val="FF0000"/>
                </a:solidFill>
              </a:rPr>
              <a:t>Homotopy</a:t>
            </a:r>
            <a:r>
              <a:rPr lang="en-US" sz="4000" dirty="0">
                <a:solidFill>
                  <a:srgbClr val="FF0000"/>
                </a:solidFill>
              </a:rPr>
              <a:t> Theories</a:t>
            </a:r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09558" y="144428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37874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3133" y="48457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Composition Of Defects</a:t>
            </a:r>
          </a:p>
        </p:txBody>
      </p:sp>
      <p:sp>
        <p:nvSpPr>
          <p:cNvPr id="10" name="Oval 9"/>
          <p:cNvSpPr/>
          <p:nvPr/>
        </p:nvSpPr>
        <p:spPr>
          <a:xfrm>
            <a:off x="1618916" y="33035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284066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Fields Without Fields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3133" y="320827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Defects &amp; Domain Walls</a:t>
            </a:r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003438"/>
            <a:ext cx="609600" cy="50014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3133" y="37487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Preliminary Remarks</a:t>
            </a:r>
          </a:p>
        </p:txBody>
      </p:sp>
      <p:sp>
        <p:nvSpPr>
          <p:cNvPr id="22" name="Oval 21"/>
          <p:cNvSpPr/>
          <p:nvPr/>
        </p:nvSpPr>
        <p:spPr>
          <a:xfrm>
            <a:off x="1600200" y="599635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13133" y="6099611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13133" y="4102938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Symmetry Action Via Quiche</a:t>
            </a:r>
          </a:p>
        </p:txBody>
      </p:sp>
    </p:spTree>
    <p:extLst>
      <p:ext uri="{BB962C8B-B14F-4D97-AF65-F5344CB8AC3E}">
        <p14:creationId xmlns:p14="http://schemas.microsoft.com/office/powerpoint/2010/main" val="27382389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898" y="127591"/>
            <a:ext cx="630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Some Future Directions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93922" y="103670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Several examples in the paper show topological subtleties in labeling and composition laws of defects.  Physical consequences?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58397" y="4422723"/>
                <a:ext cx="12895522" cy="246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b="0" dirty="0">
                    <a:solidFill>
                      <a:srgbClr val="7030A0"/>
                    </a:solidFill>
                  </a:rPr>
                  <a:t>can we find a ``traditional’’ field theory </a:t>
                </a: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description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b="0" dirty="0">
                    <a:solidFill>
                      <a:srgbClr val="7030A0"/>
                    </a:solidFill>
                  </a:rPr>
                  <a:t>or a ``traditional’’ field theory </a:t>
                </a:r>
              </a:p>
              <a:p>
                <a:pPr algn="ctr"/>
                <a:r>
                  <a:rPr lang="en-US" sz="4000" b="0" dirty="0">
                    <a:solidFill>
                      <a:srgbClr val="7030A0"/>
                    </a:solidFill>
                  </a:rPr>
                  <a:t>on which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b="0" dirty="0">
                    <a:solidFill>
                      <a:srgbClr val="7030A0"/>
                    </a:solidFill>
                  </a:rPr>
                  <a:t>acts?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397" y="4422723"/>
                <a:ext cx="12895522" cy="2462854"/>
              </a:xfrm>
              <a:prstGeom prst="rect">
                <a:avLst/>
              </a:prstGeom>
              <a:blipFill>
                <a:blip r:embed="rId2"/>
                <a:stretch>
                  <a:fillRect t="-4455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92797" y="2478363"/>
            <a:ext cx="1097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Some applications are described in the paper:  Duality defects, modular invariant combinations of left &amp; </a:t>
            </a:r>
            <a:r>
              <a:rPr lang="en-US" sz="3600" dirty="0" err="1">
                <a:solidFill>
                  <a:srgbClr val="C00000"/>
                </a:solidFill>
              </a:rPr>
              <a:t>rightmovers</a:t>
            </a:r>
            <a:r>
              <a:rPr lang="en-US" sz="3600" dirty="0">
                <a:solidFill>
                  <a:srgbClr val="C00000"/>
                </a:solidFill>
              </a:rPr>
              <a:t> in 2d CFT, …  It would be nice to see more. </a:t>
            </a:r>
          </a:p>
        </p:txBody>
      </p:sp>
    </p:spTree>
    <p:extLst>
      <p:ext uri="{BB962C8B-B14F-4D97-AF65-F5344CB8AC3E}">
        <p14:creationId xmlns:p14="http://schemas.microsoft.com/office/powerpoint/2010/main" val="9068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9523" y="14001"/>
            <a:ext cx="630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Some Future Directions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229" y="1472441"/>
            <a:ext cx="8499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</a:rPr>
              <a:t>Extension to families of QFT’s.  </a:t>
            </a:r>
          </a:p>
          <a:p>
            <a:r>
              <a:rPr lang="en-US" sz="4800" dirty="0">
                <a:solidFill>
                  <a:srgbClr val="0000FF"/>
                </a:solidFill>
              </a:rPr>
              <a:t>e.g. higher Berry curvatures?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2156" y="5566013"/>
            <a:ext cx="8249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Continuous symmetries?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8746" y="3519227"/>
            <a:ext cx="7071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</a:rPr>
              <a:t>Spacetime</a:t>
            </a:r>
            <a:r>
              <a:rPr lang="en-US" sz="4800" dirty="0">
                <a:solidFill>
                  <a:srgbClr val="00B050"/>
                </a:solidFill>
              </a:rPr>
              <a:t> symmetries.</a:t>
            </a:r>
          </a:p>
          <a:p>
            <a:pPr algn="ctr"/>
            <a:r>
              <a:rPr lang="en-US" sz="4800" dirty="0">
                <a:solidFill>
                  <a:srgbClr val="00B050"/>
                </a:solidFill>
              </a:rPr>
              <a:t> (Start with P,T-invariance) </a:t>
            </a:r>
          </a:p>
        </p:txBody>
      </p:sp>
    </p:spTree>
    <p:extLst>
      <p:ext uri="{BB962C8B-B14F-4D97-AF65-F5344CB8AC3E}">
        <p14:creationId xmlns:p14="http://schemas.microsoft.com/office/powerpoint/2010/main" val="42170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975" y="2801074"/>
            <a:ext cx="10625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00FF"/>
                </a:solidFill>
                <a:latin typeface="Brush Script MT" panose="03060802040406070304" pitchFamily="66" charset="0"/>
              </a:rPr>
              <a:t>Thanks for your attention! </a:t>
            </a:r>
          </a:p>
        </p:txBody>
      </p:sp>
    </p:spTree>
    <p:extLst>
      <p:ext uri="{BB962C8B-B14F-4D97-AF65-F5344CB8AC3E}">
        <p14:creationId xmlns:p14="http://schemas.microsoft.com/office/powerpoint/2010/main" val="21721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50234" y="-40192"/>
                <a:ext cx="5870944" cy="1325563"/>
              </a:xfrm>
            </p:spPr>
            <p:txBody>
              <a:bodyPr/>
              <a:lstStyle/>
              <a:p>
                <a:r>
                  <a:rPr lang="en-US" dirty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+mn-lt"/>
                  </a:rPr>
                  <a:t>-Category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𝐵𝑜𝑟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50234" y="-40192"/>
                <a:ext cx="5870944" cy="1325563"/>
              </a:xfrm>
              <a:blipFill>
                <a:blip r:embed="rId2"/>
                <a:stretch>
                  <a:fillRect l="-4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21650" y="2082040"/>
            <a:ext cx="1465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Bord</a:t>
            </a:r>
            <a:r>
              <a:rPr lang="en-US" sz="3600" baseline="-25000" dirty="0" err="1">
                <a:solidFill>
                  <a:srgbClr val="C00000"/>
                </a:solidFill>
              </a:rPr>
              <a:t>n</a:t>
            </a:r>
            <a:r>
              <a:rPr lang="en-US" sz="3600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6017" y="1644972"/>
            <a:ext cx="9286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Objects (0-morphisms) = 0-dimensional manifolds ; 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1-Morphisms = 1d </a:t>
            </a:r>
            <a:r>
              <a:rPr lang="en-US" sz="3200" dirty="0" err="1">
                <a:solidFill>
                  <a:srgbClr val="C00000"/>
                </a:solidFill>
              </a:rPr>
              <a:t>bordisms</a:t>
            </a:r>
            <a:r>
              <a:rPr lang="en-US" sz="3200" dirty="0">
                <a:solidFill>
                  <a:srgbClr val="C00000"/>
                </a:solidFill>
              </a:rPr>
              <a:t> between 0-folds;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2-Morphisms = 2d </a:t>
            </a:r>
            <a:r>
              <a:rPr lang="en-US" sz="3200" dirty="0" err="1">
                <a:solidFill>
                  <a:srgbClr val="C00000"/>
                </a:solidFill>
              </a:rPr>
              <a:t>bordisms</a:t>
            </a:r>
            <a:r>
              <a:rPr lang="en-US" sz="3200" dirty="0">
                <a:solidFill>
                  <a:srgbClr val="C00000"/>
                </a:solidFill>
              </a:rPr>
              <a:t> between 1d </a:t>
            </a:r>
            <a:r>
              <a:rPr lang="en-US" sz="3200" dirty="0" err="1">
                <a:solidFill>
                  <a:srgbClr val="C00000"/>
                </a:solidFill>
              </a:rPr>
              <a:t>bordisms</a:t>
            </a:r>
            <a:r>
              <a:rPr lang="en-US" sz="3200" dirty="0">
                <a:solidFill>
                  <a:srgbClr val="C00000"/>
                </a:solidFill>
              </a:rPr>
              <a:t>; … </a:t>
            </a:r>
          </a:p>
        </p:txBody>
      </p:sp>
      <p:sp>
        <p:nvSpPr>
          <p:cNvPr id="6" name="Oval 5"/>
          <p:cNvSpPr/>
          <p:nvPr/>
        </p:nvSpPr>
        <p:spPr>
          <a:xfrm>
            <a:off x="3985846" y="4508205"/>
            <a:ext cx="233917" cy="2020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85846" y="6064103"/>
            <a:ext cx="233917" cy="2020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4"/>
            <a:endCxn id="7" idx="0"/>
          </p:cNvCxnSpPr>
          <p:nvPr/>
        </p:nvCxnSpPr>
        <p:spPr>
          <a:xfrm>
            <a:off x="4102805" y="4710223"/>
            <a:ext cx="0" cy="13538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66870" y="5690190"/>
            <a:ext cx="1" cy="5759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666869" y="4321248"/>
            <a:ext cx="1" cy="5759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803755" y="3848581"/>
            <a:ext cx="140950" cy="12142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28705" y="4697556"/>
            <a:ext cx="140950" cy="12142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7874230" y="3970002"/>
            <a:ext cx="24950" cy="72755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659672" y="4524477"/>
            <a:ext cx="1" cy="3461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659671" y="3701686"/>
            <a:ext cx="1" cy="3461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64715" y="5637028"/>
            <a:ext cx="279990" cy="1056168"/>
            <a:chOff x="5968408" y="4299983"/>
            <a:chExt cx="552894" cy="1944873"/>
          </a:xfrm>
        </p:grpSpPr>
        <p:sp>
          <p:nvSpPr>
            <p:cNvPr id="21" name="Oval 20"/>
            <p:cNvSpPr/>
            <p:nvPr/>
          </p:nvSpPr>
          <p:spPr>
            <a:xfrm>
              <a:off x="6287385" y="4486940"/>
              <a:ext cx="233917" cy="20201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87385" y="6042838"/>
              <a:ext cx="233917" cy="20201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4"/>
              <a:endCxn id="22" idx="0"/>
            </p:cNvCxnSpPr>
            <p:nvPr/>
          </p:nvCxnSpPr>
          <p:spPr>
            <a:xfrm>
              <a:off x="6404344" y="4688958"/>
              <a:ext cx="0" cy="135388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5968409" y="5668925"/>
              <a:ext cx="1" cy="57593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5968408" y="4299983"/>
              <a:ext cx="1" cy="57593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4134702" y="3912781"/>
            <a:ext cx="3732028" cy="2780415"/>
            <a:chOff x="4134702" y="3912781"/>
            <a:chExt cx="3732028" cy="2780415"/>
          </a:xfrm>
        </p:grpSpPr>
        <p:sp>
          <p:nvSpPr>
            <p:cNvPr id="26" name="Freeform 25"/>
            <p:cNvSpPr/>
            <p:nvPr/>
          </p:nvSpPr>
          <p:spPr>
            <a:xfrm>
              <a:off x="4134702" y="3912781"/>
              <a:ext cx="3732028" cy="701749"/>
            </a:xfrm>
            <a:custGeom>
              <a:avLst/>
              <a:gdLst>
                <a:gd name="connsiteX0" fmla="*/ 0 w 3732028"/>
                <a:gd name="connsiteY0" fmla="*/ 701749 h 701749"/>
                <a:gd name="connsiteX1" fmla="*/ 180754 w 3732028"/>
                <a:gd name="connsiteY1" fmla="*/ 669851 h 701749"/>
                <a:gd name="connsiteX2" fmla="*/ 616688 w 3732028"/>
                <a:gd name="connsiteY2" fmla="*/ 680484 h 701749"/>
                <a:gd name="connsiteX3" fmla="*/ 1201479 w 3732028"/>
                <a:gd name="connsiteY3" fmla="*/ 606056 h 701749"/>
                <a:gd name="connsiteX4" fmla="*/ 3732028 w 3732028"/>
                <a:gd name="connsiteY4" fmla="*/ 0 h 7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028" h="701749">
                  <a:moveTo>
                    <a:pt x="0" y="701749"/>
                  </a:moveTo>
                  <a:cubicBezTo>
                    <a:pt x="38986" y="687572"/>
                    <a:pt x="77973" y="673395"/>
                    <a:pt x="180754" y="669851"/>
                  </a:cubicBezTo>
                  <a:cubicBezTo>
                    <a:pt x="283535" y="666307"/>
                    <a:pt x="446567" y="691116"/>
                    <a:pt x="616688" y="680484"/>
                  </a:cubicBezTo>
                  <a:cubicBezTo>
                    <a:pt x="786809" y="669852"/>
                    <a:pt x="682256" y="719470"/>
                    <a:pt x="1201479" y="606056"/>
                  </a:cubicBezTo>
                  <a:cubicBezTo>
                    <a:pt x="1720702" y="492642"/>
                    <a:pt x="2726365" y="246321"/>
                    <a:pt x="3732028" y="0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V="1">
              <a:off x="4212677" y="6163725"/>
              <a:ext cx="3640900" cy="529471"/>
            </a:xfrm>
            <a:custGeom>
              <a:avLst/>
              <a:gdLst>
                <a:gd name="connsiteX0" fmla="*/ 0 w 3732028"/>
                <a:gd name="connsiteY0" fmla="*/ 701749 h 701749"/>
                <a:gd name="connsiteX1" fmla="*/ 180754 w 3732028"/>
                <a:gd name="connsiteY1" fmla="*/ 669851 h 701749"/>
                <a:gd name="connsiteX2" fmla="*/ 616688 w 3732028"/>
                <a:gd name="connsiteY2" fmla="*/ 680484 h 701749"/>
                <a:gd name="connsiteX3" fmla="*/ 1201479 w 3732028"/>
                <a:gd name="connsiteY3" fmla="*/ 606056 h 701749"/>
                <a:gd name="connsiteX4" fmla="*/ 3732028 w 3732028"/>
                <a:gd name="connsiteY4" fmla="*/ 0 h 7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028" h="701749">
                  <a:moveTo>
                    <a:pt x="0" y="701749"/>
                  </a:moveTo>
                  <a:cubicBezTo>
                    <a:pt x="38986" y="687572"/>
                    <a:pt x="77973" y="673395"/>
                    <a:pt x="180754" y="669851"/>
                  </a:cubicBezTo>
                  <a:cubicBezTo>
                    <a:pt x="283535" y="666307"/>
                    <a:pt x="446567" y="691116"/>
                    <a:pt x="616688" y="680484"/>
                  </a:cubicBezTo>
                  <a:cubicBezTo>
                    <a:pt x="786809" y="669852"/>
                    <a:pt x="682256" y="719470"/>
                    <a:pt x="1201479" y="606056"/>
                  </a:cubicBezTo>
                  <a:cubicBezTo>
                    <a:pt x="1720702" y="492642"/>
                    <a:pt x="2726365" y="246321"/>
                    <a:pt x="3732028" y="0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65109" y="4736913"/>
              <a:ext cx="1161139" cy="1001641"/>
            </a:xfrm>
            <a:custGeom>
              <a:avLst/>
              <a:gdLst>
                <a:gd name="connsiteX0" fmla="*/ 1159091 w 1222886"/>
                <a:gd name="connsiteY0" fmla="*/ 0 h 1095154"/>
                <a:gd name="connsiteX1" fmla="*/ 142 w 1222886"/>
                <a:gd name="connsiteY1" fmla="*/ 329609 h 1095154"/>
                <a:gd name="connsiteX2" fmla="*/ 1222886 w 1222886"/>
                <a:gd name="connsiteY2" fmla="*/ 1095154 h 1095154"/>
                <a:gd name="connsiteX3" fmla="*/ 1222886 w 1222886"/>
                <a:gd name="connsiteY3" fmla="*/ 1095154 h 10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886" h="1095154">
                  <a:moveTo>
                    <a:pt x="1159091" y="0"/>
                  </a:moveTo>
                  <a:cubicBezTo>
                    <a:pt x="574300" y="73541"/>
                    <a:pt x="-10490" y="147083"/>
                    <a:pt x="142" y="329609"/>
                  </a:cubicBezTo>
                  <a:cubicBezTo>
                    <a:pt x="10774" y="512135"/>
                    <a:pt x="1222886" y="1095154"/>
                    <a:pt x="1222886" y="1095154"/>
                  </a:cubicBezTo>
                  <a:lnTo>
                    <a:pt x="1222886" y="1095154"/>
                  </a:ln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4538739" y="4650159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871819" y="4621793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193613" y="4604926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402208" y="4595322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775426" y="4463834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763243" y="4800100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4248530" y="4642896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910928" y="4894394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740692" y="4171812"/>
              <a:ext cx="328397" cy="60316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956776" y="4141529"/>
              <a:ext cx="328397" cy="60316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174107" y="4159864"/>
              <a:ext cx="328397" cy="60316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464675" y="4072851"/>
              <a:ext cx="328397" cy="60316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214969" y="5314157"/>
              <a:ext cx="539374" cy="93856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494290" y="5444929"/>
              <a:ext cx="539374" cy="93856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783730" y="5676627"/>
              <a:ext cx="410709" cy="724043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063278" y="5882979"/>
              <a:ext cx="355284" cy="61671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4287601" y="4697556"/>
              <a:ext cx="539761" cy="95025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4203005" y="4624403"/>
              <a:ext cx="410709" cy="724043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4163595" y="4676019"/>
              <a:ext cx="248515" cy="39622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/>
          <p:cNvCxnSpPr/>
          <p:nvPr/>
        </p:nvCxnSpPr>
        <p:spPr>
          <a:xfrm>
            <a:off x="8043698" y="4368776"/>
            <a:ext cx="581727" cy="5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175918" y="5419438"/>
            <a:ext cx="581727" cy="5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143017" y="6359151"/>
            <a:ext cx="581727" cy="5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3|0.3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23519</TotalTime>
  <Words>4225</Words>
  <Application>Microsoft Office PowerPoint</Application>
  <PresentationFormat>Widescreen</PresentationFormat>
  <Paragraphs>706</Paragraphs>
  <Slides>87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5" baseType="lpstr">
      <vt:lpstr>Arial</vt:lpstr>
      <vt:lpstr>Brush Script MT</vt:lpstr>
      <vt:lpstr>Calibri</vt:lpstr>
      <vt:lpstr>Calibri Light</vt:lpstr>
      <vt:lpstr>Cambria Math</vt:lpstr>
      <vt:lpstr>Mathematica7Mono</vt:lpstr>
      <vt:lpstr>Symbol</vt:lpstr>
      <vt:lpstr>Office Theme</vt:lpstr>
      <vt:lpstr>Finite Symmetries Of Field Theories  From TFT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n-Category Bord_n</vt:lpstr>
      <vt:lpstr>PowerPoint Presentation</vt:lpstr>
      <vt:lpstr>Field Theory Without Fields </vt:lpstr>
      <vt:lpstr>Field Theory Without Fields </vt:lpstr>
      <vt:lpstr>Defects Within Defects</vt:lpstr>
      <vt:lpstr>Adding Fields:  Background Fields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Moore</dc:creator>
  <cp:lastModifiedBy>Gregory Moore</cp:lastModifiedBy>
  <cp:revision>1706</cp:revision>
  <cp:lastPrinted>2022-05-21T18:50:53Z</cp:lastPrinted>
  <dcterms:created xsi:type="dcterms:W3CDTF">2020-09-07T19:09:53Z</dcterms:created>
  <dcterms:modified xsi:type="dcterms:W3CDTF">2023-09-15T02:05:35Z</dcterms:modified>
</cp:coreProperties>
</file>