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572" r:id="rId2"/>
    <p:sldId id="598" r:id="rId3"/>
    <p:sldId id="599" r:id="rId4"/>
    <p:sldId id="600" r:id="rId5"/>
    <p:sldId id="672" r:id="rId6"/>
    <p:sldId id="649" r:id="rId7"/>
    <p:sldId id="677" r:id="rId8"/>
    <p:sldId id="673" r:id="rId9"/>
    <p:sldId id="607" r:id="rId10"/>
    <p:sldId id="606" r:id="rId11"/>
    <p:sldId id="608" r:id="rId12"/>
    <p:sldId id="678" r:id="rId13"/>
    <p:sldId id="609" r:id="rId14"/>
    <p:sldId id="610" r:id="rId15"/>
    <p:sldId id="611" r:id="rId16"/>
    <p:sldId id="612" r:id="rId17"/>
    <p:sldId id="613" r:id="rId18"/>
    <p:sldId id="604" r:id="rId19"/>
    <p:sldId id="665" r:id="rId20"/>
    <p:sldId id="603" r:id="rId21"/>
    <p:sldId id="669" r:id="rId22"/>
    <p:sldId id="617" r:id="rId23"/>
    <p:sldId id="670" r:id="rId24"/>
    <p:sldId id="618" r:id="rId25"/>
    <p:sldId id="619" r:id="rId26"/>
    <p:sldId id="620" r:id="rId27"/>
    <p:sldId id="621" r:id="rId28"/>
    <p:sldId id="622" r:id="rId29"/>
    <p:sldId id="659" r:id="rId30"/>
    <p:sldId id="623" r:id="rId31"/>
    <p:sldId id="624" r:id="rId32"/>
    <p:sldId id="625" r:id="rId33"/>
    <p:sldId id="637" r:id="rId34"/>
    <p:sldId id="679" r:id="rId35"/>
    <p:sldId id="626" r:id="rId36"/>
    <p:sldId id="627" r:id="rId37"/>
    <p:sldId id="628" r:id="rId38"/>
    <p:sldId id="629" r:id="rId39"/>
    <p:sldId id="630" r:id="rId40"/>
    <p:sldId id="632" r:id="rId41"/>
    <p:sldId id="634" r:id="rId42"/>
    <p:sldId id="674" r:id="rId43"/>
    <p:sldId id="631" r:id="rId44"/>
    <p:sldId id="635" r:id="rId45"/>
    <p:sldId id="636" r:id="rId46"/>
    <p:sldId id="638" r:id="rId47"/>
    <p:sldId id="639" r:id="rId48"/>
    <p:sldId id="640" r:id="rId49"/>
    <p:sldId id="641" r:id="rId50"/>
    <p:sldId id="642" r:id="rId51"/>
    <p:sldId id="643" r:id="rId52"/>
    <p:sldId id="661" r:id="rId53"/>
    <p:sldId id="680" r:id="rId54"/>
    <p:sldId id="616" r:id="rId55"/>
    <p:sldId id="614" r:id="rId56"/>
    <p:sldId id="667" r:id="rId57"/>
    <p:sldId id="644" r:id="rId58"/>
    <p:sldId id="676" r:id="rId59"/>
    <p:sldId id="645" r:id="rId60"/>
    <p:sldId id="646" r:id="rId61"/>
    <p:sldId id="647" r:id="rId62"/>
    <p:sldId id="671" r:id="rId63"/>
    <p:sldId id="596" r:id="rId64"/>
    <p:sldId id="648" r:id="rId65"/>
    <p:sldId id="651" r:id="rId66"/>
    <p:sldId id="652" r:id="rId67"/>
    <p:sldId id="653" r:id="rId68"/>
    <p:sldId id="654" r:id="rId69"/>
    <p:sldId id="655" r:id="rId70"/>
    <p:sldId id="656" r:id="rId71"/>
    <p:sldId id="681" r:id="rId72"/>
    <p:sldId id="660" r:id="rId73"/>
    <p:sldId id="662" r:id="rId74"/>
    <p:sldId id="663" r:id="rId75"/>
    <p:sldId id="682" r:id="rId76"/>
    <p:sldId id="650" r:id="rId77"/>
    <p:sldId id="675" r:id="rId78"/>
    <p:sldId id="595" r:id="rId79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CC"/>
    <a:srgbClr val="05265B"/>
    <a:srgbClr val="011E5F"/>
    <a:srgbClr val="352B34"/>
    <a:srgbClr val="0DA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66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6560"/>
    </p:cViewPr>
  </p:sorterViewPr>
  <p:notesViewPr>
    <p:cSldViewPr snapToGrid="0">
      <p:cViewPr varScale="1">
        <p:scale>
          <a:sx n="48" d="100"/>
          <a:sy n="48" d="100"/>
        </p:scale>
        <p:origin x="273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2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r">
              <a:defRPr sz="1200"/>
            </a:lvl1pPr>
          </a:lstStyle>
          <a:p>
            <a:fld id="{0FB6726F-C11F-4BF2-8246-491B0B96B71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2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r">
              <a:defRPr sz="1200"/>
            </a:lvl1pPr>
          </a:lstStyle>
          <a:p>
            <a:fld id="{98E96B5F-9D92-40FB-A186-BE754F1D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2" y="1"/>
            <a:ext cx="3035088" cy="466115"/>
          </a:xfrm>
          <a:prstGeom prst="rect">
            <a:avLst/>
          </a:prstGeom>
        </p:spPr>
        <p:txBody>
          <a:bodyPr vert="horz" lIns="93088" tIns="46545" rIns="93088" bIns="46545" rtlCol="0"/>
          <a:lstStyle>
            <a:lvl1pPr algn="r">
              <a:defRPr sz="1200"/>
            </a:lvl1pPr>
          </a:lstStyle>
          <a:p>
            <a:fld id="{25E7FFD5-E068-4745-8992-B25380099DE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8" tIns="46545" rIns="93088" bIns="465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8"/>
          </a:xfrm>
          <a:prstGeom prst="rect">
            <a:avLst/>
          </a:prstGeom>
        </p:spPr>
        <p:txBody>
          <a:bodyPr vert="horz" lIns="93088" tIns="46545" rIns="93088" bIns="4654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2" y="8823937"/>
            <a:ext cx="3035088" cy="466114"/>
          </a:xfrm>
          <a:prstGeom prst="rect">
            <a:avLst/>
          </a:prstGeom>
        </p:spPr>
        <p:txBody>
          <a:bodyPr vert="horz" lIns="93088" tIns="46545" rIns="93088" bIns="46545" rtlCol="0" anchor="b"/>
          <a:lstStyle>
            <a:lvl1pPr algn="r">
              <a:defRPr sz="1200"/>
            </a:lvl1pPr>
          </a:lstStyle>
          <a:p>
            <a:fld id="{B689D21C-D59E-4939-884C-8EBE4EA8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6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42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08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3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0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03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13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39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9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9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the lesson that we can take</a:t>
            </a:r>
            <a:r>
              <a:rPr lang="en-US" baseline="0" dirty="0" smtClean="0"/>
              <a:t> away is that at least part of the notion of extended field theory is to include defects in the definition of a </a:t>
            </a:r>
            <a:r>
              <a:rPr lang="en-US" baseline="0" dirty="0" err="1" smtClean="0"/>
              <a:t>qft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6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73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6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8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8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2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9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2430-E407-46AC-8985-029B462AA44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10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0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10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0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0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0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52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30.png"/><Relationship Id="rId18" Type="http://schemas.openxmlformats.org/officeDocument/2006/relationships/image" Target="../media/image79.png"/><Relationship Id="rId3" Type="http://schemas.openxmlformats.org/officeDocument/2006/relationships/image" Target="../media/image690.png"/><Relationship Id="rId7" Type="http://schemas.openxmlformats.org/officeDocument/2006/relationships/image" Target="../media/image73.png"/><Relationship Id="rId12" Type="http://schemas.openxmlformats.org/officeDocument/2006/relationships/image" Target="../media/image720.png"/><Relationship Id="rId17" Type="http://schemas.openxmlformats.org/officeDocument/2006/relationships/image" Target="../media/image78.png"/><Relationship Id="rId2" Type="http://schemas.openxmlformats.org/officeDocument/2006/relationships/image" Target="../media/image69.png"/><Relationship Id="rId16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750.png"/><Relationship Id="rId10" Type="http://schemas.openxmlformats.org/officeDocument/2006/relationships/image" Target="../media/image76.png"/><Relationship Id="rId19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7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0.png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7.png"/><Relationship Id="rId7" Type="http://schemas.openxmlformats.org/officeDocument/2006/relationships/image" Target="../media/image122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1.png"/><Relationship Id="rId5" Type="http://schemas.openxmlformats.org/officeDocument/2006/relationships/image" Target="../media/image1200.png"/><Relationship Id="rId4" Type="http://schemas.openxmlformats.org/officeDocument/2006/relationships/image" Target="../media/image128.png"/><Relationship Id="rId9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1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0.png"/><Relationship Id="rId5" Type="http://schemas.openxmlformats.org/officeDocument/2006/relationships/image" Target="../media/image1290.png"/><Relationship Id="rId4" Type="http://schemas.openxmlformats.org/officeDocument/2006/relationships/image" Target="../media/image12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7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1.png"/><Relationship Id="rId5" Type="http://schemas.openxmlformats.org/officeDocument/2006/relationships/image" Target="../media/image1291.png"/><Relationship Id="rId4" Type="http://schemas.openxmlformats.org/officeDocument/2006/relationships/image" Target="../media/image13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0.png"/><Relationship Id="rId3" Type="http://schemas.openxmlformats.org/officeDocument/2006/relationships/image" Target="../media/image139.png"/><Relationship Id="rId7" Type="http://schemas.openxmlformats.org/officeDocument/2006/relationships/image" Target="../media/image1340.png"/><Relationship Id="rId12" Type="http://schemas.openxmlformats.org/officeDocument/2006/relationships/image" Target="../media/image144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0.png"/><Relationship Id="rId11" Type="http://schemas.openxmlformats.org/officeDocument/2006/relationships/image" Target="../media/image143.png"/><Relationship Id="rId5" Type="http://schemas.openxmlformats.org/officeDocument/2006/relationships/image" Target="../media/image141.png"/><Relationship Id="rId10" Type="http://schemas.openxmlformats.org/officeDocument/2006/relationships/image" Target="../media/image142.png"/><Relationship Id="rId4" Type="http://schemas.openxmlformats.org/officeDocument/2006/relationships/image" Target="../media/image140.png"/><Relationship Id="rId9" Type="http://schemas.openxmlformats.org/officeDocument/2006/relationships/image" Target="../media/image13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7" Type="http://schemas.openxmlformats.org/officeDocument/2006/relationships/image" Target="../media/image14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0.png"/><Relationship Id="rId5" Type="http://schemas.openxmlformats.org/officeDocument/2006/relationships/image" Target="../media/image1430.png"/><Relationship Id="rId4" Type="http://schemas.openxmlformats.org/officeDocument/2006/relationships/image" Target="../media/image14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3.png"/><Relationship Id="rId5" Type="http://schemas.openxmlformats.org/officeDocument/2006/relationships/image" Target="../media/image158.png"/><Relationship Id="rId10" Type="http://schemas.openxmlformats.org/officeDocument/2006/relationships/image" Target="../media/image164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50.png"/><Relationship Id="rId7" Type="http://schemas.openxmlformats.org/officeDocument/2006/relationships/image" Target="../media/image170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7.png"/><Relationship Id="rId10" Type="http://schemas.openxmlformats.org/officeDocument/2006/relationships/image" Target="../media/image173.png"/><Relationship Id="rId4" Type="http://schemas.openxmlformats.org/officeDocument/2006/relationships/image" Target="../media/image168.png"/><Relationship Id="rId9" Type="http://schemas.openxmlformats.org/officeDocument/2006/relationships/image" Target="../media/image17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6.png"/></Relationships>
</file>

<file path=ppt/slides/_rels/slide5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9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5" Type="http://schemas.openxmlformats.org/officeDocument/2006/relationships/image" Target="../media/image1911.png"/><Relationship Id="rId10" Type="http://schemas.openxmlformats.org/officeDocument/2006/relationships/image" Target="../media/image200.png"/><Relationship Id="rId4" Type="http://schemas.openxmlformats.org/officeDocument/2006/relationships/image" Target="../media/image1880.png"/><Relationship Id="rId9" Type="http://schemas.openxmlformats.org/officeDocument/2006/relationships/image" Target="../media/image19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0.png"/><Relationship Id="rId3" Type="http://schemas.openxmlformats.org/officeDocument/2006/relationships/image" Target="../media/image1920.png"/><Relationship Id="rId7" Type="http://schemas.openxmlformats.org/officeDocument/2006/relationships/image" Target="../media/image1960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1.png"/><Relationship Id="rId5" Type="http://schemas.openxmlformats.org/officeDocument/2006/relationships/image" Target="../media/image1940.png"/><Relationship Id="rId10" Type="http://schemas.openxmlformats.org/officeDocument/2006/relationships/image" Target="../media/image1990.png"/><Relationship Id="rId4" Type="http://schemas.openxmlformats.org/officeDocument/2006/relationships/image" Target="../media/image1930.png"/><Relationship Id="rId9" Type="http://schemas.openxmlformats.org/officeDocument/2006/relationships/image" Target="../media/image198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7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5" Type="http://schemas.openxmlformats.org/officeDocument/2006/relationships/image" Target="../media/image2070.png"/><Relationship Id="rId10" Type="http://schemas.openxmlformats.org/officeDocument/2006/relationships/image" Target="../media/image212.png"/><Relationship Id="rId4" Type="http://schemas.openxmlformats.org/officeDocument/2006/relationships/image" Target="../media/image2060.png"/><Relationship Id="rId9" Type="http://schemas.openxmlformats.org/officeDocument/2006/relationships/image" Target="../media/image2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213.png"/><Relationship Id="rId10" Type="http://schemas.openxmlformats.org/officeDocument/2006/relationships/image" Target="../media/image227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290.png"/><Relationship Id="rId7" Type="http://schemas.openxmlformats.org/officeDocument/2006/relationships/image" Target="../media/image2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232.png"/><Relationship Id="rId4" Type="http://schemas.openxmlformats.org/officeDocument/2006/relationships/image" Target="../media/image230.png"/><Relationship Id="rId9" Type="http://schemas.openxmlformats.org/officeDocument/2006/relationships/image" Target="../media/image234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2420.png"/><Relationship Id="rId7" Type="http://schemas.openxmlformats.org/officeDocument/2006/relationships/image" Target="../media/image245.png"/><Relationship Id="rId2" Type="http://schemas.openxmlformats.org/officeDocument/2006/relationships/image" Target="../media/image2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0.png"/><Relationship Id="rId11" Type="http://schemas.openxmlformats.org/officeDocument/2006/relationships/image" Target="../media/image249.png"/><Relationship Id="rId5" Type="http://schemas.openxmlformats.org/officeDocument/2006/relationships/image" Target="../media/image244.png"/><Relationship Id="rId10" Type="http://schemas.openxmlformats.org/officeDocument/2006/relationships/image" Target="../media/image248.png"/><Relationship Id="rId4" Type="http://schemas.openxmlformats.org/officeDocument/2006/relationships/image" Target="../media/image243.png"/><Relationship Id="rId9" Type="http://schemas.openxmlformats.org/officeDocument/2006/relationships/image" Target="../media/image2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7" Type="http://schemas.openxmlformats.org/officeDocument/2006/relationships/image" Target="../media/image255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5" Type="http://schemas.openxmlformats.org/officeDocument/2006/relationships/image" Target="../media/image2530.png"/><Relationship Id="rId4" Type="http://schemas.openxmlformats.org/officeDocument/2006/relationships/image" Target="../media/image252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266.png"/><Relationship Id="rId18" Type="http://schemas.openxmlformats.org/officeDocument/2006/relationships/image" Target="../media/image271.png"/><Relationship Id="rId3" Type="http://schemas.openxmlformats.org/officeDocument/2006/relationships/image" Target="../media/image2500.png"/><Relationship Id="rId21" Type="http://schemas.openxmlformats.org/officeDocument/2006/relationships/image" Target="../media/image274.png"/><Relationship Id="rId7" Type="http://schemas.openxmlformats.org/officeDocument/2006/relationships/image" Target="../media/image260.png"/><Relationship Id="rId12" Type="http://schemas.openxmlformats.org/officeDocument/2006/relationships/image" Target="../media/image265.png"/><Relationship Id="rId17" Type="http://schemas.openxmlformats.org/officeDocument/2006/relationships/image" Target="../media/image270.png"/><Relationship Id="rId2" Type="http://schemas.openxmlformats.org/officeDocument/2006/relationships/image" Target="../media/image2490.png"/><Relationship Id="rId16" Type="http://schemas.openxmlformats.org/officeDocument/2006/relationships/image" Target="../media/image269.png"/><Relationship Id="rId20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0.png"/><Relationship Id="rId11" Type="http://schemas.openxmlformats.org/officeDocument/2006/relationships/image" Target="../media/image264.png"/><Relationship Id="rId5" Type="http://schemas.openxmlformats.org/officeDocument/2006/relationships/image" Target="../media/image2560.png"/><Relationship Id="rId15" Type="http://schemas.openxmlformats.org/officeDocument/2006/relationships/image" Target="../media/image268.png"/><Relationship Id="rId10" Type="http://schemas.openxmlformats.org/officeDocument/2006/relationships/image" Target="../media/image263.png"/><Relationship Id="rId19" Type="http://schemas.openxmlformats.org/officeDocument/2006/relationships/image" Target="../media/image272.png"/><Relationship Id="rId4" Type="http://schemas.openxmlformats.org/officeDocument/2006/relationships/image" Target="../media/image2510.png"/><Relationship Id="rId9" Type="http://schemas.openxmlformats.org/officeDocument/2006/relationships/image" Target="../media/image262.png"/><Relationship Id="rId14" Type="http://schemas.openxmlformats.org/officeDocument/2006/relationships/image" Target="../media/image267.png"/><Relationship Id="rId22" Type="http://schemas.openxmlformats.org/officeDocument/2006/relationships/image" Target="../media/image27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9011" y="73775"/>
            <a:ext cx="1213378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+mn-lt"/>
              </a:rPr>
              <a:t>Finite Symmetries Of Field Theories </a:t>
            </a:r>
            <a:br>
              <a:rPr lang="en-US" sz="5400" dirty="0" smtClean="0">
                <a:latin typeface="+mn-lt"/>
              </a:rPr>
            </a:br>
            <a:r>
              <a:rPr lang="en-US" sz="5400" dirty="0" smtClean="0">
                <a:latin typeface="+mn-lt"/>
              </a:rPr>
              <a:t>From TQFT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771" y="680119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Gregory Moore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4685" y="615527"/>
            <a:ext cx="2358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Rutgers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51" y="1687317"/>
            <a:ext cx="6858000" cy="4867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897" y="5734011"/>
            <a:ext cx="932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Symmetry Seminar, May 23, 2023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954" y="2359831"/>
            <a:ext cx="4910731" cy="275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422" y="-158453"/>
            <a:ext cx="60198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Defects Within Defects</a:t>
            </a:r>
            <a:endParaRPr lang="en-US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70244" y="2546349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2823" y="6356348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12461" y="3585440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244095" y="2722185"/>
            <a:ext cx="1039091" cy="68742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034475" y="4970894"/>
            <a:ext cx="277090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779623" y="3874076"/>
            <a:ext cx="2655455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98389" y="5201804"/>
            <a:ext cx="7389779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186367" y="5435367"/>
            <a:ext cx="1154545" cy="6874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6622" y="30035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5622" y="52895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Q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5411822" y="48323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5221322" y="4108449"/>
            <a:ext cx="1066800" cy="685800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716622" y="429894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488022" y="445135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Symbol" pitchFamily="18" charset="2"/>
                <a:cs typeface="Angsana New" pitchFamily="18" charset="-34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9022" y="39179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92422" y="399415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Mathematica7Mono" pitchFamily="2" charset="0"/>
                <a:ea typeface="Mathematica7Mono" pitchFamily="2" charset="0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74022" y="384175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Mathematica7Mono" pitchFamily="2" charset="0"/>
                <a:ea typeface="Mathematica7Mono" pitchFamily="2" charset="0"/>
              </a:rPr>
              <a:t>B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41581" y="1129473"/>
            <a:ext cx="470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Kapustin, </a:t>
            </a:r>
            <a:r>
              <a:rPr lang="en-US" dirty="0"/>
              <a:t>arXiv:1004:2307.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14792" y="1091836"/>
            <a:ext cx="597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Baez &amp; Dolan, …., Lurie, … 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433587"/>
      </p:ext>
    </p:extLst>
  </p:cSld>
  <p:clrMapOvr>
    <a:masterClrMapping/>
  </p:clrMapOvr>
  <p:transition advTm="2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 animBg="1"/>
      <p:bldP spid="30" grpId="0"/>
      <p:bldP spid="31" grpId="0"/>
      <p:bldP spid="32" grpId="0"/>
      <p:bldP spid="33" grpId="0"/>
      <p:bldP spid="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628" y="-12784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Adding Fields:  Background Fields </a:t>
            </a:r>
            <a:endParaRPr lang="en-US" sz="5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43" y="2354341"/>
            <a:ext cx="12112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Orientation, (s)pin structure, G-bundle with connection, Riemannian metric, differential </a:t>
            </a:r>
            <a:r>
              <a:rPr lang="en-US" sz="3200" dirty="0" err="1" smtClean="0">
                <a:solidFill>
                  <a:srgbClr val="0000FF"/>
                </a:solidFill>
              </a:rPr>
              <a:t>cochain</a:t>
            </a:r>
            <a:r>
              <a:rPr lang="en-US" sz="3200" dirty="0" smtClean="0">
                <a:solidFill>
                  <a:srgbClr val="0000FF"/>
                </a:solidFill>
              </a:rPr>
              <a:t>, foliation, … </a:t>
            </a:r>
            <a:endParaRPr lang="en-US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0415" y="4506044"/>
                <a:ext cx="11787963" cy="614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Def: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𝑓𝑖𝑒𝑙𝑑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is a sheaf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𝑀𝑎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valued in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simplical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sets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5" y="4506044"/>
                <a:ext cx="11787963" cy="614335"/>
              </a:xfrm>
              <a:prstGeom prst="rect">
                <a:avLst/>
              </a:prstGeom>
              <a:blipFill>
                <a:blip r:embed="rId3"/>
                <a:stretch>
                  <a:fillRect l="-1293" t="-7921" b="-3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0028" y="5466496"/>
                <a:ext cx="88250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𝐵𝑜𝑟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028" y="5466496"/>
                <a:ext cx="882502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17276" y="3554183"/>
            <a:ext cx="6610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Freed &amp; Hopkins:  [1301.5959, sec. 3</a:t>
            </a:r>
            <a:r>
              <a:rPr lang="en-US" sz="3200" dirty="0" smtClean="0"/>
              <a:t>]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80501" y="1123465"/>
                <a:ext cx="1211225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</a:rPr>
                  <a:t>Fields should be locally defined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-manifolds,</a:t>
                </a:r>
              </a:p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</a:rPr>
                  <a:t>pull back under local diffeomorphisms, satisfy a sheaf property 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501" y="1123465"/>
                <a:ext cx="12112257" cy="1077218"/>
              </a:xfrm>
              <a:prstGeom prst="rect">
                <a:avLst/>
              </a:prstGeom>
              <a:blipFill>
                <a:blip r:embed="rId5"/>
                <a:stretch>
                  <a:fillRect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7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133" y="2195858"/>
            <a:ext cx="7893849" cy="11020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25" y="231860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Finite </a:t>
            </a:r>
            <a:r>
              <a:rPr lang="en-US" sz="4000" dirty="0" err="1" smtClean="0">
                <a:solidFill>
                  <a:srgbClr val="FFFF00"/>
                </a:solidFill>
              </a:rPr>
              <a:t>Homotopy</a:t>
            </a:r>
            <a:r>
              <a:rPr lang="en-US" sz="4000" dirty="0" smtClean="0">
                <a:solidFill>
                  <a:srgbClr val="FFFF00"/>
                </a:solidFill>
              </a:rPr>
              <a:t> Theories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00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09558" y="144428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618916" y="247803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9351" y="50743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Composition Of Defects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1618916" y="342013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284066"/>
            <a:ext cx="8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Fields Without Fields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3725" y="325096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Defects &amp; Domain Walls</a:t>
            </a:r>
            <a:endParaRPr lang="en-US" sz="4000" dirty="0"/>
          </a:p>
        </p:txBody>
      </p:sp>
      <p:sp>
        <p:nvSpPr>
          <p:cNvPr id="14" name="Oval 13"/>
          <p:cNvSpPr/>
          <p:nvPr/>
        </p:nvSpPr>
        <p:spPr>
          <a:xfrm>
            <a:off x="1618916" y="4244901"/>
            <a:ext cx="590884" cy="50589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8916" y="5199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3133" y="37487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Preliminary Remarks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18916" y="605896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54411" y="591114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Open Problems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69351" y="4143905"/>
            <a:ext cx="6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Symmetry Action Via Quiche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60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576" y="0"/>
            <a:ext cx="12153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Important and rich class of theories, underlies almost all our examples.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145618" y="819068"/>
            <a:ext cx="572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Kontsevich</a:t>
            </a:r>
            <a:r>
              <a:rPr lang="en-US" sz="2800" dirty="0" smtClean="0"/>
              <a:t>, Quinn, Freed, </a:t>
            </a:r>
            <a:r>
              <a:rPr lang="en-US" sz="2800" dirty="0" err="1" smtClean="0"/>
              <a:t>Turaev</a:t>
            </a:r>
            <a:r>
              <a:rPr lang="en-US" sz="2800" dirty="0" smtClean="0"/>
              <a:t>, …  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45" y="1536630"/>
            <a:ext cx="7971130" cy="514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490" y="180085"/>
                <a:ext cx="1114292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finite space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:  (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Homotopy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type of) a topological space with finitely many components, finitely many nonzero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homotopy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groups, all of which are finite groups. 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90" y="180085"/>
                <a:ext cx="11142921" cy="1754326"/>
              </a:xfrm>
              <a:prstGeom prst="rect">
                <a:avLst/>
              </a:prstGeom>
              <a:blipFill>
                <a:blip r:embed="rId2"/>
                <a:stretch>
                  <a:fillRect t="-5575" r="-1423" b="-1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98511" y="6129791"/>
                <a:ext cx="52099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511" y="6129791"/>
                <a:ext cx="5209954" cy="461665"/>
              </a:xfrm>
              <a:prstGeom prst="rect">
                <a:avLst/>
              </a:prstGeom>
              <a:blipFill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02958" y="4192649"/>
                <a:ext cx="3423684" cy="683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p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958" y="4192649"/>
                <a:ext cx="3423684" cy="6839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3795823" y="4876554"/>
            <a:ext cx="0" cy="6947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02958" y="4566622"/>
            <a:ext cx="8931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4146574"/>
                <a:ext cx="24029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46574"/>
                <a:ext cx="240295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5560827" y="6360624"/>
            <a:ext cx="1509824" cy="10511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12630" y="5908352"/>
                <a:ext cx="4746647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p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630" y="5908352"/>
                <a:ext cx="4746647" cy="6937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02958" y="2827389"/>
                <a:ext cx="3423684" cy="683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p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958" y="2827389"/>
                <a:ext cx="3423684" cy="6839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402958" y="3201362"/>
            <a:ext cx="8931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2781314"/>
                <a:ext cx="24029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81314"/>
                <a:ext cx="240295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3795823" y="3497866"/>
            <a:ext cx="0" cy="6947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05916" y="4339808"/>
                <a:ext cx="71025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916" y="4339808"/>
                <a:ext cx="7102549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4805916" y="4570641"/>
            <a:ext cx="1509824" cy="10511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23577" y="2729235"/>
                <a:ext cx="2500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77" y="2729235"/>
                <a:ext cx="2500829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6200000">
                <a:off x="2497301" y="2010837"/>
                <a:ext cx="25008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497301" y="2010837"/>
                <a:ext cx="2500829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3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883" y="440260"/>
                <a:ext cx="55347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  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𝐵𝐺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" y="440260"/>
                <a:ext cx="5534739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16009" y="459172"/>
                <a:ext cx="62625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gauge theory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009" y="459172"/>
                <a:ext cx="6262577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988" y="1783337"/>
                <a:ext cx="70680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+1  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88" y="1783337"/>
                <a:ext cx="706808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-191853" y="2788391"/>
            <a:ext cx="5816476" cy="2308977"/>
            <a:chOff x="712381" y="2916758"/>
            <a:chExt cx="6275471" cy="23089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359888" y="3037984"/>
                  <a:ext cx="25092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9888" y="3037984"/>
                  <a:ext cx="250928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4508204" y="3646738"/>
              <a:ext cx="0" cy="69478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115339" y="3336806"/>
              <a:ext cx="89313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2381" y="2916758"/>
                  <a:ext cx="2402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,2 </m:t>
                            </m:r>
                          </m:e>
                        </m:d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381" y="2916758"/>
                  <a:ext cx="2402958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241205" y="4579404"/>
                  <a:ext cx="47466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𝐵𝐺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1205" y="4579404"/>
                  <a:ext cx="4746647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78053" y="3552691"/>
                <a:ext cx="6900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Classifying space of a ``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2−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group’’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053" y="3552691"/>
                <a:ext cx="6900533" cy="584775"/>
              </a:xfrm>
              <a:prstGeom prst="rect">
                <a:avLst/>
              </a:prstGeom>
              <a:blipFill>
                <a:blip r:embed="rId9"/>
                <a:stretch>
                  <a:fillRect l="-22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212907" y="1775303"/>
            <a:ext cx="5182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Will be used to describe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 ``q-form symmetry for group A ‘’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3561" y="4375349"/>
            <a:ext cx="817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Will be used to describe ``2-group  symmetry‘’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3164" y="5848778"/>
                <a:ext cx="110838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finite spaces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also known as ``higher groups’’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64" y="5848778"/>
                <a:ext cx="11083867" cy="707886"/>
              </a:xfrm>
              <a:prstGeom prst="rect">
                <a:avLst/>
              </a:prstGeom>
              <a:blipFill>
                <a:blip r:embed="rId10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7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25821" y="401927"/>
                <a:ext cx="12192000" cy="2095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Want: an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-dimensional  TFT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where the (dynamical!) ``fields’’ are, notionally, maps to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, considered up to </a:t>
                </a:r>
                <a:r>
                  <a:rPr lang="en-US" sz="4000" dirty="0" err="1" smtClean="0">
                    <a:solidFill>
                      <a:srgbClr val="FF0000"/>
                    </a:solidFill>
                  </a:rPr>
                  <a:t>homotopy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.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5821" y="401927"/>
                <a:ext cx="12192000" cy="2095574"/>
              </a:xfrm>
              <a:prstGeom prst="rect">
                <a:avLst/>
              </a:prstGeom>
              <a:blipFill>
                <a:blip r:embed="rId2"/>
                <a:stretch>
                  <a:fillRect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7186" y="3029129"/>
                <a:ext cx="103401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FF"/>
                    </a:solidFill>
                  </a:rPr>
                  <a:t>But we need to </a:t>
                </a:r>
                <a:r>
                  <a:rPr lang="en-US" sz="4400" i="1" u="sng" dirty="0" smtClean="0">
                    <a:solidFill>
                      <a:srgbClr val="0000FF"/>
                    </a:solidFill>
                  </a:rPr>
                  <a:t>specify</a:t>
                </a:r>
                <a:r>
                  <a:rPr lang="en-US" sz="4400" dirty="0" smtClean="0">
                    <a:solidFill>
                      <a:srgbClr val="0000FF"/>
                    </a:solidFill>
                  </a:rPr>
                  <a:t> the codomain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86" y="3029129"/>
                <a:ext cx="10340161" cy="769441"/>
              </a:xfrm>
              <a:prstGeom prst="rect">
                <a:avLst/>
              </a:prstGeom>
              <a:blipFill>
                <a:blip r:embed="rId3"/>
                <a:stretch>
                  <a:fillRect l="-2417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3012" y="4330198"/>
                <a:ext cx="10494335" cy="1843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7030A0"/>
                    </a:solidFill>
                  </a:rPr>
                  <a:t>TFT </a:t>
                </a:r>
                <a:r>
                  <a:rPr lang="en-US" sz="4400" i="1" u="sng" dirty="0" smtClean="0">
                    <a:solidFill>
                      <a:srgbClr val="7030A0"/>
                    </a:solidFill>
                  </a:rPr>
                  <a:t>should</a:t>
                </a:r>
                <a:r>
                  <a:rPr lang="en-US" sz="4400" dirty="0" smtClean="0">
                    <a:solidFill>
                      <a:srgbClr val="7030A0"/>
                    </a:solidFill>
                  </a:rPr>
                  <a:t> really be denoted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  <m:sup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</a:rPr>
                  <a:t> but in the paper it is written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12" y="4330198"/>
                <a:ext cx="10494335" cy="1843390"/>
              </a:xfrm>
              <a:prstGeom prst="rect">
                <a:avLst/>
              </a:prstGeom>
              <a:blipFill>
                <a:blip r:embed="rId4"/>
                <a:stretch>
                  <a:fillRect l="-2092" r="-3138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4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5302" y="4943933"/>
                <a:ext cx="115469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CAT:  Categories, 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Functors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, Natural transformations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2" y="4943933"/>
                <a:ext cx="11546959" cy="707886"/>
              </a:xfrm>
              <a:prstGeom prst="rect">
                <a:avLst/>
              </a:prstGeom>
              <a:blipFill>
                <a:blip r:embed="rId2"/>
                <a:stretch>
                  <a:fillRect l="-95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5041" y="2760980"/>
                <a:ext cx="115469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ALG(VECT):  Algebras, </a:t>
                </a:r>
                <a:r>
                  <a:rPr lang="en-US" sz="4000" dirty="0" err="1" smtClean="0">
                    <a:solidFill>
                      <a:srgbClr val="0000FF"/>
                    </a:solidFill>
                  </a:rPr>
                  <a:t>bimodules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, </a:t>
                </a:r>
                <a:r>
                  <a:rPr lang="en-US" sz="4000" dirty="0" err="1" smtClean="0">
                    <a:solidFill>
                      <a:srgbClr val="0000FF"/>
                    </a:solidFill>
                  </a:rPr>
                  <a:t>bimodule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 maps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1" y="2760980"/>
                <a:ext cx="11546959" cy="707886"/>
              </a:xfrm>
              <a:prstGeom prst="rect">
                <a:avLst/>
              </a:prstGeom>
              <a:blipFill>
                <a:blip r:embed="rId3"/>
                <a:stretch>
                  <a:fillRect l="-95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5902" y="5793423"/>
                <a:ext cx="9505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With suitable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⊗,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tensor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𝐶𝐴𝑇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02" y="5793423"/>
                <a:ext cx="9505506" cy="646331"/>
              </a:xfrm>
              <a:prstGeom prst="rect">
                <a:avLst/>
              </a:prstGeom>
              <a:blipFill>
                <a:blip r:embed="rId4"/>
                <a:stretch>
                  <a:fillRect l="-192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47507" y="3872081"/>
                <a:ext cx="51780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507" y="3872081"/>
                <a:ext cx="517805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96632" y="406843"/>
                <a:ext cx="8048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Monoidal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600" dirty="0" smtClean="0"/>
                  <a:t>-category: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⊗ </m:t>
                    </m:r>
                  </m:oMath>
                </a14:m>
                <a:r>
                  <a:rPr lang="en-US" sz="3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</m:oMath>
                </a14:m>
                <a:endParaRPr lang="en-US" sz="36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632" y="406843"/>
                <a:ext cx="8048846" cy="646331"/>
              </a:xfrm>
              <a:prstGeom prst="rect">
                <a:avLst/>
              </a:prstGeom>
              <a:blipFill>
                <a:blip r:embed="rId6"/>
                <a:stretch>
                  <a:fillRect l="-2348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5041" y="1614689"/>
                <a:ext cx="110472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VECT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1-category of fin. dim. complex vector spaces.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1" y="1614689"/>
                <a:ext cx="11047228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1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8" y="224945"/>
            <a:ext cx="3714750" cy="2771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46920" y="163555"/>
                <a:ext cx="73681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𝐻𝑜</m:t>
                      </m:r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  <m:d>
                        <m:d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sub>
                          </m:s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4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920" y="163555"/>
                <a:ext cx="736814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00485" y="2237525"/>
                <a:ext cx="36894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485" y="2237525"/>
                <a:ext cx="368949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17039" y="2291352"/>
                <a:ext cx="43274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𝑉𝐸𝐶𝑇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39" y="2291352"/>
                <a:ext cx="432745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810" y="3334958"/>
                <a:ext cx="110882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In our paper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i="1" u="sng" dirty="0" smtClean="0">
                    <a:solidFill>
                      <a:srgbClr val="7030A0"/>
                    </a:solidFill>
                  </a:rPr>
                  <a:t>different 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choices of 2-categories </a:t>
                </a:r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are used in </a:t>
                </a:r>
                <a:r>
                  <a:rPr lang="en-US" sz="3600" i="1" u="sng" dirty="0" smtClean="0">
                    <a:solidFill>
                      <a:srgbClr val="7030A0"/>
                    </a:solidFill>
                  </a:rPr>
                  <a:t>different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examples…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10" y="3334958"/>
                <a:ext cx="11088209" cy="1200329"/>
              </a:xfrm>
              <a:prstGeom prst="rect">
                <a:avLst/>
              </a:prstGeom>
              <a:blipFill>
                <a:blip r:embed="rId6"/>
                <a:stretch>
                  <a:fillRect t="-710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0122" y="4806507"/>
                <a:ext cx="90520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= CAT </a:t>
                </a:r>
                <a:r>
                  <a:rPr lang="en-US" sz="4000" dirty="0" smtClean="0"/>
                  <a:t> 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or</a:t>
                </a:r>
                <a:r>
                  <a:rPr lang="en-US" sz="40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= 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ALG(VECT)   </a:t>
                </a:r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22" y="4806507"/>
                <a:ext cx="9052073" cy="707886"/>
              </a:xfrm>
              <a:prstGeom prst="rect">
                <a:avLst/>
              </a:prstGeom>
              <a:blipFill>
                <a:blip r:embed="rId7"/>
                <a:stretch>
                  <a:fillRect t="-14530" r="-2628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3246" y="5838701"/>
            <a:ext cx="11546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Latter choice leads to language of modules over an algebra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17039" y="1526909"/>
                <a:ext cx="74534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 monoidal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-category. We ALWAYS take: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39" y="1526909"/>
                <a:ext cx="7453422" cy="523220"/>
              </a:xfrm>
              <a:prstGeom prst="rect">
                <a:avLst/>
              </a:prstGeom>
              <a:blipFill>
                <a:blip r:embed="rId8"/>
                <a:stretch>
                  <a:fillRect l="-16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37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9488" y="952734"/>
                <a:ext cx="1101533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7030A0"/>
                    </a:solidFill>
                  </a:rPr>
                  <a:t>Example: </a:t>
                </a:r>
              </a:p>
              <a:p>
                <a:pPr algn="ctr"/>
                <a:r>
                  <a:rPr lang="en-US" sz="4400" dirty="0" smtClean="0">
                    <a:solidFill>
                      <a:srgbClr val="7030A0"/>
                    </a:solidFill>
                  </a:rPr>
                  <a:t>For 2d gauge theory for finite group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</a:rPr>
                  <a:t>we get: </a:t>
                </a:r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8" y="952734"/>
                <a:ext cx="11015330" cy="1446550"/>
              </a:xfrm>
              <a:prstGeom prst="rect">
                <a:avLst/>
              </a:prstGeom>
              <a:blipFill>
                <a:blip r:embed="rId2"/>
                <a:stretch>
                  <a:fillRect l="-277" t="-8403" r="-1384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9488" y="3093506"/>
                <a:ext cx="4805918" cy="706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𝑅𝐸𝑃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8" y="3093506"/>
                <a:ext cx="4805918" cy="706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66413" y="3093506"/>
            <a:ext cx="104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OR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08404" y="3093506"/>
                <a:ext cx="4805918" cy="706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04" y="3093506"/>
                <a:ext cx="4805918" cy="7061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14917" y="4401879"/>
                <a:ext cx="67490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Depending on the choice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17" y="4401879"/>
                <a:ext cx="6749018" cy="707886"/>
              </a:xfrm>
              <a:prstGeom prst="rect">
                <a:avLst/>
              </a:prstGeom>
              <a:blipFill>
                <a:blip r:embed="rId5"/>
                <a:stretch>
                  <a:fillRect l="-3162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7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2373" y="157810"/>
            <a:ext cx="7893849" cy="11020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25" y="231860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Finite </a:t>
            </a:r>
            <a:r>
              <a:rPr lang="en-US" sz="4000" dirty="0" err="1" smtClean="0"/>
              <a:t>Homotopy</a:t>
            </a:r>
            <a:r>
              <a:rPr lang="en-US" sz="4000" dirty="0" smtClean="0"/>
              <a:t> Theories</a:t>
            </a:r>
            <a:endParaRPr lang="en-US" sz="4000" dirty="0"/>
          </a:p>
        </p:txBody>
      </p:sp>
      <p:sp>
        <p:nvSpPr>
          <p:cNvPr id="21" name="Oval 20"/>
          <p:cNvSpPr/>
          <p:nvPr/>
        </p:nvSpPr>
        <p:spPr>
          <a:xfrm>
            <a:off x="1600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18916" y="16644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618916" y="247803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9351" y="50743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Composition Of Defects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1618916" y="342013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25463" y="1547542"/>
            <a:ext cx="8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Fields Without Fields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03725" y="325096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Defects &amp; Domain Walls</a:t>
            </a:r>
            <a:endParaRPr lang="en-US" sz="4000" dirty="0"/>
          </a:p>
        </p:txBody>
      </p:sp>
      <p:sp>
        <p:nvSpPr>
          <p:cNvPr id="14" name="Oval 13"/>
          <p:cNvSpPr/>
          <p:nvPr/>
        </p:nvSpPr>
        <p:spPr>
          <a:xfrm>
            <a:off x="1618916" y="4244901"/>
            <a:ext cx="590884" cy="50589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8916" y="5199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9351" y="34743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Preliminary Remarks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18916" y="605896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54411" y="591114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Open Problems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69351" y="4143905"/>
            <a:ext cx="6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Symmetry Action Via Quiche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46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elevator going up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95" y="160338"/>
            <a:ext cx="2238375" cy="2886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48446" y="181104"/>
                <a:ext cx="44763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𝐴𝐿𝐺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446" y="181104"/>
                <a:ext cx="447630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54031" y="1060307"/>
                <a:ext cx="62519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Objects (``0-morphisms’’)  are</a:t>
                </a:r>
              </a:p>
              <a:p>
                <a:pPr algn="ctr"/>
                <a:r>
                  <a:rPr lang="en-US" sz="3600" dirty="0" smtClean="0"/>
                  <a:t> </a:t>
                </a:r>
                <a:r>
                  <a:rPr lang="en-US" sz="3600" i="1" u="sng" dirty="0" smtClean="0"/>
                  <a:t>algebra objects</a:t>
                </a:r>
                <a:r>
                  <a:rPr lang="en-US" sz="3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31" y="1060307"/>
                <a:ext cx="6251945" cy="1200329"/>
              </a:xfrm>
              <a:prstGeom prst="rect">
                <a:avLst/>
              </a:prstGeom>
              <a:blipFill>
                <a:blip r:embed="rId4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0375" y="4144751"/>
                <a:ext cx="115469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ALG(VECT):  2-category of Algebras, 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bimodules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bimodule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maps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4144751"/>
                <a:ext cx="11546959" cy="584775"/>
              </a:xfrm>
              <a:prstGeom prst="rect">
                <a:avLst/>
              </a:prstGeom>
              <a:blipFill>
                <a:blip r:embed="rId5"/>
                <a:stretch>
                  <a:fillRect l="-58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4300" y="3255296"/>
                <a:ext cx="73843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-category    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300" y="3255296"/>
                <a:ext cx="7384313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33445" y="5061520"/>
                <a:ext cx="100828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ALG(CAT)=TENSCAT:  3-category of tensor categories: 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45" y="5061520"/>
                <a:ext cx="10082894" cy="584775"/>
              </a:xfrm>
              <a:prstGeom prst="rect">
                <a:avLst/>
              </a:prstGeom>
              <a:blipFill>
                <a:blip r:embed="rId7"/>
                <a:stretch>
                  <a:fillRect l="-60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5922589"/>
            <a:ext cx="1264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Tensor categories, </a:t>
            </a:r>
            <a:r>
              <a:rPr lang="en-US" sz="2800" dirty="0" err="1" smtClean="0">
                <a:solidFill>
                  <a:srgbClr val="7030A0"/>
                </a:solidFill>
              </a:rPr>
              <a:t>Bimodule</a:t>
            </a:r>
            <a:r>
              <a:rPr lang="en-US" sz="2800" dirty="0" smtClean="0">
                <a:solidFill>
                  <a:srgbClr val="7030A0"/>
                </a:solidFill>
              </a:rPr>
              <a:t> categories, </a:t>
            </a:r>
            <a:r>
              <a:rPr lang="en-US" sz="2800" dirty="0" err="1" smtClean="0">
                <a:solidFill>
                  <a:srgbClr val="7030A0"/>
                </a:solidFill>
              </a:rPr>
              <a:t>Bimodule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functors</a:t>
            </a:r>
            <a:r>
              <a:rPr lang="en-US" sz="2800" dirty="0" smtClean="0">
                <a:solidFill>
                  <a:srgbClr val="7030A0"/>
                </a:solidFill>
              </a:rPr>
              <a:t>, Natural transformations </a:t>
            </a:r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33651" y="2359611"/>
                <a:ext cx="48824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-category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651" y="2359611"/>
                <a:ext cx="4882483" cy="707886"/>
              </a:xfrm>
              <a:prstGeom prst="rect">
                <a:avLst/>
              </a:prstGeom>
              <a:blipFill>
                <a:blip r:embed="rId8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8335926" y="2479219"/>
            <a:ext cx="1765004" cy="58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2260" y="880799"/>
                <a:ext cx="10441172" cy="1623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0000FF"/>
                    </a:solidFill>
                  </a:rPr>
                  <a:t>For a compact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fold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 without boundary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4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4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4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4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𝑂𝑏𝑗</m:t>
                    </m:r>
                    <m:d>
                      <m:dPr>
                        <m:ctrlPr>
                          <a:rPr lang="en-US" sz="4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4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sz="4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,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0" y="880799"/>
                <a:ext cx="10441172" cy="1623971"/>
              </a:xfrm>
              <a:prstGeom prst="rect">
                <a:avLst/>
              </a:prstGeom>
              <a:blipFill>
                <a:blip r:embed="rId2"/>
                <a:stretch>
                  <a:fillRect l="-1926" t="-7491" r="-5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6822" y="3657602"/>
                <a:ext cx="11825178" cy="2496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0000"/>
                    </a:solidFill>
                  </a:rPr>
                  <a:t>We’ll now say something</a:t>
                </a:r>
              </a:p>
              <a:p>
                <a:pPr algn="ctr"/>
                <a:r>
                  <a:rPr lang="en-US" sz="4800" dirty="0" smtClean="0">
                    <a:solidFill>
                      <a:srgbClr val="FF0000"/>
                    </a:solidFill>
                  </a:rPr>
                  <a:t> about the values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4800" dirty="0" smtClean="0">
                    <a:solidFill>
                      <a:srgbClr val="FF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−2, 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−3  </m:t>
                    </m:r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22" y="3657602"/>
                <a:ext cx="11825178" cy="2496324"/>
              </a:xfrm>
              <a:prstGeom prst="rect">
                <a:avLst/>
              </a:prstGeom>
              <a:blipFill>
                <a:blip r:embed="rId3"/>
                <a:stretch>
                  <a:fillRect t="-5366" b="-1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12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72810" y="0"/>
                <a:ext cx="5560828" cy="94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810" y="0"/>
                <a:ext cx="5560828" cy="941733"/>
              </a:xfrm>
              <a:prstGeom prst="rect">
                <a:avLst/>
              </a:prstGeom>
              <a:blipFill>
                <a:blip r:embed="rId3"/>
                <a:stretch>
                  <a:fillRect b="-27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38347" y="1995589"/>
                <a:ext cx="725902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Compact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fold, without boundary 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347" y="1995589"/>
                <a:ext cx="7259026" cy="1200329"/>
              </a:xfrm>
              <a:prstGeom prst="rect">
                <a:avLst/>
              </a:prstGeom>
              <a:blipFill>
                <a:blip r:embed="rId4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8331" y="3405940"/>
                <a:ext cx="68382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will be an </a:t>
                </a:r>
                <a:r>
                  <a:rPr lang="en-US" sz="4000" i="1" u="sng" dirty="0" smtClean="0">
                    <a:solidFill>
                      <a:srgbClr val="C00000"/>
                    </a:solidFill>
                  </a:rPr>
                  <a:t>object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331" y="3405940"/>
                <a:ext cx="6838236" cy="707886"/>
              </a:xfrm>
              <a:prstGeom prst="rect">
                <a:avLst/>
              </a:prstGeom>
              <a:blipFill>
                <a:blip r:embed="rId5"/>
                <a:stretch>
                  <a:fillRect l="-3209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5452" y="1230762"/>
                <a:ext cx="119368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Notation:   For any manifold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of any dimension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𝑀𝑎𝑝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52" y="1230762"/>
                <a:ext cx="11936819" cy="584775"/>
              </a:xfrm>
              <a:prstGeom prst="rect">
                <a:avLst/>
              </a:prstGeom>
              <a:blipFill>
                <a:blip r:embed="rId6"/>
                <a:stretch>
                  <a:fillRect l="-132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7973" y="2238406"/>
                <a:ext cx="3704219" cy="787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for  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73" y="2238406"/>
                <a:ext cx="3704219" cy="787331"/>
              </a:xfrm>
              <a:prstGeom prst="rect">
                <a:avLst/>
              </a:prstGeom>
              <a:blipFill>
                <a:blip r:embed="rId7"/>
                <a:stretch>
                  <a:fillRect r="-3624" b="-26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59515" y="3405940"/>
                <a:ext cx="18713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𝑉𝐸𝐶𝑇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515" y="3405940"/>
                <a:ext cx="187133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5452" y="4355708"/>
                <a:ext cx="11770242" cy="787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 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``Space of states’’ on the spatial slice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52" y="4355708"/>
                <a:ext cx="11770242" cy="787331"/>
              </a:xfrm>
              <a:prstGeom prst="rect">
                <a:avLst/>
              </a:prstGeom>
              <a:blipFill>
                <a:blip r:embed="rId9"/>
                <a:stretch>
                  <a:fillRect b="-26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5492085"/>
                <a:ext cx="1232313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</a:rPr>
                  <a:t>N.B.  Vectors determined by a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bordism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∅→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might very well be zero, hence are not ``states’’ in the sense of quantum theory.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92085"/>
                <a:ext cx="12323135" cy="1077218"/>
              </a:xfrm>
              <a:prstGeom prst="rect">
                <a:avLst/>
              </a:prstGeom>
              <a:blipFill>
                <a:blip r:embed="rId10"/>
                <a:stretch>
                  <a:fillRect l="-49" t="-6780" r="-791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2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264" y="220396"/>
                <a:ext cx="1212670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Standard field theory: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𝑀𝑎𝑝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is just the space of (scalar) fields in a sigma model with target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64" y="220396"/>
                <a:ext cx="12126704" cy="1323439"/>
              </a:xfrm>
              <a:prstGeom prst="rect">
                <a:avLst/>
              </a:prstGeom>
              <a:blipFill>
                <a:blip r:embed="rId3"/>
                <a:stretch>
                  <a:fillRect l="-1759" t="-7834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802" y="5291624"/>
                <a:ext cx="12723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So we just want the vector space of </a:t>
                </a:r>
                <a:r>
                  <a:rPr lang="en-US" sz="3200" i="1" u="sng" dirty="0" smtClean="0">
                    <a:solidFill>
                      <a:srgbClr val="C00000"/>
                    </a:solidFill>
                  </a:rPr>
                  <a:t>locally constant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functions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p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2" y="5291624"/>
                <a:ext cx="12723900" cy="584775"/>
              </a:xfrm>
              <a:prstGeom prst="rect">
                <a:avLst/>
              </a:prstGeom>
              <a:blipFill>
                <a:blip r:embed="rId4"/>
                <a:stretch>
                  <a:fillRect l="-124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3264" y="5842717"/>
                <a:ext cx="11557590" cy="869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Fun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64" y="5842717"/>
                <a:ext cx="11557590" cy="869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516" y="1879279"/>
                <a:ext cx="1211048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33CC"/>
                    </a:solidFill>
                  </a:rPr>
                  <a:t>In standard scalar field theory we would have a Riemannian metric </a:t>
                </a:r>
              </a:p>
              <a:p>
                <a:pPr algn="ctr"/>
                <a:r>
                  <a:rPr lang="en-US" sz="3200" dirty="0" smtClean="0">
                    <a:solidFill>
                      <a:srgbClr val="0033CC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and the states would be described by </a:t>
                </a:r>
                <a:r>
                  <a:rPr lang="en-US" sz="3200" dirty="0" err="1" smtClean="0">
                    <a:solidFill>
                      <a:srgbClr val="0033CC"/>
                    </a:solidFill>
                  </a:rPr>
                  <a:t>normalizable</a:t>
                </a:r>
                <a:r>
                  <a:rPr lang="en-US" sz="3200" dirty="0" smtClean="0">
                    <a:solidFill>
                      <a:srgbClr val="0033CC"/>
                    </a:solidFill>
                  </a:rPr>
                  <a:t>  </a:t>
                </a:r>
                <a:r>
                  <a:rPr lang="en-US" sz="3200" dirty="0" err="1" smtClean="0">
                    <a:solidFill>
                      <a:srgbClr val="0033CC"/>
                    </a:solidFill>
                  </a:rPr>
                  <a:t>wavefunctionals</a:t>
                </a:r>
                <a:r>
                  <a:rPr lang="en-US" sz="3200" dirty="0" smtClean="0">
                    <a:solidFill>
                      <a:srgbClr val="0033CC"/>
                    </a:solidFill>
                  </a:rPr>
                  <a:t> of the field configurations: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. 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</a:t>
                </a:r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" y="1879279"/>
                <a:ext cx="12110484" cy="1569660"/>
              </a:xfrm>
              <a:prstGeom prst="rect">
                <a:avLst/>
              </a:prstGeom>
              <a:blipFill>
                <a:blip r:embed="rId6"/>
                <a:stretch>
                  <a:fillRect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75626" y="3564518"/>
                <a:ext cx="67516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Hilbert space of states: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626" y="3564518"/>
                <a:ext cx="6751674" cy="646331"/>
              </a:xfrm>
              <a:prstGeom prst="rect">
                <a:avLst/>
              </a:prstGeom>
              <a:blipFill>
                <a:blip r:embed="rId7"/>
                <a:stretch>
                  <a:fillRect l="-2800" t="-1415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72091" y="4450285"/>
            <a:ext cx="957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Here we just work up to </a:t>
            </a:r>
            <a:r>
              <a:rPr lang="en-US" sz="3600" dirty="0" err="1" smtClean="0">
                <a:solidFill>
                  <a:srgbClr val="7030A0"/>
                </a:solidFill>
              </a:rPr>
              <a:t>homotopy</a:t>
            </a:r>
            <a:r>
              <a:rPr lang="en-US" sz="3600" dirty="0" smtClean="0">
                <a:solidFill>
                  <a:srgbClr val="7030A0"/>
                </a:solidFill>
              </a:rPr>
              <a:t> equivalence.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58480" y="78003"/>
                <a:ext cx="11557590" cy="869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Fun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480" y="78003"/>
                <a:ext cx="11557590" cy="8692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855" y="5401340"/>
                <a:ext cx="122380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 ``Quantization of the mapping space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p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′′ </m:t>
                    </m:r>
                  </m:oMath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5" y="5401340"/>
                <a:ext cx="12238075" cy="830997"/>
              </a:xfrm>
              <a:prstGeom prst="rect">
                <a:avLst/>
              </a:prstGeom>
              <a:blipFill>
                <a:blip r:embed="rId3"/>
                <a:stretch>
                  <a:fillRect l="-109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1761" y="1598080"/>
                <a:ext cx="11589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DA386"/>
                    </a:solidFill>
                  </a:rPr>
                  <a:t>Example:  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36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36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DA386"/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36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1" y="1598080"/>
                <a:ext cx="11589489" cy="646331"/>
              </a:xfrm>
              <a:prstGeom prst="rect">
                <a:avLst/>
              </a:prstGeom>
              <a:blipFill>
                <a:blip r:embed="rId4"/>
                <a:stretch>
                  <a:fillRect l="-1578" t="-1320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761" y="2895276"/>
                <a:ext cx="1185530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33CC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33CC"/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4000" dirty="0" smtClean="0">
                    <a:solidFill>
                      <a:srgbClr val="0033CC"/>
                    </a:solidFill>
                  </a:rPr>
                  <a:t> {  </a:t>
                </a:r>
                <a:r>
                  <a:rPr lang="en-US" sz="4000" dirty="0" err="1" smtClean="0">
                    <a:solidFill>
                      <a:srgbClr val="0033CC"/>
                    </a:solidFill>
                  </a:rPr>
                  <a:t>isom</a:t>
                </a:r>
                <a:r>
                  <a:rPr lang="en-US" sz="4000" dirty="0" smtClean="0">
                    <a:solidFill>
                      <a:srgbClr val="0033CC"/>
                    </a:solidFill>
                  </a:rPr>
                  <a:t>. Classes of principal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solidFill>
                      <a:srgbClr val="0033CC"/>
                    </a:solidFill>
                  </a:rPr>
                  <a:t>bundles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33CC"/>
                    </a:solidFill>
                  </a:rPr>
                  <a:t> }  so our ``</a:t>
                </a:r>
                <a:r>
                  <a:rPr lang="en-US" sz="4000" dirty="0" err="1" smtClean="0">
                    <a:solidFill>
                      <a:srgbClr val="0033CC"/>
                    </a:solidFill>
                  </a:rPr>
                  <a:t>statespace</a:t>
                </a:r>
                <a:r>
                  <a:rPr lang="en-US" sz="4000" dirty="0" smtClean="0">
                    <a:solidFill>
                      <a:srgbClr val="0033CC"/>
                    </a:solidFill>
                  </a:rPr>
                  <a:t>’’ is functions of G-bundles over the spatial manifold. </a:t>
                </a:r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1" y="2895276"/>
                <a:ext cx="11855302" cy="1938992"/>
              </a:xfrm>
              <a:prstGeom prst="rect">
                <a:avLst/>
              </a:prstGeom>
              <a:blipFill>
                <a:blip r:embed="rId5"/>
                <a:stretch>
                  <a:fillRect l="-1799" t="-5346" r="-1902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9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9768" y="361507"/>
            <a:ext cx="447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Amplitudes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81964" y="5669266"/>
                <a:ext cx="7091916" cy="72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:  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64" y="5669266"/>
                <a:ext cx="7091916" cy="7221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065722" y="1580048"/>
            <a:ext cx="4724400" cy="4511516"/>
            <a:chOff x="2817629" y="1584251"/>
            <a:chExt cx="4724400" cy="4511516"/>
          </a:xfrm>
        </p:grpSpPr>
        <p:sp>
          <p:nvSpPr>
            <p:cNvPr id="5" name="Oval 4"/>
            <p:cNvSpPr/>
            <p:nvPr/>
          </p:nvSpPr>
          <p:spPr>
            <a:xfrm>
              <a:off x="2817629" y="1584251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17629" y="3639879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127359" y="2562446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51541" y="1597748"/>
              <a:ext cx="4263659" cy="965783"/>
            </a:xfrm>
            <a:custGeom>
              <a:avLst/>
              <a:gdLst>
                <a:gd name="connsiteX0" fmla="*/ 0 w 4263656"/>
                <a:gd name="connsiteY0" fmla="*/ 0 h 1032443"/>
                <a:gd name="connsiteX1" fmla="*/ 2764465 w 4263656"/>
                <a:gd name="connsiteY1" fmla="*/ 914400 h 1032443"/>
                <a:gd name="connsiteX2" fmla="*/ 4263656 w 4263656"/>
                <a:gd name="connsiteY2" fmla="*/ 1020726 h 1032443"/>
                <a:gd name="connsiteX3" fmla="*/ 4263656 w 4263656"/>
                <a:gd name="connsiteY3" fmla="*/ 1020726 h 10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656" h="1032443">
                  <a:moveTo>
                    <a:pt x="0" y="0"/>
                  </a:moveTo>
                  <a:cubicBezTo>
                    <a:pt x="1026928" y="372139"/>
                    <a:pt x="2053856" y="744279"/>
                    <a:pt x="2764465" y="914400"/>
                  </a:cubicBezTo>
                  <a:cubicBezTo>
                    <a:pt x="3475074" y="1084521"/>
                    <a:pt x="4263656" y="1020726"/>
                    <a:pt x="4263656" y="1020726"/>
                  </a:cubicBezTo>
                  <a:lnTo>
                    <a:pt x="4263656" y="1020726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7686441">
              <a:off x="3443654" y="3011223"/>
              <a:ext cx="3479433" cy="2689656"/>
            </a:xfrm>
            <a:custGeom>
              <a:avLst/>
              <a:gdLst>
                <a:gd name="connsiteX0" fmla="*/ 0 w 4263656"/>
                <a:gd name="connsiteY0" fmla="*/ 0 h 1032443"/>
                <a:gd name="connsiteX1" fmla="*/ 2764465 w 4263656"/>
                <a:gd name="connsiteY1" fmla="*/ 914400 h 1032443"/>
                <a:gd name="connsiteX2" fmla="*/ 4263656 w 4263656"/>
                <a:gd name="connsiteY2" fmla="*/ 1020726 h 1032443"/>
                <a:gd name="connsiteX3" fmla="*/ 4263656 w 4263656"/>
                <a:gd name="connsiteY3" fmla="*/ 1020726 h 10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656" h="1032443">
                  <a:moveTo>
                    <a:pt x="0" y="0"/>
                  </a:moveTo>
                  <a:cubicBezTo>
                    <a:pt x="1026928" y="372139"/>
                    <a:pt x="2053856" y="744279"/>
                    <a:pt x="2764465" y="914400"/>
                  </a:cubicBezTo>
                  <a:cubicBezTo>
                    <a:pt x="3475074" y="1084521"/>
                    <a:pt x="4263656" y="1020726"/>
                    <a:pt x="4263656" y="1020726"/>
                  </a:cubicBezTo>
                  <a:lnTo>
                    <a:pt x="4263656" y="1020726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987747" y="2860931"/>
              <a:ext cx="721080" cy="782492"/>
            </a:xfrm>
            <a:custGeom>
              <a:avLst/>
              <a:gdLst>
                <a:gd name="connsiteX0" fmla="*/ 22433 w 721080"/>
                <a:gd name="connsiteY0" fmla="*/ 0 h 782492"/>
                <a:gd name="connsiteX1" fmla="*/ 500898 w 721080"/>
                <a:gd name="connsiteY1" fmla="*/ 138223 h 782492"/>
                <a:gd name="connsiteX2" fmla="*/ 702916 w 721080"/>
                <a:gd name="connsiteY2" fmla="*/ 680484 h 782492"/>
                <a:gd name="connsiteX3" fmla="*/ 64963 w 721080"/>
                <a:gd name="connsiteY3" fmla="*/ 776177 h 782492"/>
                <a:gd name="connsiteX4" fmla="*/ 54330 w 721080"/>
                <a:gd name="connsiteY4" fmla="*/ 765544 h 7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80" h="782492">
                  <a:moveTo>
                    <a:pt x="22433" y="0"/>
                  </a:moveTo>
                  <a:cubicBezTo>
                    <a:pt x="204958" y="12404"/>
                    <a:pt x="387484" y="24809"/>
                    <a:pt x="500898" y="138223"/>
                  </a:cubicBezTo>
                  <a:cubicBezTo>
                    <a:pt x="614312" y="251637"/>
                    <a:pt x="775572" y="574158"/>
                    <a:pt x="702916" y="680484"/>
                  </a:cubicBezTo>
                  <a:cubicBezTo>
                    <a:pt x="630260" y="786810"/>
                    <a:pt x="173061" y="762000"/>
                    <a:pt x="64963" y="776177"/>
                  </a:cubicBezTo>
                  <a:cubicBezTo>
                    <a:pt x="-43135" y="790354"/>
                    <a:pt x="5597" y="777949"/>
                    <a:pt x="54330" y="765544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76832" y="2825046"/>
                <a:ext cx="2208028" cy="72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832" y="2825046"/>
                <a:ext cx="2208028" cy="722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42238" y="3005136"/>
                <a:ext cx="1947530" cy="72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38" y="3005136"/>
                <a:ext cx="1947530" cy="722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64826" y="3005136"/>
                <a:ext cx="2472389" cy="72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826" y="3005136"/>
                <a:ext cx="2472389" cy="7221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3538279" y="2402521"/>
            <a:ext cx="837281" cy="22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80392" y="3936620"/>
            <a:ext cx="895168" cy="34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404396" y="2882957"/>
            <a:ext cx="895168" cy="34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5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4297" y="-64334"/>
            <a:ext cx="6964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Correspondence Course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90540" y="1201183"/>
                <a:ext cx="80488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Generalizes notion of functions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 </a:t>
                </a:r>
                <a:endParaRPr lang="en-US" sz="32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540" y="1201183"/>
                <a:ext cx="8048847" cy="584775"/>
              </a:xfrm>
              <a:prstGeom prst="rect">
                <a:avLst/>
              </a:prstGeom>
              <a:blipFill>
                <a:blip r:embed="rId2"/>
                <a:stretch>
                  <a:fillRect l="-197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671141" y="4257810"/>
            <a:ext cx="5330903" cy="2290991"/>
            <a:chOff x="5671141" y="4257810"/>
            <a:chExt cx="5330903" cy="22909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724198" y="4257810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4198" y="4257810"/>
                  <a:ext cx="584791" cy="707886"/>
                </a:xfrm>
                <a:prstGeom prst="rect">
                  <a:avLst/>
                </a:prstGeom>
                <a:blipFill>
                  <a:blip r:embed="rId3"/>
                  <a:stretch>
                    <a:fillRect r="-229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671141" y="5810764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1141" y="5810764"/>
                  <a:ext cx="584791" cy="707886"/>
                </a:xfrm>
                <a:prstGeom prst="rect">
                  <a:avLst/>
                </a:prstGeom>
                <a:blipFill>
                  <a:blip r:embed="rId4"/>
                  <a:stretch>
                    <a:fillRect r="-1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939629" y="5798121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629" y="5798121"/>
                  <a:ext cx="584791" cy="707886"/>
                </a:xfrm>
                <a:prstGeom prst="rect">
                  <a:avLst/>
                </a:prstGeom>
                <a:blipFill>
                  <a:blip r:embed="rId5"/>
                  <a:stretch>
                    <a:fillRect r="-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7317624" y="5097722"/>
              <a:ext cx="749595" cy="76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187913" y="5185085"/>
              <a:ext cx="800101" cy="7640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863620" y="4892697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20" y="4892697"/>
                  <a:ext cx="648586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18345" y="4880128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8345" y="4880128"/>
                  <a:ext cx="648586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368623" y="4336302"/>
                  <a:ext cx="584791" cy="767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8623" y="4336302"/>
                  <a:ext cx="584791" cy="767903"/>
                </a:xfrm>
                <a:prstGeom prst="rect">
                  <a:avLst/>
                </a:prstGeom>
                <a:blipFill>
                  <a:blip r:embed="rId8"/>
                  <a:stretch>
                    <a:fillRect r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417253" y="5840915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7253" y="5840915"/>
                  <a:ext cx="584791" cy="707886"/>
                </a:xfrm>
                <a:prstGeom prst="rect">
                  <a:avLst/>
                </a:prstGeom>
                <a:blipFill>
                  <a:blip r:embed="rId9"/>
                  <a:stretch>
                    <a:fillRect r="-1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9795248" y="5140516"/>
              <a:ext cx="749595" cy="76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8665537" y="5227879"/>
              <a:ext cx="800101" cy="7640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593101" y="4892696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3101" y="4892696"/>
                  <a:ext cx="648586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0255114" y="4935491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5114" y="4935491"/>
                  <a:ext cx="648586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921044" y="1035084"/>
            <a:ext cx="2878768" cy="1903119"/>
            <a:chOff x="1985630" y="814212"/>
            <a:chExt cx="2878768" cy="1903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211033" y="814212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1033" y="814212"/>
                  <a:ext cx="584791" cy="70788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985630" y="2009445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630" y="2009445"/>
                  <a:ext cx="584791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26444" y="1996802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6444" y="1996802"/>
                  <a:ext cx="584791" cy="707886"/>
                </a:xfrm>
                <a:prstGeom prst="rect">
                  <a:avLst/>
                </a:prstGeom>
                <a:blipFill>
                  <a:blip r:embed="rId14"/>
                  <a:stretch>
                    <a:fillRect r="-1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>
              <a:off x="3604439" y="1296403"/>
              <a:ext cx="749595" cy="76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2474728" y="1383766"/>
              <a:ext cx="800101" cy="7640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150435" y="1091378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0435" y="1091378"/>
                  <a:ext cx="648586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215812" y="1092910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5812" y="1092910"/>
                  <a:ext cx="648586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7063011" y="2791619"/>
            <a:ext cx="3060179" cy="1598001"/>
            <a:chOff x="7063011" y="2791619"/>
            <a:chExt cx="3060179" cy="15980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184309" y="2791619"/>
                  <a:ext cx="584791" cy="767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4309" y="2791619"/>
                  <a:ext cx="584791" cy="767903"/>
                </a:xfrm>
                <a:prstGeom prst="rect">
                  <a:avLst/>
                </a:prstGeom>
                <a:blipFill>
                  <a:blip r:embed="rId17"/>
                  <a:stretch>
                    <a:fillRect r="-229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 flipH="1">
              <a:off x="7341173" y="3540642"/>
              <a:ext cx="803367" cy="84089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063011" y="3205214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3011" y="3205214"/>
                  <a:ext cx="648586" cy="5847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>
            <a:xfrm>
              <a:off x="8842743" y="3621005"/>
              <a:ext cx="749595" cy="76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9474604" y="3276565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604" y="3276565"/>
                  <a:ext cx="648586" cy="58477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4099190" y="1993502"/>
            <a:ext cx="762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 would like to compose correspondences: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911" y="15612"/>
            <a:ext cx="6156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Homotopy</a:t>
            </a:r>
            <a:r>
              <a:rPr lang="en-US" sz="4400" dirty="0" smtClean="0"/>
              <a:t> Fiber Product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6353" y="2871170"/>
                <a:ext cx="5847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353" y="2871170"/>
                <a:ext cx="584791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13448" y="4876191"/>
                <a:ext cx="5847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448" y="4876191"/>
                <a:ext cx="58479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176457" y="3639444"/>
            <a:ext cx="1139822" cy="12085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99800" y="3950551"/>
                <a:ext cx="6485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00" y="3950551"/>
                <a:ext cx="64858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24137" y="2829873"/>
                <a:ext cx="584791" cy="832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37" y="2829873"/>
                <a:ext cx="584791" cy="8320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893759" y="3641323"/>
            <a:ext cx="1102464" cy="12138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8066" y="3950551"/>
                <a:ext cx="6485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066" y="3950551"/>
                <a:ext cx="64858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9269" y="5747528"/>
                <a:ext cx="115875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  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4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69" y="5747528"/>
                <a:ext cx="1158753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03180" y="926788"/>
                <a:ext cx="35682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180" y="926788"/>
                <a:ext cx="356821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4317496" y="1726927"/>
            <a:ext cx="1102464" cy="12138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73037" y="1696229"/>
            <a:ext cx="936653" cy="12085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40534" y="1696229"/>
                <a:ext cx="6485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34" y="1696229"/>
                <a:ext cx="64858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43927" y="1798125"/>
                <a:ext cx="6485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927" y="1798125"/>
                <a:ext cx="64858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6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70" y="163415"/>
            <a:ext cx="447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Amplitudes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57502" y="217852"/>
                <a:ext cx="7091916" cy="72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:  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2" y="217852"/>
                <a:ext cx="7091916" cy="7221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12380" y="1210182"/>
            <a:ext cx="3212361" cy="2652856"/>
            <a:chOff x="421314" y="1299480"/>
            <a:chExt cx="3212361" cy="2652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856711" y="1299480"/>
                  <a:ext cx="584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711" y="1299480"/>
                  <a:ext cx="584791" cy="707886"/>
                </a:xfrm>
                <a:prstGeom prst="rect">
                  <a:avLst/>
                </a:prstGeom>
                <a:blipFill>
                  <a:blip r:embed="rId3"/>
                  <a:stretch>
                    <a:fillRect r="-95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21314" y="3145192"/>
                  <a:ext cx="584791" cy="8071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314" y="3145192"/>
                  <a:ext cx="584791" cy="807144"/>
                </a:xfrm>
                <a:prstGeom prst="rect">
                  <a:avLst/>
                </a:prstGeom>
                <a:blipFill>
                  <a:blip r:embed="rId4"/>
                  <a:stretch>
                    <a:fillRect r="-15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2246129" y="2212391"/>
              <a:ext cx="749595" cy="76861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1116418" y="2299754"/>
              <a:ext cx="800101" cy="76401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92125" y="2007366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125" y="2007366"/>
                  <a:ext cx="648586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857502" y="2008898"/>
                  <a:ext cx="6485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502" y="2008898"/>
                  <a:ext cx="648586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048884" y="3072580"/>
                  <a:ext cx="584791" cy="8071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884" y="3072580"/>
                  <a:ext cx="584791" cy="807144"/>
                </a:xfrm>
                <a:prstGeom prst="rect">
                  <a:avLst/>
                </a:prstGeom>
                <a:blipFill>
                  <a:blip r:embed="rId7"/>
                  <a:stretch>
                    <a:fillRect r="-15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7591" y="4020388"/>
                <a:ext cx="11983404" cy="1906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1,∗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∏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d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) 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6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1" y="4020388"/>
                <a:ext cx="11983404" cy="19062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22731" y="1903937"/>
                <a:ext cx="6901185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1,∗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: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731" y="1903937"/>
                <a:ext cx="6901185" cy="7101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4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645" y="3987208"/>
            <a:ext cx="1038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 fact that amplitudes compose properly follows naturally from properties of </a:t>
            </a:r>
            <a:r>
              <a:rPr lang="en-US" sz="3600" dirty="0" err="1" smtClean="0">
                <a:solidFill>
                  <a:srgbClr val="0000FF"/>
                </a:solidFill>
              </a:rPr>
              <a:t>homotopy</a:t>
            </a:r>
            <a:r>
              <a:rPr lang="en-US" sz="3600" dirty="0" smtClean="0">
                <a:solidFill>
                  <a:srgbClr val="0000FF"/>
                </a:solidFill>
              </a:rPr>
              <a:t> fiber products. 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3403" y="5784110"/>
                <a:ext cx="11068493" cy="65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Partition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just take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3" y="5784110"/>
                <a:ext cx="11068493" cy="659091"/>
              </a:xfrm>
              <a:prstGeom prst="rect">
                <a:avLst/>
              </a:prstGeom>
              <a:blipFill>
                <a:blip r:embed="rId2"/>
                <a:stretch>
                  <a:fillRect l="-1708" t="-12037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33645" y="314774"/>
            <a:ext cx="4724400" cy="4511516"/>
            <a:chOff x="2817629" y="1584251"/>
            <a:chExt cx="4724400" cy="4511516"/>
          </a:xfrm>
        </p:grpSpPr>
        <p:sp>
          <p:nvSpPr>
            <p:cNvPr id="6" name="Oval 5"/>
            <p:cNvSpPr/>
            <p:nvPr/>
          </p:nvSpPr>
          <p:spPr>
            <a:xfrm>
              <a:off x="2817629" y="1584251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17629" y="3639879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27359" y="2562446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51541" y="1597748"/>
              <a:ext cx="4263659" cy="965783"/>
            </a:xfrm>
            <a:custGeom>
              <a:avLst/>
              <a:gdLst>
                <a:gd name="connsiteX0" fmla="*/ 0 w 4263656"/>
                <a:gd name="connsiteY0" fmla="*/ 0 h 1032443"/>
                <a:gd name="connsiteX1" fmla="*/ 2764465 w 4263656"/>
                <a:gd name="connsiteY1" fmla="*/ 914400 h 1032443"/>
                <a:gd name="connsiteX2" fmla="*/ 4263656 w 4263656"/>
                <a:gd name="connsiteY2" fmla="*/ 1020726 h 1032443"/>
                <a:gd name="connsiteX3" fmla="*/ 4263656 w 4263656"/>
                <a:gd name="connsiteY3" fmla="*/ 1020726 h 10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656" h="1032443">
                  <a:moveTo>
                    <a:pt x="0" y="0"/>
                  </a:moveTo>
                  <a:cubicBezTo>
                    <a:pt x="1026928" y="372139"/>
                    <a:pt x="2053856" y="744279"/>
                    <a:pt x="2764465" y="914400"/>
                  </a:cubicBezTo>
                  <a:cubicBezTo>
                    <a:pt x="3475074" y="1084521"/>
                    <a:pt x="4263656" y="1020726"/>
                    <a:pt x="4263656" y="1020726"/>
                  </a:cubicBezTo>
                  <a:lnTo>
                    <a:pt x="4263656" y="1020726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rot="7686441">
              <a:off x="3443654" y="3011223"/>
              <a:ext cx="3479433" cy="2689656"/>
            </a:xfrm>
            <a:custGeom>
              <a:avLst/>
              <a:gdLst>
                <a:gd name="connsiteX0" fmla="*/ 0 w 4263656"/>
                <a:gd name="connsiteY0" fmla="*/ 0 h 1032443"/>
                <a:gd name="connsiteX1" fmla="*/ 2764465 w 4263656"/>
                <a:gd name="connsiteY1" fmla="*/ 914400 h 1032443"/>
                <a:gd name="connsiteX2" fmla="*/ 4263656 w 4263656"/>
                <a:gd name="connsiteY2" fmla="*/ 1020726 h 1032443"/>
                <a:gd name="connsiteX3" fmla="*/ 4263656 w 4263656"/>
                <a:gd name="connsiteY3" fmla="*/ 1020726 h 10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656" h="1032443">
                  <a:moveTo>
                    <a:pt x="0" y="0"/>
                  </a:moveTo>
                  <a:cubicBezTo>
                    <a:pt x="1026928" y="372139"/>
                    <a:pt x="2053856" y="744279"/>
                    <a:pt x="2764465" y="914400"/>
                  </a:cubicBezTo>
                  <a:cubicBezTo>
                    <a:pt x="3475074" y="1084521"/>
                    <a:pt x="4263656" y="1020726"/>
                    <a:pt x="4263656" y="1020726"/>
                  </a:cubicBezTo>
                  <a:lnTo>
                    <a:pt x="4263656" y="1020726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987747" y="2860931"/>
              <a:ext cx="721080" cy="782492"/>
            </a:xfrm>
            <a:custGeom>
              <a:avLst/>
              <a:gdLst>
                <a:gd name="connsiteX0" fmla="*/ 22433 w 721080"/>
                <a:gd name="connsiteY0" fmla="*/ 0 h 782492"/>
                <a:gd name="connsiteX1" fmla="*/ 500898 w 721080"/>
                <a:gd name="connsiteY1" fmla="*/ 138223 h 782492"/>
                <a:gd name="connsiteX2" fmla="*/ 702916 w 721080"/>
                <a:gd name="connsiteY2" fmla="*/ 680484 h 782492"/>
                <a:gd name="connsiteX3" fmla="*/ 64963 w 721080"/>
                <a:gd name="connsiteY3" fmla="*/ 776177 h 782492"/>
                <a:gd name="connsiteX4" fmla="*/ 54330 w 721080"/>
                <a:gd name="connsiteY4" fmla="*/ 765544 h 7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80" h="782492">
                  <a:moveTo>
                    <a:pt x="22433" y="0"/>
                  </a:moveTo>
                  <a:cubicBezTo>
                    <a:pt x="204958" y="12404"/>
                    <a:pt x="387484" y="24809"/>
                    <a:pt x="500898" y="138223"/>
                  </a:cubicBezTo>
                  <a:cubicBezTo>
                    <a:pt x="614312" y="251637"/>
                    <a:pt x="775572" y="574158"/>
                    <a:pt x="702916" y="680484"/>
                  </a:cubicBezTo>
                  <a:cubicBezTo>
                    <a:pt x="630260" y="786810"/>
                    <a:pt x="173061" y="762000"/>
                    <a:pt x="64963" y="776177"/>
                  </a:cubicBezTo>
                  <a:cubicBezTo>
                    <a:pt x="-43135" y="790354"/>
                    <a:pt x="5597" y="777949"/>
                    <a:pt x="54330" y="765544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0800000">
            <a:off x="5043375" y="-962789"/>
            <a:ext cx="4724400" cy="4511516"/>
            <a:chOff x="2817629" y="1584251"/>
            <a:chExt cx="4724400" cy="4511516"/>
          </a:xfrm>
        </p:grpSpPr>
        <p:sp>
          <p:nvSpPr>
            <p:cNvPr id="13" name="Oval 12"/>
            <p:cNvSpPr/>
            <p:nvPr/>
          </p:nvSpPr>
          <p:spPr>
            <a:xfrm>
              <a:off x="2817629" y="1584251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17629" y="3639879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127359" y="2562446"/>
              <a:ext cx="414670" cy="125464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51541" y="1597748"/>
              <a:ext cx="4263659" cy="965783"/>
            </a:xfrm>
            <a:custGeom>
              <a:avLst/>
              <a:gdLst>
                <a:gd name="connsiteX0" fmla="*/ 0 w 4263656"/>
                <a:gd name="connsiteY0" fmla="*/ 0 h 1032443"/>
                <a:gd name="connsiteX1" fmla="*/ 2764465 w 4263656"/>
                <a:gd name="connsiteY1" fmla="*/ 914400 h 1032443"/>
                <a:gd name="connsiteX2" fmla="*/ 4263656 w 4263656"/>
                <a:gd name="connsiteY2" fmla="*/ 1020726 h 1032443"/>
                <a:gd name="connsiteX3" fmla="*/ 4263656 w 4263656"/>
                <a:gd name="connsiteY3" fmla="*/ 1020726 h 10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656" h="1032443">
                  <a:moveTo>
                    <a:pt x="0" y="0"/>
                  </a:moveTo>
                  <a:cubicBezTo>
                    <a:pt x="1026928" y="372139"/>
                    <a:pt x="2053856" y="744279"/>
                    <a:pt x="2764465" y="914400"/>
                  </a:cubicBezTo>
                  <a:cubicBezTo>
                    <a:pt x="3475074" y="1084521"/>
                    <a:pt x="4263656" y="1020726"/>
                    <a:pt x="4263656" y="1020726"/>
                  </a:cubicBezTo>
                  <a:lnTo>
                    <a:pt x="4263656" y="1020726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7686441">
              <a:off x="3443654" y="3011223"/>
              <a:ext cx="3479433" cy="2689656"/>
            </a:xfrm>
            <a:custGeom>
              <a:avLst/>
              <a:gdLst>
                <a:gd name="connsiteX0" fmla="*/ 0 w 4263656"/>
                <a:gd name="connsiteY0" fmla="*/ 0 h 1032443"/>
                <a:gd name="connsiteX1" fmla="*/ 2764465 w 4263656"/>
                <a:gd name="connsiteY1" fmla="*/ 914400 h 1032443"/>
                <a:gd name="connsiteX2" fmla="*/ 4263656 w 4263656"/>
                <a:gd name="connsiteY2" fmla="*/ 1020726 h 1032443"/>
                <a:gd name="connsiteX3" fmla="*/ 4263656 w 4263656"/>
                <a:gd name="connsiteY3" fmla="*/ 1020726 h 10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656" h="1032443">
                  <a:moveTo>
                    <a:pt x="0" y="0"/>
                  </a:moveTo>
                  <a:cubicBezTo>
                    <a:pt x="1026928" y="372139"/>
                    <a:pt x="2053856" y="744279"/>
                    <a:pt x="2764465" y="914400"/>
                  </a:cubicBezTo>
                  <a:cubicBezTo>
                    <a:pt x="3475074" y="1084521"/>
                    <a:pt x="4263656" y="1020726"/>
                    <a:pt x="4263656" y="1020726"/>
                  </a:cubicBezTo>
                  <a:lnTo>
                    <a:pt x="4263656" y="1020726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987747" y="2860931"/>
              <a:ext cx="721080" cy="782492"/>
            </a:xfrm>
            <a:custGeom>
              <a:avLst/>
              <a:gdLst>
                <a:gd name="connsiteX0" fmla="*/ 22433 w 721080"/>
                <a:gd name="connsiteY0" fmla="*/ 0 h 782492"/>
                <a:gd name="connsiteX1" fmla="*/ 500898 w 721080"/>
                <a:gd name="connsiteY1" fmla="*/ 138223 h 782492"/>
                <a:gd name="connsiteX2" fmla="*/ 702916 w 721080"/>
                <a:gd name="connsiteY2" fmla="*/ 680484 h 782492"/>
                <a:gd name="connsiteX3" fmla="*/ 64963 w 721080"/>
                <a:gd name="connsiteY3" fmla="*/ 776177 h 782492"/>
                <a:gd name="connsiteX4" fmla="*/ 54330 w 721080"/>
                <a:gd name="connsiteY4" fmla="*/ 765544 h 7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80" h="782492">
                  <a:moveTo>
                    <a:pt x="22433" y="0"/>
                  </a:moveTo>
                  <a:cubicBezTo>
                    <a:pt x="204958" y="12404"/>
                    <a:pt x="387484" y="24809"/>
                    <a:pt x="500898" y="138223"/>
                  </a:cubicBezTo>
                  <a:cubicBezTo>
                    <a:pt x="614312" y="251637"/>
                    <a:pt x="775572" y="574158"/>
                    <a:pt x="702916" y="680484"/>
                  </a:cubicBezTo>
                  <a:cubicBezTo>
                    <a:pt x="630260" y="786810"/>
                    <a:pt x="173061" y="762000"/>
                    <a:pt x="64963" y="776177"/>
                  </a:cubicBezTo>
                  <a:cubicBezTo>
                    <a:pt x="-43135" y="790354"/>
                    <a:pt x="5597" y="777949"/>
                    <a:pt x="54330" y="765544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783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325"/>
            <a:ext cx="10267636" cy="10957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59433" y="978195"/>
            <a:ext cx="2732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N.B. v3 is a significant upgrade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77388" y="-36462"/>
                <a:ext cx="6113720" cy="94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/>
                  <a:t> for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388" y="-36462"/>
                <a:ext cx="6113720" cy="941733"/>
              </a:xfrm>
              <a:prstGeom prst="rect">
                <a:avLst/>
              </a:prstGeom>
              <a:blipFill>
                <a:blip r:embed="rId2"/>
                <a:stretch>
                  <a:fillRect b="-2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7317" y="1230970"/>
                <a:ext cx="11525695" cy="787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𝐶𝐴𝑇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⇒     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must be a category.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17" y="1230970"/>
                <a:ext cx="11525695" cy="787331"/>
              </a:xfrm>
              <a:prstGeom prst="rect">
                <a:avLst/>
              </a:prstGeom>
              <a:blipFill>
                <a:blip r:embed="rId3"/>
                <a:stretch>
                  <a:fillRect b="-26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231" y="2256556"/>
                <a:ext cx="117808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Should be some kind of locally ``constant vector spaces’’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sup>
                    </m:sSup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31" y="2256556"/>
                <a:ext cx="11780874" cy="584775"/>
              </a:xfrm>
              <a:prstGeom prst="rect">
                <a:avLst/>
              </a:prstGeom>
              <a:blipFill>
                <a:blip r:embed="rId4"/>
                <a:stretch>
                  <a:fillRect l="-129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18435" y="3213165"/>
                <a:ext cx="10143461" cy="844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4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4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)</a:t>
                </a:r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35" y="3213165"/>
                <a:ext cx="10143461" cy="844847"/>
              </a:xfrm>
              <a:prstGeom prst="rect">
                <a:avLst/>
              </a:prstGeom>
              <a:blipFill>
                <a:blip r:embed="rId5"/>
                <a:stretch>
                  <a:fillRect t="-14388" b="-37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7317" y="5305646"/>
                <a:ext cx="102816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𝐵𝐺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4000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Groupoid of principal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bundles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17" y="5305646"/>
                <a:ext cx="10281684" cy="1323439"/>
              </a:xfrm>
              <a:prstGeom prst="rect">
                <a:avLst/>
              </a:prstGeom>
              <a:blipFill>
                <a:blip r:embed="rId6"/>
                <a:stretch>
                  <a:fillRect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5784" y="4327886"/>
                <a:ext cx="10356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7030A0"/>
                    </a:solidFill>
                  </a:rPr>
                  <a:t>``Quantization of the mapping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‘’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84" y="4327886"/>
                <a:ext cx="10356112" cy="707886"/>
              </a:xfrm>
              <a:prstGeom prst="rect">
                <a:avLst/>
              </a:prstGeom>
              <a:blipFill>
                <a:blip r:embed="rId7"/>
                <a:stretch>
                  <a:fillRect l="-2060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1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04977" y="1283854"/>
                <a:ext cx="5816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𝐶𝐴𝑇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&amp;  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 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7" y="1283854"/>
                <a:ext cx="581600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6566" y="2463909"/>
                <a:ext cx="11398103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: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40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as a tensor category: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6" y="2463909"/>
                <a:ext cx="11398103" cy="749629"/>
              </a:xfrm>
              <a:prstGeom prst="rect">
                <a:avLst/>
              </a:prstGeom>
              <a:blipFill>
                <a:blip r:embed="rId3"/>
                <a:stretch>
                  <a:fillRect t="-8943" r="-2674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8976" y="3909558"/>
                <a:ext cx="10909005" cy="894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6" y="3909558"/>
                <a:ext cx="10909005" cy="894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28261" y="-68320"/>
                <a:ext cx="6113720" cy="94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/>
                  <a:t> for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−3 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261" y="-68320"/>
                <a:ext cx="6113720" cy="941733"/>
              </a:xfrm>
              <a:prstGeom prst="rect">
                <a:avLst/>
              </a:prstGeom>
              <a:blipFill>
                <a:blip r:embed="rId5"/>
                <a:stretch>
                  <a:fillRect b="-27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3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461" y="287078"/>
            <a:ext cx="937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At each categorical level there is some ``quantization’’ of a suitable correspondence of mapping spaces. 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817" y="3030280"/>
            <a:ext cx="11493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</a:rPr>
              <a:t>Not quantization in terms of </a:t>
            </a:r>
            <a:r>
              <a:rPr lang="en-US" sz="4400" dirty="0" err="1" smtClean="0">
                <a:solidFill>
                  <a:srgbClr val="7030A0"/>
                </a:solidFill>
              </a:rPr>
              <a:t>symplectic</a:t>
            </a:r>
            <a:r>
              <a:rPr lang="en-US" sz="4400" dirty="0" smtClean="0">
                <a:solidFill>
                  <a:srgbClr val="7030A0"/>
                </a:solidFill>
              </a:rPr>
              <a:t> geometry, but in the above </a:t>
            </a:r>
            <a:r>
              <a:rPr lang="en-US" sz="4400" dirty="0" err="1" smtClean="0">
                <a:solidFill>
                  <a:srgbClr val="7030A0"/>
                </a:solidFill>
              </a:rPr>
              <a:t>homotopical</a:t>
            </a:r>
            <a:r>
              <a:rPr lang="en-US" sz="4400" dirty="0" smtClean="0">
                <a:solidFill>
                  <a:srgbClr val="7030A0"/>
                </a:solidFill>
              </a:rPr>
              <a:t> sense.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317" y="4645894"/>
            <a:ext cx="95161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Precise general formulation of ``quantization’’ in this setting is given 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(to some extent) in FHLT sec. 8.4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1818" y="531628"/>
                <a:ext cx="1095153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In addition to the choice of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one can also consider a ``twisted’’ construction based on a choice of </a:t>
                </a:r>
                <a:r>
                  <a:rPr lang="en-US" sz="4400" dirty="0" err="1" smtClean="0">
                    <a:solidFill>
                      <a:srgbClr val="FF0000"/>
                    </a:solidFill>
                  </a:rPr>
                  <a:t>cocycle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18" y="531628"/>
                <a:ext cx="10951535" cy="2123658"/>
              </a:xfrm>
              <a:prstGeom prst="rect">
                <a:avLst/>
              </a:prstGeom>
              <a:blipFill>
                <a:blip r:embed="rId2"/>
                <a:stretch>
                  <a:fillRect l="-390" t="-5731" r="-1503" b="-1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156" y="3275940"/>
                <a:ext cx="1177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</a:rPr>
                  <a:t> these would be </a:t>
                </a:r>
                <a:r>
                  <a:rPr lang="en-US" sz="4000" dirty="0" err="1" smtClean="0">
                    <a:solidFill>
                      <a:srgbClr val="002060"/>
                    </a:solidFill>
                  </a:rPr>
                  <a:t>Dijkgraaf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-Witten theories. </a:t>
                </a:r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56" y="3275940"/>
                <a:ext cx="11772900" cy="707886"/>
              </a:xfrm>
              <a:prstGeom prst="rect">
                <a:avLst/>
              </a:prstGeom>
              <a:blipFill>
                <a:blip r:embed="rId3"/>
                <a:stretch>
                  <a:fillRect l="-1813" t="-15385" r="-129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3155" y="4502067"/>
                <a:ext cx="11645309" cy="1679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</a:rPr>
                  <a:t>e.g.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  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Vector space of locally-constant sections of a line bundle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lit/>
                          </m:r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p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55" y="4502067"/>
                <a:ext cx="11645309" cy="1679114"/>
              </a:xfrm>
              <a:prstGeom prst="rect">
                <a:avLst/>
              </a:prstGeom>
              <a:blipFill>
                <a:blip r:embed="rId4"/>
                <a:stretch>
                  <a:fillRect b="-16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133" y="3131667"/>
            <a:ext cx="7893849" cy="11020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13133" y="22865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Finite </a:t>
            </a:r>
            <a:r>
              <a:rPr lang="en-US" sz="4000" dirty="0" err="1" smtClean="0">
                <a:solidFill>
                  <a:srgbClr val="FF0000"/>
                </a:solidFill>
              </a:rPr>
              <a:t>Homotopy</a:t>
            </a:r>
            <a:r>
              <a:rPr lang="en-US" sz="4000" dirty="0" smtClean="0">
                <a:solidFill>
                  <a:srgbClr val="FF0000"/>
                </a:solidFill>
              </a:rPr>
              <a:t> Theories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00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09558" y="144428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618916" y="237874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9351" y="50743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Composition Of Defects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1618916" y="342013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284066"/>
            <a:ext cx="8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Fields Without Fields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3725" y="3358389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Defects &amp; Domain Walls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18916" y="4244901"/>
            <a:ext cx="590884" cy="50589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8916" y="5199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3133" y="37487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Preliminary Remarks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18916" y="605896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54411" y="591114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Open Problems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54411" y="4168719"/>
            <a:ext cx="6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Symmetry Action Via Quiche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5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1653" y="89651"/>
                <a:ext cx="7838116" cy="1534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We can extend FHLT to a general </a:t>
                </a:r>
              </a:p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theory of defects in theories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53" y="89651"/>
                <a:ext cx="7838116" cy="1534907"/>
              </a:xfrm>
              <a:prstGeom prst="rect">
                <a:avLst/>
              </a:prstGeom>
              <a:blipFill>
                <a:blip r:embed="rId2"/>
                <a:stretch>
                  <a:fillRect t="-7171" b="-1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77912" y="1820851"/>
            <a:ext cx="6846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Suggests a general framework </a:t>
            </a:r>
          </a:p>
          <a:p>
            <a:r>
              <a:rPr lang="en-US" sz="4000" dirty="0" smtClean="0">
                <a:solidFill>
                  <a:srgbClr val="0033CC"/>
                </a:solidFill>
              </a:rPr>
              <a:t>for defects in general TQFT’s. </a:t>
            </a:r>
            <a:endParaRPr lang="en-US" sz="40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0162" y="3404788"/>
                <a:ext cx="986925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000FF"/>
                    </a:solidFill>
                  </a:rPr>
                  <a:t>Defects are associated to subsets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4000" dirty="0" smtClean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need not be smooth…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62" y="3404788"/>
                <a:ext cx="9869250" cy="1323439"/>
              </a:xfrm>
              <a:prstGeom prst="rect">
                <a:avLst/>
              </a:prstGeom>
              <a:blipFill>
                <a:blip r:embed="rId3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970027" y="5164166"/>
            <a:ext cx="4594596" cy="1480008"/>
            <a:chOff x="2970027" y="5057840"/>
            <a:chExt cx="4594596" cy="148000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151666" y="5209953"/>
              <a:ext cx="1154520" cy="5209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182678" y="5730949"/>
              <a:ext cx="1162493" cy="70175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265869" y="5730949"/>
              <a:ext cx="1969684" cy="14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6235553" y="5105997"/>
              <a:ext cx="1329070" cy="1222754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970027" y="5057840"/>
              <a:ext cx="212651" cy="210282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037365" y="6327566"/>
              <a:ext cx="212651" cy="210282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77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552" y="180753"/>
            <a:ext cx="8729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Questions To Answer: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54907" y="1278582"/>
            <a:ext cx="10813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What data are necessary to specify a defect?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907" y="2177498"/>
            <a:ext cx="107606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33CC"/>
                </a:solidFill>
              </a:rPr>
              <a:t>i.e. what </a:t>
            </a:r>
            <a:r>
              <a:rPr lang="en-US" sz="4400" dirty="0">
                <a:solidFill>
                  <a:srgbClr val="0033CC"/>
                </a:solidFill>
              </a:rPr>
              <a:t>are the ``labels’’ carried by a defect?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290" y="3205889"/>
            <a:ext cx="1209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Classical labels, </a:t>
            </a:r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labels, quantum labels, local labels, global labels. 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3509" y="3833776"/>
                <a:ext cx="9840436" cy="1534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How does the presence of such defects </a:t>
                </a:r>
              </a:p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affect the quantum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09" y="3833776"/>
                <a:ext cx="9840436" cy="1534907"/>
              </a:xfrm>
              <a:prstGeom prst="rect">
                <a:avLst/>
              </a:prstGeom>
              <a:blipFill>
                <a:blip r:embed="rId2"/>
                <a:stretch>
                  <a:fillRect l="-186" t="-714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63081" y="5626921"/>
            <a:ext cx="7068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Is there a product law on defects? 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   How do the labels compose?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654" y="35057"/>
                <a:ext cx="1138368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/>
                  <a:t>Global labels:  Surround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/>
                  <a:t>by a ``small’’ neighborhood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/>
                  <a:t> with a manifold boundary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4" y="35057"/>
                <a:ext cx="11383689" cy="1323439"/>
              </a:xfrm>
              <a:prstGeom prst="rect">
                <a:avLst/>
              </a:prstGeom>
              <a:blipFill>
                <a:blip r:embed="rId2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48352" y="3546230"/>
                <a:ext cx="928576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will be of 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codimension</a:t>
                </a:r>
                <a:r>
                  <a:rPr lang="en-US" sz="3600" dirty="0">
                    <a:solidFill>
                      <a:srgbClr val="FF0000"/>
                    </a:solidFill>
                  </a:rPr>
                  <a:t> 1 so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there is an associated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statespace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52" y="3546230"/>
                <a:ext cx="9285767" cy="1200329"/>
              </a:xfrm>
              <a:prstGeom prst="rect">
                <a:avLst/>
              </a:prstGeom>
              <a:blipFill>
                <a:blip r:embed="rId3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38658" y="4996238"/>
                <a:ext cx="9348649" cy="699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  </m:t>
                      </m:r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𝑠𝑡𝑎𝑡𝑒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𝑠𝑝𝑎𝑐𝑒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𝑂𝑏𝑗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𝑉𝐸𝐶𝑇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58" y="4996238"/>
                <a:ext cx="9348649" cy="699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6726" y="5927316"/>
                <a:ext cx="11483164" cy="685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i.e.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is a vector in the complex vector space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26" y="5927316"/>
                <a:ext cx="11483164" cy="685124"/>
              </a:xfrm>
              <a:prstGeom prst="rect">
                <a:avLst/>
              </a:prstGeom>
              <a:blipFill>
                <a:blip r:embed="rId5"/>
                <a:stretch>
                  <a:fillRect l="-1592" t="-12389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078418" y="1708536"/>
            <a:ext cx="4594596" cy="1480008"/>
            <a:chOff x="2619152" y="1325812"/>
            <a:chExt cx="4594596" cy="148000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791" y="1477925"/>
              <a:ext cx="1154520" cy="520996"/>
            </a:xfrm>
            <a:prstGeom prst="line">
              <a:avLst/>
            </a:prstGeom>
            <a:ln w="415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831803" y="1998921"/>
              <a:ext cx="1162493" cy="701758"/>
            </a:xfrm>
            <a:prstGeom prst="line">
              <a:avLst/>
            </a:prstGeom>
            <a:ln w="415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914994" y="1998921"/>
              <a:ext cx="1969684" cy="140"/>
            </a:xfrm>
            <a:prstGeom prst="line">
              <a:avLst/>
            </a:prstGeom>
            <a:ln w="415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884678" y="1373969"/>
              <a:ext cx="1329070" cy="1222754"/>
            </a:xfrm>
            <a:prstGeom prst="ellipse">
              <a:avLst/>
            </a:prstGeom>
            <a:noFill/>
            <a:ln w="415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19152" y="1325812"/>
              <a:ext cx="212651" cy="210282"/>
            </a:xfrm>
            <a:prstGeom prst="ellipse">
              <a:avLst/>
            </a:prstGeom>
            <a:solidFill>
              <a:srgbClr val="0000FF"/>
            </a:solidFill>
            <a:ln w="415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86490" y="2595538"/>
              <a:ext cx="212651" cy="210282"/>
            </a:xfrm>
            <a:prstGeom prst="ellipse">
              <a:avLst/>
            </a:prstGeom>
            <a:solidFill>
              <a:srgbClr val="0000FF"/>
            </a:solidFill>
            <a:ln w="415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4455" y="1697243"/>
            <a:ext cx="4594596" cy="1480008"/>
            <a:chOff x="2970027" y="5057840"/>
            <a:chExt cx="4594596" cy="148000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151666" y="5209953"/>
              <a:ext cx="1154520" cy="5209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182678" y="5730949"/>
              <a:ext cx="1162493" cy="70175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265869" y="5730949"/>
              <a:ext cx="1969684" cy="14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235553" y="5105997"/>
              <a:ext cx="1329070" cy="1222754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70027" y="5057840"/>
              <a:ext cx="212651" cy="210282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37365" y="6327566"/>
              <a:ext cx="212651" cy="210282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4189228" y="1222744"/>
            <a:ext cx="2449080" cy="474499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7841" y="63691"/>
                <a:ext cx="1184467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Local Labels:   When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is a smooth </a:t>
                </a:r>
                <a:r>
                  <a:rPr lang="en-US" sz="3600" dirty="0" err="1" smtClean="0">
                    <a:solidFill>
                      <a:srgbClr val="C00000"/>
                    </a:solidFill>
                  </a:rPr>
                  <a:t>submanifold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 we can hope to characterize the defect by examining </a:t>
                </a:r>
              </a:p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the neighborhood of a point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1" y="63691"/>
                <a:ext cx="11844670" cy="1754326"/>
              </a:xfrm>
              <a:prstGeom prst="rect">
                <a:avLst/>
              </a:prstGeom>
              <a:blipFill>
                <a:blip r:embed="rId3"/>
                <a:stretch>
                  <a:fillRect l="-257" t="-5208" r="-1029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5930" y="1993496"/>
                <a:ext cx="10545726" cy="122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Basic idea: Try to implement KK reduction along the linking sphere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ℓ−1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ℓ≔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𝑐𝑜𝑑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⊂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0" y="1993496"/>
                <a:ext cx="10545726" cy="1220142"/>
              </a:xfrm>
              <a:prstGeom prst="rect">
                <a:avLst/>
              </a:prstGeom>
              <a:blipFill>
                <a:blip r:embed="rId4"/>
                <a:stretch>
                  <a:fillRect l="-1156" t="-7500" b="-1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832" y="3487480"/>
                <a:ext cx="11564679" cy="1072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Local Label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𝑂𝑏𝑗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𝐻𝑜𝑚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32" y="3487480"/>
                <a:ext cx="11564679" cy="1072025"/>
              </a:xfrm>
              <a:prstGeom prst="rect">
                <a:avLst/>
              </a:prstGeom>
              <a:blipFill>
                <a:blip r:embed="rId5"/>
                <a:stretch>
                  <a:fillRect l="-1634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7324041" y="2723726"/>
            <a:ext cx="939244" cy="4338085"/>
          </a:xfrm>
          <a:prstGeom prst="rightBrace">
            <a:avLst>
              <a:gd name="adj1" fmla="val 7219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6511" y="5665292"/>
                <a:ext cx="10501423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e>
                    </m:d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−1=   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−ℓ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solidFill>
                      <a:srgbClr val="0033CC"/>
                    </a:solidFill>
                  </a:rPr>
                  <a:t>category </a:t>
                </a:r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11" y="5665292"/>
                <a:ext cx="10501423" cy="787139"/>
              </a:xfrm>
              <a:prstGeom prst="rect">
                <a:avLst/>
              </a:prstGeom>
              <a:blipFill>
                <a:blip r:embed="rId6"/>
                <a:stretch>
                  <a:fillRect t="-7752" b="-2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4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7274" y="302153"/>
                <a:ext cx="10845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Sanity check: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  Local label = global label. 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74" y="302153"/>
                <a:ext cx="10845209" cy="646331"/>
              </a:xfrm>
              <a:prstGeom prst="rect">
                <a:avLst/>
              </a:prstGeom>
              <a:blipFill>
                <a:blip r:embed="rId2"/>
                <a:stretch>
                  <a:fillRect l="-1743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19569" y="1314762"/>
                <a:ext cx="43274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𝑉𝐸𝐶𝑇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569" y="1314762"/>
                <a:ext cx="432745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19569" y="3477611"/>
                <a:ext cx="10951536" cy="755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is a vector in </a:t>
                </a:r>
                <a:r>
                  <a:rPr lang="en-US" sz="4000" dirty="0" err="1" smtClean="0">
                    <a:solidFill>
                      <a:srgbClr val="7030A0"/>
                    </a:solidFill>
                  </a:rPr>
                  <a:t>statespace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 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569" y="3477611"/>
                <a:ext cx="10951536" cy="755463"/>
              </a:xfrm>
              <a:prstGeom prst="rect">
                <a:avLst/>
              </a:prstGeom>
              <a:blipFill>
                <a:blip r:embed="rId4"/>
                <a:stretch>
                  <a:fillRect t="-1290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81716" y="456301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State/operator correspondence. </a:t>
            </a:r>
            <a:endParaRPr lang="en-US" sz="4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575" y="5744986"/>
                <a:ext cx="122165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Already for line defects the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makes a difference.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5" y="5744986"/>
                <a:ext cx="12216587" cy="646331"/>
              </a:xfrm>
              <a:prstGeom prst="rect">
                <a:avLst/>
              </a:prstGeom>
              <a:blipFill>
                <a:blip r:embed="rId5"/>
                <a:stretch>
                  <a:fillRect l="-1497" t="-13208" r="-1796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55265" y="1305782"/>
                <a:ext cx="4136065" cy="74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265" y="1305782"/>
                <a:ext cx="4136065" cy="74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111" y="2417852"/>
                <a:ext cx="10951534" cy="729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Vector space of ``states’’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11" y="2417852"/>
                <a:ext cx="10951534" cy="729815"/>
              </a:xfrm>
              <a:prstGeom prst="rect">
                <a:avLst/>
              </a:prstGeom>
              <a:blipFill>
                <a:blip r:embed="rId7"/>
                <a:stretch>
                  <a:fillRect t="-14286" b="-3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1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977" y="85066"/>
            <a:ext cx="6826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Many </a:t>
            </a:r>
            <a:r>
              <a:rPr lang="en-US" sz="4800" dirty="0" err="1" smtClean="0"/>
              <a:t>Many</a:t>
            </a:r>
            <a:r>
              <a:rPr lang="en-US" sz="4800" dirty="0" smtClean="0"/>
              <a:t> </a:t>
            </a:r>
            <a:r>
              <a:rPr lang="en-US" sz="4800" dirty="0" err="1" smtClean="0"/>
              <a:t>Antecedants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61508" y="916063"/>
            <a:ext cx="115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``Like every global symmetry on the brane this is a gauge symmetry in </a:t>
            </a:r>
            <a:r>
              <a:rPr lang="en-US" sz="3200" dirty="0" err="1" smtClean="0"/>
              <a:t>spacetime</a:t>
            </a:r>
            <a:r>
              <a:rPr lang="en-US" sz="3200" dirty="0" smtClean="0"/>
              <a:t>’’ – N. </a:t>
            </a:r>
            <a:r>
              <a:rPr lang="en-US" sz="3200" dirty="0" err="1" smtClean="0"/>
              <a:t>Seiberg</a:t>
            </a:r>
            <a:r>
              <a:rPr lang="en-US" sz="3200" dirty="0" smtClean="0"/>
              <a:t>, </a:t>
            </a:r>
            <a:r>
              <a:rPr lang="en-US" sz="3200" dirty="0" err="1" smtClean="0"/>
              <a:t>hep-th</a:t>
            </a:r>
            <a:r>
              <a:rPr lang="en-US" sz="3200" dirty="0" smtClean="0"/>
              <a:t>/9608111 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7842" y="2388041"/>
            <a:ext cx="11660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Theory of topological modes/singletons in </a:t>
            </a:r>
            <a:r>
              <a:rPr lang="en-US" sz="3200" dirty="0" err="1" smtClean="0"/>
              <a:t>AdS</a:t>
            </a:r>
            <a:r>
              <a:rPr lang="en-US" sz="3200" dirty="0" smtClean="0"/>
              <a:t>/CFT:  </a:t>
            </a:r>
          </a:p>
          <a:p>
            <a:pPr algn="ctr"/>
            <a:r>
              <a:rPr lang="en-US" sz="3200" dirty="0" smtClean="0"/>
              <a:t>Witten 98:  ``</a:t>
            </a:r>
            <a:r>
              <a:rPr lang="en-US" sz="3200" dirty="0" err="1" smtClean="0"/>
              <a:t>AdS</a:t>
            </a:r>
            <a:r>
              <a:rPr lang="en-US" sz="3200" dirty="0" smtClean="0"/>
              <a:t>/CFT Correspondence And Topological Field Theory,’’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7657" y="3860019"/>
            <a:ext cx="876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followed up c. 2004 by </a:t>
            </a:r>
            <a:r>
              <a:rPr lang="en-US" sz="3600" dirty="0" err="1" smtClean="0"/>
              <a:t>Belov</a:t>
            </a:r>
            <a:r>
              <a:rPr lang="en-US" sz="3600" dirty="0" smtClean="0"/>
              <a:t> &amp; Moore, …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1509" y="4814419"/>
            <a:ext cx="11585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developed much further by </a:t>
            </a:r>
            <a:r>
              <a:rPr lang="en-US" sz="3600" dirty="0" err="1" smtClean="0"/>
              <a:t>Apruzzi</a:t>
            </a:r>
            <a:r>
              <a:rPr lang="en-US" sz="3600" dirty="0" smtClean="0"/>
              <a:t>, Bah, Bhardwaj, </a:t>
            </a:r>
            <a:r>
              <a:rPr lang="en-US" sz="3600" dirty="0" err="1" smtClean="0"/>
              <a:t>Bonetti</a:t>
            </a:r>
            <a:r>
              <a:rPr lang="en-US" sz="3600" dirty="0" smtClean="0"/>
              <a:t>, Garcia </a:t>
            </a:r>
            <a:r>
              <a:rPr lang="en-US" sz="3600" dirty="0" err="1" smtClean="0"/>
              <a:t>Etxebarria</a:t>
            </a:r>
            <a:r>
              <a:rPr lang="en-US" sz="3600" dirty="0" smtClean="0"/>
              <a:t>, Hosseini, </a:t>
            </a:r>
            <a:r>
              <a:rPr lang="en-US" sz="3600" dirty="0" err="1" smtClean="0"/>
              <a:t>Minasian</a:t>
            </a:r>
            <a:r>
              <a:rPr lang="en-US" sz="3600" dirty="0" smtClean="0"/>
              <a:t>, Schafer-</a:t>
            </a:r>
            <a:r>
              <a:rPr lang="en-US" sz="3600" dirty="0" err="1" smtClean="0"/>
              <a:t>Nameki</a:t>
            </a:r>
            <a:r>
              <a:rPr lang="en-US" sz="3600" dirty="0" smtClean="0"/>
              <a:t>, Tiwari,….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51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4158" y="0"/>
                <a:ext cx="1107912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Claim: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smooth with trivialized normal bundle then local labels can be integrated to global labels: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8" y="0"/>
                <a:ext cx="11079125" cy="1323439"/>
              </a:xfrm>
              <a:prstGeom prst="rect">
                <a:avLst/>
              </a:prstGeom>
              <a:blipFill>
                <a:blip r:embed="rId2"/>
                <a:stretch>
                  <a:fillRect t="-8295" r="-71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3088" y="1420305"/>
                <a:ext cx="10414369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7030A0"/>
                    </a:solidFill>
                  </a:rPr>
                  <a:t>``KK Reduction”: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sup>
                        </m:sSup>
                      </m:e>
                    </m:d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88" y="1420305"/>
                <a:ext cx="10414369" cy="814005"/>
              </a:xfrm>
              <a:prstGeom prst="rect">
                <a:avLst/>
              </a:prstGeom>
              <a:blipFill>
                <a:blip r:embed="rId3"/>
                <a:stretch>
                  <a:fillRect l="-2108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9581" y="2301045"/>
                <a:ext cx="11174818" cy="1275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Data of local defect defines a left boundary theory</a:t>
                </a:r>
              </a:p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−ℓ+1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dimensional theory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81" y="2301045"/>
                <a:ext cx="11174818" cy="1275477"/>
              </a:xfrm>
              <a:prstGeom prst="rect">
                <a:avLst/>
              </a:prstGeom>
              <a:blipFill>
                <a:blip r:embed="rId4"/>
                <a:stretch>
                  <a:fillRect l="-1691" t="-714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3643257"/>
            <a:ext cx="5959391" cy="3183527"/>
            <a:chOff x="-58320" y="3576521"/>
            <a:chExt cx="5959391" cy="3183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933326" y="4486746"/>
                  <a:ext cx="109515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3326" y="4486746"/>
                  <a:ext cx="1095154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2954613" y="4151561"/>
              <a:ext cx="1233377" cy="182868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2919826" y="3909155"/>
              <a:ext cx="5317" cy="2105131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520997" y="4612715"/>
                  <a:ext cx="1478803" cy="6839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97" y="4612715"/>
                  <a:ext cx="1478803" cy="6839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3035083" y="6113717"/>
              <a:ext cx="14458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[0,1] </a:t>
              </a:r>
              <a:endParaRPr lang="en-US" sz="3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-58320" y="4665108"/>
                  <a:ext cx="1808379" cy="7496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p>
                        </m:sSup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8320" y="4665108"/>
                  <a:ext cx="1808379" cy="7496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Left Bracket 22"/>
            <p:cNvSpPr/>
            <p:nvPr/>
          </p:nvSpPr>
          <p:spPr>
            <a:xfrm>
              <a:off x="1531259" y="3576521"/>
              <a:ext cx="770225" cy="3111357"/>
            </a:xfrm>
            <a:prstGeom prst="leftBracket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Bracket 24"/>
            <p:cNvSpPr/>
            <p:nvPr/>
          </p:nvSpPr>
          <p:spPr>
            <a:xfrm>
              <a:off x="5560829" y="3735777"/>
              <a:ext cx="340242" cy="2856409"/>
            </a:xfrm>
            <a:prstGeom prst="rightBracket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943342" y="4018090"/>
              <a:ext cx="53756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07193" y="4093392"/>
                <a:ext cx="5146158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526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5265B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526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5265B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d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93" y="4093392"/>
                <a:ext cx="5146158" cy="921471"/>
              </a:xfrm>
              <a:prstGeom prst="rect">
                <a:avLst/>
              </a:prstGeom>
              <a:blipFill>
                <a:blip r:embed="rId8"/>
                <a:stretch>
                  <a:fillRect r="-1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50273" y="5421976"/>
                <a:ext cx="6007395" cy="1184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</a:rPr>
                  <a:t>Gives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sub>
                    </m:sSub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</a:rPr>
                  <a:t> in vector space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273" y="5421976"/>
                <a:ext cx="6007395" cy="1184620"/>
              </a:xfrm>
              <a:prstGeom prst="rect">
                <a:avLst/>
              </a:prstGeom>
              <a:blipFill>
                <a:blip r:embed="rId9"/>
                <a:stretch>
                  <a:fillRect l="-2640" t="-6154" r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70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8" grpId="0"/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60" y="0"/>
            <a:ext cx="7761767" cy="68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2141" y="1988289"/>
                <a:ext cx="1131304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/>
                  <a:t>is not smooth we treat it as a stratified space and consider the links starting with the lowest </a:t>
                </a:r>
                <a:r>
                  <a:rPr lang="en-US" sz="4400" dirty="0" err="1" smtClean="0"/>
                  <a:t>codimension</a:t>
                </a:r>
                <a:r>
                  <a:rPr lang="en-US" sz="4400" dirty="0" smtClean="0"/>
                  <a:t> and then move up. </a:t>
                </a:r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41" y="1988289"/>
                <a:ext cx="11313040" cy="2123658"/>
              </a:xfrm>
              <a:prstGeom prst="rect">
                <a:avLst/>
              </a:prstGeom>
              <a:blipFill>
                <a:blip r:embed="rId2"/>
                <a:stretch>
                  <a:fillRect l="-323" t="-5731" r="-1509" b="-1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1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1813" y="52765"/>
            <a:ext cx="662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</a:t>
            </a:r>
            <a:r>
              <a:rPr lang="en-US" sz="5400" dirty="0" err="1" smtClean="0"/>
              <a:t>Semiclassical</a:t>
            </a:r>
            <a:r>
              <a:rPr lang="en-US" sz="5400" dirty="0" smtClean="0"/>
              <a:t> Data 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06682" y="912762"/>
                <a:ext cx="12578531" cy="1341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we can derive the local and global labels from </a:t>
                </a:r>
              </a:p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``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semiclassical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data’’ (thought of as dynamical fields for the defect)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6682" y="912762"/>
                <a:ext cx="12578531" cy="1341329"/>
              </a:xfrm>
              <a:prstGeom prst="rect">
                <a:avLst/>
              </a:prstGeom>
              <a:blipFill>
                <a:blip r:embed="rId2"/>
                <a:stretch>
                  <a:fillRect l="-1309" r="-2084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3276" y="2391260"/>
                <a:ext cx="11238613" cy="836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00FF"/>
                    </a:solidFill>
                  </a:rPr>
                  <a:t>DEF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: </a:t>
                </a:r>
                <a:r>
                  <a:rPr lang="en-US" sz="4000" dirty="0" err="1" smtClean="0">
                    <a:solidFill>
                      <a:srgbClr val="0000FF"/>
                    </a:solidFill>
                  </a:rPr>
                  <a:t>Semiclassical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 local defect data: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 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76" y="2391260"/>
                <a:ext cx="11238613" cy="836896"/>
              </a:xfrm>
              <a:prstGeom prst="rect">
                <a:avLst/>
              </a:prstGeom>
              <a:blipFill>
                <a:blip r:embed="rId3"/>
                <a:stretch>
                  <a:fillRect l="-195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9849" y="334035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Apply ``quantization procedure’’ of FHLT to the correspondence: </a:t>
            </a:r>
            <a:endParaRPr lang="en-US" sz="3600" dirty="0">
              <a:solidFill>
                <a:srgbClr val="0033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54842" y="4127786"/>
            <a:ext cx="6482315" cy="2860364"/>
            <a:chOff x="2307265" y="3940991"/>
            <a:chExt cx="6482315" cy="2860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823636" y="3940991"/>
                  <a:ext cx="144602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3636" y="3940991"/>
                  <a:ext cx="144602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>
              <a:off x="5730948" y="4643056"/>
              <a:ext cx="2094615" cy="122611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7960239" y="5704003"/>
                  <a:ext cx="829341" cy="10973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0239" y="5704003"/>
                  <a:ext cx="829341" cy="1097352"/>
                </a:xfrm>
                <a:prstGeom prst="rect">
                  <a:avLst/>
                </a:prstGeom>
                <a:blipFill>
                  <a:blip r:embed="rId5"/>
                  <a:stretch>
                    <a:fillRect r="-1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H="1">
              <a:off x="3157870" y="4710714"/>
              <a:ext cx="1853609" cy="123288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307265" y="5869172"/>
                  <a:ext cx="8506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265" y="5869172"/>
                  <a:ext cx="850605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461051" y="4461553"/>
                  <a:ext cx="116958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051" y="4461553"/>
                  <a:ext cx="1169581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810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86539" y="276446"/>
                <a:ext cx="93034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Simplest example: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: Point defect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539" y="276446"/>
                <a:ext cx="9303489" cy="707886"/>
              </a:xfrm>
              <a:prstGeom prst="rect">
                <a:avLst/>
              </a:prstGeom>
              <a:blipFill>
                <a:blip r:embed="rId2"/>
                <a:stretch>
                  <a:fillRect l="-229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3916" y="1154278"/>
                <a:ext cx="11887200" cy="1767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Local label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i.e. is a vector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sz="3600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6" y="1154278"/>
                <a:ext cx="11887200" cy="17670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7441" y="3267363"/>
                <a:ext cx="1076014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002060"/>
                    </a:solidFill>
                  </a:rPr>
                  <a:t>We </a:t>
                </a:r>
                <a:r>
                  <a:rPr lang="en-US" sz="4400" i="1" u="sng" dirty="0" smtClean="0">
                    <a:solidFill>
                      <a:srgbClr val="002060"/>
                    </a:solidFill>
                  </a:rPr>
                  <a:t>compute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 this vector to be the </a:t>
                </a:r>
                <a:r>
                  <a:rPr lang="en-US" sz="4400" dirty="0" err="1" smtClean="0">
                    <a:solidFill>
                      <a:srgbClr val="002060"/>
                    </a:solidFill>
                  </a:rPr>
                  <a:t>pushforward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of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41" y="3267363"/>
                <a:ext cx="10760149" cy="1446550"/>
              </a:xfrm>
              <a:prstGeom prst="rect">
                <a:avLst/>
              </a:prstGeom>
              <a:blipFill>
                <a:blip r:embed="rId4"/>
                <a:stretch>
                  <a:fillRect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5218" y="4925838"/>
                <a:ext cx="9664995" cy="175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| 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218" y="4925838"/>
                <a:ext cx="9664995" cy="1757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5443992"/>
                <a:ext cx="2679404" cy="72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43992"/>
                <a:ext cx="2679404" cy="7211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59074" y="2105791"/>
                <a:ext cx="4309000" cy="921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𝐹𝑢𝑛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3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3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074" y="2105791"/>
                <a:ext cx="4309000" cy="92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76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325" y="14835"/>
                <a:ext cx="10717620" cy="1202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Semiclassical Approach to Global Labels </a:t>
                </a:r>
              </a:p>
              <a:p>
                <a:pPr algn="ctr"/>
                <a:r>
                  <a:rPr lang="en-US" sz="3200" b="1" dirty="0" smtClean="0"/>
                  <a:t>For Defects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𝓧</m:t>
                        </m:r>
                      </m:sub>
                      <m:sup>
                        <m:d>
                          <m:d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sup>
                    </m:sSubSup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" y="14835"/>
                <a:ext cx="10717620" cy="1202637"/>
              </a:xfrm>
              <a:prstGeom prst="rect">
                <a:avLst/>
              </a:prstGeom>
              <a:blipFill>
                <a:blip r:embed="rId2"/>
                <a:stretch>
                  <a:fillRect t="-6566" b="-14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5424" y="1214138"/>
                <a:ext cx="11398102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Mapping space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/>
                  <a:t> is space of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𝑏𝑙𝑘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𝑑𝑓𝑐𝑡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4" y="1214138"/>
                <a:ext cx="11398102" cy="801310"/>
              </a:xfrm>
              <a:prstGeom prst="rect">
                <a:avLst/>
              </a:prstGeom>
              <a:blipFill>
                <a:blip r:embed="rId3"/>
                <a:stretch>
                  <a:fillRect l="-192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5424" y="2065847"/>
                <a:ext cx="44284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𝑏𝑙𝑘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𝒳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4" y="2065847"/>
                <a:ext cx="442846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31611" y="2038691"/>
                <a:ext cx="4428460" cy="82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𝑑𝑓𝑐𝑡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611" y="2038691"/>
                <a:ext cx="4428460" cy="823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95424" y="3016301"/>
            <a:ext cx="4787310" cy="3822845"/>
            <a:chOff x="490868" y="2889599"/>
            <a:chExt cx="4787310" cy="38228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385583" y="2889599"/>
                  <a:ext cx="144602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5583" y="2889599"/>
                  <a:ext cx="1446028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>
              <a:off x="3994295" y="3960234"/>
              <a:ext cx="17719" cy="161122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579625" y="5615092"/>
                  <a:ext cx="829341" cy="10973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625" y="5615092"/>
                  <a:ext cx="829341" cy="1097352"/>
                </a:xfrm>
                <a:prstGeom prst="rect">
                  <a:avLst/>
                </a:prstGeom>
                <a:blipFill>
                  <a:blip r:embed="rId7"/>
                  <a:stretch>
                    <a:fillRect r="-1507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08597" y="4252730"/>
                  <a:ext cx="116958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597" y="4252730"/>
                  <a:ext cx="1169581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90868" y="4323053"/>
                  <a:ext cx="136983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68" y="4323053"/>
                  <a:ext cx="1369830" cy="9233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V="1">
              <a:off x="1594884" y="3668233"/>
              <a:ext cx="1984741" cy="89708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4884" y="5107884"/>
              <a:ext cx="1984741" cy="943223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004385" y="5615092"/>
                  <a:ext cx="1861856" cy="8633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𝑏𝑙𝑘</m:t>
                            </m:r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oMath>
                    </m:oMathPara>
                  </a14:m>
                  <a:endParaRPr lang="en-US" sz="4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85" y="5615092"/>
                  <a:ext cx="1861856" cy="86337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1128103" y="3167294"/>
                  <a:ext cx="1762727" cy="8901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𝑑𝑓𝑐𝑡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103" y="3167294"/>
                  <a:ext cx="1762727" cy="89018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70180" y="3351264"/>
                <a:ext cx="6310425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000FF"/>
                    </a:solidFill>
                  </a:rPr>
                  <a:t>``Quantization’’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gives partition functions, ``</a:t>
                </a:r>
                <a:r>
                  <a:rPr lang="en-US" sz="4000" dirty="0" err="1" smtClean="0">
                    <a:solidFill>
                      <a:srgbClr val="0000FF"/>
                    </a:solidFill>
                  </a:rPr>
                  <a:t>statespaces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’’, amplitudes, etc. in the presence of the defect with local </a:t>
                </a:r>
                <a:r>
                  <a:rPr lang="en-US" sz="4000" dirty="0" err="1" smtClean="0">
                    <a:solidFill>
                      <a:srgbClr val="0000FF"/>
                    </a:solidFill>
                  </a:rPr>
                  <a:t>sc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 label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80" y="3351264"/>
                <a:ext cx="6310425" cy="3170099"/>
              </a:xfrm>
              <a:prstGeom prst="rect">
                <a:avLst/>
              </a:prstGeom>
              <a:blipFill>
                <a:blip r:embed="rId12"/>
                <a:stretch>
                  <a:fillRect t="-3462" r="-1737" b="-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0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35" y="134051"/>
            <a:ext cx="10313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Domain Walls &amp; Boundary Theories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960543"/>
                <a:ext cx="12285848" cy="86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/>
                  <a:t>Specialize to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ℓ=1:  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0543"/>
                <a:ext cx="12285848" cy="862416"/>
              </a:xfrm>
              <a:prstGeom prst="rect">
                <a:avLst/>
              </a:prstGeom>
              <a:blipFill>
                <a:blip r:embed="rId2"/>
                <a:stretch>
                  <a:fillRect t="-3546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76598" y="3509667"/>
            <a:ext cx="3719624" cy="3213246"/>
            <a:chOff x="-51391" y="1748379"/>
            <a:chExt cx="3719624" cy="32132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622796" y="1748379"/>
                  <a:ext cx="87585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796" y="1748379"/>
                  <a:ext cx="875856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H="1">
              <a:off x="674060" y="2757641"/>
              <a:ext cx="1135911" cy="145104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817626" y="4038295"/>
                  <a:ext cx="829341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7626" y="4038295"/>
                  <a:ext cx="829341" cy="923330"/>
                </a:xfrm>
                <a:prstGeom prst="rect">
                  <a:avLst/>
                </a:prstGeom>
                <a:blipFill>
                  <a:blip r:embed="rId4"/>
                  <a:stretch>
                    <a:fillRect r="-3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70020" y="2549453"/>
                  <a:ext cx="116958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20" y="2549453"/>
                  <a:ext cx="1169581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2125398" y="2757641"/>
              <a:ext cx="936779" cy="145104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498652" y="2585776"/>
                  <a:ext cx="116958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652" y="2585776"/>
                  <a:ext cx="1169581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-51391" y="4038295"/>
                  <a:ext cx="829341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1391" y="4038295"/>
                  <a:ext cx="829341" cy="923330"/>
                </a:xfrm>
                <a:prstGeom prst="rect">
                  <a:avLst/>
                </a:prstGeom>
                <a:blipFill>
                  <a:blip r:embed="rId7"/>
                  <a:stretch>
                    <a:fillRect r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916353" y="1880010"/>
            <a:ext cx="9944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and then generalize to give </a:t>
            </a:r>
            <a:r>
              <a:rPr lang="en-US" sz="4000" dirty="0" err="1"/>
              <a:t>semiclassical</a:t>
            </a:r>
            <a:r>
              <a:rPr lang="en-US" sz="4000" dirty="0"/>
              <a:t> data for a domain wall between FHT’s: </a:t>
            </a:r>
          </a:p>
        </p:txBody>
      </p:sp>
    </p:spTree>
    <p:extLst>
      <p:ext uri="{BB962C8B-B14F-4D97-AF65-F5344CB8AC3E}">
        <p14:creationId xmlns:p14="http://schemas.microsoft.com/office/powerpoint/2010/main" val="23947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5628" y="356683"/>
                <a:ext cx="103747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Boundary theories: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=∅ 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smtClean="0"/>
                  <a:t>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=∅ 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28" y="356683"/>
                <a:ext cx="10374755" cy="830997"/>
              </a:xfrm>
              <a:prstGeom prst="rect">
                <a:avLst/>
              </a:prstGeom>
              <a:blipFill>
                <a:blip r:embed="rId2"/>
                <a:stretch>
                  <a:fillRect l="-264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7780" y="2055932"/>
                <a:ext cx="120892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B050"/>
                    </a:solidFill>
                  </a:rPr>
                  <a:t>``</a:t>
                </a:r>
                <a:r>
                  <a:rPr lang="en-US" sz="4400" dirty="0" err="1" smtClean="0">
                    <a:solidFill>
                      <a:srgbClr val="00B050"/>
                    </a:solidFill>
                  </a:rPr>
                  <a:t>Dirichlet</a:t>
                </a:r>
                <a:r>
                  <a:rPr lang="en-US" sz="4400" dirty="0" smtClean="0">
                    <a:solidFill>
                      <a:srgbClr val="00B050"/>
                    </a:solidFill>
                  </a:rPr>
                  <a:t>’’: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4400" dirty="0">
                    <a:solidFill>
                      <a:srgbClr val="00B050"/>
                    </a:solidFill>
                  </a:rPr>
                  <a:t> </a:t>
                </a:r>
                <a:r>
                  <a:rPr lang="en-US" sz="4400" dirty="0" smtClean="0">
                    <a:solidFill>
                      <a:srgbClr val="00B050"/>
                    </a:solidFill>
                  </a:rPr>
                  <a:t>&amp; choose component of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0" y="2055932"/>
                <a:ext cx="12089219" cy="769441"/>
              </a:xfrm>
              <a:prstGeom prst="rect">
                <a:avLst/>
              </a:prstGeom>
              <a:blipFill>
                <a:blip r:embed="rId3"/>
                <a:stretch>
                  <a:fillRect l="-2068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780" y="3436114"/>
                <a:ext cx="109352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FFC000"/>
                    </a:solidFill>
                  </a:rPr>
                  <a:t>``Neumann’’: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sz="4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 &amp;  </m:t>
                    </m:r>
                    <m:r>
                      <a:rPr lang="en-US" sz="4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4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𝐼𝑑𝑒𝑛𝑡𝑖𝑡𝑦</m:t>
                    </m:r>
                    <m:r>
                      <a:rPr lang="en-US" sz="4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0" y="3436114"/>
                <a:ext cx="10935224" cy="830997"/>
              </a:xfrm>
              <a:prstGeom prst="rect">
                <a:avLst/>
              </a:prstGeom>
              <a:blipFill>
                <a:blip r:embed="rId4"/>
                <a:stretch>
                  <a:fillRect l="-256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2781" y="4750616"/>
                <a:ext cx="120892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Names arise from the case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gauge theory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1" y="4750616"/>
                <a:ext cx="12089219" cy="646331"/>
              </a:xfrm>
              <a:prstGeom prst="rect">
                <a:avLst/>
              </a:prstGeom>
              <a:blipFill>
                <a:blip r:embed="rId5"/>
                <a:stretch>
                  <a:fillRect l="-156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70167" y="5807999"/>
            <a:ext cx="10944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But lots of other boundary theories are possible….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7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2291" y="413360"/>
                <a:ext cx="103089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Example: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&amp;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𝐵𝐺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ℂ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291" y="413360"/>
                <a:ext cx="10308920" cy="769441"/>
              </a:xfrm>
              <a:prstGeom prst="rect">
                <a:avLst/>
              </a:prstGeom>
              <a:blipFill>
                <a:blip r:embed="rId2"/>
                <a:stretch>
                  <a:fillRect l="-2425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1" y="1580499"/>
                <a:ext cx="10496810" cy="919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m-dimensional 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Dijkgraaf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-Witten theory.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580499"/>
                <a:ext cx="10496810" cy="919354"/>
              </a:xfrm>
              <a:prstGeom prst="rect">
                <a:avLst/>
              </a:prstGeom>
              <a:blipFill>
                <a:blip r:embed="rId3"/>
                <a:stretch>
                  <a:fillRect b="-19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76405" y="3034348"/>
            <a:ext cx="10734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 general set of </a:t>
            </a:r>
            <a:r>
              <a:rPr lang="en-US" sz="4000" dirty="0" err="1" smtClean="0">
                <a:solidFill>
                  <a:srgbClr val="FF0000"/>
                </a:solidFill>
              </a:rPr>
              <a:t>semiclassical</a:t>
            </a:r>
            <a:r>
              <a:rPr lang="en-US" sz="4000" dirty="0" smtClean="0">
                <a:solidFill>
                  <a:srgbClr val="FF0000"/>
                </a:solidFill>
              </a:rPr>
              <a:t> boundary conditions: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87889" y="4083485"/>
                <a:ext cx="1219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&amp;   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𝐵𝐻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:    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𝛿𝜇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𝐵𝑓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7889" y="4083485"/>
                <a:ext cx="121920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2291" y="5473874"/>
                <a:ext cx="3632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𝒴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291" y="5473874"/>
                <a:ext cx="363254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86184" y="5460948"/>
                <a:ext cx="3632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𝐵𝐺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184" y="5460948"/>
                <a:ext cx="363254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4634630" y="5999967"/>
            <a:ext cx="3419606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46323" y="5078465"/>
                <a:ext cx="35949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𝐵𝑓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323" y="5078465"/>
                <a:ext cx="359497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81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00206" y="89665"/>
                <a:ext cx="865548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0000FF"/>
                    </a:solidFill>
                  </a:rPr>
                  <a:t>If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5400" dirty="0" smtClean="0">
                    <a:solidFill>
                      <a:srgbClr val="0000FF"/>
                    </a:solidFill>
                  </a:rPr>
                  <a:t>then the </a:t>
                </a:r>
              </a:p>
              <a:p>
                <a:pPr algn="ctr"/>
                <a:r>
                  <a:rPr lang="en-US" sz="5400" dirty="0" smtClean="0">
                    <a:solidFill>
                      <a:srgbClr val="0000FF"/>
                    </a:solidFill>
                  </a:rPr>
                  <a:t>relevant mapping space is </a:t>
                </a:r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206" y="89665"/>
                <a:ext cx="8655485" cy="1754326"/>
              </a:xfrm>
              <a:prstGeom prst="rect">
                <a:avLst/>
              </a:prstGeom>
              <a:blipFill>
                <a:blip r:embed="rId2"/>
                <a:stretch>
                  <a:fillRect t="-9408" b="-20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89667" y="2165235"/>
                <a:ext cx="7747862" cy="115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lit/>
                        </m:rP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6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𝑏𝑙𝑘</m:t>
                              </m:r>
                            </m:sub>
                          </m:s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𝑏𝑑𝑦</m:t>
                              </m:r>
                            </m:sub>
                          </m:sSub>
                        </m:e>
                      </m:d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667" y="2165235"/>
                <a:ext cx="7747862" cy="1154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523102" y="2349471"/>
            <a:ext cx="4787310" cy="4150435"/>
            <a:chOff x="6523102" y="2305404"/>
            <a:chExt cx="4787310" cy="4150435"/>
          </a:xfrm>
        </p:grpSpPr>
        <p:grpSp>
          <p:nvGrpSpPr>
            <p:cNvPr id="15" name="Group 14"/>
            <p:cNvGrpSpPr/>
            <p:nvPr/>
          </p:nvGrpSpPr>
          <p:grpSpPr>
            <a:xfrm>
              <a:off x="6523102" y="2305404"/>
              <a:ext cx="4787310" cy="4150435"/>
              <a:chOff x="6237962" y="2338454"/>
              <a:chExt cx="4787310" cy="41504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9132677" y="2338454"/>
                    <a:ext cx="1446028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32677" y="2338454"/>
                    <a:ext cx="1446028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" name="Straight Arrow Connector 4"/>
              <p:cNvCxnSpPr/>
              <p:nvPr/>
            </p:nvCxnSpPr>
            <p:spPr>
              <a:xfrm>
                <a:off x="9741389" y="3409089"/>
                <a:ext cx="17719" cy="1611226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9326719" y="5063947"/>
                    <a:ext cx="829341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26719" y="5063947"/>
                    <a:ext cx="829341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47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9855691" y="3701585"/>
                    <a:ext cx="116958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𝐵𝑓</m:t>
                          </m:r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55691" y="3701585"/>
                    <a:ext cx="1169581" cy="83099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237962" y="3771908"/>
                    <a:ext cx="136983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en-US" sz="54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7962" y="3771908"/>
                    <a:ext cx="1369830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Arrow Connector 8"/>
              <p:cNvCxnSpPr/>
              <p:nvPr/>
            </p:nvCxnSpPr>
            <p:spPr>
              <a:xfrm flipV="1">
                <a:off x="7341978" y="3117088"/>
                <a:ext cx="1984741" cy="897081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7341978" y="4556739"/>
                <a:ext cx="1984741" cy="943223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7438081" y="5200331"/>
                    <a:ext cx="2159245" cy="12885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𝑏𝑙𝑘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8081" y="5200331"/>
                    <a:ext cx="2159245" cy="128855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7558195" y="2386561"/>
                  <a:ext cx="1622175" cy="8892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𝑏𝑑𝑦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8195" y="2386561"/>
                  <a:ext cx="1622175" cy="88928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14834" y="3565628"/>
                <a:ext cx="142796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834" y="3565628"/>
                <a:ext cx="1427967" cy="13234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3922" y="3335576"/>
                <a:ext cx="60625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5265B"/>
                    </a:solidFill>
                  </a:rPr>
                  <a:t>Reduction of structure group on the boundary from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5265B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22" y="3335576"/>
                <a:ext cx="6062597" cy="1200329"/>
              </a:xfrm>
              <a:prstGeom prst="rect">
                <a:avLst/>
              </a:prstGeom>
              <a:blipFill>
                <a:blip r:embed="rId11"/>
                <a:stretch>
                  <a:fillRect l="-3119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9255" y="4706255"/>
                <a:ext cx="679692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</a:rPr>
                  <a:t>Adding a (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homotopical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) sigma model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, as expected when we break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symmetry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symmetry on the boundary.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5" y="4706255"/>
                <a:ext cx="6796927" cy="2062103"/>
              </a:xfrm>
              <a:prstGeom prst="rect">
                <a:avLst/>
              </a:prstGeom>
              <a:blipFill>
                <a:blip r:embed="rId12"/>
                <a:stretch>
                  <a:fillRect t="-3846" r="-628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6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977" y="85066"/>
            <a:ext cx="6826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Many </a:t>
            </a:r>
            <a:r>
              <a:rPr lang="en-US" sz="4800" dirty="0" err="1" smtClean="0"/>
              <a:t>Many</a:t>
            </a:r>
            <a:r>
              <a:rPr lang="en-US" sz="4800" dirty="0" smtClean="0"/>
              <a:t> </a:t>
            </a:r>
            <a:r>
              <a:rPr lang="en-US" sz="4800" dirty="0" err="1" smtClean="0"/>
              <a:t>Antecedants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69852" y="2605774"/>
            <a:ext cx="1020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Gaiotto</a:t>
            </a:r>
            <a:r>
              <a:rPr lang="en-US" sz="3200" dirty="0" smtClean="0"/>
              <a:t>, Kapustin, </a:t>
            </a:r>
            <a:r>
              <a:rPr lang="en-US" sz="3200" dirty="0" err="1" smtClean="0"/>
              <a:t>Seiberg</a:t>
            </a:r>
            <a:r>
              <a:rPr lang="en-US" sz="3200" dirty="0" smtClean="0"/>
              <a:t>, Willet: </a:t>
            </a:r>
            <a:r>
              <a:rPr lang="en-US" sz="3200" dirty="0"/>
              <a:t>S</a:t>
            </a:r>
            <a:r>
              <a:rPr lang="en-US" sz="3200" dirty="0" smtClean="0"/>
              <a:t>ection 6 &amp; 7.3, ...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9852" y="3356509"/>
            <a:ext cx="544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Gaiotto-Kulp</a:t>
            </a:r>
            <a:r>
              <a:rPr lang="en-US" sz="3200" dirty="0"/>
              <a:t>, 2008.05960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495" y="1797842"/>
            <a:ext cx="10838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Fuchs, </a:t>
            </a:r>
            <a:r>
              <a:rPr lang="en-US" sz="3200" dirty="0" err="1" smtClean="0"/>
              <a:t>Runkel</a:t>
            </a:r>
            <a:r>
              <a:rPr lang="en-US" sz="3200" dirty="0" smtClean="0"/>
              <a:t>, </a:t>
            </a:r>
            <a:r>
              <a:rPr lang="en-US" sz="3200" dirty="0" err="1" smtClean="0"/>
              <a:t>Schweigert</a:t>
            </a:r>
            <a:r>
              <a:rPr lang="en-US" sz="3200" dirty="0" smtClean="0"/>
              <a:t>, Valentino,  … , Kapustin &amp; </a:t>
            </a:r>
            <a:r>
              <a:rPr lang="en-US" sz="3200" dirty="0" err="1" smtClean="0"/>
              <a:t>Saulina</a:t>
            </a:r>
            <a:r>
              <a:rPr lang="en-US" sz="3200" dirty="0" smtClean="0"/>
              <a:t>, …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69852" y="979299"/>
            <a:ext cx="876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Open-Closed 2d TQFT:  Moore &amp; Segal, ….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33159" y="4951232"/>
            <a:ext cx="11568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we add:  Systematic calculus of defects in TFT, </a:t>
            </a:r>
          </a:p>
          <a:p>
            <a:pPr algn="ctr"/>
            <a:r>
              <a:rPr lang="en-US" sz="4000" dirty="0" smtClean="0"/>
              <a:t>especially, finite </a:t>
            </a:r>
            <a:r>
              <a:rPr lang="en-US" sz="4000" dirty="0" err="1" smtClean="0"/>
              <a:t>homotopy</a:t>
            </a:r>
            <a:r>
              <a:rPr lang="en-US" sz="4000" dirty="0" smtClean="0"/>
              <a:t> theories</a:t>
            </a:r>
            <a:r>
              <a:rPr lang="en-US" sz="4000" dirty="0"/>
              <a:t> </a:t>
            </a:r>
            <a:endParaRPr lang="en-US" sz="4000" dirty="0" smtClean="0"/>
          </a:p>
          <a:p>
            <a:pPr algn="ctr"/>
            <a:r>
              <a:rPr lang="en-US" sz="4000" dirty="0" smtClean="0"/>
              <a:t>and how it ``implements symmetry.’’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69852" y="4203650"/>
            <a:ext cx="544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Kong &amp; Zheng, 1705.01087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62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3379" y="51398"/>
                <a:ext cx="1010297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𝐶𝐴𝑇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𝑇𝐸𝑁𝑆𝐶𝐴𝑇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&amp;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=3   </m:t>
                    </m:r>
                  </m:oMath>
                </a14:m>
                <a:r>
                  <a:rPr lang="en-US" sz="4400" dirty="0" smtClean="0"/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79" y="51398"/>
                <a:ext cx="1010297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41248" y="1117578"/>
                <a:ext cx="3349256" cy="1470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bSup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( 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1248" y="1117578"/>
                <a:ext cx="3349256" cy="14704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64739" y="1250764"/>
            <a:ext cx="3790506" cy="901514"/>
            <a:chOff x="2854843" y="1472624"/>
            <a:chExt cx="3790506" cy="90151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977118" y="2225281"/>
              <a:ext cx="3668231" cy="2126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854843" y="2118955"/>
              <a:ext cx="244549" cy="255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77117" y="1472624"/>
                  <a:ext cx="1350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7117" y="1472624"/>
                  <a:ext cx="1350335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54108" y="1346067"/>
                <a:ext cx="178626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108" y="1346067"/>
                <a:ext cx="1786268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2444" y="1489282"/>
                <a:ext cx="4284921" cy="10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𝑝𝑡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</m:d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444" y="1489282"/>
                <a:ext cx="4284921" cy="1013547"/>
              </a:xfrm>
              <a:prstGeom prst="rect">
                <a:avLst/>
              </a:prstGeom>
              <a:blipFill>
                <a:blip r:embed="rId6"/>
                <a:stretch>
                  <a:fillRect r="-19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9749" y="2790249"/>
                <a:ext cx="11910235" cy="147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 Will be a module category for the tensor category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𝐵𝐺</m:t>
                        </m:r>
                      </m:sub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 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49" y="2790249"/>
                <a:ext cx="11910235" cy="1475019"/>
              </a:xfrm>
              <a:prstGeom prst="rect">
                <a:avLst/>
              </a:prstGeom>
              <a:blipFill>
                <a:blip r:embed="rId7"/>
                <a:stretch>
                  <a:fillRect l="-819" t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1765" y="4736413"/>
                <a:ext cx="10515600" cy="78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𝑔𝐻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≔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5" y="4736413"/>
                <a:ext cx="10515600" cy="7857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216" y="5932020"/>
                <a:ext cx="49919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𝑔𝐻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6" y="5932020"/>
                <a:ext cx="4991984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40952" y="5993286"/>
                <a:ext cx="7086600" cy="646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: Constructed from the </a:t>
                </a:r>
                <a:r>
                  <a:rPr lang="en-US" sz="3200" dirty="0" err="1" smtClean="0">
                    <a:solidFill>
                      <a:srgbClr val="0033CC"/>
                    </a:solidFill>
                  </a:rPr>
                  <a:t>cocycle</a:t>
                </a:r>
                <a:r>
                  <a:rPr lang="en-US" sz="3200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52" y="5993286"/>
                <a:ext cx="7086600" cy="646908"/>
              </a:xfrm>
              <a:prstGeom prst="rect">
                <a:avLst/>
              </a:prstGeom>
              <a:blipFill>
                <a:blip r:embed="rId10"/>
                <a:stretch>
                  <a:fillRect t="-11321" b="-2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427924" y="1698402"/>
            <a:ext cx="62732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7924" y="3461406"/>
                <a:ext cx="49079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solidFill>
                      <a:srgbClr val="7030A0"/>
                    </a:solidFill>
                  </a:rPr>
                  <a:t>Will be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𝐸𝐶𝑇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924" y="3461406"/>
                <a:ext cx="4907947" cy="769441"/>
              </a:xfrm>
              <a:prstGeom prst="rect">
                <a:avLst/>
              </a:prstGeom>
              <a:blipFill>
                <a:blip r:embed="rId11"/>
                <a:stretch>
                  <a:fillRect l="-4963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6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5" grpId="0"/>
      <p:bldP spid="16" grpId="0"/>
      <p:bldP spid="17" grpId="0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566" y="38496"/>
            <a:ext cx="5964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Defects Within Defects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55403" y="1471446"/>
            <a:ext cx="5639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One could go on to develop this formalism to describe defects within defects 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62623" y="305669"/>
            <a:ext cx="3715023" cy="4697437"/>
            <a:chOff x="5899077" y="767697"/>
            <a:chExt cx="3715023" cy="46974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899077" y="2646384"/>
                  <a:ext cx="87585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𝒴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9077" y="2646384"/>
                  <a:ext cx="875856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H="1">
              <a:off x="6337005" y="1648143"/>
              <a:ext cx="849759" cy="108442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854892" y="1620999"/>
              <a:ext cx="907483" cy="9746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7280847" y="4541804"/>
                  <a:ext cx="829341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0847" y="4541804"/>
                  <a:ext cx="829341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738244" y="2595619"/>
                  <a:ext cx="87585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𝒴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8244" y="2595619"/>
                  <a:ext cx="875856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7186763" y="767697"/>
                  <a:ext cx="829341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𝒵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6763" y="767697"/>
                  <a:ext cx="829341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6434505" y="3569714"/>
              <a:ext cx="862724" cy="109797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8173750" y="3518949"/>
              <a:ext cx="849759" cy="108442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03069" y="3827726"/>
            <a:ext cx="6764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Used in the paper to discuss composition of N/D and D/N boundary conditions, and duality domain walls.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0818" y="0"/>
            <a:ext cx="910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Nontrivial Topological Effects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592727" y="1264476"/>
            <a:ext cx="598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They are inadequate. Section 4.4.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5592" y="1142199"/>
                <a:ext cx="4956293" cy="829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Classical labels: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92" y="1142199"/>
                <a:ext cx="4956293" cy="829330"/>
              </a:xfrm>
              <a:prstGeom prst="rect">
                <a:avLst/>
              </a:prstGeom>
              <a:blipFill>
                <a:blip r:embed="rId2"/>
                <a:stretch>
                  <a:fillRect l="-3198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7029" y="2161704"/>
                <a:ext cx="84936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𝐵𝐺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𝑇𝐸𝑁𝑆𝐶𝐴𝑇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029" y="2161704"/>
                <a:ext cx="849365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0532" y="2814377"/>
                <a:ext cx="12191999" cy="632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sz="2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2800" dirty="0" smtClean="0">
                    <a:solidFill>
                      <a:srgbClr val="05265B"/>
                    </a:solidFill>
                  </a:rPr>
                  <a:t>Vector bundles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5265B"/>
                    </a:solidFill>
                  </a:rPr>
                  <a:t>with </a:t>
                </a:r>
                <a:r>
                  <a:rPr lang="en-US" sz="2800" dirty="0" err="1" smtClean="0">
                    <a:solidFill>
                      <a:srgbClr val="05265B"/>
                    </a:solidFill>
                  </a:rPr>
                  <a:t>coeff’s</a:t>
                </a:r>
                <a:r>
                  <a:rPr lang="en-US" sz="2800" dirty="0" smtClean="0">
                    <a:solidFill>
                      <a:srgbClr val="05265B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32" y="2814377"/>
                <a:ext cx="12191999" cy="632994"/>
              </a:xfrm>
              <a:prstGeom prst="rect">
                <a:avLst/>
              </a:prstGeom>
              <a:blipFill>
                <a:blip r:embed="rId4"/>
                <a:stretch>
                  <a:fillRect b="-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7172" y="3657600"/>
                <a:ext cx="8708065" cy="627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172" y="3657600"/>
                <a:ext cx="8708065" cy="627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7856" y="4494924"/>
                <a:ext cx="11217349" cy="56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2800" dirty="0" smtClean="0"/>
                  <a:t> A line bundle computed from </a:t>
                </a:r>
                <a:r>
                  <a:rPr lang="en-US" sz="2800" dirty="0" err="1" smtClean="0"/>
                  <a:t>Postnikov</a:t>
                </a:r>
                <a:r>
                  <a:rPr lang="en-US" sz="2800" dirty="0" smtClean="0"/>
                  <a:t> map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56" y="4494924"/>
                <a:ext cx="11217349" cy="560218"/>
              </a:xfrm>
              <a:prstGeom prst="rect">
                <a:avLst/>
              </a:prstGeom>
              <a:blipFill>
                <a:blip r:embed="rId6"/>
                <a:stretch>
                  <a:fillRect t="-869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5423" y="5326912"/>
                <a:ext cx="105368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For a line in a D boundary theory the classical labels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3" y="5326912"/>
                <a:ext cx="10536865" cy="523220"/>
              </a:xfrm>
              <a:prstGeom prst="rect">
                <a:avLst/>
              </a:prstGeom>
              <a:blipFill>
                <a:blip r:embed="rId7"/>
                <a:stretch>
                  <a:fillRect l="-121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7856" y="6164236"/>
                <a:ext cx="10632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Quantum Labels: Object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with above composition.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56" y="6164236"/>
                <a:ext cx="10632509" cy="523220"/>
              </a:xfrm>
              <a:prstGeom prst="rect">
                <a:avLst/>
              </a:prstGeom>
              <a:blipFill>
                <a:blip r:embed="rId8"/>
                <a:stretch>
                  <a:fillRect l="-120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5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133" y="4066275"/>
            <a:ext cx="7893849" cy="11020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13133" y="22865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Finite </a:t>
            </a:r>
            <a:r>
              <a:rPr lang="en-US" sz="4000" dirty="0" err="1" smtClean="0">
                <a:solidFill>
                  <a:srgbClr val="FF0000"/>
                </a:solidFill>
              </a:rPr>
              <a:t>Homotopy</a:t>
            </a:r>
            <a:r>
              <a:rPr lang="en-US" sz="4000" dirty="0" smtClean="0">
                <a:solidFill>
                  <a:srgbClr val="FF0000"/>
                </a:solidFill>
              </a:rPr>
              <a:t> Theories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00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09558" y="144428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618916" y="237874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9351" y="50743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Composition Of Defects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1618916" y="33035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284066"/>
            <a:ext cx="8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Fields Without Fields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3133" y="320827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Defects &amp; Domain Walls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18916" y="4244901"/>
            <a:ext cx="590884" cy="50589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8916" y="5199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3133" y="37487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Preliminary Remarks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18916" y="605896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54411" y="591114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Open Problems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54411" y="4168719"/>
            <a:ext cx="6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Symmetry Action Via Quiche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69848"/>
            <a:ext cx="118340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Generalized, categorical, noninvertible,… ``symmetries’’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513" y="4245978"/>
            <a:ext cx="11446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We describe a framework for understanding these terms using the sandwich or quiche picture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12" y="121418"/>
            <a:ext cx="3551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Motivation 1: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12" y="1159132"/>
                <a:ext cx="42955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TFT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Algebra 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12" y="1159132"/>
                <a:ext cx="4295554" cy="707886"/>
              </a:xfrm>
              <a:prstGeom prst="rect">
                <a:avLst/>
              </a:prstGeom>
              <a:blipFill>
                <a:blip r:embed="rId2"/>
                <a:stretch>
                  <a:fillRect l="-511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72365" y="5189399"/>
                <a:ext cx="1091963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11E5F"/>
                    </a:solidFill>
                  </a:rPr>
                  <a:t>Boundary theory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sz="4400" dirty="0" smtClean="0">
                    <a:solidFill>
                      <a:srgbClr val="011E5F"/>
                    </a:solidFill>
                  </a:rPr>
                  <a:t> module for the algebra  </a:t>
                </a:r>
                <a:endParaRPr lang="en-US" sz="4400" dirty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65" y="5189399"/>
                <a:ext cx="10919635" cy="769441"/>
              </a:xfrm>
              <a:prstGeom prst="rect">
                <a:avLst/>
              </a:prstGeom>
              <a:blipFill>
                <a:blip r:embed="rId3"/>
                <a:stretch>
                  <a:fillRect l="-2289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6563" y="2223022"/>
                <a:ext cx="5358807" cy="936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63" y="2223022"/>
                <a:ext cx="5358807" cy="936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30141" y="2366346"/>
            <a:ext cx="2041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Algebra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5658" y="4290239"/>
            <a:ext cx="622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(algebra object in CAT ) </a:t>
            </a:r>
            <a:endParaRPr lang="en-US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9488" y="3763916"/>
                <a:ext cx="6422063" cy="936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𝑉𝐸𝐶𝑇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8" y="3763916"/>
                <a:ext cx="6422063" cy="936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81551" y="3462584"/>
                <a:ext cx="452947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⊗−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category 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51" y="3462584"/>
                <a:ext cx="4529470" cy="769441"/>
              </a:xfrm>
              <a:prstGeom prst="rect">
                <a:avLst/>
              </a:prstGeom>
              <a:blipFill>
                <a:blip r:embed="rId6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918" y="6088559"/>
                <a:ext cx="11600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Important notions from algebra: Regular representation,….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8" y="6088559"/>
                <a:ext cx="11600120" cy="646331"/>
              </a:xfrm>
              <a:prstGeom prst="rect">
                <a:avLst/>
              </a:prstGeom>
              <a:blipFill>
                <a:blip r:embed="rId7"/>
                <a:stretch>
                  <a:fillRect t="-15094" r="-2049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80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130" y="4735153"/>
            <a:ext cx="11621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Field theory: Compute relations among defects by computations within the TFT 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-106325" y="575031"/>
            <a:ext cx="123762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It is good to separate </a:t>
            </a:r>
            <a:r>
              <a:rPr lang="en-US" sz="4800" dirty="0"/>
              <a:t>the notion of abstract group </a:t>
            </a:r>
            <a:r>
              <a:rPr lang="en-US" sz="4800" dirty="0" smtClean="0"/>
              <a:t>(algebra)from </a:t>
            </a:r>
            <a:r>
              <a:rPr lang="en-US" sz="4800" dirty="0"/>
              <a:t>it’s action on a module.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6325" y="2503504"/>
            <a:ext cx="12438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Relations between algebra elements will universally be true in all modules.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94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11" y="35250"/>
            <a:ext cx="3551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Motivation 2: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2478" y="1228444"/>
                <a:ext cx="97606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4d Yang-Mills for compact group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478" y="1228444"/>
                <a:ext cx="9760690" cy="707886"/>
              </a:xfrm>
              <a:prstGeom prst="rect">
                <a:avLst/>
              </a:prstGeom>
              <a:blipFill>
                <a:blip r:embed="rId2"/>
                <a:stretch>
                  <a:fillRect l="-224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665" y="2432568"/>
                <a:ext cx="11362316" cy="1343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From </a:t>
                </a:r>
                <a:r>
                  <a:rPr lang="en-US" sz="4000" dirty="0" err="1" smtClean="0">
                    <a:solidFill>
                      <a:srgbClr val="7030A0"/>
                    </a:solidFill>
                  </a:rPr>
                  <a:t>Lagrangian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 we can’t tell if the gauge group is</a:t>
                </a:r>
              </a:p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𝑎𝑑𝑗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𝑃𝑆𝑈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5" y="2432568"/>
                <a:ext cx="11362316" cy="1343381"/>
              </a:xfrm>
              <a:prstGeom prst="rect">
                <a:avLst/>
              </a:prstGeom>
              <a:blipFill>
                <a:blip r:embed="rId3"/>
                <a:stretch>
                  <a:fillRect t="-8182" b="-1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626130"/>
                <a:ext cx="120083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4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gauge theory: partition function/Hilbert space:</a:t>
                </a:r>
              </a:p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Sum over all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bundles: Just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26130"/>
                <a:ext cx="12008386" cy="1323439"/>
              </a:xfrm>
              <a:prstGeom prst="rect">
                <a:avLst/>
              </a:prstGeom>
              <a:blipFill>
                <a:blip r:embed="rId4"/>
                <a:stretch>
                  <a:fillRect t="-8295" r="-660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5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466" y="624447"/>
            <a:ext cx="10592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               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91903" y="3394566"/>
                <a:ext cx="711380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03" y="3394566"/>
                <a:ext cx="7113807" cy="707886"/>
              </a:xfrm>
              <a:prstGeom prst="rect">
                <a:avLst/>
              </a:prstGeom>
              <a:blipFill>
                <a:blip r:embed="rId2"/>
                <a:stretch>
                  <a:fillRect l="-2999"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2203" y="4781321"/>
                <a:ext cx="1166686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033CC"/>
                    </a:solidFill>
                  </a:rPr>
                  <a:t>Obstruction to lifting the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𝑃𝑆𝑈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33CC"/>
                    </a:solidFill>
                  </a:rPr>
                  <a:t> bundle to an</a:t>
                </a:r>
              </a:p>
              <a:p>
                <a:pPr algn="ctr"/>
                <a:r>
                  <a:rPr lang="en-US" sz="4000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0033CC"/>
                    </a:solidFill>
                  </a:rPr>
                  <a:t> bundle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4000" dirty="0" err="1" smtClean="0">
                    <a:solidFill>
                      <a:srgbClr val="0033CC"/>
                    </a:solidFill>
                  </a:rPr>
                  <a:t>gerbe</a:t>
                </a:r>
                <a:r>
                  <a:rPr lang="en-US" sz="4000" dirty="0">
                    <a:solidFill>
                      <a:srgbClr val="0033CC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33CC"/>
                    </a:solidFill>
                  </a:rPr>
                  <a:t>on the 4d </a:t>
                </a:r>
                <a:r>
                  <a:rPr lang="en-US" sz="4000" dirty="0" err="1" smtClean="0">
                    <a:solidFill>
                      <a:srgbClr val="0033CC"/>
                    </a:solidFill>
                  </a:rPr>
                  <a:t>spacetime</a:t>
                </a:r>
                <a:r>
                  <a:rPr lang="en-US" sz="4000" dirty="0" smtClean="0">
                    <a:solidFill>
                      <a:srgbClr val="0033CC"/>
                    </a:solidFill>
                  </a:rPr>
                  <a:t>.  </a:t>
                </a:r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3" y="4781321"/>
                <a:ext cx="11666863" cy="1323439"/>
              </a:xfrm>
              <a:prstGeom prst="rect">
                <a:avLst/>
              </a:prstGeom>
              <a:blipFill>
                <a:blip r:embed="rId3"/>
                <a:stretch>
                  <a:fillRect t="-8295" r="-151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" y="454327"/>
                <a:ext cx="12096521" cy="2574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𝑃𝑆𝑈</m:t>
                    </m:r>
                    <m:d>
                      <m:d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 gauge theory: To compute 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the                   </a:t>
                </a:r>
                <a:r>
                  <a:rPr lang="en-US" sz="4000" dirty="0">
                    <a:solidFill>
                      <a:srgbClr val="C00000"/>
                    </a:solidFill>
                  </a:rPr>
                  <a:t>partition function/Hilbert space: </a:t>
                </a:r>
              </a:p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                    Sum over all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𝑎𝑑𝑗</m:t>
                        </m:r>
                      </m:sup>
                    </m:sSup>
                    <m:r>
                      <a:rPr lang="en-US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bundles: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…</a:t>
                </a:r>
              </a:p>
              <a:p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54327"/>
                <a:ext cx="12096521" cy="2574487"/>
              </a:xfrm>
              <a:prstGeom prst="rect">
                <a:avLst/>
              </a:prstGeom>
              <a:blipFill>
                <a:blip r:embed="rId4"/>
                <a:stretch>
                  <a:fillRect t="-4265" r="-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1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692" y="1767979"/>
                <a:ext cx="12096307" cy="1578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</a:rPr>
                  <a:t>New boundary field: Isomorphism of restriction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solidFill>
                      <a:srgbClr val="FF0000"/>
                    </a:solidFill>
                  </a:rPr>
                  <a:t>gerbe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from 4d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gerbe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describing obstruction to lifting PSU(N) bundle to SU(N) bundle. So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is not exactly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𝑃𝑆𝑈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gauge theory.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2" y="1767979"/>
                <a:ext cx="12096307" cy="1578637"/>
              </a:xfrm>
              <a:prstGeom prst="rect">
                <a:avLst/>
              </a:prstGeom>
              <a:blipFill>
                <a:blip r:embed="rId2"/>
                <a:stretch>
                  <a:fillRect l="-101" t="-4633" r="-756" b="-1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211090" y="5164298"/>
                <a:ext cx="1031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090" y="5164298"/>
                <a:ext cx="103135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59337" y="5091650"/>
                <a:ext cx="1095153" cy="781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37" y="5091650"/>
                <a:ext cx="1095153" cy="781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99731" y="3221665"/>
            <a:ext cx="74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018" y="4141316"/>
            <a:ext cx="42530" cy="264750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84199" y="3887025"/>
                <a:ext cx="776995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This is just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SU(N)  gauge theory because the 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Dirichlet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bc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 trivializes the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 err="1" smtClean="0">
                    <a:solidFill>
                      <a:srgbClr val="C00000"/>
                    </a:solidFill>
                  </a:rPr>
                  <a:t>gerbe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, forcing us to couple YM only to </a:t>
                </a:r>
                <a:r>
                  <a:rPr lang="en-US" sz="4000" i="1" dirty="0" smtClean="0">
                    <a:solidFill>
                      <a:srgbClr val="C00000"/>
                    </a:solidFill>
                  </a:rPr>
                  <a:t>SU(N)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-bundles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199" y="3887025"/>
                <a:ext cx="7769950" cy="2554545"/>
              </a:xfrm>
              <a:prstGeom prst="rect">
                <a:avLst/>
              </a:prstGeom>
              <a:blipFill>
                <a:blip r:embed="rId6"/>
                <a:stretch>
                  <a:fillRect l="-1725" t="-4296" r="-3216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01249" y="122942"/>
                <a:ext cx="10085194" cy="1341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PSU(N) gauge theory as a boundary theory for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sub>
                      <m:sup>
                        <m:d>
                          <m:dPr>
                            <m:ctrlP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sup>
                    </m:sSubSup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: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49" y="122942"/>
                <a:ext cx="10085194" cy="1341329"/>
              </a:xfrm>
              <a:prstGeom prst="rect">
                <a:avLst/>
              </a:prstGeom>
              <a:blipFill>
                <a:blip r:embed="rId7"/>
                <a:stretch>
                  <a:fillRect t="-681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44283" y="3967435"/>
            <a:ext cx="2757592" cy="2821389"/>
            <a:chOff x="744283" y="3967435"/>
            <a:chExt cx="2757592" cy="2821389"/>
          </a:xfrm>
        </p:grpSpPr>
        <p:sp>
          <p:nvSpPr>
            <p:cNvPr id="8" name="Rectangle 7"/>
            <p:cNvSpPr/>
            <p:nvPr/>
          </p:nvSpPr>
          <p:spPr>
            <a:xfrm>
              <a:off x="744283" y="4141317"/>
              <a:ext cx="1871330" cy="26475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090748" y="4946162"/>
                  <a:ext cx="1280351" cy="9417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748" y="4946162"/>
                  <a:ext cx="1280351" cy="9417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V="1">
              <a:off x="2854842" y="3967435"/>
              <a:ext cx="0" cy="88250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768228" y="4203607"/>
                  <a:ext cx="73364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228" y="4203607"/>
                  <a:ext cx="733647" cy="7078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/>
            <p:cNvCxnSpPr/>
            <p:nvPr/>
          </p:nvCxnSpPr>
          <p:spPr>
            <a:xfrm>
              <a:off x="2610328" y="4141316"/>
              <a:ext cx="12086" cy="264663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02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358" y="36718"/>
            <a:ext cx="417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Previous Talks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003697" y="935172"/>
            <a:ext cx="843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Perimeter Lectures (with lecture notes):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3697" y="1699592"/>
            <a:ext cx="9188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Finite Symmetry In QFT, PIRSA, June 13-17, 2022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3697" y="2471251"/>
            <a:ext cx="508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33CC"/>
                </a:solidFill>
              </a:rPr>
              <a:t>StringMath</a:t>
            </a:r>
            <a:r>
              <a:rPr lang="en-US" sz="3200" dirty="0" smtClean="0">
                <a:solidFill>
                  <a:srgbClr val="0033CC"/>
                </a:solidFill>
              </a:rPr>
              <a:t> 2022 &amp; </a:t>
            </a:r>
            <a:r>
              <a:rPr lang="en-US" sz="3200" dirty="0" err="1" smtClean="0">
                <a:solidFill>
                  <a:srgbClr val="0033CC"/>
                </a:solidFill>
              </a:rPr>
              <a:t>arXiv</a:t>
            </a:r>
            <a:r>
              <a:rPr lang="en-US" sz="3200" dirty="0" smtClean="0">
                <a:solidFill>
                  <a:srgbClr val="0033CC"/>
                </a:solidFill>
              </a:rPr>
              <a:t>…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219" y="3272507"/>
            <a:ext cx="7163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CMSA , Nov. 8, 2022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1257" y="5413581"/>
            <a:ext cx="441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KITP, March 13, 2023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7219" y="4004141"/>
            <a:ext cx="7075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Simons Foundation, November 17, 2022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39" y="1194083"/>
            <a:ext cx="2243469" cy="2243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32614"/>
            <a:ext cx="3778463" cy="21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7805" y="414670"/>
            <a:ext cx="1871330" cy="26475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54270" y="986832"/>
                <a:ext cx="1178400" cy="864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270" y="986832"/>
                <a:ext cx="1178400" cy="8644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7712" y="1528133"/>
                <a:ext cx="1031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2" y="1528133"/>
                <a:ext cx="103135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354572" y="104329"/>
            <a:ext cx="0" cy="8825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03613" y="340501"/>
                <a:ext cx="733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613" y="340501"/>
                <a:ext cx="73364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98381" y="2083982"/>
                <a:ext cx="1095153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381" y="2083982"/>
                <a:ext cx="1095153" cy="718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914401" y="202019"/>
            <a:ext cx="74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86540" y="414669"/>
            <a:ext cx="42530" cy="264750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54049" y="1460486"/>
            <a:ext cx="6633420" cy="78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This PSU(N) gauge-theory   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07805" y="3708507"/>
            <a:ext cx="1871330" cy="26475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54270" y="4280669"/>
                <a:ext cx="1178400" cy="864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270" y="4280669"/>
                <a:ext cx="1178400" cy="8644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42529" y="4862243"/>
                <a:ext cx="1031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529" y="4862243"/>
                <a:ext cx="1031358" cy="646331"/>
              </a:xfrm>
              <a:prstGeom prst="rect">
                <a:avLst/>
              </a:prstGeom>
              <a:blipFill>
                <a:blip r:embed="rId8"/>
                <a:stretch>
                  <a:fillRect r="-1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03613" y="3634338"/>
                <a:ext cx="733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613" y="3634338"/>
                <a:ext cx="73364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98381" y="5377819"/>
                <a:ext cx="1095153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381" y="5377819"/>
                <a:ext cx="1095153" cy="718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1286540" y="3748779"/>
            <a:ext cx="42530" cy="264750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61738" y="3713699"/>
                <a:ext cx="7893768" cy="2725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 gauge-theory for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with </a:t>
                </a:r>
              </a:p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topological coupling determined </a:t>
                </a:r>
              </a:p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38" y="3713699"/>
                <a:ext cx="7893768" cy="2725426"/>
              </a:xfrm>
              <a:prstGeom prst="rect">
                <a:avLst/>
              </a:prstGeom>
              <a:blipFill>
                <a:blip r:embed="rId11"/>
                <a:stretch>
                  <a:fillRect t="-4027" r="-772" b="-7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95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0" grpId="0"/>
      <p:bldP spid="21" grpId="0"/>
      <p:bldP spid="22" grpId="0"/>
      <p:bldP spid="2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9840" y="181509"/>
                <a:ext cx="1053686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smtClean="0">
                    <a:solidFill>
                      <a:srgbClr val="FF0000"/>
                    </a:solidFill>
                  </a:rPr>
                  <a:t>Definition 1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:   An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-dimensional </a:t>
                </a:r>
                <a:r>
                  <a:rPr lang="en-US" sz="4800" b="1" i="1" u="sng" dirty="0" smtClean="0">
                    <a:solidFill>
                      <a:srgbClr val="FF0000"/>
                    </a:solidFill>
                  </a:rPr>
                  <a:t>quiche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 is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with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40" y="181509"/>
                <a:ext cx="10536865" cy="1569660"/>
              </a:xfrm>
              <a:prstGeom prst="rect">
                <a:avLst/>
              </a:prstGeom>
              <a:blipFill>
                <a:blip r:embed="rId3"/>
                <a:stretch>
                  <a:fillRect l="-2140" t="-8560" r="-3412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36401" y="1917306"/>
                <a:ext cx="87771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+ 1</m:t>
                        </m:r>
                      </m:e>
                    </m:d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dimensional TFT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401" y="1917306"/>
                <a:ext cx="8777179" cy="830997"/>
              </a:xfrm>
              <a:prstGeom prst="rect">
                <a:avLst/>
              </a:prstGeom>
              <a:blipFill>
                <a:blip r:embed="rId4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98067" y="3158586"/>
                <a:ext cx="7293933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dimensional   </a:t>
                </a:r>
                <a:r>
                  <a:rPr lang="en-US" sz="4400" b="1" i="1" u="sng" dirty="0" smtClean="0">
                    <a:solidFill>
                      <a:srgbClr val="FF0000"/>
                    </a:solidFill>
                  </a:rPr>
                  <a:t>topological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boundary theory</a:t>
                </a:r>
              </a:p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(=``right module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’’ </a:t>
                </a:r>
              </a:p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``right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theory’’)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067" y="3158586"/>
                <a:ext cx="7293933" cy="3477875"/>
              </a:xfrm>
              <a:prstGeom prst="rect">
                <a:avLst/>
              </a:prstGeom>
              <a:blipFill>
                <a:blip r:embed="rId5"/>
                <a:stretch>
                  <a:fillRect t="-3503" b="-7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95153" y="3120192"/>
            <a:ext cx="2562446" cy="34927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22262" y="4204712"/>
                <a:ext cx="86346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262" y="4204712"/>
                <a:ext cx="863468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095153" y="3120192"/>
            <a:ext cx="21265" cy="351626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3284" y="4250878"/>
                <a:ext cx="80316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84" y="4250878"/>
                <a:ext cx="803169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7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40029" y="206164"/>
                <a:ext cx="12482623" cy="2565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0000FF"/>
                    </a:solidFill>
                  </a:rPr>
                  <a:t>Definition 2: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   An action </a:t>
                </a:r>
                <a:r>
                  <a:rPr lang="en-US" sz="4000" dirty="0">
                    <a:solidFill>
                      <a:srgbClr val="0000FF"/>
                    </a:solidFill>
                  </a:rPr>
                  <a:t>by the quiche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on an </a:t>
                </a:r>
                <a:endParaRPr lang="en-US" sz="4000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-dimensional field theory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, (not necessarily topological), </a:t>
                </a:r>
              </a:p>
              <a:p>
                <a:pPr algn="ctr"/>
                <a:r>
                  <a:rPr lang="en-US" sz="4000" dirty="0" smtClean="0">
                    <a:solidFill>
                      <a:srgbClr val="0000FF"/>
                    </a:solidFill>
                  </a:rPr>
                  <a:t>is a ``left’’ boundary theory (``left module 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’’)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 algn="ctr"/>
                <a:r>
                  <a:rPr lang="en-US" sz="4000" dirty="0" smtClean="0">
                    <a:solidFill>
                      <a:srgbClr val="0000FF"/>
                    </a:solidFill>
                  </a:rPr>
                  <a:t>(not necessarily topological ) and an isomorphism: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029" y="206164"/>
                <a:ext cx="12482623" cy="2565639"/>
              </a:xfrm>
              <a:prstGeom prst="rect">
                <a:avLst/>
              </a:prstGeom>
              <a:blipFill>
                <a:blip r:embed="rId3"/>
                <a:stretch>
                  <a:fillRect t="-4276" r="-2148" b="-9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3324462" y="4235168"/>
            <a:ext cx="194576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24462" y="4507592"/>
                <a:ext cx="16693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462" y="4507592"/>
                <a:ext cx="16693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92428" y="3722725"/>
                <a:ext cx="10951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428" y="3722725"/>
                <a:ext cx="1095153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17020" y="3307227"/>
                <a:ext cx="962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20" y="3307227"/>
                <a:ext cx="96224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-77783" y="3074420"/>
            <a:ext cx="3625908" cy="2647507"/>
            <a:chOff x="77340" y="3020452"/>
            <a:chExt cx="3625908" cy="2647507"/>
          </a:xfrm>
        </p:grpSpPr>
        <p:sp>
          <p:nvSpPr>
            <p:cNvPr id="6" name="Rectangle 5"/>
            <p:cNvSpPr/>
            <p:nvPr/>
          </p:nvSpPr>
          <p:spPr>
            <a:xfrm>
              <a:off x="762877" y="3020452"/>
              <a:ext cx="1871330" cy="26475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248964" y="3698824"/>
                  <a:ext cx="764248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964" y="3698824"/>
                  <a:ext cx="764248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08095" y="3681105"/>
                  <a:ext cx="1095153" cy="938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095" y="3681105"/>
                  <a:ext cx="1095153" cy="9382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>
            <a:xfrm>
              <a:off x="732746" y="3020452"/>
              <a:ext cx="42530" cy="2647507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77340" y="3744991"/>
                  <a:ext cx="67948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0" y="3744991"/>
                  <a:ext cx="679481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 flipH="1">
              <a:off x="2634207" y="3022538"/>
              <a:ext cx="15951" cy="264542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09785" y="3097397"/>
                <a:ext cx="5678563" cy="1825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Note:  Different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’s for same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differ by elements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𝐴𝑢𝑡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85" y="3097397"/>
                <a:ext cx="5678563" cy="1825693"/>
              </a:xfrm>
              <a:prstGeom prst="rect">
                <a:avLst/>
              </a:prstGeom>
              <a:blipFill>
                <a:blip r:embed="rId10"/>
                <a:stretch>
                  <a:fillRect l="-1073" t="-5000" r="-289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840004" y="5338589"/>
            <a:ext cx="59338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Partially </a:t>
            </a:r>
            <a:r>
              <a:rPr lang="en-US" sz="3600" dirty="0" smtClean="0">
                <a:solidFill>
                  <a:srgbClr val="7030A0"/>
                </a:solidFill>
              </a:rPr>
              <a:t>justifies </a:t>
            </a:r>
            <a:r>
              <a:rPr lang="en-US" sz="3600" dirty="0">
                <a:solidFill>
                  <a:srgbClr val="7030A0"/>
                </a:solidFill>
              </a:rPr>
              <a:t>the </a:t>
            </a:r>
            <a:r>
              <a:rPr lang="en-US" sz="3600" dirty="0" smtClean="0">
                <a:solidFill>
                  <a:srgbClr val="7030A0"/>
                </a:solidFill>
              </a:rPr>
              <a:t>viewpoint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that this is a ``</a:t>
            </a:r>
            <a:r>
              <a:rPr lang="en-US" sz="3600" dirty="0">
                <a:solidFill>
                  <a:srgbClr val="7030A0"/>
                </a:solidFill>
              </a:rPr>
              <a:t>symmetry.’’ </a:t>
            </a:r>
          </a:p>
        </p:txBody>
      </p:sp>
    </p:spTree>
    <p:extLst>
      <p:ext uri="{BB962C8B-B14F-4D97-AF65-F5344CB8AC3E}">
        <p14:creationId xmlns:p14="http://schemas.microsoft.com/office/powerpoint/2010/main" val="21680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8" grpId="0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8809" y="2349796"/>
            <a:ext cx="1616149" cy="3721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1631" y="526229"/>
            <a:ext cx="6475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Our first reference complaint: 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149054"/>
            <a:ext cx="11181709" cy="4822521"/>
            <a:chOff x="0" y="1149054"/>
            <a:chExt cx="11181709" cy="48225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49054"/>
              <a:ext cx="11181709" cy="482252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241851" y="2279887"/>
              <a:ext cx="1616149" cy="372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56521" y="3240599"/>
              <a:ext cx="2945220" cy="300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King Charles coronation quiche is bad for the planet - Anim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959" y="0"/>
            <a:ext cx="45148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71" y="14682"/>
            <a:ext cx="11047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Example: G-Symmetry In Quantum Mechanics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6931" y="1003153"/>
                <a:ext cx="1071761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n=1 dimensional field theory </a:t>
                </a: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Hilbert space</a:t>
                </a:r>
              </a:p>
              <a:p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4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1" y="1003153"/>
                <a:ext cx="10717618" cy="1938992"/>
              </a:xfrm>
              <a:prstGeom prst="rect">
                <a:avLst/>
              </a:prstGeom>
              <a:blipFill>
                <a:blip r:embed="rId2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1385" y="5656322"/>
                <a:ext cx="12248709" cy="859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5265B"/>
                    </a:solidFill>
                  </a:rPr>
                  <a:t>Won’t be sensitive to higher </a:t>
                </a:r>
                <a:r>
                  <a:rPr lang="en-US" sz="4000" dirty="0" err="1" smtClean="0">
                    <a:solidFill>
                      <a:srgbClr val="05265B"/>
                    </a:solidFill>
                  </a:rPr>
                  <a:t>homotopy</a:t>
                </a:r>
                <a:r>
                  <a:rPr lang="en-US" sz="4000" dirty="0" smtClean="0">
                    <a:solidFill>
                      <a:srgbClr val="05265B"/>
                    </a:solidFill>
                  </a:rPr>
                  <a:t> so take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40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𝐵𝐺</m:t>
                        </m:r>
                      </m:sub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sz="40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5" y="5656322"/>
                <a:ext cx="12248709" cy="859466"/>
              </a:xfrm>
              <a:prstGeom prst="rect">
                <a:avLst/>
              </a:prstGeom>
              <a:blipFill>
                <a:blip r:embed="rId3"/>
                <a:stretch>
                  <a:fillRect l="-1741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6178" y="4947505"/>
                <a:ext cx="103242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 need not be Abelian (need not be finite!) 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78" y="4947505"/>
                <a:ext cx="10324214" cy="769441"/>
              </a:xfrm>
              <a:prstGeom prst="rect">
                <a:avLst/>
              </a:prstGeom>
              <a:blipFill>
                <a:blip r:embed="rId4"/>
                <a:stretch>
                  <a:fillRect t="-16667" r="-141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9473" y="4060235"/>
                <a:ext cx="110950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33CC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has image commuting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3" y="4060235"/>
                <a:ext cx="11095075" cy="646331"/>
              </a:xfrm>
              <a:prstGeom prst="rect">
                <a:avLst/>
              </a:prstGeom>
              <a:blipFill>
                <a:blip r:embed="rId5"/>
                <a:stretch>
                  <a:fillRect l="-164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4291" y="3174204"/>
                <a:ext cx="7267355" cy="71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Actually: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𝑔𝑒𝑟𝑚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𝑝𝑡</m:t>
                            </m:r>
                          </m:e>
                        </m:d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1" y="3174204"/>
                <a:ext cx="7267355" cy="717697"/>
              </a:xfrm>
              <a:prstGeom prst="rect">
                <a:avLst/>
              </a:prstGeom>
              <a:blipFill>
                <a:blip r:embed="rId6"/>
                <a:stretch>
                  <a:fillRect l="-2517" t="-6838" b="-29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293935" y="3239580"/>
            <a:ext cx="451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Kontsevich</a:t>
            </a:r>
            <a:r>
              <a:rPr lang="en-US" sz="3600" dirty="0" smtClean="0"/>
              <a:t> &amp; Segal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28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8919" y="1819818"/>
                <a:ext cx="7267352" cy="79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𝐴𝐿𝐺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𝑉𝐸𝐶𝑇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𝑝𝑡</m:t>
                              </m:r>
                            </m:e>
                          </m:d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919" y="1819818"/>
                <a:ext cx="7267352" cy="7950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24648" y="2895033"/>
                <a:ext cx="7267352" cy="816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𝐴𝐿𝐺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𝑉𝐸𝐶𝑇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ℂ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48" y="2895033"/>
                <a:ext cx="7267352" cy="8168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31220" y="4037955"/>
                <a:ext cx="66542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𝑏𝑖𝑚𝑜𝑑𝑢𝑙𝑒𝑠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220" y="4037955"/>
                <a:ext cx="665420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51239" y="5388981"/>
                <a:ext cx="28796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239" y="5388981"/>
                <a:ext cx="287965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30889" y="5229563"/>
                <a:ext cx="476111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as a </a:t>
                </a:r>
                <a:r>
                  <a:rPr lang="en-US" sz="4000" i="1" u="sng" dirty="0" smtClean="0"/>
                  <a:t>left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ℂ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 smtClean="0"/>
                  <a:t>module </a:t>
                </a:r>
                <a:endParaRPr lang="en-US" sz="4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889" y="5229563"/>
                <a:ext cx="4761111" cy="1323439"/>
              </a:xfrm>
              <a:prstGeom prst="rect">
                <a:avLst/>
              </a:prstGeom>
              <a:blipFill>
                <a:blip r:embed="rId7"/>
                <a:stretch>
                  <a:fillRect l="-4609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74134" y="1884500"/>
                <a:ext cx="3115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                  )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34" y="1884500"/>
                <a:ext cx="3115340" cy="769441"/>
              </a:xfrm>
              <a:prstGeom prst="rect">
                <a:avLst/>
              </a:prstGeom>
              <a:blipFill>
                <a:blip r:embed="rId8"/>
                <a:stretch>
                  <a:fillRect r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124080" y="2257837"/>
            <a:ext cx="1695733" cy="1"/>
          </a:xfrm>
          <a:prstGeom prst="straightConnector1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781607" y="2119673"/>
            <a:ext cx="193472" cy="27632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30367" y="1338448"/>
                <a:ext cx="895952" cy="84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367" y="1338448"/>
                <a:ext cx="895952" cy="8443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59724" y="119885"/>
                <a:ext cx="9874104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Need to define the left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 smtClean="0"/>
                  <a:t>module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24" y="119885"/>
                <a:ext cx="9874104" cy="718979"/>
              </a:xfrm>
              <a:prstGeom prst="rect">
                <a:avLst/>
              </a:prstGeom>
              <a:blipFill>
                <a:blip r:embed="rId10"/>
                <a:stretch>
                  <a:fillRect l="-2160" t="-12712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2106499" y="2049019"/>
            <a:ext cx="471551" cy="65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4473" y="5452679"/>
                <a:ext cx="3115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                  )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73" y="5452679"/>
                <a:ext cx="3115340" cy="769441"/>
              </a:xfrm>
              <a:prstGeom prst="rect">
                <a:avLst/>
              </a:prstGeom>
              <a:blipFill>
                <a:blip r:embed="rId11"/>
                <a:stretch>
                  <a:fillRect r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>
            <a:off x="1554419" y="5826016"/>
            <a:ext cx="1695733" cy="1"/>
          </a:xfrm>
          <a:prstGeom prst="straightConnector1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11946" y="5687852"/>
            <a:ext cx="193472" cy="27632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36838" y="5617198"/>
            <a:ext cx="471551" cy="65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60706" y="4880564"/>
                <a:ext cx="895952" cy="84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06" y="4880564"/>
                <a:ext cx="895952" cy="8443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7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17" grpId="0"/>
      <p:bldP spid="2" grpId="0"/>
      <p:bldP spid="7" grpId="0" animBg="1"/>
      <p:bldP spid="19" grpId="0"/>
      <p:bldP spid="27" grpId="0"/>
      <p:bldP spid="29" grpId="0" animBg="1"/>
      <p:bldP spid="3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44" y="119312"/>
            <a:ext cx="9169798" cy="352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64" y="4389026"/>
            <a:ext cx="9034338" cy="22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88558" y="287078"/>
                <a:ext cx="10281684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Quiche: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𝐵𝐺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/>
                  <a:t>= </a:t>
                </a:r>
                <a:r>
                  <a:rPr lang="en-US" sz="4400" dirty="0" err="1" smtClean="0"/>
                  <a:t>Dirichlet</a:t>
                </a:r>
                <a:r>
                  <a:rPr lang="en-US" sz="4400" dirty="0" smtClean="0"/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58" y="287078"/>
                <a:ext cx="10281684" cy="1105687"/>
              </a:xfrm>
              <a:prstGeom prst="rect">
                <a:avLst/>
              </a:prstGeom>
              <a:blipFill>
                <a:blip r:embed="rId3"/>
                <a:stretch>
                  <a:fillRect l="-2371" b="-1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-180753" y="1750906"/>
            <a:ext cx="5773479" cy="936218"/>
            <a:chOff x="-180753" y="1750906"/>
            <a:chExt cx="5773479" cy="936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-180753" y="1750906"/>
                  <a:ext cx="5773479" cy="936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𝐵𝐺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0753" y="1750906"/>
                  <a:ext cx="5773479" cy="9362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/>
            <p:cNvCxnSpPr/>
            <p:nvPr/>
          </p:nvCxnSpPr>
          <p:spPr>
            <a:xfrm>
              <a:off x="2065612" y="2326335"/>
              <a:ext cx="2296852" cy="3403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216724" y="2122122"/>
              <a:ext cx="291479" cy="408427"/>
            </a:xfrm>
            <a:prstGeom prst="ellipse">
              <a:avLst/>
            </a:prstGeom>
            <a:solidFill>
              <a:srgbClr val="0DA3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72338" y="2091425"/>
              <a:ext cx="285649" cy="422104"/>
            </a:xfrm>
            <a:prstGeom prst="ellipse">
              <a:avLst/>
            </a:prstGeom>
            <a:solidFill>
              <a:srgbClr val="0DA3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10962" y="1979311"/>
                <a:ext cx="66152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as a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bimodule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962" y="1979311"/>
                <a:ext cx="6615223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3365725" y="5525263"/>
            <a:ext cx="1924493" cy="606055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23860" y="4912189"/>
                <a:ext cx="604638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Topological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defects in the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Dirichlet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boundary are labeled by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60" y="4912189"/>
                <a:ext cx="6046382" cy="1754326"/>
              </a:xfrm>
              <a:prstGeom prst="rect">
                <a:avLst/>
              </a:prstGeom>
              <a:blipFill>
                <a:blip r:embed="rId7"/>
                <a:stretch>
                  <a:fillRect l="-1008" t="-5556" r="-2823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68746" y="2808489"/>
                <a:ext cx="84227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</a:rPr>
                  <a:t>Quantization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bundles on [0,1] trivialized at both ends: {Trivialized bundles}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, </a:t>
                </a:r>
              </a:p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</a:rPr>
                  <a:t>so quantization gives functions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746" y="2808489"/>
                <a:ext cx="8422760" cy="1569660"/>
              </a:xfrm>
              <a:prstGeom prst="rect">
                <a:avLst/>
              </a:prstGeom>
              <a:blipFill>
                <a:blip r:embed="rId8"/>
                <a:stretch>
                  <a:fillRect l="-1086" t="-4669" r="-2245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16924" y="4114748"/>
            <a:ext cx="2463522" cy="2647508"/>
            <a:chOff x="216924" y="3822402"/>
            <a:chExt cx="2463522" cy="2647508"/>
          </a:xfrm>
        </p:grpSpPr>
        <p:grpSp>
          <p:nvGrpSpPr>
            <p:cNvPr id="20" name="Group 19"/>
            <p:cNvGrpSpPr/>
            <p:nvPr/>
          </p:nvGrpSpPr>
          <p:grpSpPr>
            <a:xfrm>
              <a:off x="676209" y="3822402"/>
              <a:ext cx="2004237" cy="2647508"/>
              <a:chOff x="760228" y="3434315"/>
              <a:chExt cx="2004237" cy="264750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93135" y="3434316"/>
                <a:ext cx="1871330" cy="264750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871870" y="3434315"/>
                <a:ext cx="42530" cy="2647507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760228" y="4619844"/>
                <a:ext cx="223284" cy="28176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Arc 14"/>
            <p:cNvSpPr/>
            <p:nvPr/>
          </p:nvSpPr>
          <p:spPr>
            <a:xfrm>
              <a:off x="369950" y="4619843"/>
              <a:ext cx="935665" cy="1052623"/>
            </a:xfrm>
            <a:prstGeom prst="arc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5051741">
              <a:off x="320018" y="4673675"/>
              <a:ext cx="935665" cy="1052623"/>
            </a:xfrm>
            <a:prstGeom prst="arc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16924" y="4704903"/>
                  <a:ext cx="45928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24" y="4704903"/>
                  <a:ext cx="4592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54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/>
      <p:bldP spid="2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1937" y="1084002"/>
                <a:ext cx="1095153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37" y="1084002"/>
                <a:ext cx="1095153" cy="718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806872" y="1443491"/>
            <a:ext cx="194576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6872" y="1648122"/>
                <a:ext cx="16693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72" y="1648122"/>
                <a:ext cx="166931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37492" y="569464"/>
                <a:ext cx="962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492" y="569464"/>
                <a:ext cx="96224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930762" y="324368"/>
            <a:ext cx="2004237" cy="2647508"/>
            <a:chOff x="760228" y="3434315"/>
            <a:chExt cx="2004237" cy="2647508"/>
          </a:xfrm>
        </p:grpSpPr>
        <p:sp>
          <p:nvSpPr>
            <p:cNvPr id="10" name="Rectangle 9"/>
            <p:cNvSpPr/>
            <p:nvPr/>
          </p:nvSpPr>
          <p:spPr>
            <a:xfrm>
              <a:off x="893135" y="3434316"/>
              <a:ext cx="1871330" cy="26475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71870" y="3434315"/>
              <a:ext cx="42530" cy="264750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60228" y="4619844"/>
              <a:ext cx="223284" cy="28176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7837155" y="446567"/>
            <a:ext cx="65590" cy="2700670"/>
          </a:xfrm>
          <a:prstGeom prst="line">
            <a:avLst/>
          </a:prstGeom>
          <a:ln w="76200">
            <a:solidFill>
              <a:srgbClr val="052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837155" y="740456"/>
                <a:ext cx="9374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155" y="740456"/>
                <a:ext cx="93746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7758308" y="1537241"/>
            <a:ext cx="223284" cy="281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1354957"/>
                <a:ext cx="2011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4957"/>
                <a:ext cx="201135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390051" y="1385734"/>
                <a:ext cx="35920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051" y="1385734"/>
                <a:ext cx="359200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87496" y="3731508"/>
                <a:ext cx="847319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Insertion on topological boundary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endParaRPr lang="en-US" sz="36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commutes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36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commutes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96" y="3731508"/>
                <a:ext cx="8473192" cy="1754326"/>
              </a:xfrm>
              <a:prstGeom prst="rect">
                <a:avLst/>
              </a:prstGeom>
              <a:blipFill>
                <a:blip r:embed="rId8"/>
                <a:stretch>
                  <a:fillRect t="-4861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0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1937" y="1828448"/>
                <a:ext cx="1095153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37" y="1828448"/>
                <a:ext cx="1095153" cy="718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4806872" y="2187937"/>
            <a:ext cx="194576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06872" y="2392568"/>
                <a:ext cx="16693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72" y="2392568"/>
                <a:ext cx="166931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37492" y="1313910"/>
                <a:ext cx="962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492" y="1313910"/>
                <a:ext cx="96224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930762" y="1068814"/>
            <a:ext cx="2004237" cy="2647508"/>
            <a:chOff x="760228" y="3434315"/>
            <a:chExt cx="2004237" cy="2647508"/>
          </a:xfrm>
        </p:grpSpPr>
        <p:sp>
          <p:nvSpPr>
            <p:cNvPr id="8" name="Rectangle 7"/>
            <p:cNvSpPr/>
            <p:nvPr/>
          </p:nvSpPr>
          <p:spPr>
            <a:xfrm>
              <a:off x="893135" y="3434316"/>
              <a:ext cx="1871330" cy="26475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71870" y="3434315"/>
              <a:ext cx="42530" cy="264750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60228" y="4619844"/>
              <a:ext cx="223284" cy="28176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7837155" y="1191013"/>
            <a:ext cx="65590" cy="2700670"/>
          </a:xfrm>
          <a:prstGeom prst="line">
            <a:avLst/>
          </a:prstGeom>
          <a:ln w="76200">
            <a:solidFill>
              <a:srgbClr val="052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37155" y="1484902"/>
                <a:ext cx="9374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155" y="1484902"/>
                <a:ext cx="93746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7758308" y="2281687"/>
            <a:ext cx="223284" cy="281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681" y="1479815"/>
                <a:ext cx="2011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" y="1479815"/>
                <a:ext cx="201135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>
            <a:stCxn id="10" idx="6"/>
          </p:cNvCxnSpPr>
          <p:nvPr/>
        </p:nvCxnSpPr>
        <p:spPr>
          <a:xfrm flipV="1">
            <a:off x="2154046" y="2392568"/>
            <a:ext cx="1780953" cy="265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861524" y="2254343"/>
            <a:ext cx="223284" cy="281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29739" y="1677124"/>
                <a:ext cx="7309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739" y="1677124"/>
                <a:ext cx="73095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90807" y="2508225"/>
                <a:ext cx="7309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807" y="2508225"/>
                <a:ext cx="73095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02745" y="2144907"/>
                <a:ext cx="45294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745" y="2144907"/>
                <a:ext cx="452947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24432" y="4345207"/>
                <a:ext cx="54037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32" y="4345207"/>
                <a:ext cx="5403766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7359" y="5568172"/>
                <a:ext cx="105860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Not topological: Gives general operator 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59" y="5568172"/>
                <a:ext cx="10586048" cy="707886"/>
              </a:xfrm>
              <a:prstGeom prst="rect">
                <a:avLst/>
              </a:prstGeom>
              <a:blipFill>
                <a:blip r:embed="rId11"/>
                <a:stretch>
                  <a:fillRect l="-2074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0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133" y="1298665"/>
            <a:ext cx="7893849" cy="11020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25" y="231860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Finite </a:t>
            </a:r>
            <a:r>
              <a:rPr lang="en-US" sz="4000" dirty="0" err="1" smtClean="0"/>
              <a:t>Homotopy</a:t>
            </a:r>
            <a:r>
              <a:rPr lang="en-US" sz="4000" dirty="0" smtClean="0"/>
              <a:t> Theories</a:t>
            </a:r>
            <a:endParaRPr lang="en-US" sz="4000" dirty="0"/>
          </a:p>
        </p:txBody>
      </p:sp>
      <p:sp>
        <p:nvSpPr>
          <p:cNvPr id="21" name="Oval 20"/>
          <p:cNvSpPr/>
          <p:nvPr/>
        </p:nvSpPr>
        <p:spPr>
          <a:xfrm>
            <a:off x="1600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18916" y="16644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618916" y="247803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9351" y="50743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Composition Of Defects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1618916" y="342013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25463" y="1547542"/>
            <a:ext cx="8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Fields Without Fields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3725" y="325096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Defects &amp; Domain Walls</a:t>
            </a:r>
            <a:endParaRPr lang="en-US" sz="4000" dirty="0"/>
          </a:p>
        </p:txBody>
      </p:sp>
      <p:sp>
        <p:nvSpPr>
          <p:cNvPr id="14" name="Oval 13"/>
          <p:cNvSpPr/>
          <p:nvPr/>
        </p:nvSpPr>
        <p:spPr>
          <a:xfrm>
            <a:off x="1618916" y="4244901"/>
            <a:ext cx="590884" cy="50589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8916" y="5199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3133" y="37487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Preliminary Remarks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18916" y="605896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54411" y="591114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Open Problems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69351" y="4143905"/>
            <a:ext cx="6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Symmetry Action Via Quiche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41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0752" y="1356220"/>
                <a:ext cx="1175961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all manipulations, e.g. OPE’s of defects, etc. done within the TFT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give universal relations independent of the field theory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on which the symmetry acts.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2" y="1356220"/>
                <a:ext cx="11759610" cy="1938992"/>
              </a:xfrm>
              <a:prstGeom prst="rect">
                <a:avLst/>
              </a:prstGeom>
              <a:blipFill>
                <a:blip r:embed="rId2"/>
                <a:stretch>
                  <a:fillRect l="-1555" t="-5643" r="-2488" b="-1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395331"/>
                <a:ext cx="1175961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000FF"/>
                    </a:solidFill>
                  </a:rPr>
                  <a:t>Some ``generalized topological symmetry’’ operators 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might be very hard to describe within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but easy to describe in a quiche.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95331"/>
                <a:ext cx="11759610" cy="1938992"/>
              </a:xfrm>
              <a:prstGeom prst="rect">
                <a:avLst/>
              </a:prstGeom>
              <a:blipFill>
                <a:blip r:embed="rId3"/>
                <a:stretch>
                  <a:fillRect l="-1607" t="-5660" r="-2592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9460" y="5534561"/>
            <a:ext cx="10122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33CC"/>
                </a:solidFill>
              </a:rPr>
              <a:t>Example 4.4:   Slice knot defects in 3d field theory that do not bound a disk. 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5434" y="223085"/>
            <a:ext cx="405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 general,….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2104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5016" y="4997603"/>
            <a:ext cx="7893849" cy="11020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13133" y="22865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Finite </a:t>
            </a:r>
            <a:r>
              <a:rPr lang="en-US" sz="4000" dirty="0" err="1" smtClean="0">
                <a:solidFill>
                  <a:srgbClr val="FF0000"/>
                </a:solidFill>
              </a:rPr>
              <a:t>Homotopy</a:t>
            </a:r>
            <a:r>
              <a:rPr lang="en-US" sz="4000" dirty="0" smtClean="0">
                <a:solidFill>
                  <a:srgbClr val="FF0000"/>
                </a:solidFill>
              </a:rPr>
              <a:t> Theories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00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09558" y="144428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618916" y="237874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9351" y="50743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Composition Of Defects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618916" y="33035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284066"/>
            <a:ext cx="8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Fields Without Fields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3133" y="320827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Defects &amp; Domain Walls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18916" y="4244901"/>
            <a:ext cx="590884" cy="50589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8916" y="5199736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3133" y="37487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Preliminary Remarks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18916" y="625637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13133" y="6099611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Open Problems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13133" y="4102938"/>
            <a:ext cx="6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Symmetry Action Via Quiche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7591" y="62191"/>
                <a:ext cx="1127051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/>
                  <a:t>Given defects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&amp; 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 smtClean="0"/>
              </a:p>
              <a:p>
                <a:pPr algn="ctr"/>
                <a:r>
                  <a:rPr lang="en-US" sz="4000" dirty="0" smtClean="0"/>
                  <a:t>codimension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ℓ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4000" dirty="0" smtClean="0"/>
                  <a:t>parallel, trivialized normal bundles:  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1" y="62191"/>
                <a:ext cx="11270511" cy="1323439"/>
              </a:xfrm>
              <a:prstGeom prst="rect">
                <a:avLst/>
              </a:prstGeom>
              <a:blipFill>
                <a:blip r:embed="rId2"/>
                <a:stretch>
                  <a:fillRect t="-8295" r="-1622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08345" y="1853780"/>
            <a:ext cx="6624083" cy="4795284"/>
            <a:chOff x="446568" y="1864413"/>
            <a:chExt cx="6624083" cy="4795284"/>
          </a:xfrm>
        </p:grpSpPr>
        <p:sp>
          <p:nvSpPr>
            <p:cNvPr id="3" name="Oval 2"/>
            <p:cNvSpPr/>
            <p:nvPr/>
          </p:nvSpPr>
          <p:spPr>
            <a:xfrm>
              <a:off x="446568" y="1864413"/>
              <a:ext cx="5284381" cy="4795284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212111" y="3703846"/>
              <a:ext cx="1286540" cy="120147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586714" y="3634731"/>
              <a:ext cx="1240465" cy="12333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410044" y="2596746"/>
                  <a:ext cx="1796903" cy="10486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6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ℓ 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44" y="2596746"/>
                  <a:ext cx="1796903" cy="10486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603358" y="2596746"/>
                  <a:ext cx="1467293" cy="793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3358" y="2596746"/>
                  <a:ext cx="1467293" cy="7936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21734" y="3858803"/>
                  <a:ext cx="1467293" cy="8065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734" y="3858803"/>
                  <a:ext cx="1467293" cy="8065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575198" y="3848167"/>
                  <a:ext cx="1467293" cy="8065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198" y="3848167"/>
                  <a:ext cx="1467293" cy="8065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24082" y="3858803"/>
                <a:ext cx="509299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N.B.  The product of cod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defects is expressed in terms of cod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defects.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082" y="3858803"/>
                <a:ext cx="5092997" cy="2554545"/>
              </a:xfrm>
              <a:prstGeom prst="rect">
                <a:avLst/>
              </a:prstGeom>
              <a:blipFill>
                <a:blip r:embed="rId7"/>
                <a:stretch>
                  <a:fillRect t="-4296" r="-1677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6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995" y="0"/>
            <a:ext cx="11334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FHT, if the local defects are described by </a:t>
            </a:r>
            <a:r>
              <a:rPr lang="en-US" sz="3600" dirty="0" err="1" smtClean="0"/>
              <a:t>semiclassical</a:t>
            </a:r>
            <a:r>
              <a:rPr lang="en-US" sz="3600" dirty="0" smtClean="0"/>
              <a:t> data as above, this translates to the equation: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64" y="1559380"/>
            <a:ext cx="8869692" cy="4003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9418" y="6024085"/>
                <a:ext cx="86230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sz="3200" dirty="0" smtClean="0"/>
                  <a:t>: </a:t>
                </a:r>
                <a:r>
                  <a:rPr lang="en-US" sz="3200" dirty="0" err="1" smtClean="0"/>
                  <a:t>homotopy</a:t>
                </a:r>
                <a:r>
                  <a:rPr lang="en-US" sz="3200" dirty="0" smtClean="0"/>
                  <a:t> fiber product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418" y="6024085"/>
                <a:ext cx="8623005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49954" y="2700113"/>
                <a:ext cx="31685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954" y="2700113"/>
                <a:ext cx="316850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992623" y="4286556"/>
            <a:ext cx="728772" cy="297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25651" y="4136417"/>
                <a:ext cx="16586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651" y="4136417"/>
                <a:ext cx="165867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570921" y="2020186"/>
            <a:ext cx="2083982" cy="2764465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08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4659" y="-53248"/>
            <a:ext cx="10029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 Domain walls in finite gauge theory</a:t>
            </a:r>
            <a:endParaRPr lang="en-US" sz="4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40732" y="705879"/>
            <a:ext cx="3825861" cy="1998458"/>
            <a:chOff x="418671" y="588040"/>
            <a:chExt cx="4441286" cy="25060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37414" y="1947411"/>
                  <a:ext cx="87187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414" y="1947411"/>
                  <a:ext cx="871870" cy="830997"/>
                </a:xfrm>
                <a:prstGeom prst="rect">
                  <a:avLst/>
                </a:prstGeom>
                <a:blipFill>
                  <a:blip r:embed="rId2"/>
                  <a:stretch>
                    <a:fillRect b="-129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754621" y="1947410"/>
                  <a:ext cx="87187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4621" y="1947410"/>
                  <a:ext cx="871870" cy="830997"/>
                </a:xfrm>
                <a:prstGeom prst="rect">
                  <a:avLst/>
                </a:prstGeom>
                <a:blipFill>
                  <a:blip r:embed="rId3"/>
                  <a:stretch>
                    <a:fillRect b="-129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682279" y="588040"/>
                  <a:ext cx="87187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2279" y="588040"/>
                  <a:ext cx="871870" cy="646331"/>
                </a:xfrm>
                <a:prstGeom prst="rect">
                  <a:avLst/>
                </a:prstGeom>
                <a:blipFill>
                  <a:blip r:embed="rId4"/>
                  <a:stretch>
                    <a:fillRect r="-813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18671" y="1474288"/>
                  <a:ext cx="106325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671" y="1474288"/>
                  <a:ext cx="1063255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H="1">
              <a:off x="2180562" y="1253909"/>
              <a:ext cx="657443" cy="850604"/>
            </a:xfrm>
            <a:prstGeom prst="straightConnector1">
              <a:avLst/>
            </a:prstGeom>
            <a:ln w="76200">
              <a:solidFill>
                <a:srgbClr val="052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209263" y="1298048"/>
              <a:ext cx="622894" cy="794631"/>
            </a:xfrm>
            <a:prstGeom prst="straightConnector1">
              <a:avLst/>
            </a:prstGeom>
            <a:ln w="76200">
              <a:solidFill>
                <a:srgbClr val="052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uble Bracket 14"/>
            <p:cNvSpPr/>
            <p:nvPr/>
          </p:nvSpPr>
          <p:spPr>
            <a:xfrm>
              <a:off x="1405267" y="963048"/>
              <a:ext cx="3454690" cy="2131026"/>
            </a:xfrm>
            <a:prstGeom prst="bracketPair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76493" y="1077943"/>
                  <a:ext cx="110578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493" y="1077943"/>
                  <a:ext cx="1105786" cy="707886"/>
                </a:xfrm>
                <a:prstGeom prst="rect">
                  <a:avLst/>
                </a:prstGeom>
                <a:blipFill>
                  <a:blip r:embed="rId6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475077" y="971325"/>
                  <a:ext cx="110578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5077" y="971325"/>
                  <a:ext cx="1105786" cy="707886"/>
                </a:xfrm>
                <a:prstGeom prst="rect">
                  <a:avLst/>
                </a:prstGeom>
                <a:blipFill>
                  <a:blip r:embed="rId7"/>
                  <a:stretch>
                    <a:fillRect b="-11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4525112" y="595062"/>
            <a:ext cx="3645633" cy="2157642"/>
            <a:chOff x="5543107" y="639882"/>
            <a:chExt cx="4441286" cy="2569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761850" y="2062306"/>
                  <a:ext cx="87187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1850" y="2062306"/>
                  <a:ext cx="871870" cy="830997"/>
                </a:xfrm>
                <a:prstGeom prst="rect">
                  <a:avLst/>
                </a:prstGeom>
                <a:blipFill>
                  <a:blip r:embed="rId8"/>
                  <a:stretch>
                    <a:fillRect b="-7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879057" y="2062305"/>
                  <a:ext cx="87187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9057" y="2062305"/>
                  <a:ext cx="871870" cy="830997"/>
                </a:xfrm>
                <a:prstGeom prst="rect">
                  <a:avLst/>
                </a:prstGeom>
                <a:blipFill>
                  <a:blip r:embed="rId9"/>
                  <a:stretch>
                    <a:fillRect b="-7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790094" y="639882"/>
                  <a:ext cx="87187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0094" y="639882"/>
                  <a:ext cx="871870" cy="646331"/>
                </a:xfrm>
                <a:prstGeom prst="rect">
                  <a:avLst/>
                </a:prstGeom>
                <a:blipFill>
                  <a:blip r:embed="rId10"/>
                  <a:stretch>
                    <a:fillRect r="-6838" b="-44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543107" y="1589183"/>
                  <a:ext cx="106325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3107" y="1589183"/>
                  <a:ext cx="1063255" cy="92333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 flipH="1">
              <a:off x="7304998" y="1368804"/>
              <a:ext cx="657443" cy="850604"/>
            </a:xfrm>
            <a:prstGeom prst="straightConnector1">
              <a:avLst/>
            </a:prstGeom>
            <a:ln w="76200">
              <a:solidFill>
                <a:srgbClr val="052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333699" y="1412943"/>
              <a:ext cx="622894" cy="794631"/>
            </a:xfrm>
            <a:prstGeom prst="straightConnector1">
              <a:avLst/>
            </a:prstGeom>
            <a:ln w="76200">
              <a:solidFill>
                <a:srgbClr val="052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ouble Bracket 23"/>
            <p:cNvSpPr/>
            <p:nvPr/>
          </p:nvSpPr>
          <p:spPr>
            <a:xfrm>
              <a:off x="6529703" y="1077943"/>
              <a:ext cx="3454690" cy="2131026"/>
            </a:xfrm>
            <a:prstGeom prst="bracketPair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700929" y="1192838"/>
                  <a:ext cx="110578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0929" y="1192838"/>
                  <a:ext cx="1105786" cy="707886"/>
                </a:xfrm>
                <a:prstGeom prst="rect">
                  <a:avLst/>
                </a:prstGeom>
                <a:blipFill>
                  <a:blip r:embed="rId12"/>
                  <a:stretch>
                    <a:fillRect b="-7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599513" y="1086220"/>
                  <a:ext cx="110578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9513" y="1086220"/>
                  <a:ext cx="1105786" cy="707886"/>
                </a:xfrm>
                <a:prstGeom prst="rect">
                  <a:avLst/>
                </a:prstGeom>
                <a:blipFill>
                  <a:blip r:embed="rId13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38514" y="1387750"/>
                <a:ext cx="84351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514" y="1387750"/>
                <a:ext cx="843515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10348" y="2881629"/>
                <a:ext cx="3539114" cy="2208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nary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348" y="2881629"/>
                <a:ext cx="3539114" cy="22088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2449" y="4782455"/>
                <a:ext cx="5918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     </a:t>
                </a:r>
                <a:endParaRPr lang="en-US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9" y="4782455"/>
                <a:ext cx="5918744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8808761" y="2434042"/>
            <a:ext cx="3036300" cy="2507779"/>
            <a:chOff x="8808761" y="2434042"/>
            <a:chExt cx="3036300" cy="2507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9012794" y="3859956"/>
                  <a:ext cx="766280" cy="7840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2794" y="3859956"/>
                  <a:ext cx="766280" cy="78403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0840097" y="3932685"/>
                  <a:ext cx="766280" cy="7840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0097" y="3932685"/>
                  <a:ext cx="766280" cy="78403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683966" y="2434042"/>
                  <a:ext cx="766280" cy="6098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966" y="2434042"/>
                  <a:ext cx="766280" cy="609807"/>
                </a:xfrm>
                <a:prstGeom prst="rect">
                  <a:avLst/>
                </a:prstGeom>
                <a:blipFill>
                  <a:blip r:embed="rId19"/>
                  <a:stretch>
                    <a:fillRect r="-8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/>
            <p:cNvCxnSpPr/>
            <p:nvPr/>
          </p:nvCxnSpPr>
          <p:spPr>
            <a:xfrm flipH="1">
              <a:off x="9490162" y="3205643"/>
              <a:ext cx="577821" cy="802537"/>
            </a:xfrm>
            <a:prstGeom prst="straightConnector1">
              <a:avLst/>
            </a:prstGeom>
            <a:ln w="76200">
              <a:solidFill>
                <a:srgbClr val="052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394279" y="3247288"/>
              <a:ext cx="547457" cy="749727"/>
            </a:xfrm>
            <a:prstGeom prst="straightConnector1">
              <a:avLst/>
            </a:prstGeom>
            <a:ln w="76200">
              <a:solidFill>
                <a:srgbClr val="0526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Double Bracket 36"/>
            <p:cNvSpPr/>
            <p:nvPr/>
          </p:nvSpPr>
          <p:spPr>
            <a:xfrm>
              <a:off x="8808761" y="2931219"/>
              <a:ext cx="3036300" cy="2010602"/>
            </a:xfrm>
            <a:prstGeom prst="bracketPair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855823" y="2991010"/>
                  <a:ext cx="971867" cy="6678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5823" y="2991010"/>
                  <a:ext cx="971867" cy="667883"/>
                </a:xfrm>
                <a:prstGeom prst="rect">
                  <a:avLst/>
                </a:prstGeom>
                <a:blipFill>
                  <a:blip r:embed="rId20"/>
                  <a:stretch>
                    <a:fillRect r="-2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0627901" y="2939028"/>
                  <a:ext cx="971867" cy="6678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7901" y="2939028"/>
                  <a:ext cx="971867" cy="667883"/>
                </a:xfrm>
                <a:prstGeom prst="rect">
                  <a:avLst/>
                </a:prstGeom>
                <a:blipFill>
                  <a:blip r:embed="rId21"/>
                  <a:stretch>
                    <a:fillRect r="-3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-454531" y="5849630"/>
                <a:ext cx="11549842" cy="695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}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4531" y="5849630"/>
                <a:ext cx="11549842" cy="6951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9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133" y="5726053"/>
            <a:ext cx="7893849" cy="11020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13133" y="22865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Finite </a:t>
            </a:r>
            <a:r>
              <a:rPr lang="en-US" sz="4000" dirty="0" err="1" smtClean="0">
                <a:solidFill>
                  <a:srgbClr val="FF0000"/>
                </a:solidFill>
              </a:rPr>
              <a:t>Homotopy</a:t>
            </a:r>
            <a:r>
              <a:rPr lang="en-US" sz="4000" dirty="0" smtClean="0">
                <a:solidFill>
                  <a:srgbClr val="FF0000"/>
                </a:solidFill>
              </a:rPr>
              <a:t> Theories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00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609558" y="144428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618916" y="237874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3133" y="484579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Composition Of Defects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618916" y="33035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284066"/>
            <a:ext cx="8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Fields Without Fields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3133" y="320827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Defects &amp; Domain Walls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18916" y="4244901"/>
            <a:ext cx="590884" cy="50589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8916" y="5003438"/>
            <a:ext cx="609600" cy="50014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3133" y="374872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Preliminary Remarks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00200" y="599635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13133" y="6099611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Open Problems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13133" y="4102938"/>
            <a:ext cx="674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Symmetry Action Via Quiche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898" y="127591"/>
            <a:ext cx="630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Some Future Directions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-93922" y="103670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Several examples in the paper show topological subtleties in labeling and composition laws of defects.  Physical consequences?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58397" y="4422723"/>
                <a:ext cx="12895522" cy="224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b="0" dirty="0" smtClean="0">
                    <a:solidFill>
                      <a:srgbClr val="7030A0"/>
                    </a:solidFill>
                  </a:rPr>
                  <a:t>can we find a ``traditional’’ field theory </a:t>
                </a:r>
              </a:p>
              <a:p>
                <a:pPr algn="ctr"/>
                <a:r>
                  <a:rPr lang="en-US" sz="4000" b="0" dirty="0" smtClean="0">
                    <a:solidFill>
                      <a:srgbClr val="7030A0"/>
                    </a:solidFill>
                  </a:rPr>
                  <a:t>(gauge fields, fermion fields, p-form fields, …)  </a:t>
                </a:r>
              </a:p>
              <a:p>
                <a:pPr algn="ctr"/>
                <a:r>
                  <a:rPr lang="en-US" sz="4000" b="0" dirty="0" smtClean="0">
                    <a:solidFill>
                      <a:srgbClr val="7030A0"/>
                    </a:solidFill>
                  </a:rPr>
                  <a:t>on which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b="0" dirty="0" smtClean="0">
                    <a:solidFill>
                      <a:srgbClr val="7030A0"/>
                    </a:solidFill>
                  </a:rPr>
                  <a:t>acts?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397" y="4422723"/>
                <a:ext cx="12895522" cy="2244653"/>
              </a:xfrm>
              <a:prstGeom prst="rect">
                <a:avLst/>
              </a:prstGeom>
              <a:blipFill>
                <a:blip r:embed="rId2"/>
                <a:stretch>
                  <a:fillRect t="-4891" b="-4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92797" y="2478363"/>
            <a:ext cx="1097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Some applications are described in the paper:  Duality defects, modular invariant combinations of left &amp; </a:t>
            </a:r>
            <a:r>
              <a:rPr lang="en-US" sz="3600" dirty="0" err="1" smtClean="0">
                <a:solidFill>
                  <a:srgbClr val="C00000"/>
                </a:solidFill>
              </a:rPr>
              <a:t>rightmovers</a:t>
            </a:r>
            <a:r>
              <a:rPr lang="en-US" sz="3600" dirty="0" smtClean="0">
                <a:solidFill>
                  <a:srgbClr val="C00000"/>
                </a:solidFill>
              </a:rPr>
              <a:t> in 2d CFT, …  It would be nice to see more.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9523" y="14001"/>
            <a:ext cx="630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Some Future Directions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032229" y="1472441"/>
            <a:ext cx="8499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Extension to families of QFT’s.  </a:t>
            </a:r>
          </a:p>
          <a:p>
            <a:r>
              <a:rPr lang="en-US" sz="4800" dirty="0" smtClean="0">
                <a:solidFill>
                  <a:srgbClr val="0000FF"/>
                </a:solidFill>
              </a:rPr>
              <a:t>e.g. higher Berry curvatures? 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2156" y="5566013"/>
            <a:ext cx="8249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Continuous symmetries?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8746" y="3519227"/>
            <a:ext cx="7071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</a:rPr>
              <a:t>Spacetime</a:t>
            </a:r>
            <a:r>
              <a:rPr lang="en-US" sz="4800" dirty="0" smtClean="0">
                <a:solidFill>
                  <a:srgbClr val="00B050"/>
                </a:solidFill>
              </a:rPr>
              <a:t> symmetries.</a:t>
            </a:r>
          </a:p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 (Start with P,T-invariance) 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975" y="2801074"/>
            <a:ext cx="10625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00FF"/>
                </a:solidFill>
                <a:latin typeface="Brush Script MT" panose="03060802040406070304" pitchFamily="66" charset="0"/>
              </a:rPr>
              <a:t>Thanks for your attention! </a:t>
            </a:r>
            <a:endParaRPr lang="en-US" sz="8000" dirty="0">
              <a:solidFill>
                <a:srgbClr val="0000FF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90553" y="0"/>
                <a:ext cx="5870944" cy="1325563"/>
              </a:xfrm>
            </p:spPr>
            <p:txBody>
              <a:bodyPr/>
              <a:lstStyle/>
              <a:p>
                <a:r>
                  <a:rPr lang="en-US" dirty="0" smtClean="0"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+mn-lt"/>
                  </a:rPr>
                  <a:t>-Category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𝐵𝑜𝑟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90553" y="0"/>
                <a:ext cx="5870944" cy="1325563"/>
              </a:xfrm>
              <a:blipFill>
                <a:blip r:embed="rId2"/>
                <a:stretch>
                  <a:fillRect l="-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47699" y="1017758"/>
            <a:ext cx="1142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Definition: An </a:t>
            </a:r>
            <a:r>
              <a:rPr lang="en-US" sz="2400" dirty="0" smtClean="0">
                <a:solidFill>
                  <a:srgbClr val="0000FF"/>
                </a:solidFill>
              </a:rPr>
              <a:t>n-category </a:t>
            </a:r>
            <a:r>
              <a:rPr lang="en-US" sz="2400" dirty="0">
                <a:solidFill>
                  <a:srgbClr val="0000FF"/>
                </a:solidFill>
              </a:rPr>
              <a:t>is a category C  whose morphism spaces are </a:t>
            </a:r>
            <a:r>
              <a:rPr lang="en-US" sz="2400" dirty="0" smtClean="0">
                <a:solidFill>
                  <a:srgbClr val="0000FF"/>
                </a:solidFill>
              </a:rPr>
              <a:t>n-1 </a:t>
            </a:r>
            <a:r>
              <a:rPr lang="en-US" sz="2400" dirty="0">
                <a:solidFill>
                  <a:srgbClr val="0000FF"/>
                </a:solidFill>
              </a:rPr>
              <a:t>categories.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1650" y="2082040"/>
            <a:ext cx="1465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Bord</a:t>
            </a:r>
            <a:r>
              <a:rPr lang="en-US" sz="3600" baseline="-25000" dirty="0" err="1">
                <a:solidFill>
                  <a:srgbClr val="C00000"/>
                </a:solidFill>
              </a:rPr>
              <a:t>n</a:t>
            </a:r>
            <a:r>
              <a:rPr lang="en-US" sz="3600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0060" y="1751818"/>
            <a:ext cx="9286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Objects </a:t>
            </a:r>
            <a:r>
              <a:rPr lang="en-US" sz="3200" dirty="0" smtClean="0">
                <a:solidFill>
                  <a:srgbClr val="C00000"/>
                </a:solidFill>
              </a:rPr>
              <a:t>(0-morphisms) = 0-dimensional manifolds ; 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1-Morphisms </a:t>
            </a:r>
            <a:r>
              <a:rPr lang="en-US" sz="3200" dirty="0">
                <a:solidFill>
                  <a:srgbClr val="C00000"/>
                </a:solidFill>
              </a:rPr>
              <a:t>= </a:t>
            </a:r>
            <a:r>
              <a:rPr lang="en-US" sz="3200" dirty="0" smtClean="0">
                <a:solidFill>
                  <a:srgbClr val="C00000"/>
                </a:solidFill>
              </a:rPr>
              <a:t>1d </a:t>
            </a:r>
            <a:r>
              <a:rPr lang="en-US" sz="3200" dirty="0" err="1" smtClean="0">
                <a:solidFill>
                  <a:srgbClr val="C00000"/>
                </a:solidFill>
              </a:rPr>
              <a:t>bordisms</a:t>
            </a:r>
            <a:r>
              <a:rPr lang="en-US" sz="3200" dirty="0" smtClean="0">
                <a:solidFill>
                  <a:srgbClr val="C00000"/>
                </a:solidFill>
              </a:rPr>
              <a:t> between 0-folds; 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2-Morphisms = </a:t>
            </a:r>
            <a:r>
              <a:rPr lang="en-US" sz="3200" dirty="0" smtClean="0">
                <a:solidFill>
                  <a:srgbClr val="C00000"/>
                </a:solidFill>
              </a:rPr>
              <a:t>2d </a:t>
            </a:r>
            <a:r>
              <a:rPr lang="en-US" sz="3200" dirty="0" err="1" smtClean="0">
                <a:solidFill>
                  <a:srgbClr val="C00000"/>
                </a:solidFill>
              </a:rPr>
              <a:t>bordisms</a:t>
            </a:r>
            <a:r>
              <a:rPr lang="en-US" sz="3200" dirty="0" smtClean="0">
                <a:solidFill>
                  <a:srgbClr val="C00000"/>
                </a:solidFill>
              </a:rPr>
              <a:t> between 1d </a:t>
            </a:r>
            <a:r>
              <a:rPr lang="en-US" sz="3200" dirty="0" err="1" smtClean="0">
                <a:solidFill>
                  <a:srgbClr val="C00000"/>
                </a:solidFill>
              </a:rPr>
              <a:t>bordisms</a:t>
            </a:r>
            <a:r>
              <a:rPr lang="en-US" sz="3200" dirty="0" smtClean="0">
                <a:solidFill>
                  <a:srgbClr val="C00000"/>
                </a:solidFill>
              </a:rPr>
              <a:t>; …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85846" y="4508205"/>
            <a:ext cx="233917" cy="2020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85846" y="6064103"/>
            <a:ext cx="233917" cy="2020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4"/>
            <a:endCxn id="7" idx="0"/>
          </p:cNvCxnSpPr>
          <p:nvPr/>
        </p:nvCxnSpPr>
        <p:spPr>
          <a:xfrm>
            <a:off x="4102805" y="4710223"/>
            <a:ext cx="0" cy="13538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66870" y="5690190"/>
            <a:ext cx="1" cy="5759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666869" y="4321248"/>
            <a:ext cx="1" cy="5759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803755" y="3848581"/>
            <a:ext cx="140950" cy="12142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28705" y="4697556"/>
            <a:ext cx="140950" cy="12142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4"/>
            <a:endCxn id="15" idx="0"/>
          </p:cNvCxnSpPr>
          <p:nvPr/>
        </p:nvCxnSpPr>
        <p:spPr>
          <a:xfrm>
            <a:off x="7874230" y="3970002"/>
            <a:ext cx="24950" cy="72755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659672" y="4524477"/>
            <a:ext cx="1" cy="3461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659671" y="3701686"/>
            <a:ext cx="1" cy="3461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664715" y="5637028"/>
            <a:ext cx="279990" cy="1056168"/>
            <a:chOff x="5968408" y="4299983"/>
            <a:chExt cx="552894" cy="1944873"/>
          </a:xfrm>
        </p:grpSpPr>
        <p:sp>
          <p:nvSpPr>
            <p:cNvPr id="21" name="Oval 20"/>
            <p:cNvSpPr/>
            <p:nvPr/>
          </p:nvSpPr>
          <p:spPr>
            <a:xfrm>
              <a:off x="6287385" y="4486940"/>
              <a:ext cx="233917" cy="20201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87385" y="6042838"/>
              <a:ext cx="233917" cy="20201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4"/>
              <a:endCxn id="22" idx="0"/>
            </p:cNvCxnSpPr>
            <p:nvPr/>
          </p:nvCxnSpPr>
          <p:spPr>
            <a:xfrm>
              <a:off x="6404344" y="4688958"/>
              <a:ext cx="0" cy="135388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5968409" y="5668925"/>
              <a:ext cx="1" cy="57593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5968408" y="4299983"/>
              <a:ext cx="1" cy="57593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4134702" y="3912781"/>
            <a:ext cx="3732028" cy="2780415"/>
            <a:chOff x="4134702" y="3912781"/>
            <a:chExt cx="3732028" cy="2780415"/>
          </a:xfrm>
        </p:grpSpPr>
        <p:sp>
          <p:nvSpPr>
            <p:cNvPr id="26" name="Freeform 25"/>
            <p:cNvSpPr/>
            <p:nvPr/>
          </p:nvSpPr>
          <p:spPr>
            <a:xfrm>
              <a:off x="4134702" y="3912781"/>
              <a:ext cx="3732028" cy="701749"/>
            </a:xfrm>
            <a:custGeom>
              <a:avLst/>
              <a:gdLst>
                <a:gd name="connsiteX0" fmla="*/ 0 w 3732028"/>
                <a:gd name="connsiteY0" fmla="*/ 701749 h 701749"/>
                <a:gd name="connsiteX1" fmla="*/ 180754 w 3732028"/>
                <a:gd name="connsiteY1" fmla="*/ 669851 h 701749"/>
                <a:gd name="connsiteX2" fmla="*/ 616688 w 3732028"/>
                <a:gd name="connsiteY2" fmla="*/ 680484 h 701749"/>
                <a:gd name="connsiteX3" fmla="*/ 1201479 w 3732028"/>
                <a:gd name="connsiteY3" fmla="*/ 606056 h 701749"/>
                <a:gd name="connsiteX4" fmla="*/ 3732028 w 3732028"/>
                <a:gd name="connsiteY4" fmla="*/ 0 h 7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028" h="701749">
                  <a:moveTo>
                    <a:pt x="0" y="701749"/>
                  </a:moveTo>
                  <a:cubicBezTo>
                    <a:pt x="38986" y="687572"/>
                    <a:pt x="77973" y="673395"/>
                    <a:pt x="180754" y="669851"/>
                  </a:cubicBezTo>
                  <a:cubicBezTo>
                    <a:pt x="283535" y="666307"/>
                    <a:pt x="446567" y="691116"/>
                    <a:pt x="616688" y="680484"/>
                  </a:cubicBezTo>
                  <a:cubicBezTo>
                    <a:pt x="786809" y="669852"/>
                    <a:pt x="682256" y="719470"/>
                    <a:pt x="1201479" y="606056"/>
                  </a:cubicBezTo>
                  <a:cubicBezTo>
                    <a:pt x="1720702" y="492642"/>
                    <a:pt x="2726365" y="246321"/>
                    <a:pt x="3732028" y="0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V="1">
              <a:off x="4212677" y="6163725"/>
              <a:ext cx="3640900" cy="529471"/>
            </a:xfrm>
            <a:custGeom>
              <a:avLst/>
              <a:gdLst>
                <a:gd name="connsiteX0" fmla="*/ 0 w 3732028"/>
                <a:gd name="connsiteY0" fmla="*/ 701749 h 701749"/>
                <a:gd name="connsiteX1" fmla="*/ 180754 w 3732028"/>
                <a:gd name="connsiteY1" fmla="*/ 669851 h 701749"/>
                <a:gd name="connsiteX2" fmla="*/ 616688 w 3732028"/>
                <a:gd name="connsiteY2" fmla="*/ 680484 h 701749"/>
                <a:gd name="connsiteX3" fmla="*/ 1201479 w 3732028"/>
                <a:gd name="connsiteY3" fmla="*/ 606056 h 701749"/>
                <a:gd name="connsiteX4" fmla="*/ 3732028 w 3732028"/>
                <a:gd name="connsiteY4" fmla="*/ 0 h 7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028" h="701749">
                  <a:moveTo>
                    <a:pt x="0" y="701749"/>
                  </a:moveTo>
                  <a:cubicBezTo>
                    <a:pt x="38986" y="687572"/>
                    <a:pt x="77973" y="673395"/>
                    <a:pt x="180754" y="669851"/>
                  </a:cubicBezTo>
                  <a:cubicBezTo>
                    <a:pt x="283535" y="666307"/>
                    <a:pt x="446567" y="691116"/>
                    <a:pt x="616688" y="680484"/>
                  </a:cubicBezTo>
                  <a:cubicBezTo>
                    <a:pt x="786809" y="669852"/>
                    <a:pt x="682256" y="719470"/>
                    <a:pt x="1201479" y="606056"/>
                  </a:cubicBezTo>
                  <a:cubicBezTo>
                    <a:pt x="1720702" y="492642"/>
                    <a:pt x="2726365" y="246321"/>
                    <a:pt x="3732028" y="0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65109" y="4736913"/>
              <a:ext cx="1161139" cy="1001641"/>
            </a:xfrm>
            <a:custGeom>
              <a:avLst/>
              <a:gdLst>
                <a:gd name="connsiteX0" fmla="*/ 1159091 w 1222886"/>
                <a:gd name="connsiteY0" fmla="*/ 0 h 1095154"/>
                <a:gd name="connsiteX1" fmla="*/ 142 w 1222886"/>
                <a:gd name="connsiteY1" fmla="*/ 329609 h 1095154"/>
                <a:gd name="connsiteX2" fmla="*/ 1222886 w 1222886"/>
                <a:gd name="connsiteY2" fmla="*/ 1095154 h 1095154"/>
                <a:gd name="connsiteX3" fmla="*/ 1222886 w 1222886"/>
                <a:gd name="connsiteY3" fmla="*/ 1095154 h 10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886" h="1095154">
                  <a:moveTo>
                    <a:pt x="1159091" y="0"/>
                  </a:moveTo>
                  <a:cubicBezTo>
                    <a:pt x="574300" y="73541"/>
                    <a:pt x="-10490" y="147083"/>
                    <a:pt x="142" y="329609"/>
                  </a:cubicBezTo>
                  <a:cubicBezTo>
                    <a:pt x="10774" y="512135"/>
                    <a:pt x="1222886" y="1095154"/>
                    <a:pt x="1222886" y="1095154"/>
                  </a:cubicBezTo>
                  <a:lnTo>
                    <a:pt x="1222886" y="1095154"/>
                  </a:ln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4538739" y="4650159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871819" y="4621793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193613" y="4604926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402208" y="4595322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775426" y="4463834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763243" y="4800100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4248530" y="4642896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910928" y="4894394"/>
              <a:ext cx="784186" cy="132799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740692" y="4171812"/>
              <a:ext cx="328397" cy="60316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956776" y="4141529"/>
              <a:ext cx="328397" cy="60316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174107" y="4159864"/>
              <a:ext cx="328397" cy="60316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464675" y="4072851"/>
              <a:ext cx="328397" cy="60316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214969" y="5314157"/>
              <a:ext cx="539374" cy="93856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494290" y="5444929"/>
              <a:ext cx="539374" cy="93856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783730" y="5676627"/>
              <a:ext cx="410709" cy="724043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063278" y="5882979"/>
              <a:ext cx="355284" cy="61671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4287601" y="4697556"/>
              <a:ext cx="539761" cy="95025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4203005" y="4624403"/>
              <a:ext cx="410709" cy="724043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4163595" y="4676019"/>
              <a:ext cx="248515" cy="39622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/>
          <p:cNvCxnSpPr/>
          <p:nvPr/>
        </p:nvCxnSpPr>
        <p:spPr>
          <a:xfrm>
            <a:off x="8043698" y="4368776"/>
            <a:ext cx="581727" cy="56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175918" y="5419438"/>
            <a:ext cx="581727" cy="56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143017" y="6359151"/>
            <a:ext cx="581727" cy="56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861" y="0"/>
            <a:ext cx="6881037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Field Theory Without Fields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612" y="2068332"/>
                <a:ext cx="120059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-dimensional  ``field theory’’ is a monoidal </a:t>
                </a:r>
                <a:r>
                  <a:rPr lang="en-US" sz="3200" dirty="0" err="1" smtClean="0">
                    <a:solidFill>
                      <a:srgbClr val="0000FF"/>
                    </a:solidFill>
                  </a:rPr>
                  <a:t>functor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𝐵𝑜𝑟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12" y="2068332"/>
                <a:ext cx="12005929" cy="584775"/>
              </a:xfrm>
              <a:prstGeom prst="rect">
                <a:avLst/>
              </a:prstGeom>
              <a:blipFill>
                <a:blip r:embed="rId2"/>
                <a:stretch>
                  <a:fillRect l="-132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0363" y="1311424"/>
            <a:ext cx="1150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DA386"/>
                </a:solidFill>
              </a:rPr>
              <a:t>Generalize </a:t>
            </a:r>
            <a:r>
              <a:rPr lang="en-US" sz="3200" dirty="0" err="1" smtClean="0">
                <a:solidFill>
                  <a:srgbClr val="0DA386"/>
                </a:solidFill>
              </a:rPr>
              <a:t>functorial</a:t>
            </a:r>
            <a:r>
              <a:rPr lang="en-US" sz="3200" dirty="0" smtClean="0">
                <a:solidFill>
                  <a:srgbClr val="0DA386"/>
                </a:solidFill>
              </a:rPr>
              <a:t> picture of field theory from </a:t>
            </a:r>
            <a:r>
              <a:rPr lang="en-US" sz="3200" dirty="0" err="1" smtClean="0">
                <a:solidFill>
                  <a:srgbClr val="0DA386"/>
                </a:solidFill>
              </a:rPr>
              <a:t>Atiyah</a:t>
            </a:r>
            <a:r>
              <a:rPr lang="en-US" sz="3200" dirty="0" smtClean="0">
                <a:solidFill>
                  <a:srgbClr val="0DA386"/>
                </a:solidFill>
              </a:rPr>
              <a:t>, Segal, …. </a:t>
            </a:r>
            <a:endParaRPr lang="en-US" sz="3200" dirty="0">
              <a:solidFill>
                <a:srgbClr val="0DA38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4990" y="2853680"/>
            <a:ext cx="6549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Result of ``doing the path integral.’’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49056" y="3571420"/>
                <a:ext cx="7421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n-dimensional, compact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056" y="3571420"/>
                <a:ext cx="7421525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66283" y="4289160"/>
                <a:ext cx="99999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(n-1)-dimensional, compact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𝑂𝑏𝑗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𝑉𝐸𝐶𝑇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283" y="4289160"/>
                <a:ext cx="9999922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1744" y="5687851"/>
                <a:ext cx="1109064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(n-2)-dimensional, compact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more complicated mathematical object, e.g. object in a ``higher category.’’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4" y="5687851"/>
                <a:ext cx="11090643" cy="1077218"/>
              </a:xfrm>
              <a:prstGeom prst="rect">
                <a:avLst/>
              </a:prstGeom>
              <a:blipFill>
                <a:blip r:embed="rId5"/>
                <a:stretch>
                  <a:fillRect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85558" y="5063042"/>
                <a:ext cx="99136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– not necessarily </a:t>
                </a:r>
                <a:r>
                  <a:rPr lang="en-US" sz="3200" dirty="0">
                    <a:solidFill>
                      <a:srgbClr val="7030A0"/>
                    </a:solidFill>
                  </a:rPr>
                  <a:t>linear (e.g.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𝐻𝑜𝑙𝑆𝑦𝑚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sz="2000" dirty="0" smtClean="0"/>
                  <a:t>Moore-</a:t>
                </a:r>
                <a:r>
                  <a:rPr lang="en-US" sz="2000" dirty="0" err="1" smtClean="0"/>
                  <a:t>Tachikawa</a:t>
                </a:r>
                <a:r>
                  <a:rPr lang="en-US" sz="2000" dirty="0" smtClean="0"/>
                  <a:t> 2011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)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58" y="5063042"/>
                <a:ext cx="9913676" cy="584775"/>
              </a:xfrm>
              <a:prstGeom prst="rect">
                <a:avLst/>
              </a:prstGeom>
              <a:blipFill>
                <a:blip r:embed="rId6"/>
                <a:stretch>
                  <a:fillRect l="-1538" t="-12632" r="-800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84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3|0.3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22290</TotalTime>
  <Words>6648</Words>
  <Application>Microsoft Office PowerPoint</Application>
  <PresentationFormat>Widescreen</PresentationFormat>
  <Paragraphs>612</Paragraphs>
  <Slides>78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Angsana New</vt:lpstr>
      <vt:lpstr>Arial</vt:lpstr>
      <vt:lpstr>Brush Script MT</vt:lpstr>
      <vt:lpstr>Calibri</vt:lpstr>
      <vt:lpstr>Calibri Light</vt:lpstr>
      <vt:lpstr>Cambria Math</vt:lpstr>
      <vt:lpstr>Mathematica7Mono</vt:lpstr>
      <vt:lpstr>Symbol</vt:lpstr>
      <vt:lpstr>Office Theme</vt:lpstr>
      <vt:lpstr>Finite Symmetries Of Field Theories  From TQFT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n-Category Bord_n</vt:lpstr>
      <vt:lpstr>Field Theory Without Fields </vt:lpstr>
      <vt:lpstr>Defects Within Defects</vt:lpstr>
      <vt:lpstr>Adding Fields:  Background Fields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Moore</dc:creator>
  <cp:lastModifiedBy>gmoore</cp:lastModifiedBy>
  <cp:revision>1653</cp:revision>
  <cp:lastPrinted>2022-05-21T18:50:53Z</cp:lastPrinted>
  <dcterms:created xsi:type="dcterms:W3CDTF">2020-09-07T19:09:53Z</dcterms:created>
  <dcterms:modified xsi:type="dcterms:W3CDTF">2023-05-23T16:38:46Z</dcterms:modified>
</cp:coreProperties>
</file>