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44" r:id="rId2"/>
    <p:sldId id="360" r:id="rId3"/>
    <p:sldId id="346" r:id="rId4"/>
    <p:sldId id="353" r:id="rId5"/>
    <p:sldId id="354" r:id="rId6"/>
    <p:sldId id="355" r:id="rId7"/>
    <p:sldId id="356" r:id="rId8"/>
    <p:sldId id="359" r:id="rId9"/>
    <p:sldId id="358" r:id="rId10"/>
    <p:sldId id="347" r:id="rId11"/>
    <p:sldId id="345" r:id="rId12"/>
    <p:sldId id="350" r:id="rId13"/>
    <p:sldId id="357" r:id="rId14"/>
    <p:sldId id="348" r:id="rId15"/>
    <p:sldId id="349" r:id="rId16"/>
    <p:sldId id="351" r:id="rId17"/>
    <p:sldId id="352" r:id="rId18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F75E09"/>
    <a:srgbClr val="3366FF"/>
    <a:srgbClr val="0F0498"/>
    <a:srgbClr val="FF33CC"/>
    <a:srgbClr val="FF66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15" autoAdjust="0"/>
    <p:restoredTop sz="79024" autoAdjust="0"/>
  </p:normalViewPr>
  <p:slideViewPr>
    <p:cSldViewPr>
      <p:cViewPr varScale="1">
        <p:scale>
          <a:sx n="52" d="100"/>
          <a:sy n="52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56" y="-8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2" y="1"/>
            <a:ext cx="3026833" cy="46418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8A5ECA1-AB10-45E6-BCA8-DC1BA3E26014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2" y="8817904"/>
            <a:ext cx="3026833" cy="46418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BAA4790-2064-4CC5-944F-773F18D31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9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you are probably wondering:  why</a:t>
            </a:r>
            <a:r>
              <a:rPr lang="en-US" baseline="0" dirty="0" smtClean="0"/>
              <a:t> did I agree to be on this panel? Well, I’m wondering the same thing. Indeed, I probably should not </a:t>
            </a:r>
          </a:p>
          <a:p>
            <a:r>
              <a:rPr lang="en-US" baseline="0" dirty="0" smtClean="0"/>
              <a:t>have agreed, but one thing I was thinking at the time was this: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A4790-2064-4CC5-944F-773F18D31D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84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was lucky enough to be part of a working group on topological</a:t>
            </a:r>
            <a:r>
              <a:rPr lang="en-US" baseline="0" dirty="0" smtClean="0"/>
              <a:t> phases that met at the ACP in summer 2015 and at Harvard just last January.  The other members of the working group were …    So while I’ve been out of the loop these people definitely are not so you might be interested in what THEY find interesting.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A4790-2064-4CC5-944F-773F18D31D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9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fact,</a:t>
            </a:r>
            <a:r>
              <a:rPr lang="en-US" baseline="0" dirty="0" smtClean="0"/>
              <a:t> Freed and I actually were the ones that introduced the idea of an </a:t>
            </a:r>
          </a:p>
          <a:p>
            <a:r>
              <a:rPr lang="en-US" baseline="0" dirty="0" smtClean="0"/>
              <a:t>``invertible topological field theory’’ in the first place and what we had in mind was precisely that: formalizing topological terms in the </a:t>
            </a:r>
            <a:r>
              <a:rPr lang="en-US" baseline="0" dirty="0" err="1" smtClean="0"/>
              <a:t>Lagrangian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A4790-2064-4CC5-944F-773F18D31D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11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A4790-2064-4CC5-944F-773F18D31D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1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95AA-D3F1-4AE9-806B-FD0C59DDBC4F}" type="datetimeFigureOut">
              <a:rPr lang="en-US" smtClean="0"/>
              <a:pPr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A3160-FB3F-4147-B3CE-E19803FEA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Few Remarks On The Interaction Of Theoretical Condensed Matter &amp; Physical Mathematics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5532" y="2215813"/>
            <a:ext cx="678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I will raise a few questions, suggest a few 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potentially  interesting future directions.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199" y="3292281"/>
            <a:ext cx="2173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Disclaimers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886200"/>
            <a:ext cx="9070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I haven’t been working in this subject for a few years, even though I regard it as one of the most vibrant areas in Physical Mathematics.  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9258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So I’m probably pretty uninformed/out of the loop on some important points.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5293" y="6162628"/>
            <a:ext cx="8623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And some of the suggestions I make might be pretty silly. 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1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Three Birthday Questions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17526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Haldane 60: 2011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3237351"/>
            <a:ext cx="42239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</a:rPr>
              <a:t>Freedman 60: 2011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2328" y="4724400"/>
            <a:ext cx="42239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7030A0"/>
                </a:solidFill>
              </a:rPr>
              <a:t>Seiberg</a:t>
            </a:r>
            <a:r>
              <a:rPr lang="en-US" sz="4000" dirty="0" smtClean="0">
                <a:solidFill>
                  <a:srgbClr val="7030A0"/>
                </a:solidFill>
              </a:rPr>
              <a:t> 60: 2016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44" y="838200"/>
            <a:ext cx="7162800" cy="553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0" y="381000"/>
            <a:ext cx="42544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From </a:t>
            </a:r>
            <a:r>
              <a:rPr lang="en-US" sz="2800" dirty="0" err="1" smtClean="0"/>
              <a:t>HaldaneFest</a:t>
            </a:r>
            <a:r>
              <a:rPr lang="en-US" sz="2800" dirty="0" smtClean="0"/>
              <a:t> talk 2011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909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Question From </a:t>
            </a:r>
            <a:r>
              <a:rPr lang="en-US" dirty="0" err="1" smtClean="0"/>
              <a:t>FreedmanFest</a:t>
            </a:r>
            <a:r>
              <a:rPr lang="en-US" dirty="0" smtClean="0"/>
              <a:t> 2011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155192"/>
            <a:ext cx="8296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Can </a:t>
            </a:r>
            <a:r>
              <a:rPr lang="en-US" sz="2800" dirty="0" err="1" smtClean="0">
                <a:solidFill>
                  <a:srgbClr val="FF0000"/>
                </a:solidFill>
              </a:rPr>
              <a:t>Khovanov</a:t>
            </a:r>
            <a:r>
              <a:rPr lang="en-US" sz="2800" dirty="0" smtClean="0">
                <a:solidFill>
                  <a:srgbClr val="FF0000"/>
                </a:solidFill>
              </a:rPr>
              <a:t> homology of knots and links be usefully applied </a:t>
            </a:r>
            <a:r>
              <a:rPr lang="en-US" sz="2800" dirty="0" smtClean="0">
                <a:solidFill>
                  <a:srgbClr val="FF0000"/>
                </a:solidFill>
              </a:rPr>
              <a:t>to </a:t>
            </a:r>
            <a:r>
              <a:rPr lang="en-US" sz="2800" dirty="0" smtClean="0">
                <a:solidFill>
                  <a:srgbClr val="FF0000"/>
                </a:solidFill>
              </a:rPr>
              <a:t>generalize </a:t>
            </a:r>
            <a:r>
              <a:rPr lang="en-US" sz="2800" dirty="0" err="1" smtClean="0">
                <a:solidFill>
                  <a:srgbClr val="FF0000"/>
                </a:solidFill>
              </a:rPr>
              <a:t>Kitaev’s</a:t>
            </a:r>
            <a:r>
              <a:rPr lang="en-US" sz="2800" dirty="0" smtClean="0">
                <a:solidFill>
                  <a:srgbClr val="FF0000"/>
                </a:solidFill>
              </a:rPr>
              <a:t> idea for fault-tolerant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quantum </a:t>
            </a:r>
            <a:r>
              <a:rPr lang="en-US" sz="2800" dirty="0" smtClean="0">
                <a:solidFill>
                  <a:srgbClr val="FF0000"/>
                </a:solidFill>
              </a:rPr>
              <a:t>codes using </a:t>
            </a:r>
            <a:r>
              <a:rPr lang="en-US" sz="2800" dirty="0" smtClean="0">
                <a:solidFill>
                  <a:srgbClr val="FF0000"/>
                </a:solidFill>
              </a:rPr>
              <a:t>topological </a:t>
            </a:r>
            <a:r>
              <a:rPr lang="en-US" sz="2800" dirty="0" smtClean="0">
                <a:solidFill>
                  <a:srgbClr val="FF0000"/>
                </a:solidFill>
              </a:rPr>
              <a:t>phases of matter? </a:t>
            </a:r>
            <a:endParaRPr lang="en-US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667000" y="3060192"/>
                <a:ext cx="29149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FF0000"/>
                    </a:solidFill>
                  </a:rPr>
                  <a:t>Q-bits: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</m:t>
                    </m:r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ℋ</m:t>
                    </m:r>
                    <m:d>
                      <m:d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𝐿</m:t>
                        </m:r>
                      </m:e>
                    </m:d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060192"/>
                <a:ext cx="2914901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6485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-21336" y="4419600"/>
                <a:ext cx="91653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0000FF"/>
                    </a:solidFill>
                  </a:rPr>
                  <a:t>Quantum gates: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    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rgbClr val="0000FF"/>
                        </a:solidFill>
                        <a:latin typeface="Cambria Math"/>
                      </a:rPr>
                      <m:t>Φ</m:t>
                    </m:r>
                    <m:d>
                      <m:dPr>
                        <m:ctrlP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Σ</m:t>
                        </m:r>
                      </m:e>
                    </m:d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:</m:t>
                    </m:r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ℋ</m:t>
                    </m:r>
                    <m:d>
                      <m:dPr>
                        <m:ctrlP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→</m:t>
                    </m:r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ℋ</m:t>
                    </m:r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sz="3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1336" y="4419600"/>
                <a:ext cx="9165336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995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054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Realization In Recent Literature?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7" y="1143000"/>
            <a:ext cx="4134147" cy="29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26074" y="1505634"/>
            <a:ext cx="44477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Michael Levin and </a:t>
            </a:r>
            <a:r>
              <a:rPr lang="en-US" sz="2400" dirty="0" err="1" smtClean="0"/>
              <a:t>Chengie</a:t>
            </a:r>
            <a:r>
              <a:rPr lang="en-US" sz="2400" dirty="0" smtClean="0"/>
              <a:t> Wang  </a:t>
            </a:r>
          </a:p>
          <a:p>
            <a:r>
              <a:rPr lang="en-US" sz="2400" dirty="0" smtClean="0"/>
              <a:t>1403.7437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09671" y="2547034"/>
            <a:ext cx="43444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Chao-Ming Jian and Xiao-Liang </a:t>
            </a:r>
            <a:r>
              <a:rPr lang="en-US" sz="2400" dirty="0" smtClean="0"/>
              <a:t>Qi</a:t>
            </a:r>
          </a:p>
          <a:p>
            <a:r>
              <a:rPr lang="en-US" sz="2400" dirty="0" smtClean="0"/>
              <a:t>1405.6688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76802" y="3720197"/>
            <a:ext cx="6154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Pavel </a:t>
            </a:r>
            <a:r>
              <a:rPr lang="en-US" sz="2400" dirty="0" err="1" smtClean="0"/>
              <a:t>Putrov</a:t>
            </a:r>
            <a:r>
              <a:rPr lang="en-US" sz="2400" dirty="0" smtClean="0"/>
              <a:t>,  </a:t>
            </a:r>
            <a:r>
              <a:rPr lang="en-US" sz="2400" dirty="0" err="1"/>
              <a:t>Juven</a:t>
            </a:r>
            <a:r>
              <a:rPr lang="en-US" sz="2400" dirty="0"/>
              <a:t> Wang, Xiao-Gang </a:t>
            </a:r>
            <a:r>
              <a:rPr lang="en-US" sz="2400" dirty="0" smtClean="0"/>
              <a:t>Wen,  </a:t>
            </a:r>
            <a:r>
              <a:rPr lang="en-US" sz="2400" dirty="0"/>
              <a:t>and </a:t>
            </a:r>
            <a:r>
              <a:rPr lang="en-US" sz="2400" dirty="0" err="1"/>
              <a:t>Shing</a:t>
            </a:r>
            <a:r>
              <a:rPr lang="en-US" sz="2400" dirty="0"/>
              <a:t>-Tung </a:t>
            </a:r>
            <a:r>
              <a:rPr lang="en-US" sz="2400" dirty="0" err="1" smtClean="0"/>
              <a:t>Yau</a:t>
            </a:r>
            <a:r>
              <a:rPr lang="en-US" sz="2400" dirty="0"/>
              <a:t>:   </a:t>
            </a:r>
            <a:r>
              <a:rPr lang="en-US" sz="2400" dirty="0" smtClean="0"/>
              <a:t>1602.05951, 1612.09298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0" y="4848366"/>
                <a:ext cx="9144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Dima 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Galakhov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computed the effect of the same 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bordism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in 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Khovonov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homology 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using the Landau-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Ginzburg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approach suggested by 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Gaiotto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-Witten)  and found 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00FF"/>
                        </a:solidFill>
                        <a:latin typeface="Cambria Math"/>
                      </a:rPr>
                      <m:t>Φ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Σ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   </m:t>
                    </m:r>
                  </m:oMath>
                </a14:m>
                <a:r>
                  <a:rPr lang="en-US" sz="2400" dirty="0" smtClean="0">
                    <a:solidFill>
                      <a:srgbClr val="0000FF"/>
                    </a:solidFill>
                  </a:rPr>
                  <a:t>is given by signed 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permutations. </a:t>
                </a:r>
                <a:endParaRPr lang="en-US" sz="24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48366"/>
                <a:ext cx="914400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000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249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3230837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This can have physical consequences: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 I will illustrate that using examples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   from topological band structure.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552" y="1193973"/>
            <a:ext cx="9320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33CC"/>
                </a:solidFill>
              </a:rPr>
              <a:t>G</a:t>
            </a:r>
            <a:r>
              <a:rPr lang="en-US" sz="3200" dirty="0" smtClean="0">
                <a:solidFill>
                  <a:srgbClr val="0033CC"/>
                </a:solidFill>
              </a:rPr>
              <a:t>iven a continuous family of Hamiltonians with a gap in the spectrum there is, in general, not one Berry connection, but rather a family of Berry connections. 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552" y="400728"/>
            <a:ext cx="9320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 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89" y="-94722"/>
            <a:ext cx="8229600" cy="1143000"/>
          </a:xfrm>
        </p:spPr>
        <p:txBody>
          <a:bodyPr/>
          <a:lstStyle/>
          <a:p>
            <a:r>
              <a:rPr lang="en-US" dirty="0" smtClean="0"/>
              <a:t>A Point From </a:t>
            </a:r>
            <a:r>
              <a:rPr lang="en-US" dirty="0" err="1" smtClean="0"/>
              <a:t>SeibergFest</a:t>
            </a:r>
            <a:r>
              <a:rPr lang="en-US" dirty="0" smtClean="0"/>
              <a:t> 2016: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30089" y="5267702"/>
            <a:ext cx="60617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But the general remark should </a:t>
            </a:r>
          </a:p>
          <a:p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smtClean="0">
                <a:solidFill>
                  <a:srgbClr val="7030A0"/>
                </a:solidFill>
              </a:rPr>
              <a:t>   have broad applications. 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D29B0-BEC8-4D3C-8B11-487DD25536D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6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Possible New </a:t>
            </a:r>
            <a:r>
              <a:rPr lang="en-US" dirty="0" smtClean="0"/>
              <a:t>Directions -1/2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5486400"/>
            <a:ext cx="88832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Can recent work on topological phases and </a:t>
            </a:r>
            <a:r>
              <a:rPr lang="en-US" sz="2800" b="1" i="1" u="sng" dirty="0" smtClean="0">
                <a:solidFill>
                  <a:srgbClr val="C00000"/>
                </a:solidFill>
              </a:rPr>
              <a:t>generalizations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of </a:t>
            </a:r>
            <a:r>
              <a:rPr lang="en-US" sz="2800" dirty="0" smtClean="0">
                <a:solidFill>
                  <a:srgbClr val="C00000"/>
                </a:solidFill>
              </a:rPr>
              <a:t>modular </a:t>
            </a:r>
            <a:r>
              <a:rPr lang="en-US" sz="2800" dirty="0" smtClean="0">
                <a:solidFill>
                  <a:srgbClr val="C00000"/>
                </a:solidFill>
              </a:rPr>
              <a:t>tensor </a:t>
            </a:r>
            <a:r>
              <a:rPr lang="en-US" sz="2800" dirty="0" smtClean="0">
                <a:solidFill>
                  <a:srgbClr val="C00000"/>
                </a:solidFill>
              </a:rPr>
              <a:t>categories be usefully applied to CFT ?  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854" y="1600200"/>
            <a:ext cx="85099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Modular tensor categories have had very little impact on 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string theory itself.  (Despite the original motivation.)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Of course, they have played an important role in mathematics (VOA theory, knot theory, </a:t>
            </a:r>
            <a:r>
              <a:rPr lang="en-US" sz="2400" dirty="0" smtClean="0">
                <a:solidFill>
                  <a:srgbClr val="FF0000"/>
                </a:solidFill>
              </a:rPr>
              <a:t>3-manifold </a:t>
            </a:r>
            <a:r>
              <a:rPr lang="en-US" sz="2400" dirty="0" smtClean="0">
                <a:solidFill>
                  <a:srgbClr val="FF0000"/>
                </a:solidFill>
              </a:rPr>
              <a:t>invariants)  and in topological phases of matter.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854" y="4427393"/>
            <a:ext cx="82762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(Rather surprisingly they played an important role in </a:t>
            </a:r>
            <a:endParaRPr lang="en-US" sz="2800" dirty="0" smtClean="0">
              <a:solidFill>
                <a:srgbClr val="00B050"/>
              </a:solidFill>
            </a:endParaRPr>
          </a:p>
          <a:p>
            <a:r>
              <a:rPr lang="en-US" sz="2800" dirty="0" smtClean="0">
                <a:solidFill>
                  <a:srgbClr val="00B050"/>
                </a:solidFill>
              </a:rPr>
              <a:t>supersymmetric field </a:t>
            </a:r>
            <a:r>
              <a:rPr lang="en-US" sz="2800" dirty="0" smtClean="0">
                <a:solidFill>
                  <a:srgbClr val="00B050"/>
                </a:solidFill>
              </a:rPr>
              <a:t>theory just in the past few years.)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60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495728"/>
            <a:ext cx="924964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I </a:t>
            </a:r>
            <a:r>
              <a:rPr lang="en-US" sz="2800" dirty="0" smtClean="0">
                <a:solidFill>
                  <a:srgbClr val="0000FF"/>
                </a:solidFill>
              </a:rPr>
              <a:t>realized only recently (with Jeff Harvey) that actually our </a:t>
            </a:r>
          </a:p>
          <a:p>
            <a:r>
              <a:rPr lang="en-US" sz="2800" dirty="0">
                <a:solidFill>
                  <a:srgbClr val="0000FF"/>
                </a:solidFill>
              </a:rPr>
              <a:t>k</a:t>
            </a:r>
            <a:r>
              <a:rPr lang="en-US" sz="2800" dirty="0" smtClean="0">
                <a:solidFill>
                  <a:srgbClr val="0000FF"/>
                </a:solidFill>
              </a:rPr>
              <a:t>nowledge </a:t>
            </a:r>
            <a:r>
              <a:rPr lang="en-US" sz="2800" dirty="0" smtClean="0">
                <a:solidFill>
                  <a:srgbClr val="0000FF"/>
                </a:solidFill>
              </a:rPr>
              <a:t>of consistency conditions for asymmetric </a:t>
            </a:r>
            <a:r>
              <a:rPr lang="en-US" sz="2800" dirty="0" err="1" smtClean="0">
                <a:solidFill>
                  <a:srgbClr val="0000FF"/>
                </a:solidFill>
              </a:rPr>
              <a:t>orbifolds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endParaRPr lang="en-US" sz="2800" dirty="0" smtClean="0">
              <a:solidFill>
                <a:srgbClr val="0000FF"/>
              </a:solidFill>
            </a:endParaRPr>
          </a:p>
          <a:p>
            <a:r>
              <a:rPr lang="en-US" sz="2800" dirty="0" smtClean="0">
                <a:solidFill>
                  <a:srgbClr val="0000FF"/>
                </a:solidFill>
              </a:rPr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rather </a:t>
            </a:r>
            <a:r>
              <a:rPr lang="en-US" sz="2800" dirty="0" smtClean="0">
                <a:solidFill>
                  <a:srgbClr val="0000FF"/>
                </a:solidFill>
              </a:rPr>
              <a:t>incomplete</a:t>
            </a:r>
            <a:r>
              <a:rPr lang="en-US" sz="2800" dirty="0" smtClean="0">
                <a:solidFill>
                  <a:srgbClr val="0000FF"/>
                </a:solidFill>
              </a:rPr>
              <a:t>. Maybe the new </a:t>
            </a:r>
            <a:r>
              <a:rPr lang="en-US" sz="2800" dirty="0" smtClean="0">
                <a:solidFill>
                  <a:srgbClr val="0000FF"/>
                </a:solidFill>
              </a:rPr>
              <a:t>ideas in </a:t>
            </a:r>
            <a:r>
              <a:rPr lang="en-US" sz="2800" dirty="0" smtClean="0">
                <a:solidFill>
                  <a:srgbClr val="0000FF"/>
                </a:solidFill>
              </a:rPr>
              <a:t>the </a:t>
            </a:r>
            <a:r>
              <a:rPr lang="en-US" sz="2800" dirty="0" smtClean="0">
                <a:solidFill>
                  <a:srgbClr val="0000FF"/>
                </a:solidFill>
              </a:rPr>
              <a:t>theory 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of </a:t>
            </a:r>
            <a:r>
              <a:rPr lang="en-US" sz="2800" dirty="0" smtClean="0">
                <a:solidFill>
                  <a:srgbClr val="0000FF"/>
                </a:solidFill>
              </a:rPr>
              <a:t>topological </a:t>
            </a:r>
            <a:r>
              <a:rPr lang="en-US" sz="2800" dirty="0" smtClean="0">
                <a:solidFill>
                  <a:srgbClr val="0000FF"/>
                </a:solidFill>
              </a:rPr>
              <a:t>phases can </a:t>
            </a:r>
            <a:r>
              <a:rPr lang="en-US" sz="2800" dirty="0" smtClean="0">
                <a:solidFill>
                  <a:srgbClr val="0000FF"/>
                </a:solidFill>
              </a:rPr>
              <a:t>give a complete </a:t>
            </a:r>
            <a:r>
              <a:rPr lang="en-US" sz="2800" dirty="0" smtClean="0">
                <a:solidFill>
                  <a:srgbClr val="0000FF"/>
                </a:solidFill>
              </a:rPr>
              <a:t>solution </a:t>
            </a:r>
            <a:r>
              <a:rPr lang="en-US" sz="2800" dirty="0" smtClean="0">
                <a:solidFill>
                  <a:srgbClr val="0000FF"/>
                </a:solidFill>
              </a:rPr>
              <a:t>to this </a:t>
            </a:r>
            <a:endParaRPr lang="en-US" sz="2800" dirty="0" smtClean="0">
              <a:solidFill>
                <a:srgbClr val="0000FF"/>
              </a:solidFill>
            </a:endParaRPr>
          </a:p>
          <a:p>
            <a:r>
              <a:rPr lang="en-US" sz="2800" dirty="0" smtClean="0">
                <a:solidFill>
                  <a:srgbClr val="0000FF"/>
                </a:solidFill>
              </a:rPr>
              <a:t>old </a:t>
            </a:r>
            <a:r>
              <a:rPr lang="en-US" sz="2800" dirty="0" smtClean="0">
                <a:solidFill>
                  <a:srgbClr val="0000FF"/>
                </a:solidFill>
              </a:rPr>
              <a:t>problem.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005" y="5071872"/>
            <a:ext cx="7282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We started to work this out with </a:t>
            </a:r>
            <a:r>
              <a:rPr lang="en-US" sz="2800" dirty="0" err="1" smtClean="0">
                <a:solidFill>
                  <a:srgbClr val="7030A0"/>
                </a:solidFill>
              </a:rPr>
              <a:t>Nati</a:t>
            </a:r>
            <a:r>
              <a:rPr lang="en-US" sz="2800" dirty="0" smtClean="0">
                <a:solidFill>
                  <a:srgbClr val="7030A0"/>
                </a:solidFill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</a:rPr>
              <a:t>Seiberg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….</a:t>
            </a:r>
            <a:r>
              <a:rPr lang="en-US" sz="2800" dirty="0" smtClean="0">
                <a:solidFill>
                  <a:srgbClr val="7030A0"/>
                </a:solidFill>
              </a:rPr>
              <a:t>. 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830" y="5943600"/>
            <a:ext cx="8849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Still, it seems a good project and there is plenty to do here.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817" y="524252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Example: There is interesting recent work on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``G-crossed </a:t>
            </a:r>
            <a:r>
              <a:rPr lang="en-US" sz="2800" dirty="0" smtClean="0">
                <a:solidFill>
                  <a:srgbClr val="FF0000"/>
                </a:solidFill>
              </a:rPr>
              <a:t>braided tensor </a:t>
            </a:r>
            <a:r>
              <a:rPr lang="en-US" sz="2800" dirty="0" smtClean="0">
                <a:solidFill>
                  <a:srgbClr val="FF0000"/>
                </a:solidFill>
              </a:rPr>
              <a:t>categories</a:t>
            </a:r>
            <a:r>
              <a:rPr lang="en-US" sz="2800" dirty="0" smtClean="0">
                <a:solidFill>
                  <a:srgbClr val="FF0000"/>
                </a:solidFill>
              </a:rPr>
              <a:t>’’ .  </a:t>
            </a:r>
            <a:r>
              <a:rPr lang="en-US" sz="2000" dirty="0" smtClean="0">
                <a:solidFill>
                  <a:srgbClr val="FF0000"/>
                </a:solidFill>
              </a:rPr>
              <a:t>[</a:t>
            </a:r>
            <a:r>
              <a:rPr lang="en-US" sz="2000" dirty="0" err="1" smtClean="0">
                <a:solidFill>
                  <a:srgbClr val="FF0000"/>
                </a:solidFill>
              </a:rPr>
              <a:t>Barkeshli</a:t>
            </a:r>
            <a:r>
              <a:rPr lang="en-US" sz="2000" dirty="0" smtClean="0">
                <a:solidFill>
                  <a:srgbClr val="FF0000"/>
                </a:solidFill>
              </a:rPr>
              <a:t>, et. </a:t>
            </a:r>
            <a:r>
              <a:rPr lang="en-US" sz="2000" dirty="0" err="1" smtClean="0">
                <a:solidFill>
                  <a:srgbClr val="FF0000"/>
                </a:solidFill>
              </a:rPr>
              <a:t>a.l</a:t>
            </a:r>
            <a:r>
              <a:rPr lang="en-US" sz="2000" dirty="0" smtClean="0">
                <a:solidFill>
                  <a:srgbClr val="FF0000"/>
                </a:solidFill>
              </a:rPr>
              <a:t>.]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Does it shed any useful insight into </a:t>
            </a:r>
            <a:r>
              <a:rPr lang="en-US" sz="2800" dirty="0" err="1" smtClean="0">
                <a:solidFill>
                  <a:srgbClr val="FF0000"/>
                </a:solidFill>
              </a:rPr>
              <a:t>orbifold</a:t>
            </a:r>
            <a:r>
              <a:rPr lang="en-US" sz="2800" dirty="0" smtClean="0">
                <a:solidFill>
                  <a:srgbClr val="FF0000"/>
                </a:solidFill>
              </a:rPr>
              <a:t> theories?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26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5240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Will C* algebras and noncommutative geometry 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play a </a:t>
            </a:r>
            <a:r>
              <a:rPr lang="en-US" sz="3200" dirty="0" smtClean="0">
                <a:solidFill>
                  <a:srgbClr val="FF0000"/>
                </a:solidFill>
              </a:rPr>
              <a:t>more </a:t>
            </a:r>
            <a:r>
              <a:rPr lang="en-US" sz="3200" dirty="0" smtClean="0">
                <a:solidFill>
                  <a:srgbClr val="FF0000"/>
                </a:solidFill>
              </a:rPr>
              <a:t>dominant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role in the theory </a:t>
            </a:r>
            <a:r>
              <a:rPr lang="en-US" sz="3200" dirty="0" smtClean="0">
                <a:solidFill>
                  <a:srgbClr val="FF0000"/>
                </a:solidFill>
              </a:rPr>
              <a:t>of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topological </a:t>
            </a:r>
            <a:r>
              <a:rPr lang="en-US" sz="3200" dirty="0" smtClean="0">
                <a:solidFill>
                  <a:srgbClr val="FF0000"/>
                </a:solidFill>
              </a:rPr>
              <a:t>phases?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822" y="3962400"/>
            <a:ext cx="8847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Haldane:  Noncommutative coordinates in Laughlin ``</a:t>
            </a:r>
            <a:r>
              <a:rPr lang="en-US" sz="2400" dirty="0" err="1" smtClean="0">
                <a:solidFill>
                  <a:srgbClr val="0000FF"/>
                </a:solidFill>
              </a:rPr>
              <a:t>wavefunctions</a:t>
            </a:r>
            <a:r>
              <a:rPr lang="en-US" sz="2400" dirty="0" smtClean="0">
                <a:solidFill>
                  <a:srgbClr val="0000FF"/>
                </a:solidFill>
              </a:rPr>
              <a:t>’’ 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390" y="5105400"/>
            <a:ext cx="8933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75E09"/>
                </a:solidFill>
              </a:rPr>
              <a:t>Bellissard</a:t>
            </a:r>
            <a:r>
              <a:rPr lang="en-US" sz="2400" dirty="0" smtClean="0">
                <a:solidFill>
                  <a:srgbClr val="F75E09"/>
                </a:solidFill>
              </a:rPr>
              <a:t> et. al. :  Noncommutative geometries associated to homogeneous but aperiodic media. </a:t>
            </a:r>
            <a:endParaRPr lang="en-US" sz="2400" dirty="0">
              <a:solidFill>
                <a:srgbClr val="F75E0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"/>
            <a:ext cx="8229600" cy="1143000"/>
          </a:xfrm>
        </p:spPr>
        <p:txBody>
          <a:bodyPr/>
          <a:lstStyle/>
          <a:p>
            <a:r>
              <a:rPr lang="en-US" dirty="0" smtClean="0"/>
              <a:t>Possible New Directions – 2/2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6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uzzled l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76200"/>
            <a:ext cx="33909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73246" y="990600"/>
            <a:ext cx="6970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So why did he agree to be on the panel?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5016" y="1904999"/>
            <a:ext cx="64472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00FF"/>
                </a:solidFill>
              </a:rPr>
              <a:t>  </a:t>
            </a:r>
            <a:r>
              <a:rPr lang="en-US" sz="4400" b="1" i="1" u="sng" dirty="0" smtClean="0">
                <a:solidFill>
                  <a:srgbClr val="0000FF"/>
                </a:solidFill>
              </a:rPr>
              <a:t>What</a:t>
            </a:r>
            <a:r>
              <a:rPr lang="en-US" sz="4400" dirty="0" smtClean="0">
                <a:solidFill>
                  <a:srgbClr val="0000FF"/>
                </a:solidFill>
              </a:rPr>
              <a:t> was he thinking ??? </a:t>
            </a:r>
            <a:endParaRPr lang="en-US" sz="44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5400" y="3811655"/>
            <a:ext cx="9309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ACP(2015)Working group – expert opinions. 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00" y="4833034"/>
            <a:ext cx="9302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Birthday questions: Haldane, Freedman, </a:t>
            </a:r>
            <a:r>
              <a:rPr lang="en-US" sz="3600" dirty="0" err="1" smtClean="0">
                <a:solidFill>
                  <a:srgbClr val="7030A0"/>
                </a:solidFill>
              </a:rPr>
              <a:t>Seiberg</a:t>
            </a:r>
            <a:r>
              <a:rPr lang="en-US" sz="3600" dirty="0" smtClean="0">
                <a:solidFill>
                  <a:srgbClr val="7030A0"/>
                </a:solidFill>
              </a:rPr>
              <a:t>.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5400" y="5750748"/>
            <a:ext cx="9444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Two suggestions for interesting future directions. 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5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Questions From An Aspen/Harvard Working Group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360474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How to </a:t>
            </a:r>
            <a:r>
              <a:rPr lang="en-US" sz="3600" dirty="0" smtClean="0">
                <a:solidFill>
                  <a:srgbClr val="FF0000"/>
                </a:solidFill>
              </a:rPr>
              <a:t>relate </a:t>
            </a:r>
            <a:r>
              <a:rPr lang="en-US" sz="3600" dirty="0" smtClean="0">
                <a:solidFill>
                  <a:srgbClr val="FF0000"/>
                </a:solidFill>
              </a:rPr>
              <a:t>three </a:t>
            </a:r>
            <a:r>
              <a:rPr lang="en-US" sz="3600" dirty="0" smtClean="0">
                <a:solidFill>
                  <a:srgbClr val="FF0000"/>
                </a:solidFill>
              </a:rPr>
              <a:t>distinct approaches </a:t>
            </a:r>
            <a:r>
              <a:rPr lang="en-US" sz="3600" dirty="0" smtClean="0">
                <a:solidFill>
                  <a:srgbClr val="FF0000"/>
                </a:solidFill>
              </a:rPr>
              <a:t>to the mathematical </a:t>
            </a:r>
            <a:r>
              <a:rPr lang="en-US" sz="3600" dirty="0">
                <a:solidFill>
                  <a:srgbClr val="FF0000"/>
                </a:solidFill>
              </a:rPr>
              <a:t>c</a:t>
            </a:r>
            <a:r>
              <a:rPr lang="en-US" sz="3600" dirty="0" smtClean="0">
                <a:solidFill>
                  <a:srgbClr val="FF0000"/>
                </a:solidFill>
              </a:rPr>
              <a:t>lassification of ``SRE’’ or ``invertible’’ topological phases.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048" y="421112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Boundary conditions in topological field theory:  When does a SRE phase only allow gapless boundary conditions?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780782"/>
            <a:ext cx="92825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Questions related to lattice realizations of topological phases. 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02" y="1231612"/>
            <a:ext cx="87110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Dan Freed, Mike Freedman, Matt Hastings, Mike Hopkins, Anton Kapustin, Alexei </a:t>
            </a:r>
            <a:r>
              <a:rPr lang="en-US" sz="2800" dirty="0" err="1" smtClean="0"/>
              <a:t>Kitaev</a:t>
            </a:r>
            <a:r>
              <a:rPr lang="en-US" sz="2800" dirty="0" smtClean="0"/>
              <a:t>, Constantin </a:t>
            </a:r>
            <a:r>
              <a:rPr lang="en-US" sz="2800" dirty="0" err="1" smtClean="0"/>
              <a:t>Teleman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9972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Approach: Lattice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8100" y="1447800"/>
                <a:ext cx="922020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Kitaev</a:t>
                </a:r>
                <a:r>
                  <a:rPr lang="en-US" sz="2000" dirty="0">
                    <a:solidFill>
                      <a:srgbClr val="0000FF"/>
                    </a:solidFill>
                  </a:rPr>
                  <a:t>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tries to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define a space of lattice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Hamiltonians on d-dimensional disk that are </a:t>
                </a:r>
                <a:endParaRPr lang="en-US" sz="2000" dirty="0" smtClean="0">
                  <a:solidFill>
                    <a:srgbClr val="0000FF"/>
                  </a:solidFill>
                </a:endParaRPr>
              </a:p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  </a:t>
                </a:r>
                <a:r>
                  <a:rPr lang="en-US" sz="2000" dirty="0">
                    <a:solidFill>
                      <a:srgbClr val="0000FF"/>
                    </a:solidFill>
                  </a:rPr>
                  <a:t>``locally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gapped'‘  such that the </a:t>
                </a:r>
                <a:r>
                  <a:rPr lang="en-US" sz="2000" dirty="0" err="1" smtClean="0">
                    <a:solidFill>
                      <a:srgbClr val="0000FF"/>
                    </a:solidFill>
                  </a:rPr>
                  <a:t>groundstate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 must be  ``</a:t>
                </a:r>
                <a:r>
                  <a:rPr lang="en-US" sz="2000" dirty="0">
                    <a:solidFill>
                      <a:srgbClr val="0000FF"/>
                    </a:solidFill>
                  </a:rPr>
                  <a:t>invertible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'‘ in </a:t>
                </a:r>
                <a:r>
                  <a:rPr lang="en-US" sz="2000" dirty="0">
                    <a:solidFill>
                      <a:srgbClr val="0000FF"/>
                    </a:solidFill>
                  </a:rPr>
                  <a:t>the sense that 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00FF"/>
                        </a:solidFill>
                        <a:latin typeface="Cambria Math"/>
                      </a:rPr>
                      <m:t>Ψ</m:t>
                    </m:r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sz="2000" dirty="0">
                    <a:solidFill>
                      <a:srgbClr val="0000FF"/>
                    </a:solidFill>
                  </a:rPr>
                  <a:t>is the </a:t>
                </a:r>
                <a:r>
                  <a:rPr lang="en-US" sz="2000" dirty="0" err="1">
                    <a:solidFill>
                      <a:srgbClr val="0000FF"/>
                    </a:solidFill>
                  </a:rPr>
                  <a:t>groundstate</a:t>
                </a:r>
                <a:r>
                  <a:rPr lang="en-US" sz="2000" dirty="0">
                    <a:solidFill>
                      <a:srgbClr val="0000FF"/>
                    </a:solidFill>
                  </a:rPr>
                  <a:t>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then we </a:t>
                </a:r>
                <a:r>
                  <a:rPr lang="en-US" sz="2000" dirty="0">
                    <a:solidFill>
                      <a:srgbClr val="0000FF"/>
                    </a:solidFill>
                  </a:rPr>
                  <a:t>can tensor with another system and </a:t>
                </a:r>
                <a:r>
                  <a:rPr lang="en-US" sz="2000" dirty="0" err="1">
                    <a:solidFill>
                      <a:srgbClr val="0000FF"/>
                    </a:solidFill>
                  </a:rPr>
                  <a:t>groundstate</a:t>
                </a:r>
                <a:r>
                  <a:rPr lang="en-US" sz="2000" dirty="0">
                    <a:solidFill>
                      <a:srgbClr val="0000FF"/>
                    </a:solidFill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Ψ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  <m:r>
                      <a:rPr lang="en-US" sz="2000" b="0" i="0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rgbClr val="0000FF"/>
                    </a:solidFill>
                  </a:rPr>
                  <a:t>so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solidFill>
                          <a:srgbClr val="0000FF"/>
                        </a:solidFill>
                        <a:latin typeface="Cambria Math"/>
                      </a:rPr>
                      <m:t>Ψ</m:t>
                    </m:r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⊗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Ψ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rgbClr val="0000FF"/>
                    </a:solidFill>
                  </a:rPr>
                  <a:t>can </a:t>
                </a:r>
                <a:r>
                  <a:rPr lang="en-US" sz="2000" dirty="0">
                    <a:solidFill>
                      <a:srgbClr val="0000FF"/>
                    </a:solidFill>
                  </a:rPr>
                  <a:t>be brought to a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product state </a:t>
                </a:r>
                <a:r>
                  <a:rPr lang="en-US" sz="2000" dirty="0">
                    <a:solidFill>
                      <a:srgbClr val="0000FF"/>
                    </a:solidFill>
                  </a:rPr>
                  <a:t>using a bounded number of </a:t>
                </a:r>
                <a:r>
                  <a:rPr lang="en-US" sz="2000" dirty="0" smtClean="0">
                    <a:solidFill>
                      <a:srgbClr val="0000FF"/>
                    </a:solidFill>
                  </a:rPr>
                  <a:t>``local quantum gates’’.  This gives a space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ℬ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𝒟</m:t>
                    </m:r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 smtClean="0">
                    <a:solidFill>
                      <a:srgbClr val="0000FF"/>
                    </a:solidFill>
                  </a:rPr>
                  <a:t>   of Hamiltonians that depends on details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00FF"/>
                        </a:solidFill>
                        <a:latin typeface="Cambria Math"/>
                      </a:rPr>
                      <m:t>𝒟</m:t>
                    </m:r>
                  </m:oMath>
                </a14:m>
                <a:endParaRPr lang="en-US" sz="20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" y="1447800"/>
                <a:ext cx="9220200" cy="1631216"/>
              </a:xfrm>
              <a:prstGeom prst="rect">
                <a:avLst/>
              </a:prstGeom>
              <a:blipFill rotWithShape="1">
                <a:blip r:embed="rId2"/>
                <a:stretch>
                  <a:fillRect l="-661" t="-1873" r="-264" b="-56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895597" y="5257800"/>
                <a:ext cx="278133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ℬ</m:t>
                          </m:r>
                        </m:e>
                        <m:sub>
                          <m: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solidFill>
                            <a:srgbClr val="7030A0"/>
                          </a:solidFill>
                          <a:latin typeface="Cambria Math"/>
                        </a:rPr>
                        <m:t>Ω</m:t>
                      </m:r>
                      <m:sSub>
                        <m:sSubPr>
                          <m:ctrlP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ℬ</m:t>
                          </m:r>
                        </m:e>
                        <m:sub>
                          <m: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sz="36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3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7" y="5257800"/>
                <a:ext cx="2781339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93230" y="5925312"/>
                <a:ext cx="890994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3399"/>
                    </a:solidFill>
                  </a:rPr>
                  <a:t>Details can (more or less) be carried out for free fermions – leading to K and KO </a:t>
                </a:r>
              </a:p>
              <a:p>
                <a:r>
                  <a:rPr lang="en-US" sz="2000" dirty="0" smtClean="0">
                    <a:solidFill>
                      <a:srgbClr val="FF3399"/>
                    </a:solidFill>
                  </a:rPr>
                  <a:t>spectrum</a:t>
                </a:r>
                <a:r>
                  <a:rPr lang="en-US" sz="2000" dirty="0" smtClean="0">
                    <a:solidFill>
                      <a:srgbClr val="FF3399"/>
                    </a:solidFill>
                  </a:rPr>
                  <a:t>. </a:t>
                </a:r>
                <a:r>
                  <a:rPr lang="en-US" sz="2000" dirty="0" smtClean="0">
                    <a:solidFill>
                      <a:srgbClr val="FF3399"/>
                    </a:solidFill>
                  </a:rPr>
                  <a:t>The </a:t>
                </a:r>
                <a:r>
                  <a:rPr lang="en-US" sz="2000" dirty="0" smtClean="0">
                    <a:solidFill>
                      <a:srgbClr val="FF3399"/>
                    </a:solidFill>
                  </a:rPr>
                  <a:t>interacting case is less clear,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rgbClr val="FF3399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FF3399"/>
                            </a:solidFill>
                            <a:latin typeface="Cambria Math"/>
                          </a:rPr>
                          <m:t>ℬ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3399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000" b="0" i="1" smtClean="0">
                        <a:solidFill>
                          <a:srgbClr val="FF3399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2000" dirty="0" smtClean="0">
                    <a:solidFill>
                      <a:srgbClr val="FF3399"/>
                    </a:solidFill>
                  </a:rPr>
                  <a:t>is only clear for low values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3399"/>
                        </a:solidFill>
                        <a:latin typeface="Cambria Math"/>
                      </a:rPr>
                      <m:t>𝑑</m:t>
                    </m:r>
                    <m:r>
                      <a:rPr lang="en-US" sz="2000" b="0" i="1" smtClean="0">
                        <a:solidFill>
                          <a:srgbClr val="FF3399"/>
                        </a:solidFill>
                        <a:latin typeface="Cambria Math"/>
                      </a:rPr>
                      <m:t>. </m:t>
                    </m:r>
                  </m:oMath>
                </a14:m>
                <a:endParaRPr lang="en-US" sz="2000" dirty="0">
                  <a:solidFill>
                    <a:srgbClr val="FF3399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30" y="5925312"/>
                <a:ext cx="8909940" cy="707886"/>
              </a:xfrm>
              <a:prstGeom prst="rect">
                <a:avLst/>
              </a:prstGeom>
              <a:blipFill rotWithShape="1">
                <a:blip r:embed="rId4"/>
                <a:stretch>
                  <a:fillRect l="-753" t="-4310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54329" y="4267200"/>
                <a:ext cx="82671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7030A0"/>
                    </a:solidFill>
                  </a:rPr>
                  <a:t>Kitaev argues the set of spaces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{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ℬ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lit/>
                          </m:r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}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𝑑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≥0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2400" dirty="0" smtClean="0">
                    <a:solidFill>
                      <a:srgbClr val="7030A0"/>
                    </a:solidFill>
                  </a:rPr>
                  <a:t>forms something </a:t>
                </a:r>
              </a:p>
              <a:p>
                <a:r>
                  <a:rPr lang="en-US" sz="2400" dirty="0">
                    <a:solidFill>
                      <a:srgbClr val="7030A0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7030A0"/>
                    </a:solidFill>
                  </a:rPr>
                  <a:t>          </a:t>
                </a:r>
                <a:r>
                  <a:rPr lang="en-US" sz="2400" dirty="0" smtClean="0">
                    <a:solidFill>
                      <a:srgbClr val="7030A0"/>
                    </a:solidFill>
                  </a:rPr>
                  <a:t>known </a:t>
                </a:r>
                <a:r>
                  <a:rPr lang="en-US" sz="2400" dirty="0">
                    <a:solidFill>
                      <a:srgbClr val="7030A0"/>
                    </a:solidFill>
                  </a:rPr>
                  <a:t>in topology as a </a:t>
                </a:r>
                <a:r>
                  <a:rPr lang="en-US" sz="2400" dirty="0" smtClean="0">
                    <a:solidFill>
                      <a:srgbClr val="7030A0"/>
                    </a:solidFill>
                  </a:rPr>
                  <a:t>“loop spectrum“: </a:t>
                </a:r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29" y="4267200"/>
                <a:ext cx="8267167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1105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025970" y="3200400"/>
                <a:ext cx="689883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Then we want to take some kind of limit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                   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ℬ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≔ </m:t>
                    </m:r>
                    <m:func>
                      <m:func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𝒟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ℬ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𝒟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970" y="3200400"/>
                <a:ext cx="6898830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1767" t="-5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340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34" y="-24905"/>
            <a:ext cx="8229600" cy="1143000"/>
          </a:xfrm>
        </p:spPr>
        <p:txBody>
          <a:bodyPr/>
          <a:lstStyle/>
          <a:p>
            <a:r>
              <a:rPr lang="en-US" dirty="0" smtClean="0"/>
              <a:t>Second &amp; Third</a:t>
            </a:r>
            <a:r>
              <a:rPr lang="en-US" dirty="0" smtClean="0"/>
              <a:t> Approaches: TFT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21920" y="947406"/>
                <a:ext cx="88243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C00000"/>
                    </a:solidFill>
                  </a:rPr>
                  <a:t>Kapustin 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et. al.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ask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what  topological terms can be used in the low energy effective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action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and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argue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that these are </a:t>
                </a:r>
                <a:r>
                  <a:rPr lang="en-US" sz="2400" dirty="0" err="1" smtClean="0">
                    <a:solidFill>
                      <a:srgbClr val="C00000"/>
                    </a:solidFill>
                  </a:rPr>
                  <a:t>bordism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 invariants. 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This leads to classification of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G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SPT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-phases 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/>
                      </a:rPr>
                      <m:t>𝑑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/>
                      </a:rPr>
                      <m:t>+1 </m:t>
                    </m:r>
                  </m:oMath>
                </a14:m>
                <a:r>
                  <a:rPr lang="en-US" sz="2400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 err="1" smtClean="0">
                    <a:solidFill>
                      <a:srgbClr val="C00000"/>
                    </a:solidFill>
                  </a:rPr>
                  <a:t>spacetime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  </a:t>
                </a:r>
                <a:r>
                  <a:rPr lang="en-US" sz="2400" dirty="0" err="1" smtClean="0">
                    <a:solidFill>
                      <a:srgbClr val="C00000"/>
                    </a:solidFill>
                  </a:rPr>
                  <a:t>dimesions</a:t>
                </a:r>
                <a:r>
                  <a:rPr lang="en-US" sz="2400" dirty="0" smtClean="0">
                    <a:solidFill>
                      <a:srgbClr val="C00000"/>
                    </a:solidFill>
                  </a:rPr>
                  <a:t> by </a:t>
                </a:r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" y="947406"/>
                <a:ext cx="8824376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036" t="-3101" b="-7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752600" y="2489471"/>
                <a:ext cx="5890843" cy="9214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𝐻𝑜𝑚</m:t>
                      </m:r>
                      <m:d>
                        <m:dPr>
                          <m:ctrlP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Ω</m:t>
                              </m:r>
                            </m:e>
                            <m:sub>
                              <m: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𝑠𝑡𝑟𝑢𝑐𝑡𝑢𝑟𝑒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𝐵𝐺</m:t>
                              </m:r>
                            </m:e>
                          </m:d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, </m:t>
                          </m:r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𝑈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489471"/>
                <a:ext cx="5890843" cy="92147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5469" y="3410942"/>
            <a:ext cx="9068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Freed-Hopkins PROVE  a mathematical theorem classifying ``reflection positive extended invertible topological field theories’’  and produce a very closely related answer, using somewhat more elaborate ideas from </a:t>
            </a:r>
            <a:r>
              <a:rPr lang="en-US" sz="2400" dirty="0" err="1" smtClean="0">
                <a:solidFill>
                  <a:srgbClr val="0000FF"/>
                </a:solidFill>
              </a:rPr>
              <a:t>bordism</a:t>
            </a:r>
            <a:r>
              <a:rPr lang="en-US" sz="2400" dirty="0" smtClean="0">
                <a:solidFill>
                  <a:srgbClr val="0000FF"/>
                </a:solidFill>
              </a:rPr>
              <a:t> theory. 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2578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20-20 hindsight: Agreement of Kapustin and Freed-Hopkins is not that surprising since an ``invertible topological field theory’’ is essentially a formalization of what one </a:t>
            </a:r>
            <a:r>
              <a:rPr lang="en-US" sz="2400" dirty="0" smtClean="0">
                <a:solidFill>
                  <a:srgbClr val="FF0000"/>
                </a:solidFill>
              </a:rPr>
              <a:t>ought to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mean by a ``classical topological field theory’’.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84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58882"/>
            <a:ext cx="8229600" cy="1143000"/>
          </a:xfrm>
        </p:spPr>
        <p:txBody>
          <a:bodyPr/>
          <a:lstStyle/>
          <a:p>
            <a:r>
              <a:rPr lang="en-US" dirty="0" smtClean="0"/>
              <a:t>The Big Gap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97796" y="1219200"/>
            <a:ext cx="71690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Relating the lattice approach to the field theory 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approach faces some  challenges: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6096" y="2343172"/>
            <a:ext cx="90704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3366FF"/>
                </a:solidFill>
              </a:rPr>
              <a:t>Technically hard to define precisely the correct spaces </a:t>
            </a:r>
          </a:p>
          <a:p>
            <a:r>
              <a:rPr lang="en-US" sz="2800" dirty="0" smtClean="0">
                <a:solidFill>
                  <a:srgbClr val="3366FF"/>
                </a:solidFill>
              </a:rPr>
              <a:t>of locally gapped lattice Hamiltonians with SRE ground state. 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3719703"/>
            <a:ext cx="3838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3d codes of </a:t>
            </a:r>
            <a:r>
              <a:rPr lang="en-US" sz="3600" dirty="0" err="1" smtClean="0">
                <a:solidFill>
                  <a:srgbClr val="FF0000"/>
                </a:solidFill>
              </a:rPr>
              <a:t>Haah</a:t>
            </a:r>
            <a:r>
              <a:rPr lang="en-US" sz="3600" dirty="0" smtClean="0">
                <a:solidFill>
                  <a:srgbClr val="FF0000"/>
                </a:solidFill>
              </a:rPr>
              <a:t>?  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6" name="Picture 2" descr="Image result for dangerous bend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11" y="0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dangerous bend 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566" y="-381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743200" y="4724400"/>
            <a:ext cx="67315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Field theory versions of </a:t>
            </a:r>
          </a:p>
          <a:p>
            <a:r>
              <a:rPr lang="en-US" sz="3600" dirty="0" err="1" smtClean="0">
                <a:solidFill>
                  <a:srgbClr val="7030A0"/>
                </a:solidFill>
              </a:rPr>
              <a:t>nonabelian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Dijkgraaf</a:t>
            </a:r>
            <a:r>
              <a:rPr lang="en-US" sz="3600" dirty="0" smtClean="0">
                <a:solidFill>
                  <a:srgbClr val="7030A0"/>
                </a:solidFill>
              </a:rPr>
              <a:t>-Witten models? </a:t>
            </a:r>
            <a:endParaRPr lang="en-US" sz="3600" dirty="0">
              <a:solidFill>
                <a:srgbClr val="7030A0"/>
              </a:solidFill>
            </a:endParaRPr>
          </a:p>
        </p:txBody>
      </p:sp>
      <p:pic>
        <p:nvPicPr>
          <p:cNvPr id="2050" name="Picture 2" descr="Image result for fickle finger of f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" y="3297279"/>
            <a:ext cx="2671654" cy="359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5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Needed: Theory of Interfaces Between Topological Field Theories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2766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When does a gapped phase (i.e. a TFT) only have gapless boundary conditions?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23900" y="944880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Gapless modes at boundaries of topological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 insulators and superconductors. 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28600" y="2057400"/>
                <a:ext cx="9147049" cy="941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Witten has given a clear explanation of how this follows very naturally </a:t>
                </a: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a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 an interpretation of index theorems with boundary: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𝑍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𝐼𝑛𝑑𝑒𝑥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d>
                      </m:sup>
                    </m:sSup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   but </a:t>
                </a: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w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hen X has a boundary the index is not topological – must be cured by gapless edge modes. 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057400"/>
                <a:ext cx="9147049" cy="941925"/>
              </a:xfrm>
              <a:prstGeom prst="rect">
                <a:avLst/>
              </a:prstGeom>
              <a:blipFill rotWithShape="1">
                <a:blip r:embed="rId2"/>
                <a:stretch>
                  <a:fillRect l="-600" t="-3247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28600" y="3140574"/>
                <a:ext cx="8382000" cy="881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Example: Invertible 3+1 theory with domain category: </a:t>
                </a:r>
                <a:r>
                  <a:rPr lang="en-US" sz="2400" dirty="0" err="1" smtClean="0">
                    <a:solidFill>
                      <a:srgbClr val="0000FF"/>
                    </a:solidFill>
                  </a:rPr>
                  <a:t>Unoriented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 manifolds with SO(3) </a:t>
                </a:r>
                <a:r>
                  <a:rPr lang="en-US" sz="2400" dirty="0" smtClean="0">
                    <a:solidFill>
                      <a:srgbClr val="0000FF"/>
                    </a:solidFill>
                  </a:rPr>
                  <a:t>bundle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𝑃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→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𝑋</m:t>
                    </m:r>
                  </m:oMath>
                </a14:m>
                <a:r>
                  <a:rPr lang="en-US" sz="2400" dirty="0" smtClean="0">
                    <a:solidFill>
                      <a:srgbClr val="0000FF"/>
                    </a:solidFill>
                  </a:rPr>
                  <a:t>.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𝑍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𝑃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𝑋</m:t>
                            </m:r>
                          </m:e>
                        </m:d>
                      </m:sup>
                    </m:sSup>
                  </m:oMath>
                </a14:m>
                <a:endParaRPr lang="en-US" sz="24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140574"/>
                <a:ext cx="8382000" cy="881652"/>
              </a:xfrm>
              <a:prstGeom prst="rect">
                <a:avLst/>
              </a:prstGeom>
              <a:blipFill rotWithShape="1">
                <a:blip r:embed="rId3"/>
                <a:stretch>
                  <a:fillRect l="-1164" t="-5517" b="-14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6200" y="4267200"/>
                <a:ext cx="8686800" cy="1753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7030A0"/>
                    </a:solidFill>
                  </a:rPr>
                  <a:t>Example (Hopkins):  Fix a space M with a </a:t>
                </a:r>
                <a:r>
                  <a:rPr lang="en-US" sz="2400" dirty="0" err="1" smtClean="0">
                    <a:solidFill>
                      <a:srgbClr val="7030A0"/>
                    </a:solidFill>
                  </a:rPr>
                  <a:t>gerbe</a:t>
                </a:r>
                <a:r>
                  <a:rPr lang="en-US" sz="2400" dirty="0" smtClean="0">
                    <a:solidFill>
                      <a:srgbClr val="7030A0"/>
                    </a:solidFill>
                  </a:rPr>
                  <a:t> connection B and consider a 2-1-0 extended TFT with domain category:  Manifold with map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𝑓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: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𝑋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→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 . </m:t>
                    </m:r>
                  </m:oMath>
                </a14:m>
                <a:r>
                  <a:rPr lang="en-US" sz="2400" dirty="0" smtClean="0">
                    <a:solidFill>
                      <a:srgbClr val="7030A0"/>
                    </a:solidFill>
                  </a:rPr>
                  <a:t>  Partition function on closed 2-surface: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𝑍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X</m:t>
                        </m:r>
                        <m:r>
                          <a:rPr lang="en-US" sz="2400" b="0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𝑓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𝜋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𝑖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 ∫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𝐵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sz="2400" dirty="0" smtClean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4267200"/>
                <a:ext cx="8686800" cy="1753044"/>
              </a:xfrm>
              <a:prstGeom prst="rect">
                <a:avLst/>
              </a:prstGeom>
              <a:blipFill rotWithShape="1">
                <a:blip r:embed="rId4"/>
                <a:stretch>
                  <a:fillRect l="-1123" t="-2778" r="-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0" y="6248400"/>
                <a:ext cx="9296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7030A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𝐵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2400" dirty="0" smtClean="0">
                    <a:solidFill>
                      <a:srgbClr val="7030A0"/>
                    </a:solidFill>
                  </a:rPr>
                  <a:t>is not torsion can prove there is no TFT boundary condition. </a:t>
                </a:r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248400"/>
                <a:ext cx="929640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98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993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288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Clarification Needed: Abelian </a:t>
            </a:r>
            <a:r>
              <a:rPr lang="en-US" dirty="0" err="1" smtClean="0"/>
              <a:t>Chern</a:t>
            </a:r>
            <a:r>
              <a:rPr lang="en-US" dirty="0" smtClean="0"/>
              <a:t> Simons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7" y="1371601"/>
            <a:ext cx="8923403" cy="266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85800" y="4190999"/>
                <a:ext cx="76200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00FF"/>
                    </a:solidFill>
                  </a:rPr>
                  <a:t>Kapustin &amp; </a:t>
                </a:r>
                <a:r>
                  <a:rPr lang="en-US" sz="2800" dirty="0" err="1" smtClean="0">
                    <a:solidFill>
                      <a:srgbClr val="0000FF"/>
                    </a:solidFill>
                  </a:rPr>
                  <a:t>Saulina</a:t>
                </a:r>
                <a:r>
                  <a:rPr lang="en-US" sz="2800" dirty="0" smtClean="0">
                    <a:solidFill>
                      <a:srgbClr val="0000FF"/>
                    </a:solidFill>
                  </a:rPr>
                  <a:t>: Boundary conditions in 1-1 </a:t>
                </a:r>
                <a:endParaRPr lang="en-US" sz="2800" dirty="0" smtClean="0">
                  <a:solidFill>
                    <a:srgbClr val="0000FF"/>
                  </a:solidFill>
                </a:endParaRPr>
              </a:p>
              <a:p>
                <a:r>
                  <a:rPr lang="en-US" sz="2800" dirty="0" smtClean="0">
                    <a:solidFill>
                      <a:srgbClr val="0000FF"/>
                    </a:solidFill>
                  </a:rPr>
                  <a:t>correspondence </a:t>
                </a:r>
                <a:r>
                  <a:rPr lang="en-US" sz="2800" dirty="0" smtClean="0">
                    <a:solidFill>
                      <a:srgbClr val="0000FF"/>
                    </a:solidFill>
                  </a:rPr>
                  <a:t>with </a:t>
                </a:r>
                <a:r>
                  <a:rPr lang="en-US" sz="2800" dirty="0" err="1" smtClean="0">
                    <a:solidFill>
                      <a:srgbClr val="0000FF"/>
                    </a:solidFill>
                  </a:rPr>
                  <a:t>Lagrangian</a:t>
                </a:r>
                <a:r>
                  <a:rPr lang="en-US" sz="2800" dirty="0" smtClean="0">
                    <a:solidFill>
                      <a:srgbClr val="0000FF"/>
                    </a:solidFill>
                  </a:rPr>
                  <a:t> subspaces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FF"/>
                        </a:solidFill>
                        <a:latin typeface="Cambria Math"/>
                      </a:rPr>
                      <m:t>𝒟</m:t>
                    </m:r>
                  </m:oMath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190999"/>
                <a:ext cx="7620000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680" t="-5096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41531" y="5334000"/>
            <a:ext cx="87085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3399"/>
                </a:solidFill>
              </a:rPr>
              <a:t>Freed-Hopkins-Lurie-</a:t>
            </a:r>
            <a:r>
              <a:rPr lang="en-US" sz="2400" dirty="0" err="1" smtClean="0">
                <a:solidFill>
                  <a:srgbClr val="FF3399"/>
                </a:solidFill>
              </a:rPr>
              <a:t>Teleman</a:t>
            </a:r>
            <a:r>
              <a:rPr lang="en-US" sz="2400" dirty="0" smtClean="0">
                <a:solidFill>
                  <a:srgbClr val="FF3399"/>
                </a:solidFill>
              </a:rPr>
              <a:t>: Claim to construct the entire 3-2-1-0  </a:t>
            </a:r>
          </a:p>
          <a:p>
            <a:r>
              <a:rPr lang="en-US" sz="2400" dirty="0" smtClean="0">
                <a:solidFill>
                  <a:srgbClr val="FF3399"/>
                </a:solidFill>
              </a:rPr>
              <a:t>             extended </a:t>
            </a:r>
            <a:r>
              <a:rPr lang="en-US" sz="2400" dirty="0" smtClean="0">
                <a:solidFill>
                  <a:srgbClr val="FF3399"/>
                </a:solidFill>
              </a:rPr>
              <a:t>TFT but have MORE boundary conditions than </a:t>
            </a:r>
          </a:p>
          <a:p>
            <a:r>
              <a:rPr lang="en-US" sz="2400" dirty="0" smtClean="0">
                <a:solidFill>
                  <a:srgbClr val="FF3399"/>
                </a:solidFill>
              </a:rPr>
              <a:t>                      Kapustin-</a:t>
            </a:r>
            <a:r>
              <a:rPr lang="en-US" sz="2400" dirty="0" err="1" smtClean="0">
                <a:solidFill>
                  <a:srgbClr val="FF3399"/>
                </a:solidFill>
              </a:rPr>
              <a:t>Saulina</a:t>
            </a:r>
            <a:r>
              <a:rPr lang="en-US" sz="2400" dirty="0" smtClean="0">
                <a:solidFill>
                  <a:srgbClr val="FF3399"/>
                </a:solidFill>
              </a:rPr>
              <a:t> </a:t>
            </a:r>
            <a:r>
              <a:rPr lang="en-US" sz="2400" dirty="0" smtClean="0">
                <a:solidFill>
                  <a:srgbClr val="FF3399"/>
                </a:solidFill>
              </a:rPr>
              <a:t>(but they seem a little exotic). </a:t>
            </a:r>
            <a:endParaRPr lang="en-US" sz="2400" dirty="0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0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27217</TotalTime>
  <Words>1423</Words>
  <Application>Microsoft Office PowerPoint</Application>
  <PresentationFormat>On-screen Show (4:3)</PresentationFormat>
  <Paragraphs>115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 Few Remarks On The Interaction Of Theoretical Condensed Matter &amp; Physical Mathematics </vt:lpstr>
      <vt:lpstr>PowerPoint Presentation</vt:lpstr>
      <vt:lpstr>Questions From An Aspen/Harvard Working Group</vt:lpstr>
      <vt:lpstr>First Approach: Lattice</vt:lpstr>
      <vt:lpstr>Second &amp; Third Approaches: TFT</vt:lpstr>
      <vt:lpstr>The Big Gap </vt:lpstr>
      <vt:lpstr>Needed: Theory of Interfaces Between Topological Field Theories</vt:lpstr>
      <vt:lpstr>Examples</vt:lpstr>
      <vt:lpstr>Clarification Needed: Abelian Chern Simons </vt:lpstr>
      <vt:lpstr>Three Birthday Questions</vt:lpstr>
      <vt:lpstr>PowerPoint Presentation</vt:lpstr>
      <vt:lpstr>A Question From FreedmanFest 2011</vt:lpstr>
      <vt:lpstr>Realization In Recent Literature? </vt:lpstr>
      <vt:lpstr>A Point From SeibergFest 2016:</vt:lpstr>
      <vt:lpstr>Two Possible New Directions -1/2</vt:lpstr>
      <vt:lpstr>PowerPoint Presentation</vt:lpstr>
      <vt:lpstr>Possible New Directions – 2/2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In N=2 Field Theory</dc:title>
  <dc:creator>Greg</dc:creator>
  <cp:lastModifiedBy>Greg Moore</cp:lastModifiedBy>
  <cp:revision>2359</cp:revision>
  <cp:lastPrinted>2017-03-03T18:01:42Z</cp:lastPrinted>
  <dcterms:created xsi:type="dcterms:W3CDTF">2012-07-01T03:15:52Z</dcterms:created>
  <dcterms:modified xsi:type="dcterms:W3CDTF">2017-03-08T20:52:42Z</dcterms:modified>
</cp:coreProperties>
</file>