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297" r:id="rId2"/>
    <p:sldId id="540" r:id="rId3"/>
    <p:sldId id="641" r:id="rId4"/>
    <p:sldId id="339" r:id="rId5"/>
    <p:sldId id="627" r:id="rId6"/>
    <p:sldId id="626" r:id="rId7"/>
    <p:sldId id="629" r:id="rId8"/>
    <p:sldId id="672" r:id="rId9"/>
    <p:sldId id="665" r:id="rId10"/>
    <p:sldId id="499" r:id="rId11"/>
    <p:sldId id="631" r:id="rId12"/>
    <p:sldId id="498" r:id="rId13"/>
    <p:sldId id="633" r:id="rId14"/>
    <p:sldId id="662" r:id="rId15"/>
    <p:sldId id="723" r:id="rId16"/>
    <p:sldId id="645" r:id="rId17"/>
    <p:sldId id="632" r:id="rId18"/>
    <p:sldId id="601" r:id="rId19"/>
    <p:sldId id="367" r:id="rId20"/>
    <p:sldId id="634" r:id="rId21"/>
    <p:sldId id="509" r:id="rId22"/>
    <p:sldId id="635" r:id="rId23"/>
    <p:sldId id="738" r:id="rId24"/>
    <p:sldId id="640" r:id="rId25"/>
    <p:sldId id="497" r:id="rId26"/>
    <p:sldId id="602" r:id="rId27"/>
    <p:sldId id="510" r:id="rId28"/>
    <p:sldId id="580" r:id="rId29"/>
    <p:sldId id="508" r:id="rId30"/>
    <p:sldId id="653" r:id="rId31"/>
    <p:sldId id="650" r:id="rId32"/>
    <p:sldId id="647" r:id="rId33"/>
    <p:sldId id="684" r:id="rId34"/>
    <p:sldId id="739" r:id="rId35"/>
    <p:sldId id="671" r:id="rId36"/>
    <p:sldId id="689" r:id="rId37"/>
    <p:sldId id="690" r:id="rId38"/>
    <p:sldId id="691" r:id="rId39"/>
    <p:sldId id="692" r:id="rId40"/>
    <p:sldId id="693" r:id="rId41"/>
    <p:sldId id="694" r:id="rId42"/>
    <p:sldId id="695" r:id="rId43"/>
    <p:sldId id="696" r:id="rId44"/>
    <p:sldId id="697" r:id="rId45"/>
    <p:sldId id="698" r:id="rId46"/>
    <p:sldId id="699" r:id="rId47"/>
    <p:sldId id="700" r:id="rId48"/>
    <p:sldId id="701" r:id="rId49"/>
    <p:sldId id="702" r:id="rId50"/>
    <p:sldId id="703" r:id="rId51"/>
    <p:sldId id="733" r:id="rId52"/>
    <p:sldId id="704" r:id="rId53"/>
    <p:sldId id="705" r:id="rId54"/>
    <p:sldId id="706" r:id="rId55"/>
    <p:sldId id="681" r:id="rId56"/>
    <p:sldId id="725" r:id="rId57"/>
    <p:sldId id="707" r:id="rId58"/>
    <p:sldId id="708" r:id="rId59"/>
    <p:sldId id="709" r:id="rId60"/>
    <p:sldId id="710" r:id="rId61"/>
    <p:sldId id="711" r:id="rId62"/>
    <p:sldId id="712" r:id="rId63"/>
    <p:sldId id="713" r:id="rId64"/>
    <p:sldId id="714" r:id="rId65"/>
    <p:sldId id="715" r:id="rId66"/>
    <p:sldId id="717" r:id="rId67"/>
    <p:sldId id="718" r:id="rId68"/>
    <p:sldId id="719" r:id="rId69"/>
    <p:sldId id="728" r:id="rId70"/>
    <p:sldId id="720" r:id="rId71"/>
    <p:sldId id="721" r:id="rId72"/>
    <p:sldId id="732" r:id="rId73"/>
    <p:sldId id="740" r:id="rId74"/>
    <p:sldId id="539" r:id="rId75"/>
    <p:sldId id="558" r:id="rId76"/>
    <p:sldId id="544" r:id="rId77"/>
    <p:sldId id="730" r:id="rId78"/>
    <p:sldId id="729" r:id="rId79"/>
    <p:sldId id="664" r:id="rId80"/>
    <p:sldId id="734" r:id="rId81"/>
    <p:sldId id="731" r:id="rId82"/>
    <p:sldId id="735" r:id="rId83"/>
    <p:sldId id="741" r:id="rId84"/>
    <p:sldId id="547" r:id="rId85"/>
    <p:sldId id="670" r:id="rId86"/>
    <p:sldId id="585" r:id="rId87"/>
    <p:sldId id="742" r:id="rId88"/>
    <p:sldId id="726" r:id="rId89"/>
    <p:sldId id="736" r:id="rId90"/>
    <p:sldId id="608" r:id="rId91"/>
    <p:sldId id="727" r:id="rId92"/>
    <p:sldId id="685" r:id="rId93"/>
    <p:sldId id="686" r:id="rId94"/>
    <p:sldId id="687" r:id="rId95"/>
    <p:sldId id="675" r:id="rId96"/>
    <p:sldId id="676" r:id="rId97"/>
    <p:sldId id="677" r:id="rId98"/>
    <p:sldId id="678" r:id="rId99"/>
    <p:sldId id="679" r:id="rId100"/>
    <p:sldId id="680" r:id="rId101"/>
    <p:sldId id="682" r:id="rId10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30E99"/>
    <a:srgbClr val="009999"/>
    <a:srgbClr val="0F0498"/>
    <a:srgbClr val="3366FF"/>
    <a:srgbClr val="FF3399"/>
    <a:srgbClr val="F75E09"/>
    <a:srgbClr val="FF33CC"/>
    <a:srgbClr val="FF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864" autoAdjust="0"/>
    <p:restoredTop sz="92828" autoAdjust="0"/>
  </p:normalViewPr>
  <p:slideViewPr>
    <p:cSldViewPr>
      <p:cViewPr varScale="1">
        <p:scale>
          <a:sx n="60" d="100"/>
          <a:sy n="60" d="100"/>
        </p:scale>
        <p:origin x="3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8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30640"/>
    </p:cViewPr>
  </p:sorterViewPr>
  <p:notesViewPr>
    <p:cSldViewPr>
      <p:cViewPr varScale="1">
        <p:scale>
          <a:sx n="51" d="100"/>
          <a:sy n="51" d="100"/>
        </p:scale>
        <p:origin x="-2656" y="-8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196" cy="481709"/>
          </a:xfrm>
          <a:prstGeom prst="rect">
            <a:avLst/>
          </a:prstGeom>
        </p:spPr>
        <p:txBody>
          <a:bodyPr vert="horz" lIns="95505" tIns="47752" rIns="95505" bIns="477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335" y="1"/>
            <a:ext cx="3169196" cy="481709"/>
          </a:xfrm>
          <a:prstGeom prst="rect">
            <a:avLst/>
          </a:prstGeom>
        </p:spPr>
        <p:txBody>
          <a:bodyPr vert="horz" lIns="95505" tIns="47752" rIns="95505" bIns="47752" rtlCol="0"/>
          <a:lstStyle>
            <a:lvl1pPr algn="r">
              <a:defRPr sz="1200"/>
            </a:lvl1pPr>
          </a:lstStyle>
          <a:p>
            <a:fld id="{884D7B24-F37C-4063-9D15-DA6D10A095B3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91"/>
            <a:ext cx="3169196" cy="481709"/>
          </a:xfrm>
          <a:prstGeom prst="rect">
            <a:avLst/>
          </a:prstGeom>
        </p:spPr>
        <p:txBody>
          <a:bodyPr vert="horz" lIns="95505" tIns="47752" rIns="95505" bIns="477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335" y="9119491"/>
            <a:ext cx="3169196" cy="481709"/>
          </a:xfrm>
          <a:prstGeom prst="rect">
            <a:avLst/>
          </a:prstGeom>
        </p:spPr>
        <p:txBody>
          <a:bodyPr vert="horz" lIns="95505" tIns="47752" rIns="95505" bIns="47752" rtlCol="0" anchor="b"/>
          <a:lstStyle>
            <a:lvl1pPr algn="r">
              <a:defRPr sz="1200"/>
            </a:lvl1pPr>
          </a:lstStyle>
          <a:p>
            <a:fld id="{6BE4B03D-EE34-46CA-97AA-FCC00A7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169920" cy="480061"/>
          </a:xfrm>
          <a:prstGeom prst="rect">
            <a:avLst/>
          </a:prstGeom>
        </p:spPr>
        <p:txBody>
          <a:bodyPr vert="horz" lIns="96585" tIns="48292" rIns="96585" bIns="482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4"/>
            <a:ext cx="3169920" cy="480061"/>
          </a:xfrm>
          <a:prstGeom prst="rect">
            <a:avLst/>
          </a:prstGeom>
        </p:spPr>
        <p:txBody>
          <a:bodyPr vert="horz" lIns="96585" tIns="48292" rIns="96585" bIns="48292" rtlCol="0"/>
          <a:lstStyle>
            <a:lvl1pPr algn="r">
              <a:defRPr sz="1200"/>
            </a:lvl1pPr>
          </a:lstStyle>
          <a:p>
            <a:fld id="{98A5ECA1-AB10-45E6-BCA8-DC1BA3E26014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19138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5" tIns="48292" rIns="96585" bIns="482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2"/>
            <a:ext cx="5852160" cy="4320541"/>
          </a:xfrm>
          <a:prstGeom prst="rect">
            <a:avLst/>
          </a:prstGeom>
        </p:spPr>
        <p:txBody>
          <a:bodyPr vert="horz" lIns="96585" tIns="48292" rIns="96585" bIns="482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1"/>
          </a:xfrm>
          <a:prstGeom prst="rect">
            <a:avLst/>
          </a:prstGeom>
        </p:spPr>
        <p:txBody>
          <a:bodyPr vert="horz" lIns="96585" tIns="48292" rIns="96585" bIns="482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5"/>
            <a:ext cx="3169920" cy="480061"/>
          </a:xfrm>
          <a:prstGeom prst="rect">
            <a:avLst/>
          </a:prstGeom>
        </p:spPr>
        <p:txBody>
          <a:bodyPr vert="horz" lIns="96585" tIns="48292" rIns="96585" bIns="48292" rtlCol="0" anchor="b"/>
          <a:lstStyle>
            <a:lvl1pPr algn="r">
              <a:defRPr sz="1200"/>
            </a:lvl1pPr>
          </a:lstStyle>
          <a:p>
            <a:fld id="{5BAA4790-2064-4CC5-944F-773F18D31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</a:t>
            </a:r>
            <a:r>
              <a:rPr lang="en-US" baseline="0" dirty="0" smtClean="0"/>
              <a:t> Comparison with Freedman’s topological classification of four-manifolds shows there is a huge difference between the topological and smooth categories. Very deep.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5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42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1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31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though the topological</a:t>
            </a:r>
            <a:r>
              <a:rPr lang="en-US" baseline="0" dirty="0" smtClean="0"/>
              <a:t> twists of N=4 SYM are very different. </a:t>
            </a:r>
          </a:p>
          <a:p>
            <a:r>
              <a:rPr lang="en-US" baseline="0" dirty="0" smtClean="0"/>
              <a:t>Incidentally, </a:t>
            </a:r>
          </a:p>
          <a:p>
            <a:r>
              <a:rPr lang="en-US" dirty="0" smtClean="0"/>
              <a:t>One is not allowe</a:t>
            </a:r>
            <a:r>
              <a:rPr lang="en-US" baseline="0" dirty="0" smtClean="0"/>
              <a:t>d to cancel Witten from this equation.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51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8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98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5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70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derivative of Erf(x) goes to zero rapidly, so the sum is actually convergent, even though</a:t>
            </a:r>
            <a:r>
              <a:rPr lang="en-US" baseline="0" dirty="0" smtClean="0"/>
              <a:t> the holomorphic power of q has the wrong 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9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derivative of Erf(x) goes to zero rapidly, so the sum is actually convergent, even though</a:t>
            </a:r>
            <a:r>
              <a:rPr lang="en-US" baseline="0" dirty="0" smtClean="0"/>
              <a:t> the holomorphic power of q has the wrong 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8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THIS WAS A KEY INGREDIENT MISSING IN THE LATE 90’s AND LED TO THE PROBLEMS ENCOUNTERED THEN.</a:t>
            </a:r>
            <a:r>
              <a:rPr lang="en-US" baseline="0" dirty="0" smtClean="0"/>
              <a:t> It also violates folklore because people would generally expect the coupling to the background spin-c structure to be topological and holomorphic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7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15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79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in words the measure</a:t>
            </a:r>
            <a:r>
              <a:rPr lang="en-US" baseline="0" dirty="0" smtClean="0"/>
              <a:t> is modular invariant . Say in words that modularity of h-hat is crucial so that the finite boundaries do not contribute.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6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9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83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33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6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talk will be based on something called topologically twisted d=4 N=2* supersymmetric</a:t>
            </a:r>
            <a:r>
              <a:rPr lang="en-US" baseline="0" dirty="0" smtClean="0"/>
              <a:t> Yang-Mills theory with gauge group G = SU(2) or SO(3). </a:t>
            </a:r>
          </a:p>
          <a:p>
            <a:r>
              <a:rPr lang="en-US" baseline="0" dirty="0" smtClean="0"/>
              <a:t>But you don’t need to know what all that means to follow many of the main messages.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say U(x) is unitary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1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MARCOS</a:t>
            </a:r>
            <a:r>
              <a:rPr lang="en-US" baseline="0" dirty="0" smtClean="0"/>
              <a:t> STORY: 1998 KITP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6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MARCOS</a:t>
            </a:r>
            <a:r>
              <a:rPr lang="en-US" baseline="0" dirty="0" smtClean="0"/>
              <a:t> STORY: 1998 KITP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8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8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0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-2286000" y="5334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95AA-D3F1-4AE9-806B-FD0C59DDBC4F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9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2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2.png"/><Relationship Id="rId5" Type="http://schemas.openxmlformats.org/officeDocument/2006/relationships/image" Target="../media/image600.png"/><Relationship Id="rId4" Type="http://schemas.openxmlformats.org/officeDocument/2006/relationships/image" Target="../media/image591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1.png"/><Relationship Id="rId4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1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70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37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6.png"/><Relationship Id="rId7" Type="http://schemas.openxmlformats.org/officeDocument/2006/relationships/image" Target="../media/image522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0.png"/><Relationship Id="rId5" Type="http://schemas.openxmlformats.org/officeDocument/2006/relationships/image" Target="../media/image501.png"/><Relationship Id="rId4" Type="http://schemas.openxmlformats.org/officeDocument/2006/relationships/image" Target="../media/image590.png"/><Relationship Id="rId9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7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55.png"/><Relationship Id="rId4" Type="http://schemas.openxmlformats.org/officeDocument/2006/relationships/image" Target="../media/image6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8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1.png"/><Relationship Id="rId5" Type="http://schemas.openxmlformats.org/officeDocument/2006/relationships/image" Target="../media/image640.png"/><Relationship Id="rId4" Type="http://schemas.openxmlformats.org/officeDocument/2006/relationships/image" Target="../media/image420.png"/><Relationship Id="rId9" Type="http://schemas.openxmlformats.org/officeDocument/2006/relationships/image" Target="../media/image5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80.png"/><Relationship Id="rId7" Type="http://schemas.openxmlformats.org/officeDocument/2006/relationships/image" Target="../media/image81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5" Type="http://schemas.openxmlformats.org/officeDocument/2006/relationships/image" Target="../media/image450.png"/><Relationship Id="rId4" Type="http://schemas.openxmlformats.org/officeDocument/2006/relationships/image" Target="../media/image69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0.png"/><Relationship Id="rId5" Type="http://schemas.openxmlformats.org/officeDocument/2006/relationships/image" Target="../media/image50.png"/><Relationship Id="rId4" Type="http://schemas.openxmlformats.org/officeDocument/2006/relationships/image" Target="../media/image780.png"/><Relationship Id="rId9" Type="http://schemas.openxmlformats.org/officeDocument/2006/relationships/image" Target="../media/image693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4.png"/><Relationship Id="rId2" Type="http://schemas.openxmlformats.org/officeDocument/2006/relationships/image" Target="../media/image5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0.png"/><Relationship Id="rId2" Type="http://schemas.openxmlformats.org/officeDocument/2006/relationships/image" Target="../media/image580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59.png"/><Relationship Id="rId10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8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860.png"/><Relationship Id="rId7" Type="http://schemas.openxmlformats.org/officeDocument/2006/relationships/image" Target="../media/image9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10" Type="http://schemas.openxmlformats.org/officeDocument/2006/relationships/image" Target="../media/image523.png"/><Relationship Id="rId4" Type="http://schemas.openxmlformats.org/officeDocument/2006/relationships/image" Target="../media/image870.png"/><Relationship Id="rId9" Type="http://schemas.openxmlformats.org/officeDocument/2006/relationships/image" Target="../media/image5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21.png"/><Relationship Id="rId7" Type="http://schemas.openxmlformats.org/officeDocument/2006/relationships/image" Target="../media/image760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1.png"/><Relationship Id="rId5" Type="http://schemas.openxmlformats.org/officeDocument/2006/relationships/image" Target="../media/image740.png"/><Relationship Id="rId4" Type="http://schemas.openxmlformats.org/officeDocument/2006/relationships/image" Target="../media/image7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812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1.png"/><Relationship Id="rId5" Type="http://schemas.openxmlformats.org/officeDocument/2006/relationships/image" Target="../media/image750.png"/><Relationship Id="rId4" Type="http://schemas.openxmlformats.org/officeDocument/2006/relationships/image" Target="../media/image7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2.png"/><Relationship Id="rId7" Type="http://schemas.openxmlformats.org/officeDocument/2006/relationships/image" Target="../media/image61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2.png"/><Relationship Id="rId5" Type="http://schemas.openxmlformats.org/officeDocument/2006/relationships/image" Target="../media/image7800.png"/><Relationship Id="rId4" Type="http://schemas.openxmlformats.org/officeDocument/2006/relationships/image" Target="../media/image6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8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2.png"/><Relationship Id="rId5" Type="http://schemas.openxmlformats.org/officeDocument/2006/relationships/image" Target="../media/image830.png"/><Relationship Id="rId4" Type="http://schemas.openxmlformats.org/officeDocument/2006/relationships/image" Target="../media/image8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1.png"/><Relationship Id="rId5" Type="http://schemas.openxmlformats.org/officeDocument/2006/relationships/image" Target="../media/image831.png"/><Relationship Id="rId4" Type="http://schemas.openxmlformats.org/officeDocument/2006/relationships/image" Target="../media/image8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8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36.png"/><Relationship Id="rId7" Type="http://schemas.openxmlformats.org/officeDocument/2006/relationships/image" Target="../media/image93.png"/><Relationship Id="rId2" Type="http://schemas.openxmlformats.org/officeDocument/2006/relationships/image" Target="../media/image12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11" Type="http://schemas.openxmlformats.org/officeDocument/2006/relationships/image" Target="../media/image882.png"/><Relationship Id="rId10" Type="http://schemas.openxmlformats.org/officeDocument/2006/relationships/image" Target="../media/image96.png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0.png"/><Relationship Id="rId7" Type="http://schemas.openxmlformats.org/officeDocument/2006/relationships/image" Target="../media/image6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1.png"/><Relationship Id="rId3" Type="http://schemas.openxmlformats.org/officeDocument/2006/relationships/image" Target="../media/image84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9" Type="http://schemas.openxmlformats.org/officeDocument/2006/relationships/image" Target="../media/image6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image" Target="../media/image89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2.png"/><Relationship Id="rId3" Type="http://schemas.openxmlformats.org/officeDocument/2006/relationships/image" Target="../media/image102.png"/><Relationship Id="rId7" Type="http://schemas.openxmlformats.org/officeDocument/2006/relationships/image" Target="../media/image13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72.png"/><Relationship Id="rId5" Type="http://schemas.openxmlformats.org/officeDocument/2006/relationships/image" Target="../media/image223.png"/><Relationship Id="rId10" Type="http://schemas.openxmlformats.org/officeDocument/2006/relationships/image" Target="../media/image91.emf"/><Relationship Id="rId4" Type="http://schemas.openxmlformats.org/officeDocument/2006/relationships/image" Target="../media/image105.png"/><Relationship Id="rId9" Type="http://schemas.openxmlformats.org/officeDocument/2006/relationships/image" Target="../media/image2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50.png"/><Relationship Id="rId7" Type="http://schemas.openxmlformats.org/officeDocument/2006/relationships/image" Target="../media/image113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0.png"/><Relationship Id="rId7" Type="http://schemas.openxmlformats.org/officeDocument/2006/relationships/image" Target="../media/image91.emf"/><Relationship Id="rId2" Type="http://schemas.openxmlformats.org/officeDocument/2006/relationships/image" Target="../media/image133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16.png"/><Relationship Id="rId4" Type="http://schemas.openxmlformats.org/officeDocument/2006/relationships/image" Target="../media/image11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1101.png"/><Relationship Id="rId7" Type="http://schemas.openxmlformats.org/officeDocument/2006/relationships/image" Target="../media/image1141.png"/><Relationship Id="rId2" Type="http://schemas.openxmlformats.org/officeDocument/2006/relationships/image" Target="../media/image10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0.png"/><Relationship Id="rId5" Type="http://schemas.openxmlformats.org/officeDocument/2006/relationships/image" Target="../media/image1120.png"/><Relationship Id="rId4" Type="http://schemas.openxmlformats.org/officeDocument/2006/relationships/image" Target="../media/image11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2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7.png"/><Relationship Id="rId4" Type="http://schemas.openxmlformats.org/officeDocument/2006/relationships/image" Target="../media/image116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1.png"/><Relationship Id="rId2" Type="http://schemas.openxmlformats.org/officeDocument/2006/relationships/image" Target="../media/image11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2.png"/><Relationship Id="rId4" Type="http://schemas.openxmlformats.org/officeDocument/2006/relationships/image" Target="../media/image80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8.png"/><Relationship Id="rId4" Type="http://schemas.openxmlformats.org/officeDocument/2006/relationships/image" Target="../media/image9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1.png"/><Relationship Id="rId2" Type="http://schemas.openxmlformats.org/officeDocument/2006/relationships/image" Target="../media/image8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1.png"/><Relationship Id="rId4" Type="http://schemas.openxmlformats.org/officeDocument/2006/relationships/image" Target="../media/image90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0.png"/><Relationship Id="rId3" Type="http://schemas.openxmlformats.org/officeDocument/2006/relationships/image" Target="../media/image8600.png"/><Relationship Id="rId7" Type="http://schemas.openxmlformats.org/officeDocument/2006/relationships/image" Target="../media/image99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700.png"/><Relationship Id="rId9" Type="http://schemas.openxmlformats.org/officeDocument/2006/relationships/image" Target="../media/image8900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2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49.png"/><Relationship Id="rId7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png"/><Relationship Id="rId5" Type="http://schemas.openxmlformats.org/officeDocument/2006/relationships/image" Target="../media/image61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4.png"/><Relationship Id="rId5" Type="http://schemas.openxmlformats.org/officeDocument/2006/relationships/image" Target="../media/image1620.png"/><Relationship Id="rId4" Type="http://schemas.openxmlformats.org/officeDocument/2006/relationships/image" Target="../media/image161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5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0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0.png"/><Relationship Id="rId4" Type="http://schemas.openxmlformats.org/officeDocument/2006/relationships/image" Target="../media/image12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8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5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0.png"/><Relationship Id="rId4" Type="http://schemas.openxmlformats.org/officeDocument/2006/relationships/image" Target="../media/image52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0.png"/><Relationship Id="rId5" Type="http://schemas.openxmlformats.org/officeDocument/2006/relationships/image" Target="../media/image561.png"/><Relationship Id="rId4" Type="http://schemas.openxmlformats.org/officeDocument/2006/relationships/image" Target="../media/image10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74552" y="511921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N=2* SYM And </a:t>
            </a:r>
            <a:br>
              <a:rPr lang="en-US" sz="4800" dirty="0" smtClean="0"/>
            </a:br>
            <a:r>
              <a:rPr lang="en-US" sz="4800" dirty="0" smtClean="0"/>
              <a:t>Four Manifold Invariants</a:t>
            </a:r>
            <a:br>
              <a:rPr lang="en-US" sz="4800" dirty="0" smtClean="0"/>
            </a:b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69088" y="1444366"/>
            <a:ext cx="7256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Gregory Moore, Rutgers University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29141"/>
            <a:ext cx="6858000" cy="4867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819" y="2717154"/>
            <a:ext cx="4876800" cy="2718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943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May 26, 2021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5867"/>
            <a:ext cx="7696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Four-Manifolds We Consider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1103526"/>
                <a:ext cx="845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: </m:t>
                    </m:r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Smooth, compact, oriented,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𝜕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=∅. 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03526"/>
                <a:ext cx="8458200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00300" y="4803222"/>
                <a:ext cx="4038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𝑖𝑠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odd  </a:t>
                </a:r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00" y="4803222"/>
                <a:ext cx="4038600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0752" y="2913397"/>
                <a:ext cx="8763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assume (as in Donaldson theory)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 smtClean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admits an almost complex structure </a:t>
                </a:r>
                <a:endParaRPr lang="en-US" sz="32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2" y="2913397"/>
                <a:ext cx="8763000" cy="1077218"/>
              </a:xfrm>
              <a:prstGeom prst="rect">
                <a:avLst/>
              </a:prstGeom>
              <a:blipFill>
                <a:blip r:embed="rId5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04900" y="2105794"/>
                <a:ext cx="6629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simplicity: Connected,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2105794"/>
                <a:ext cx="6629400" cy="523220"/>
              </a:xfrm>
              <a:prstGeom prst="rect">
                <a:avLst/>
              </a:prstGeom>
              <a:blipFill>
                <a:blip r:embed="rId7"/>
                <a:stretch>
                  <a:fillRect l="-183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-Right Arrow 4"/>
          <p:cNvSpPr/>
          <p:nvPr/>
        </p:nvSpPr>
        <p:spPr>
          <a:xfrm>
            <a:off x="3498501" y="414001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0999" y="5791200"/>
                <a:ext cx="85344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Important: Do </a:t>
                </a:r>
                <a:r>
                  <a:rPr lang="en-US" sz="4000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</a:t>
                </a:r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assume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spin </a:t>
                </a:r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5791200"/>
                <a:ext cx="8534401" cy="707886"/>
              </a:xfrm>
              <a:prstGeom prst="rect">
                <a:avLst/>
              </a:prstGeom>
              <a:blipFill>
                <a:blip r:embed="rId8"/>
                <a:stretch>
                  <a:fillRect l="-249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0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4" grpId="0"/>
      <p:bldP spid="9" grpId="0"/>
      <p:bldP spid="5" grpId="0" animBg="1"/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584" y="-115125"/>
            <a:ext cx="8229600" cy="1143000"/>
          </a:xfrm>
        </p:spPr>
        <p:txBody>
          <a:bodyPr/>
          <a:lstStyle/>
          <a:p>
            <a:r>
              <a:rPr lang="en-US" dirty="0" smtClean="0"/>
              <a:t>FAQ 4: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9331" y="6163725"/>
                <a:ext cx="6934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Yes,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𝜅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No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𝜅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3600" b="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31" y="6163725"/>
                <a:ext cx="6934200" cy="646331"/>
              </a:xfrm>
              <a:prstGeom prst="rect">
                <a:avLst/>
              </a:prstGeom>
              <a:blipFill>
                <a:blip r:embed="rId2"/>
                <a:stretch>
                  <a:fillRect l="-263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274" y="2366156"/>
                <a:ext cx="8001000" cy="13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𝐿𝐸𝐸𝑇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𝔰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+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𝔰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74" y="2366156"/>
                <a:ext cx="8001000" cy="1350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740" y="838448"/>
                <a:ext cx="87718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Again using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symmetry the coupling to the background spin-c connection is expected to be holomorphic 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=〈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𝑇𝑟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〉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40" y="838448"/>
                <a:ext cx="8771860" cy="1569660"/>
              </a:xfrm>
              <a:prstGeom prst="rect">
                <a:avLst/>
              </a:prstGeom>
              <a:blipFill>
                <a:blip r:embed="rId4"/>
                <a:stretch>
                  <a:fillRect l="-1737" t="-5058" r="-2849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605670" y="3936881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9331" y="5019526"/>
                <a:ext cx="616688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dynamical U(1)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fieldstrength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</a:t>
                </a:r>
              </a:p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Coulomb branch LEET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31" y="5019526"/>
                <a:ext cx="6166885" cy="954107"/>
              </a:xfrm>
              <a:prstGeom prst="rect">
                <a:avLst/>
              </a:prstGeom>
              <a:blipFill>
                <a:blip r:embed="rId5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4388583"/>
                <a:ext cx="87718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Fieldstrength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background spin-c connection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88583"/>
                <a:ext cx="8771860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605670" y="3718092"/>
            <a:ext cx="423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Shapere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Tachikawa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5" grpId="0"/>
      <p:bldP spid="6" grpId="0"/>
      <p:bldP spid="1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609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has important implications for the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S generalization 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948" y="4038600"/>
            <a:ext cx="9194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give explicit formulae for these couplings. </a:t>
            </a:r>
            <a:endParaRPr lang="en-US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405"/>
            <a:ext cx="8229600" cy="1143000"/>
          </a:xfrm>
        </p:spPr>
        <p:txBody>
          <a:bodyPr/>
          <a:lstStyle/>
          <a:p>
            <a:r>
              <a:rPr lang="en-US" dirty="0" smtClean="0"/>
              <a:t>Almost Complex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04021" y="3119001"/>
                <a:ext cx="4267200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021" y="3119001"/>
                <a:ext cx="4267200" cy="910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3535" y="1662602"/>
                <a:ext cx="8839200" cy="84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⊗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a basis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4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5" y="1662602"/>
                <a:ext cx="8839200" cy="847989"/>
              </a:xfrm>
              <a:prstGeom prst="rect">
                <a:avLst/>
              </a:prstGeom>
              <a:blipFill>
                <a:blip r:embed="rId4"/>
                <a:stretch>
                  <a:fillRect t="-2158" b="-24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83535" y="3220215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patches: 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4876800"/>
                <a:ext cx="8915400" cy="11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𝑈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  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𝑅𝑒</m:t>
                                </m:r>
                                <m:d>
                                  <m:dPr>
                                    <m:ctrlP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𝑈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𝐼𝑚</m:t>
                                </m:r>
                                <m:d>
                                  <m:dPr>
                                    <m:ctrlP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𝑈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−</m:t>
                                </m:r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𝐼𝑚</m:t>
                                </m:r>
                                <m:d>
                                  <m:dPr>
                                    <m:ctrlP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𝑈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𝑅𝑒</m:t>
                                </m:r>
                                <m:d>
                                  <m:dPr>
                                    <m:ctrlP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𝑈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𝑆𝑂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876800"/>
                <a:ext cx="8915400" cy="1162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6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72473" y="-14183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Preliminary: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-structure – 1/3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2473" y="-14183"/>
                <a:ext cx="8229600" cy="1143000"/>
              </a:xfrm>
              <a:blipFill>
                <a:blip r:embed="rId3"/>
                <a:stretch>
                  <a:fillRect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188615"/>
                <a:ext cx="9437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𝑆𝑝𝑖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 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lit/>
                          </m:r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}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⊂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88615"/>
                <a:ext cx="94372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7688" y="2037616"/>
                <a:ext cx="6477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360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 </m:t>
                      </m:r>
                      <m:r>
                        <a:rPr lang="en-US" sz="36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𝑆𝑝𝑖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36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𝑆𝑂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88" y="2037616"/>
                <a:ext cx="64770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7688" y="3032228"/>
                <a:ext cx="6685674" cy="84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44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44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88" y="3032228"/>
                <a:ext cx="6685674" cy="8467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92149" y="4038600"/>
                <a:ext cx="92202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Spin-c structure:</a:t>
                </a:r>
              </a:p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Give transition functions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𝑆𝑝𝑖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that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endParaRPr lang="en-US" sz="3600" b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transition functions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149" y="4038600"/>
                <a:ext cx="9220200" cy="2308324"/>
              </a:xfrm>
              <a:prstGeom prst="rect">
                <a:avLst/>
              </a:prstGeom>
              <a:blipFill>
                <a:blip r:embed="rId7"/>
                <a:stretch>
                  <a:fillRect t="-4233" b="-8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2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72473" y="-14183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Preliminary: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𝑆𝑝𝑖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-structure – 2/3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2473" y="-14183"/>
                <a:ext cx="8229600" cy="1143000"/>
              </a:xfrm>
              <a:blipFill>
                <a:blip r:embed="rId3"/>
                <a:stretch>
                  <a:fillRect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08528" y="1606215"/>
                <a:ext cx="9437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𝑆𝑝𝑖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 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lit/>
                          </m:r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}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⊂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8" y="1606215"/>
                <a:ext cx="94372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606833"/>
                <a:ext cx="89154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two obvious 2-dimensional reps: </a:t>
                </a:r>
                <a:r>
                  <a: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2⊗1  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1⊗2 </m:t>
                    </m:r>
                  </m:oMath>
                </a14:m>
                <a:endPara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6833"/>
                <a:ext cx="8915400" cy="1323439"/>
              </a:xfrm>
              <a:prstGeom prst="rect">
                <a:avLst/>
              </a:prstGeom>
              <a:blipFill>
                <a:blip r:embed="rId5"/>
                <a:stretch>
                  <a:fillRect t="-8295" r="-1572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-108529" y="4285742"/>
            <a:ext cx="9437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spin-c structure these define chiral spinor bundles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5867400"/>
                <a:ext cx="6172200" cy="84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>
                            <m:rPr>
                              <m:lit/>
                            </m:r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  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867400"/>
                <a:ext cx="6172200" cy="840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6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28600"/>
                <a:ext cx="7960591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𝔰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det</m:t>
                          </m:r>
                        </m:fName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±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)∈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ℤ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8600"/>
                <a:ext cx="7960591" cy="715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9574" y="1340945"/>
                <a:ext cx="6761874" cy="1203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ℓ=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𝔰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−3 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∈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ℤ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74" y="1340945"/>
                <a:ext cx="6761874" cy="1203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68119" y="2590800"/>
                <a:ext cx="94372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 ACS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ℐ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defines a canonical spin-c structure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ℐ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119" y="2590800"/>
                <a:ext cx="9437255" cy="584775"/>
              </a:xfrm>
              <a:prstGeom prst="rect">
                <a:avLst/>
              </a:prstGeom>
              <a:blipFill>
                <a:blip r:embed="rId5"/>
                <a:stretch>
                  <a:fillRect l="-1680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68119" y="4151011"/>
                <a:ext cx="9372600" cy="1016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ϕ: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𝑆𝑝𝑖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      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↦(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1 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det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119" y="4151011"/>
                <a:ext cx="9372600" cy="1016176"/>
              </a:xfrm>
              <a:prstGeom prst="rect">
                <a:avLst/>
              </a:prstGeom>
              <a:blipFill>
                <a:blip r:embed="rId6"/>
                <a:stretch>
                  <a:fillRect l="-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00446" y="3413039"/>
                <a:ext cx="9437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𝑆𝑝𝑖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 </m:t>
                    </m:r>
                    <m:r>
                      <m:rPr>
                        <m:lit/>
                      </m:rP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lit/>
                          </m:r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}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⊂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446" y="3413039"/>
                <a:ext cx="943725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00446" y="5682117"/>
                <a:ext cx="33066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40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∘</m:t>
                      </m:r>
                      <m:r>
                        <a:rPr lang="en-US" sz="40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𝜙</m:t>
                      </m:r>
                      <m:r>
                        <a:rPr lang="en-US" sz="40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r>
                        <a:rPr lang="en-US" sz="40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US" sz="40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446" y="5682117"/>
                <a:ext cx="330661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1200" y="5589783"/>
                <a:ext cx="289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ℓ=0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589783"/>
                <a:ext cx="289560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81400" y="5620562"/>
                <a:ext cx="2895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𝒥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620562"/>
                <a:ext cx="2895600" cy="769441"/>
              </a:xfrm>
              <a:prstGeom prst="rect">
                <a:avLst/>
              </a:prstGeom>
              <a:blipFill>
                <a:blip r:embed="rId10"/>
                <a:stretch>
                  <a:fillRect l="-8632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73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9274" y="271019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489561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Coulomb Branch Integral:  Measure &amp; Evaluation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8732" y="269434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Physical Formulation Of Partition Function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451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8451" y="386760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Mathematical Formulation Of Partition Function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Preliminaries And Background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SU(2) N=2* SYM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295400" y="5063473"/>
                <a:ext cx="8781473" cy="89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ℛ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𝔰𝔲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𝑔𝑎𝑢𝑔𝑒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ℍ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5400" y="5063473"/>
                <a:ext cx="8781473" cy="891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1263" y="1781577"/>
                <a:ext cx="8781473" cy="758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𝔰𝔲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⊕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𝔰𝔲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⊕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𝔰𝔲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⊕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𝑔𝑎𝑢𝑔𝑒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63" y="1781577"/>
                <a:ext cx="8781473" cy="758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 rot="5400000">
            <a:off x="1943100" y="1302226"/>
            <a:ext cx="533400" cy="3048000"/>
          </a:xfrm>
          <a:prstGeom prst="rightBrace">
            <a:avLst>
              <a:gd name="adj1" fmla="val 0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9625" y="4156208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Hypermultiplet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scalars in rep: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rved Up Arrow 7"/>
          <p:cNvSpPr/>
          <p:nvPr/>
        </p:nvSpPr>
        <p:spPr>
          <a:xfrm rot="16012425">
            <a:off x="5887725" y="5204179"/>
            <a:ext cx="7620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5924" y="5123489"/>
                <a:ext cx="22368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𝑆𝑈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24" y="5123489"/>
                <a:ext cx="223681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43000" y="3285868"/>
            <a:ext cx="24003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Lorentz</a:t>
            </a:r>
            <a:endParaRPr lang="en-US" sz="2800" dirty="0">
              <a:solidFill>
                <a:srgbClr val="0F04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42970"/>
            <a:ext cx="8229600" cy="1143000"/>
          </a:xfrm>
        </p:spPr>
        <p:txBody>
          <a:bodyPr/>
          <a:lstStyle/>
          <a:p>
            <a:r>
              <a:rPr lang="en-US" dirty="0" smtClean="0"/>
              <a:t>Topological Twisting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9931" y="1175370"/>
                <a:ext cx="86366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Couple to background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gauge field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31" y="1175370"/>
                <a:ext cx="8636619" cy="646331"/>
              </a:xfrm>
              <a:prstGeom prst="rect">
                <a:avLst/>
              </a:prstGeom>
              <a:blipFill>
                <a:blip r:embed="rId2"/>
                <a:stretch>
                  <a:fillRect l="-2189" t="-15094" r="-1342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5951" y="2143592"/>
                <a:ext cx="861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Identify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𝔰𝔲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𝔰𝔲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local Lorentz algebra </a:t>
                </a:r>
                <a:endParaRPr lang="en-US" sz="28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51" y="2143592"/>
                <a:ext cx="8610600" cy="523220"/>
              </a:xfrm>
              <a:prstGeom prst="rect">
                <a:avLst/>
              </a:prstGeom>
              <a:blipFill>
                <a:blip r:embed="rId3"/>
                <a:stretch>
                  <a:fillRect l="-1487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1201479" y="34337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198967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Hypermultiplet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scalar fields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spinors under twisting 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05000" y="4593118"/>
                <a:ext cx="502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not spin? </a:t>
                </a:r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593118"/>
                <a:ext cx="5029200" cy="646331"/>
              </a:xfrm>
              <a:prstGeom prst="rect">
                <a:avLst/>
              </a:prstGeom>
              <a:blipFill>
                <a:blip r:embed="rId4"/>
                <a:stretch>
                  <a:fillRect l="-375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0858" y="5530362"/>
                <a:ext cx="7467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Cure the problem by introducing an ``</a:t>
                </a:r>
                <a:r>
                  <a:rPr lang="en-US" sz="3600" b="1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ultraviolet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’’  spin-c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58" y="5530362"/>
                <a:ext cx="7467600" cy="1200329"/>
              </a:xfrm>
              <a:prstGeom prst="rect">
                <a:avLst/>
              </a:prstGeom>
              <a:blipFill>
                <a:blip r:embed="rId5"/>
                <a:stretch>
                  <a:fillRect l="-2531" t="-7614" r="-220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4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984" y="5061097"/>
            <a:ext cx="855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known how to twist the general d=4 N=2 theory. 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60" y="161929"/>
                <a:ext cx="875722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with a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uv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spin-c structure the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hypermultiplet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scalars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-theory are spinors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" y="161929"/>
                <a:ext cx="8757227" cy="1754326"/>
              </a:xfrm>
              <a:prstGeom prst="rect">
                <a:avLst/>
              </a:prstGeom>
              <a:blipFill>
                <a:blip r:embed="rId3"/>
                <a:stretch>
                  <a:fillRect t="-5575" b="-1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4341" y="2590800"/>
                <a:ext cx="87761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6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basic topological twisting needs to be supplemented with extra data</a:t>
                </a:r>
                <a:endParaRPr lang="en-US" sz="36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1" y="2590800"/>
                <a:ext cx="8776157" cy="1200329"/>
              </a:xfrm>
              <a:prstGeom prst="rect">
                <a:avLst/>
              </a:prstGeom>
              <a:blipFill>
                <a:blip r:embed="rId4"/>
                <a:stretch>
                  <a:fillRect l="-1528" t="-7614" r="-1528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5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" y="-58283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Topologically Twisted Partition Function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9600" y="2141681"/>
                <a:ext cx="7756482" cy="97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  <m:sup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41681"/>
                <a:ext cx="7756482" cy="977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1898" y="3415302"/>
                <a:ext cx="3048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ℂ</m:t>
                      </m:r>
                    </m:oMath>
                  </m:oMathPara>
                </a14:m>
                <a:endParaRPr lang="en-US" sz="4400" b="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898" y="3415302"/>
                <a:ext cx="30480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670" y="4480532"/>
                <a:ext cx="90539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(UV) Spin-c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</m:oMath>
                </a14:m>
                <a:endParaRPr lang="en-US" sz="3200" b="0" i="1" dirty="0" smtClean="0">
                  <a:solidFill>
                    <a:srgbClr val="FF3399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𝔰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0" y="4480532"/>
                <a:ext cx="9053946" cy="1077218"/>
              </a:xfrm>
              <a:prstGeom prst="rect">
                <a:avLst/>
              </a:prstGeom>
              <a:blipFill>
                <a:blip r:embed="rId5"/>
                <a:stretch>
                  <a:fillRect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48105" y="1268321"/>
            <a:ext cx="832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 needed to formulate the partition function: 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5800" y="5929975"/>
                <a:ext cx="40034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F049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𝜈</m:t>
                      </m:r>
                      <m:r>
                        <a:rPr lang="en-US" sz="4000" b="0" i="1" smtClean="0">
                          <a:solidFill>
                            <a:srgbClr val="0F049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40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  <m:r>
                            <a:rPr lang="en-US" sz="40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/2</m:t>
                          </m:r>
                          <m:r>
                            <a:rPr lang="en-US" sz="40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929975"/>
                <a:ext cx="400341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19400" y="3470410"/>
                <a:ext cx="3352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UV scale </a:t>
                </a:r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470410"/>
                <a:ext cx="3352800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09411" y="3398233"/>
                <a:ext cx="4038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411" y="3398233"/>
                <a:ext cx="40386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18543" y="5991530"/>
            <a:ext cx="4595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 </a:t>
            </a:r>
            <a:r>
              <a:rPr lang="en-US" sz="3600" dirty="0" err="1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Hooft</a:t>
            </a:r>
            <a:r>
              <a:rPr lang="en-US" sz="3600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flux </a:t>
            </a:r>
            <a:endParaRPr lang="en-US" sz="3600" dirty="0">
              <a:solidFill>
                <a:srgbClr val="030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10" grpId="0"/>
      <p:bldP spid="4" grpId="0"/>
      <p:bldP spid="12" grpId="0"/>
      <p:bldP spid="9" grpId="0"/>
      <p:bldP spid="1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08" y="85491"/>
            <a:ext cx="895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JAN MANSCHOT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62" y="1142999"/>
            <a:ext cx="8451937" cy="4754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6172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arXiv:2104.06492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465788"/>
                <a:ext cx="7391400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…..  and a metric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𝜇𝜈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…. </a:t>
                </a:r>
                <a:endParaRPr lang="en-US" sz="36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65788"/>
                <a:ext cx="7391400" cy="690895"/>
              </a:xfrm>
              <a:prstGeom prst="rect">
                <a:avLst/>
              </a:prstGeom>
              <a:blipFill>
                <a:blip r:embed="rId2"/>
                <a:stretch>
                  <a:fillRect l="-2473" t="-14035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7540" y="1426039"/>
                <a:ext cx="7086600" cy="87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𝜇𝜈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𝜇𝜈</m:t>
                            </m:r>
                          </m:sub>
                        </m:sSub>
                      </m:e>
                    </m:d>
                  </m:oMath>
                </a14:m>
                <a:endParaRPr lang="en-US" sz="44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40" y="1426039"/>
                <a:ext cx="7086600" cy="872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030" y="3674391"/>
                <a:ext cx="8754140" cy="160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𝑇𝑟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∧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+  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30" y="3674391"/>
                <a:ext cx="8754140" cy="16026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97172" y="271318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metric should drop out….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4802" y="5791200"/>
                <a:ext cx="90615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𝑍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should be holomorphic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…. 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02" y="5791200"/>
                <a:ext cx="9061598" cy="707886"/>
              </a:xfrm>
              <a:prstGeom prst="rect">
                <a:avLst/>
              </a:prstGeom>
              <a:blipFill>
                <a:blip r:embed="rId5"/>
                <a:stretch>
                  <a:fillRect l="-2423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49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58298"/>
            <a:ext cx="8229600" cy="1143000"/>
          </a:xfrm>
        </p:spPr>
        <p:txBody>
          <a:bodyPr/>
          <a:lstStyle/>
          <a:p>
            <a:r>
              <a:rPr lang="en-US" dirty="0" smtClean="0"/>
              <a:t>Operators In The TQFT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9860" y="2038686"/>
                <a:ext cx="82469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+⋯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60" y="2038686"/>
                <a:ext cx="824696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7350" y="3844017"/>
                <a:ext cx="57150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𝒪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𝑇𝑟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50" y="3844017"/>
                <a:ext cx="5715000" cy="1585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14950" y="5509034"/>
                <a:ext cx="6019800" cy="135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𝒪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𝑇𝑟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𝜙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0" y="5509034"/>
                <a:ext cx="6019800" cy="1354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4600" y="3020261"/>
                <a:ext cx="3124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020261"/>
                <a:ext cx="31242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1156615"/>
                <a:ext cx="838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cohomology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 depends on </a:t>
                </a:r>
                <a:r>
                  <a:rPr lang="en-US" sz="3200" i="1" u="sng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homology</a:t>
                </a:r>
                <a:endParaRPr lang="en-US" sz="3200" i="1" u="sng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6615"/>
                <a:ext cx="8382000" cy="584775"/>
              </a:xfrm>
              <a:prstGeom prst="rect">
                <a:avLst/>
              </a:prstGeom>
              <a:blipFill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793" y="3048000"/>
                <a:ext cx="9013751" cy="881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≔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𝒪</m:t>
                                  </m:r>
                                  <m:d>
                                    <m:dPr>
                                      <m:ctrlP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𝒩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3" y="3048000"/>
                <a:ext cx="9013751" cy="8810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3477" y="48976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evaluate this function very explicitly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check some physical expectations.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95" y="575325"/>
            <a:ext cx="8474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integral defines a ``function’’ 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1660593"/>
                <a:ext cx="7315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ℂ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60593"/>
                <a:ext cx="73152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9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98451" y="3918361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489561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Coulomb Branch Integral:  Measure &amp; Evaluation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8732" y="269434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Physical Formulation Of Partition Function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451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8451" y="386760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Mathematical Formulation Of Partition Function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Preliminaries And Background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Mathematical Formulation </a:t>
            </a:r>
            <a:br>
              <a:rPr lang="en-US" dirty="0" smtClean="0"/>
            </a:br>
            <a:r>
              <a:rPr lang="en-US" dirty="0" smtClean="0"/>
              <a:t>Of The Invariants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86874" y="2128277"/>
                <a:ext cx="57149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Γ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⊗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𝑎𝑑𝑃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⊗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ℂ</m:t>
                        </m:r>
                      </m:e>
                    </m:d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874" y="2128277"/>
                <a:ext cx="5714999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5317" y="2971631"/>
                <a:ext cx="86740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  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Positive chirality rank two bundle associated to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uv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spin-c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17" y="2971631"/>
                <a:ext cx="8674090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5000" y="3945069"/>
                <a:ext cx="46995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 point equations  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945069"/>
                <a:ext cx="4699591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056526" y="4618436"/>
                <a:ext cx="6705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6526" y="4618436"/>
                <a:ext cx="67056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67874" y="4659404"/>
                <a:ext cx="426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874" y="4659404"/>
                <a:ext cx="42672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02127" y="5482237"/>
            <a:ext cx="4505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``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adjoint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 equations’’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2230" y="6429537"/>
            <a:ext cx="569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[Labastida-Marino;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Losev-Shatashvili-Nekrasov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2133600"/>
                <a:ext cx="3352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𝒜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33600"/>
                <a:ext cx="335280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96736" y="1378733"/>
                <a:ext cx="34157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736" y="1378733"/>
                <a:ext cx="341570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0368" y="1398064"/>
                <a:ext cx="518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Principal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𝑆𝑂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bundle 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68" y="1398064"/>
                <a:ext cx="5181600" cy="646331"/>
              </a:xfrm>
              <a:prstGeom prst="rect">
                <a:avLst/>
              </a:prstGeom>
              <a:blipFill>
                <a:blip r:embed="rId9"/>
                <a:stretch>
                  <a:fillRect l="-364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2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669351"/>
                <a:ext cx="8763000" cy="19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 of moduli ``space’’ of solutions to </a:t>
                </a:r>
                <a:r>
                  <a:rPr lang="en-US" sz="40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nonabelian</a:t>
                </a:r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monopole equations </a:t>
                </a:r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69351"/>
                <a:ext cx="8763000" cy="1982466"/>
              </a:xfrm>
              <a:prstGeom prst="rect">
                <a:avLst/>
              </a:prstGeom>
              <a:blipFill>
                <a:blip r:embed="rId2"/>
                <a:stretch>
                  <a:fillRect t="-584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4421901"/>
                <a:ext cx="6629400" cy="124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)=−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∫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𝑇𝑟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∧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21901"/>
                <a:ext cx="6629400" cy="124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1652" y="3182916"/>
                <a:ext cx="262629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652" y="3182916"/>
                <a:ext cx="262629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0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" y="-241384"/>
            <a:ext cx="86663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 Definition Of Partition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0556" y="5714849"/>
                <a:ext cx="8686800" cy="85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36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-</a:t>
                </a:r>
                <a:r>
                  <a:rPr lang="en-US" sz="360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symmetry: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Path integral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   </m:t>
                    </m:r>
                    <m:nary>
                      <m:naryPr>
                        <m:supHide m:val="on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⋯</m:t>
                        </m:r>
                      </m:e>
                    </m:nary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56" y="5714849"/>
                <a:ext cx="8686800" cy="854208"/>
              </a:xfrm>
              <a:prstGeom prst="rect">
                <a:avLst/>
              </a:prstGeom>
              <a:blipFill>
                <a:blip r:embed="rId2"/>
                <a:stretch>
                  <a:fillRect t="-10638"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2900" y="831495"/>
                <a:ext cx="8305800" cy="81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≔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𝒪</m:t>
                                  </m:r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𝒩</m:t>
                          </m:r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831495"/>
                <a:ext cx="8305800" cy="815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4888" y="2046202"/>
                <a:ext cx="6400800" cy="158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𝐸𝑢𝑙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sub>
                                  </m:s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88" y="2046202"/>
                <a:ext cx="6400800" cy="1586525"/>
              </a:xfrm>
              <a:prstGeom prst="rect">
                <a:avLst/>
              </a:prstGeom>
              <a:blipFill>
                <a:blip r:embed="rId4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162549" y="4669162"/>
                <a:ext cx="944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Obstruction bundle for elliptic complex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549" y="4669162"/>
                <a:ext cx="9448800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52600" y="3846149"/>
                <a:ext cx="5486400" cy="654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4−∗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ℚ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46149"/>
                <a:ext cx="5486400" cy="6547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99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82" y="-179443"/>
            <a:ext cx="8229600" cy="1143000"/>
          </a:xfrm>
        </p:spPr>
        <p:txBody>
          <a:bodyPr/>
          <a:lstStyle/>
          <a:p>
            <a:r>
              <a:rPr lang="en-US" dirty="0" smtClean="0"/>
              <a:t>Index Computations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9595" y="1071278"/>
                <a:ext cx="6934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dim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𝑢𝑣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+3 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=2ℓ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dim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95" y="1071278"/>
                <a:ext cx="6934200" cy="954107"/>
              </a:xfrm>
              <a:prstGeom prst="rect">
                <a:avLst/>
              </a:prstGeom>
              <a:blipFill>
                <a:blip r:embed="rId3"/>
                <a:stretch>
                  <a:fillRect r="-10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2152160"/>
                <a:ext cx="830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N.B. Independent of instanton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52160"/>
                <a:ext cx="8305800" cy="584775"/>
              </a:xfrm>
              <a:prstGeom prst="rect">
                <a:avLst/>
              </a:prstGeom>
              <a:blipFill>
                <a:blip r:embed="rId4"/>
                <a:stretch>
                  <a:fillRect l="-183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809" y="3925538"/>
                <a:ext cx="7696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𝐼𝑛𝑑𝑒𝑥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=−8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" y="3925538"/>
                <a:ext cx="7696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3509" y="2736935"/>
                <a:ext cx="716280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dim</m:t>
                          </m:r>
                        </m:fName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𝑖𝑛𝑠𝑡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func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9" y="2736935"/>
                <a:ext cx="7162800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35103" y="5410200"/>
                <a:ext cx="88773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</m:t>
                    </m:r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Correlation functions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2800" i="1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series, </a:t>
                </a:r>
              </a:p>
              <a:p>
                <a:pPr algn="ctr"/>
                <a:r>
                  <a:rPr lang="en-US" sz="28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 with x=0  </a:t>
                </a:r>
                <a:endParaRPr lang="en-US" sz="28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103" y="5410200"/>
                <a:ext cx="8877300" cy="954107"/>
              </a:xfrm>
              <a:prstGeom prst="rect">
                <a:avLst/>
              </a:prstGeom>
              <a:blipFill>
                <a:blip r:embed="rId7"/>
                <a:stretch>
                  <a:fillRect t="-7051" r="-89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48467" y="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Symmetry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8467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8467" y="2726610"/>
                <a:ext cx="8610600" cy="553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acts on the moduli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these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eqs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67" y="2726610"/>
                <a:ext cx="8610600" cy="553613"/>
              </a:xfrm>
              <a:prstGeom prst="rect">
                <a:avLst/>
              </a:prstGeom>
              <a:blipFill>
                <a:blip r:embed="rId4"/>
                <a:stretch>
                  <a:fillRect t="-12088" r="-920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38723" y="3700801"/>
                <a:ext cx="6698467" cy="691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𝒪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sub>
                        </m:sSub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23" y="3700801"/>
                <a:ext cx="6698467" cy="691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780026"/>
                <a:ext cx="8763000" cy="830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equivariant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parameter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80026"/>
                <a:ext cx="8763000" cy="830677"/>
              </a:xfrm>
              <a:prstGeom prst="rect">
                <a:avLst/>
              </a:prstGeom>
              <a:blipFill>
                <a:blip r:embed="rId6"/>
                <a:stretch>
                  <a:fillRect t="-4412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13769" y="6212333"/>
            <a:ext cx="569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[Labastida-Marino;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Losev-Shatashvili-Nekrasov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075117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75117"/>
                <a:ext cx="45720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0" y="1080731"/>
                <a:ext cx="426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080731"/>
                <a:ext cx="42672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38723" y="1817263"/>
                <a:ext cx="5698996" cy="734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23" y="1817263"/>
                <a:ext cx="5698996" cy="734945"/>
              </a:xfrm>
              <a:prstGeom prst="rect">
                <a:avLst/>
              </a:prstGeom>
              <a:blipFill>
                <a:blip r:embed="rId9"/>
                <a:stretch>
                  <a:fillRect t="-10744" b="-3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0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00376" y="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Localization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0376" y="0"/>
                <a:ext cx="8229600" cy="1143000"/>
              </a:xfrm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0476" y="5486400"/>
                <a:ext cx="6629400" cy="111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Branch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76" y="5486400"/>
                <a:ext cx="6629400" cy="1118768"/>
              </a:xfrm>
              <a:prstGeom prst="rect">
                <a:avLst/>
              </a:prstGeom>
              <a:blipFill>
                <a:blip r:embed="rId3"/>
                <a:stretch>
                  <a:fillRect l="-3217"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823" y="3733800"/>
                <a:ext cx="8610600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 point set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TWO branches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23" y="3733800"/>
                <a:ext cx="8610600" cy="542136"/>
              </a:xfrm>
              <a:prstGeom prst="rect">
                <a:avLst/>
              </a:prstGeom>
              <a:blipFill>
                <a:blip r:embed="rId4"/>
                <a:stretch>
                  <a:fillRect l="-1487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0376" y="4572000"/>
                <a:ext cx="8562624" cy="734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Branch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𝑖𝑛𝑠𝑡</m:t>
                        </m:r>
                        <m:r>
                          <a:rPr lang="en-US" sz="40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40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40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000" b="0" i="1" dirty="0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&amp;  </m:t>
                    </m:r>
                    <m:sSup>
                      <m:sSupPr>
                        <m:ctrlPr>
                          <a:rPr lang="en-US" sz="4000" b="0" i="1" dirty="0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r>
                      <a:rPr lang="en-US" sz="4000" b="0" i="1" dirty="0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endParaRPr lang="en-US" sz="40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76" y="4572000"/>
                <a:ext cx="8562624" cy="734945"/>
              </a:xfrm>
              <a:prstGeom prst="rect">
                <a:avLst/>
              </a:prstGeom>
              <a:blipFill>
                <a:blip r:embed="rId5"/>
                <a:stretch>
                  <a:fillRect l="-2562" t="-15702" b="-29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214" y="2606511"/>
                <a:ext cx="47053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</m:t>
                              </m:r>
                            </m:e>
                          </m:acc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4" y="2606511"/>
                <a:ext cx="470530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1242" y="2606396"/>
                <a:ext cx="3374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𝜸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242" y="2606396"/>
                <a:ext cx="337433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14776" y="1117914"/>
                <a:ext cx="6400800" cy="113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𝑄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𝐸𝑢𝑙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76" y="1117914"/>
                <a:ext cx="6400800" cy="11382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9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Closely related to previous work of: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34640"/>
            <a:ext cx="922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Dijkgraaf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Park,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Schroers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(1998)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Labastida &amp; Lozano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(1998)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Labastida &amp;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Marino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(1997) </a:t>
            </a: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Losev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Nekrasov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Shatashvili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(1997)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Moore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Witten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(1997) </a:t>
            </a:r>
          </a:p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Vafa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Witten (1994)</a:t>
            </a: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Witten (1988 -  1997)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410200"/>
            <a:ext cx="8534400" cy="1371600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520514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related: Recent work of </a:t>
            </a: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Göttsche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Kool, Nakajima, and Williams 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4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98603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Localization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98603"/>
                <a:ext cx="8229600" cy="1143000"/>
              </a:xfrm>
              <a:blipFill>
                <a:blip r:embed="rId2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600200"/>
                <a:ext cx="7162800" cy="120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𝐸𝑢𝑙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𝔰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00200"/>
                <a:ext cx="7162800" cy="1206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3124200"/>
                <a:ext cx="7315200" cy="1215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nary>
                        <m:naryPr>
                          <m:supHide m:val="on"/>
                          <m:ctrlPr>
                            <a:rPr lang="en-US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𝑖𝑛𝑠𝑡</m:t>
                              </m:r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𝐸𝑢𝑙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ℰ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𝔰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;</m:t>
                              </m:r>
                              <m:r>
                                <a:rPr lang="en-US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nary>
                            <m:naryPr>
                              <m:supHide m:val="on"/>
                              <m:ctrlPr>
                                <a:rPr lang="en-US" sz="3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𝐸𝑢𝑙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ℰ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  <m: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124200"/>
                <a:ext cx="7315200" cy="1215141"/>
              </a:xfrm>
              <a:prstGeom prst="rect">
                <a:avLst/>
              </a:prstGeom>
              <a:blipFill>
                <a:blip r:embed="rId4"/>
                <a:stretch>
                  <a:fillRect r="-2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3400" y="5357140"/>
            <a:ext cx="889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focus on the instanton contribution.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201" y="44105"/>
                <a:ext cx="9124506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→0,∞ </m:t>
                    </m:r>
                  </m:oMath>
                </a14:m>
                <a:r>
                  <a:rPr lang="en-US" sz="3600" dirty="0" smtClean="0"/>
                  <a:t>Limits Of Instanton Contribution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1" y="44105"/>
                <a:ext cx="9124506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295004"/>
                <a:ext cx="6400800" cy="1437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≥0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𝑖𝑛𝑠𝑡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𝐸𝑢𝑙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;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295004"/>
                <a:ext cx="6400800" cy="1437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334655" y="2793714"/>
                <a:ext cx="7162800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𝐸𝑢𝑙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𝔰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4655" y="2793714"/>
                <a:ext cx="7162800" cy="1137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67200" y="2804626"/>
                <a:ext cx="3048000" cy="1137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𝐼𝑛𝑑𝑒𝑥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</m:d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𝔰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804626"/>
                <a:ext cx="3048000" cy="1137619"/>
              </a:xfrm>
              <a:prstGeom prst="rect">
                <a:avLst/>
              </a:prstGeom>
              <a:blipFill>
                <a:blip r:embed="rId5"/>
                <a:stretch>
                  <a:fillRect r="-15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28307" y="5507940"/>
                <a:ext cx="7772400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Leading term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 : 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𝑡𝑜𝑝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𝔰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307" y="5507940"/>
                <a:ext cx="7772400" cy="556434"/>
              </a:xfrm>
              <a:prstGeom prst="rect">
                <a:avLst/>
              </a:prstGeom>
              <a:blipFill>
                <a:blip r:embed="rId6"/>
                <a:stretch>
                  <a:fillRect l="-1569" t="-1318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214" y="6236996"/>
                <a:ext cx="9322095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ℐ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 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``Euler character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𝑖𝑛𝑠𝑡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‘’</a:t>
                </a:r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4" y="6236996"/>
                <a:ext cx="9322095" cy="542136"/>
              </a:xfrm>
              <a:prstGeom prst="rect">
                <a:avLst/>
              </a:prstGeom>
              <a:blipFill>
                <a:blip r:embed="rId7"/>
                <a:stretch>
                  <a:fillRect t="-12360" r="-589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21095" y="4165708"/>
                <a:ext cx="7772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Leading term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 : 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𝔰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 </a:t>
                </a:r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95" y="4165708"/>
                <a:ext cx="7772400" cy="523220"/>
              </a:xfrm>
              <a:prstGeom prst="rect">
                <a:avLst/>
              </a:prstGeom>
              <a:blipFill>
                <a:blip r:embed="rId8"/>
                <a:stretch>
                  <a:fillRect l="-164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59295" y="4812098"/>
                <a:ext cx="716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Donaldson invariants </a:t>
                </a:r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295" y="4812098"/>
                <a:ext cx="7162800" cy="523220"/>
              </a:xfrm>
              <a:prstGeom prst="rect">
                <a:avLst/>
              </a:prstGeom>
              <a:blipFill>
                <a:blip r:embed="rId9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2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6" y="-114763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Relation</a:t>
            </a:r>
            <a:r>
              <a:rPr lang="en-US" dirty="0" smtClean="0"/>
              <a:t> To </a:t>
            </a:r>
            <a:r>
              <a:rPr lang="en-US" dirty="0" err="1" smtClean="0"/>
              <a:t>Vafa</a:t>
            </a:r>
            <a:r>
              <a:rPr lang="en-US" dirty="0" smtClean="0"/>
              <a:t>-Witten Invariants-1/2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7892" y="944021"/>
                <a:ext cx="8153400" cy="122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VW invariants compute the </a:t>
                </a:r>
              </a:p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``Euler character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𝑖𝑛𝑠𝑡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’’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92" y="944021"/>
                <a:ext cx="8153400" cy="1224694"/>
              </a:xfrm>
              <a:prstGeom prst="rect">
                <a:avLst/>
              </a:prstGeom>
              <a:blipFill>
                <a:blip r:embed="rId6"/>
                <a:stretch>
                  <a:fillRect t="-7960" b="-15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47800" y="2378895"/>
            <a:ext cx="658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are S-duality covariant….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4930" y="5943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guess:  we get VW invariants.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165533" y="3460683"/>
                <a:ext cx="927422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instanton contribution also computes the </a:t>
                </a:r>
              </a:p>
              <a:p>
                <a:pPr algn="ctr"/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Euler character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𝒥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→0,) </m:t>
                    </m:r>
                  </m:oMath>
                </a14:m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together with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F0498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contribution is </a:t>
                </a:r>
              </a:p>
              <a:p>
                <a:pPr algn="ctr"/>
                <a:r>
                  <a:rPr lang="en-US" sz="3200" dirty="0" smtClean="0">
                    <a:solidFill>
                      <a:srgbClr val="0F049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S-duality covariant.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533" y="3460683"/>
                <a:ext cx="9274221" cy="2062103"/>
              </a:xfrm>
              <a:prstGeom prst="rect">
                <a:avLst/>
              </a:prstGeom>
              <a:blipFill>
                <a:blip r:embed="rId7"/>
                <a:stretch>
                  <a:fillRect t="-3846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2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89358"/>
                <a:ext cx="8991600" cy="2740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cases where we can compare </a:t>
                </a:r>
              </a:p>
              <a:p>
                <a:pPr algn="ctr"/>
                <a:r>
                  <a:rPr lang="en-US" sz="4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(such as projective surfaces) </a:t>
                </a:r>
              </a:p>
              <a:p>
                <a:pPr algn="ctr"/>
                <a14:m>
                  <m:oMath xmlns:m="http://schemas.openxmlformats.org/officeDocument/2006/math">
                    <m:limLow>
                      <m:limLow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lim</m:t>
                        </m:r>
                      </m:e>
                      <m:lim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→0</m:t>
                        </m:r>
                      </m:lim>
                    </m:limLow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4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does indeed reproduce </a:t>
                </a:r>
                <a:r>
                  <a:rPr lang="en-US" sz="40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endParaRPr lang="en-US" sz="40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40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Vafa</a:t>
                </a:r>
                <a:r>
                  <a:rPr lang="en-US" sz="4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invariants</a:t>
                </a:r>
                <a:r>
                  <a:rPr lang="en-US" sz="40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b="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358"/>
                <a:ext cx="8991600" cy="2740879"/>
              </a:xfrm>
              <a:prstGeom prst="rect">
                <a:avLst/>
              </a:prstGeom>
              <a:blipFill>
                <a:blip r:embed="rId2"/>
                <a:stretch>
                  <a:fillRect t="-4009" b="-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42900" y="2971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surprising since the DW and VW twists are very different.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" y="45720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Q-fixed 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equations are </a:t>
            </a:r>
            <a:r>
              <a:rPr lang="en-US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different, but can be viewed as deformation equivalent. </a:t>
            </a:r>
          </a:p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(long story…) </a:t>
            </a:r>
            <a:endParaRPr lang="en-US" sz="3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0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98451" y="4910338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489561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Coulomb Branch Integral:  Measure &amp; Evaluation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8732" y="269434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Physical Formulation Of Partition Function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451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8451" y="3902958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Mathematical Formulation Of Partition Function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Preliminaries And Background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partition function on a compact manifold will equal a sum over all the </a:t>
            </a:r>
            <a:r>
              <a:rPr lang="en-US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vacua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733800"/>
            <a:ext cx="670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particular we need to integrate over the Coulomb branch. 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303" y="-25882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Coulomb Branch Integral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0200" y="1467953"/>
                <a:ext cx="5374035" cy="1480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ℬ</m:t>
                          </m:r>
                        </m:sub>
                        <m:sup/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𝑑𝑢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ℋ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Ψ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467953"/>
                <a:ext cx="5374035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3004272"/>
                <a:ext cx="8528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ℋ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 </a:t>
                </a:r>
                <a:r>
                  <a:rPr lang="en-US" sz="3200" b="1" i="1" u="sng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holomorphic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3200" b="1" i="1" u="sng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metric-independent</a:t>
                </a:r>
                <a:endParaRPr lang="en-US" sz="3200" b="1" i="1" u="sng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04272"/>
                <a:ext cx="8528297" cy="584775"/>
              </a:xfrm>
              <a:prstGeom prst="rect">
                <a:avLst/>
              </a:prstGeom>
              <a:blipFill>
                <a:blip r:embed="rId3"/>
                <a:stretch>
                  <a:fillRect t="-13542" r="-107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878" y="3724869"/>
                <a:ext cx="911499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u="sng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𝚿</m:t>
                    </m:r>
                    <m:r>
                      <a:rPr lang="en-US" sz="3200" b="1" i="0" u="sng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3200" b="1" i="1" u="sng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 holomorphic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3200" b="1" i="1" u="sng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metric- DEPENDENT</a:t>
                </a:r>
              </a:p>
              <a:p>
                <a:r>
                  <a:rPr lang="en-US" sz="3200" b="1" i="1" u="sng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``indefinite theta function’’</a:t>
                </a:r>
                <a:endParaRPr lang="en-US" sz="3200" b="1" i="1" u="sng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" y="3724869"/>
                <a:ext cx="9114996" cy="1077218"/>
              </a:xfrm>
              <a:prstGeom prst="rect">
                <a:avLst/>
              </a:prstGeom>
              <a:blipFill>
                <a:blip r:embed="rId4"/>
                <a:stretch>
                  <a:fillRect l="-1739" t="-7345" r="-87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287255" y="871969"/>
            <a:ext cx="9553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principle defined for general class S theory.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100" y="5590250"/>
                <a:ext cx="86991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Today: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will be identified with a modular curve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00" y="5590250"/>
                <a:ext cx="8699191" cy="1200329"/>
              </a:xfrm>
              <a:prstGeom prst="rect">
                <a:avLst/>
              </a:prstGeom>
              <a:blipFill>
                <a:blip r:embed="rId5"/>
                <a:stretch>
                  <a:fillRect t="-7614" r="-1331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4937909"/>
                <a:ext cx="777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6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Base of a </a:t>
                </a:r>
                <a:r>
                  <a:rPr lang="en-US" sz="3600" dirty="0" err="1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Hitchin</a:t>
                </a:r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system </a:t>
                </a:r>
                <a:endParaRPr lang="en-US" sz="36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937909"/>
                <a:ext cx="7772400" cy="646331"/>
              </a:xfrm>
              <a:prstGeom prst="rect">
                <a:avLst/>
              </a:prstGeom>
              <a:blipFill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4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9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35467" y="2927553"/>
            <a:ext cx="6613133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77153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Coulomb Branch Integral:  Measure &amp; Evaluation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1" y="292755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Seiberg</a:t>
            </a:r>
            <a:r>
              <a:rPr lang="en-US" sz="2800" dirty="0" smtClean="0">
                <a:solidFill>
                  <a:srgbClr val="FFFF00"/>
                </a:solidFill>
              </a:rPr>
              <a:t>-Witten Review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525" y="1807977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1390" y="2971800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6538" y="3896136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1601" y="382196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Formulating The Measure And Integral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151640" y="4820472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4798348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Evaluation Using Mock This &amp; That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09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Seiberg</a:t>
            </a:r>
            <a:r>
              <a:rPr lang="en-US" dirty="0" smtClean="0"/>
              <a:t>-Witten Review – 1/6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7771" y="942752"/>
                <a:ext cx="3330784" cy="1476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71" y="942752"/>
                <a:ext cx="3330784" cy="1476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1662" y="1419517"/>
                <a:ext cx="46140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62" y="1419517"/>
                <a:ext cx="461408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415" y="2659999"/>
                <a:ext cx="9067799" cy="69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half-periods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</m:sSub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/(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15" y="2659999"/>
                <a:ext cx="9067799" cy="696794"/>
              </a:xfrm>
              <a:prstGeom prst="rect">
                <a:avLst/>
              </a:prstGeom>
              <a:blipFill>
                <a:blip r:embed="rId4"/>
                <a:stretch>
                  <a:fillRect t="-13913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1279735"/>
                <a:ext cx="12352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9735"/>
                <a:ext cx="1235284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573" y="5486400"/>
                <a:ext cx="8593996" cy="745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Discriminant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∼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𝜂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𝑢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𝑢𝑣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73" y="5486400"/>
                <a:ext cx="8593996" cy="745397"/>
              </a:xfrm>
              <a:prstGeom prst="rect">
                <a:avLst/>
              </a:prstGeom>
              <a:blipFill>
                <a:blip r:embed="rId10"/>
                <a:stretch>
                  <a:fillRect l="-1773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0148" y="3872479"/>
                <a:ext cx="8103027" cy="968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Together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36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1,0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sz="3600" dirty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𝑑𝑢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𝑑𝑥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48" y="3872479"/>
                <a:ext cx="8103027" cy="968278"/>
              </a:xfrm>
              <a:prstGeom prst="rect">
                <a:avLst/>
              </a:prstGeom>
              <a:blipFill>
                <a:blip r:embed="rId11"/>
                <a:stretch>
                  <a:fillRect l="-2333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90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010400" y="4038600"/>
            <a:ext cx="1828800" cy="2057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4038600"/>
            <a:ext cx="1828800" cy="2057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038600"/>
            <a:ext cx="6553200" cy="2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61755" y="6072074"/>
            <a:ext cx="6553200" cy="2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14500" y="4583139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863" y="208565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1728800" y="2784459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52225" y="2873401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01565" y="4694447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565" y="4694447"/>
                <a:ext cx="914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35900" y="4714944"/>
                <a:ext cx="13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00" y="4714944"/>
                <a:ext cx="1319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46571" y="2357488"/>
                <a:ext cx="678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71" y="2357488"/>
                <a:ext cx="6784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962400" y="5140487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2400" y="5104345"/>
                <a:ext cx="13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04345"/>
                <a:ext cx="13192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8955" y="592110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4063165" y="3229540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58355" y="114073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871921" y="4675174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62400" y="6178192"/>
                <a:ext cx="3238500" cy="56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178192"/>
                <a:ext cx="3238500" cy="5665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36813" y="4098390"/>
                <a:ext cx="14958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ℬ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813" y="4098390"/>
                <a:ext cx="149584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0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11645" y="448112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489561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Coulomb Branch Integral:  Measure &amp; Evaluation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451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8451" y="386760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Mathematical Formulation Of Partition Function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Motivation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Preliminaries And Background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11643" y="268872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Physical Formulation Of Partition 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28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-251890"/>
            <a:ext cx="8229600" cy="1143000"/>
          </a:xfrm>
        </p:spPr>
        <p:txBody>
          <a:bodyPr/>
          <a:lstStyle/>
          <a:p>
            <a:r>
              <a:rPr lang="en-US" dirty="0" smtClean="0"/>
              <a:t>Special Geometry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831106"/>
                <a:ext cx="922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36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Fibers of a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 system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ℬ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31106"/>
                <a:ext cx="9220200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6171" y="3092934"/>
                <a:ext cx="876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Periods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 homomorphism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1" y="3092934"/>
                <a:ext cx="8763000" cy="523220"/>
              </a:xfrm>
              <a:prstGeom prst="rect">
                <a:avLst/>
              </a:prstGeom>
              <a:blipFill>
                <a:blip r:embed="rId3"/>
                <a:stretch>
                  <a:fillRect l="-139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667983"/>
                <a:ext cx="7620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Definition: A ``duality frame’’ is a local choice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cycles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67983"/>
                <a:ext cx="7620000" cy="1200329"/>
              </a:xfrm>
              <a:prstGeom prst="rect">
                <a:avLst/>
              </a:prstGeom>
              <a:blipFill>
                <a:blip r:embed="rId4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52600" y="3806700"/>
                <a:ext cx="2209800" cy="973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06700"/>
                <a:ext cx="2209800" cy="973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8600" y="3829386"/>
                <a:ext cx="3124200" cy="973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829386"/>
                <a:ext cx="3124200" cy="973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24600" y="5468791"/>
                <a:ext cx="1970433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468791"/>
                <a:ext cx="1970433" cy="91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3054" y="5326779"/>
                <a:ext cx="5334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Fact: There is a locally 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holomorphic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ℱ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4" y="5326779"/>
                <a:ext cx="5334000" cy="1077218"/>
              </a:xfrm>
              <a:prstGeom prst="rect">
                <a:avLst/>
              </a:prstGeom>
              <a:blipFill>
                <a:blip r:embed="rId8"/>
                <a:stretch>
                  <a:fillRect l="-2971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48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12" grpId="0"/>
      <p:bldP spid="13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633051"/>
                <a:ext cx="90908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N.B. 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not be confused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33051"/>
                <a:ext cx="9090849" cy="1077218"/>
              </a:xfrm>
              <a:prstGeom prst="rect">
                <a:avLst/>
              </a:prstGeom>
              <a:blipFill>
                <a:blip r:embed="rId2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2339" y="4640967"/>
                <a:ext cx="3702224" cy="65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39" y="4640967"/>
                <a:ext cx="3702224" cy="653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4400" y="4648200"/>
                <a:ext cx="3702224" cy="65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648200"/>
                <a:ext cx="3702224" cy="653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150" y="762000"/>
                <a:ext cx="2705100" cy="100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0" y="762000"/>
                <a:ext cx="2705100" cy="1007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2013" y="828717"/>
                <a:ext cx="2705100" cy="100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013" y="828717"/>
                <a:ext cx="2705100" cy="10070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45517" y="727478"/>
                <a:ext cx="3657600" cy="10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517" y="727478"/>
                <a:ext cx="3657600" cy="10804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39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45790"/>
            <a:ext cx="8229600" cy="1143000"/>
          </a:xfrm>
        </p:spPr>
        <p:txBody>
          <a:bodyPr/>
          <a:lstStyle/>
          <a:p>
            <a:r>
              <a:rPr lang="en-US" dirty="0" smtClean="0"/>
              <a:t>Weak Coupling </a:t>
            </a:r>
            <a:r>
              <a:rPr lang="en-US" dirty="0" err="1" smtClean="0"/>
              <a:t>Prepotential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808270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→∞:∃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Canonical  duality frame 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(``weak coupling’’) :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8270"/>
                <a:ext cx="9144000" cy="584775"/>
              </a:xfrm>
              <a:prstGeom prst="rect">
                <a:avLst/>
              </a:prstGeom>
              <a:blipFill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676400" y="1428575"/>
                <a:ext cx="81534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ℱ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76400" y="1428575"/>
                <a:ext cx="8153400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2431721"/>
                <a:ext cx="8001000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 </m:t>
                          </m:r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( 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den>
                              </m:f>
                            </m:e>
                          </m:d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) 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31721"/>
                <a:ext cx="8001000" cy="119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5506" y="3413161"/>
                <a:ext cx="6553200" cy="16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=2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06" y="3413161"/>
                <a:ext cx="6553200" cy="1602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7344" y="3701635"/>
                <a:ext cx="50292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polynomials: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wt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  <a:p>
                <a:r>
                  <a:rPr lang="en-US" sz="1600" b="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[Minhahan, Nemeschansky, Warner; Dhoker, </a:t>
                </a:r>
                <a:r>
                  <a:rPr lang="en-US" sz="1600" b="0" dirty="0" err="1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Phong</a:t>
                </a:r>
                <a:r>
                  <a:rPr lang="en-US" sz="1600" b="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]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44" y="3701635"/>
                <a:ext cx="5029200" cy="1323439"/>
              </a:xfrm>
              <a:prstGeom prst="rect">
                <a:avLst/>
              </a:prstGeom>
              <a:blipFill>
                <a:blip r:embed="rId6"/>
                <a:stretch>
                  <a:fillRect l="-606" t="-5991" b="-5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5260717"/>
                <a:ext cx="886045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 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dependence: New, and important for our story.</a:t>
                </a:r>
              </a:p>
              <a:p>
                <a:pPr algn="ctr"/>
                <a:r>
                  <a:rPr lang="en-US" sz="2800" dirty="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Derived using </a:t>
                </a:r>
                <a:r>
                  <a:rPr lang="en-US" sz="2800" dirty="0" err="1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Nekrasov</a:t>
                </a:r>
                <a:r>
                  <a:rPr lang="en-US" sz="2800" dirty="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 partition function in  </a:t>
                </a:r>
                <a:endParaRPr lang="en-US" sz="28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8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Manschot, Moore, </a:t>
                </a:r>
                <a:r>
                  <a:rPr lang="en-US" sz="20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Xinyu</a:t>
                </a:r>
                <a:r>
                  <a:rPr 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Zhang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2019]</a:t>
                </a:r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260717"/>
                <a:ext cx="8860456" cy="1815882"/>
              </a:xfrm>
              <a:prstGeom prst="rect">
                <a:avLst/>
              </a:prstGeom>
              <a:blipFill>
                <a:blip r:embed="rId7"/>
                <a:stretch>
                  <a:fillRect t="-3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3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271"/>
            <a:ext cx="8229600" cy="1143000"/>
          </a:xfrm>
        </p:spPr>
        <p:txBody>
          <a:bodyPr/>
          <a:lstStyle/>
          <a:p>
            <a:r>
              <a:rPr lang="en-US" dirty="0" smtClean="0"/>
              <a:t>Modular Parametrization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2152030"/>
                <a:ext cx="8610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𝑑𝑎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𝑑𝑢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152030"/>
                <a:ext cx="861060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3802669"/>
                <a:ext cx="8458200" cy="1306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𝑐𝑦𝑐𝑙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𝑐𝑦𝑐𝑙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02669"/>
                <a:ext cx="8458200" cy="1306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5585770"/>
                <a:ext cx="3810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ℬ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≅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Γ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(2)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585770"/>
                <a:ext cx="38100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1089322"/>
                <a:ext cx="8610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Remarkably: One can invert these equations and express periods as bimodular forms in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89322"/>
                <a:ext cx="8610600" cy="954107"/>
              </a:xfrm>
              <a:prstGeom prst="rect">
                <a:avLst/>
              </a:prstGeom>
              <a:blipFill>
                <a:blip r:embed="rId6"/>
                <a:stretch>
                  <a:fillRect l="-1487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4800" y="5585770"/>
                <a:ext cx="4495800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≅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ℱ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585770"/>
                <a:ext cx="4495800" cy="8565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8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9343"/>
            <a:ext cx="8222792" cy="5956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0" y="99680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∞↔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99680"/>
                <a:ext cx="41148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68196" y="6328154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↔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96" y="6328154"/>
                <a:ext cx="33528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7800" y="6354537"/>
                <a:ext cx="335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↔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354537"/>
                <a:ext cx="33528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98135" y="1600200"/>
                <a:ext cx="19596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→∞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35" y="1600200"/>
                <a:ext cx="195966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4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71601" y="3896136"/>
            <a:ext cx="6613133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77153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Coulomb Branch Integral:  Measure &amp; Evaluation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1" y="292755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Seiberg</a:t>
            </a:r>
            <a:r>
              <a:rPr lang="en-US" sz="2800" dirty="0" smtClean="0">
                <a:solidFill>
                  <a:srgbClr val="FF0000"/>
                </a:solidFill>
              </a:rPr>
              <a:t>-Witten Review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525" y="1807977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1390" y="2971800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6538" y="3896136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1601" y="385188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Formulating The Measure And Integral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1640" y="4820472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4798348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Evaluation Using Mock This &amp; That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4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-21615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Coulomb Branch Measure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0" y="872962"/>
                <a:ext cx="5078896" cy="1332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72962"/>
                <a:ext cx="5078896" cy="13324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2285344"/>
                <a:ext cx="8001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Ψ</m:t>
                      </m:r>
                    </m:oMath>
                  </m:oMathPara>
                </a14:m>
                <a:endParaRPr lang="en-US" sz="4000" b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5344"/>
                <a:ext cx="8001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3430391"/>
                <a:ext cx="8572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Begin with Maxwell partition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Ψ</m:t>
                    </m:r>
                  </m:oMath>
                </a14:m>
                <a:endParaRPr lang="en-US" sz="36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30391"/>
                <a:ext cx="8572500" cy="646331"/>
              </a:xfrm>
              <a:prstGeom prst="rect">
                <a:avLst/>
              </a:prstGeom>
              <a:blipFill>
                <a:blip r:embed="rId4"/>
                <a:stretch>
                  <a:fillRect l="-220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03210" y="4840897"/>
            <a:ext cx="468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Frame dependent. </a:t>
            </a:r>
          </a:p>
          <a:p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holomorphic. </a:t>
            </a:r>
          </a:p>
          <a:p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Metric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dependent.</a:t>
            </a:r>
            <a:r>
              <a:rPr lang="en-US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801569"/>
                <a:ext cx="4953000" cy="1655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Ψ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𝑓𝑙𝑢𝑥𝑒𝑠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𝑐𝑙𝑎𝑠𝑠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.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1569"/>
                <a:ext cx="4953000" cy="1655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7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5261" y="-21703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``Period Point’’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5261" y="-217030"/>
                <a:ext cx="8229600" cy="1143000"/>
              </a:xfrm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3896" y="820634"/>
                <a:ext cx="7543800" cy="711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&gt;1 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96" y="820634"/>
                <a:ext cx="7543800" cy="711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21241" y="3710375"/>
                <a:ext cx="7086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241" y="3710375"/>
                <a:ext cx="70866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048000" y="4114800"/>
            <a:ext cx="2745509" cy="2460344"/>
            <a:chOff x="1826491" y="457200"/>
            <a:chExt cx="4574309" cy="4724400"/>
          </a:xfrm>
        </p:grpSpPr>
        <p:sp>
          <p:nvSpPr>
            <p:cNvPr id="8" name="Oval 7"/>
            <p:cNvSpPr/>
            <p:nvPr/>
          </p:nvSpPr>
          <p:spPr>
            <a:xfrm>
              <a:off x="1826491" y="457200"/>
              <a:ext cx="4572000" cy="9144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828800" y="4267200"/>
              <a:ext cx="4572000" cy="9144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1826491" y="1066800"/>
              <a:ext cx="4572000" cy="36322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9" idx="6"/>
              <a:endCxn id="8" idx="2"/>
            </p:cNvCxnSpPr>
            <p:nvPr/>
          </p:nvCxnSpPr>
          <p:spPr>
            <a:xfrm flipH="1" flipV="1">
              <a:off x="1826491" y="914400"/>
              <a:ext cx="4574309" cy="38100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97" y="4608599"/>
                <a:ext cx="152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" y="4608599"/>
                <a:ext cx="1524000" cy="769441"/>
              </a:xfrm>
              <a:prstGeom prst="rect">
                <a:avLst/>
              </a:prstGeom>
              <a:blipFill>
                <a:blip r:embed="rId6"/>
                <a:stretch>
                  <a:fillRect r="-4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8800" y="2127318"/>
                <a:ext cx="21984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127318"/>
                <a:ext cx="219847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68193" y="4572639"/>
                <a:ext cx="19805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93" y="4572639"/>
                <a:ext cx="198050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03261" y="2200371"/>
                <a:ext cx="2016297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261" y="2200371"/>
                <a:ext cx="2016297" cy="709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68193" y="5997860"/>
                <a:ext cx="20948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93" y="5997860"/>
                <a:ext cx="209480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01025" y="5624252"/>
                <a:ext cx="242914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Forward Light Cone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025" y="5624252"/>
                <a:ext cx="2429141" cy="954107"/>
              </a:xfrm>
              <a:prstGeom prst="rect">
                <a:avLst/>
              </a:prstGeom>
              <a:blipFill>
                <a:blip r:embed="rId11"/>
                <a:stretch>
                  <a:fillRect l="-5013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3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3" grpId="0"/>
      <p:bldP spid="15" grpId="0"/>
      <p:bldP spid="14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73095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Maxwell Partition Function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2548728"/>
                <a:ext cx="75322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Sum over the first </a:t>
                </a:r>
                <a:r>
                  <a:rPr lang="en-US" sz="3600" b="0" dirty="0" err="1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Chern</a:t>
                </a:r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class</a:t>
                </a:r>
              </a:p>
              <a:p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36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</m:acc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, </m:t>
                    </m:r>
                  </m:oMath>
                </a14:m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48728"/>
                <a:ext cx="7532255" cy="1200329"/>
              </a:xfrm>
              <a:prstGeom prst="rect">
                <a:avLst/>
              </a:prstGeom>
              <a:blipFill>
                <a:blip r:embed="rId3"/>
                <a:stretch>
                  <a:fillRect l="-810" t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50" y="3871778"/>
                <a:ext cx="87630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e>
                          </m:acc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" y="3871778"/>
                <a:ext cx="8763000" cy="1585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443480" y="5715000"/>
                <a:ext cx="53016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3480" y="5715000"/>
                <a:ext cx="530167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6900" y="861827"/>
                <a:ext cx="7581900" cy="1655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𝑙𝑢𝑥𝑒𝑠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−∫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  <m:sSubSup>
                                <m:sSub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 </m:t>
                              </m:r>
                              <m:sSubSup>
                                <m:sSubSup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861827"/>
                <a:ext cx="7581900" cy="1655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76800" y="5519153"/>
                <a:ext cx="4942114" cy="120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𝑑𝑎𝑑𝑚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519153"/>
                <a:ext cx="4942114" cy="1203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10000" y="5427880"/>
                <a:ext cx="1632113" cy="1144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427880"/>
                <a:ext cx="1632113" cy="11441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1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73095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Maxwell Partition Function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00" y="908843"/>
                <a:ext cx="87630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908843"/>
                <a:ext cx="8763000" cy="1585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219200" y="4351567"/>
                <a:ext cx="6781800" cy="829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𝐸𝑟𝑓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9200" y="4351567"/>
                <a:ext cx="6781800" cy="829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2400" y="4119677"/>
                <a:ext cx="5715000" cy="129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𝐸𝑟𝑓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nary>
                        <m:nary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119677"/>
                <a:ext cx="5715000" cy="12928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7300" y="5614179"/>
                <a:ext cx="68199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𝐼𝑚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</m:ra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𝐼𝑚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𝐼𝑚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)⋅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𝐽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5614179"/>
                <a:ext cx="6819900" cy="1129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81000" y="2533728"/>
                <a:ext cx="6629400" cy="126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2533728"/>
                <a:ext cx="6629400" cy="12610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200" y="2533728"/>
                <a:ext cx="4942114" cy="120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𝑑𝑎𝑑𝑚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533728"/>
                <a:ext cx="4942114" cy="12039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1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Glorious History Of </a:t>
            </a:r>
            <a:br>
              <a:rPr lang="en-US" dirty="0" smtClean="0"/>
            </a:br>
            <a:r>
              <a:rPr lang="en-US" dirty="0" smtClean="0"/>
              <a:t>SYM &amp; Four-Manifolds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3500" y="178976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Instantons (1975)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074" y="2761363"/>
                <a:ext cx="70006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Donaldson </a:t>
                </a:r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invariants (1982)  </a:t>
                </a:r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" y="2761363"/>
                <a:ext cx="7000634" cy="707886"/>
              </a:xfrm>
              <a:prstGeom prst="rect">
                <a:avLst/>
              </a:prstGeom>
              <a:blipFill>
                <a:blip r:embed="rId2"/>
                <a:stretch>
                  <a:fillRect l="-1568" t="-15517" r="-209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5879592" y="19572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858000" y="28729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3623911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TQFT (1988)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70208" y="37355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9075" y="4592926"/>
            <a:ext cx="884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Seiberg</a:t>
            </a:r>
            <a:r>
              <a:rPr lang="en-US" sz="40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Invariants (1994) </a:t>
            </a:r>
            <a:endParaRPr lang="en-US" sz="40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52873" y="57112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38523" y="556194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 of 1995</a:t>
            </a:r>
          </a:p>
        </p:txBody>
      </p:sp>
    </p:spTree>
    <p:extLst>
      <p:ext uri="{BB962C8B-B14F-4D97-AF65-F5344CB8AC3E}">
        <p14:creationId xmlns:p14="http://schemas.microsoft.com/office/powerpoint/2010/main" val="4815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-172366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Maxwell Coupling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-172366"/>
                <a:ext cx="8229600" cy="1143000"/>
              </a:xfrm>
              <a:blipFill>
                <a:blip r:embed="rId3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6374" y="902847"/>
                <a:ext cx="6705600" cy="13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acc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  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74" y="902847"/>
                <a:ext cx="6705600" cy="1350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096000" y="2732353"/>
            <a:ext cx="3886200" cy="1600200"/>
            <a:chOff x="6553200" y="1223803"/>
            <a:chExt cx="3663043" cy="1600200"/>
          </a:xfrm>
        </p:grpSpPr>
        <p:sp>
          <p:nvSpPr>
            <p:cNvPr id="13" name="TextBox 12"/>
            <p:cNvSpPr txBox="1"/>
            <p:nvPr/>
          </p:nvSpPr>
          <p:spPr>
            <a:xfrm>
              <a:off x="6705600" y="1647097"/>
              <a:ext cx="35106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Folklore</a:t>
              </a:r>
              <a:endPara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553200" y="1223803"/>
              <a:ext cx="2133600" cy="1600200"/>
              <a:chOff x="4191000" y="1981200"/>
              <a:chExt cx="2133600" cy="1600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191000" y="1981200"/>
                <a:ext cx="2133600" cy="1600200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4629150" y="2089021"/>
                <a:ext cx="1257300" cy="137185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6374" y="5116898"/>
                <a:ext cx="774233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6d derivation will involve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ℂ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valued quadratic refinement </a:t>
                </a:r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74" y="5116898"/>
                <a:ext cx="7742339" cy="1323439"/>
              </a:xfrm>
              <a:prstGeom prst="rect">
                <a:avLst/>
              </a:prstGeom>
              <a:blipFill>
                <a:blip r:embed="rId5"/>
                <a:stretch>
                  <a:fillRect t="-8295" r="-2677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82581" y="389484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Nonholomorphic</a:t>
            </a: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3365" y="2414814"/>
                <a:ext cx="4942114" cy="120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𝑑𝑎𝑑𝑚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65" y="2414814"/>
                <a:ext cx="4942114" cy="1203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47456" y="5116898"/>
            <a:ext cx="1097835" cy="620447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15" grpId="0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Remarkable Equation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37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1100" y="3391420"/>
                <a:ext cx="6781800" cy="1650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2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2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0,2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0,2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3391420"/>
                <a:ext cx="6781800" cy="1650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5562600"/>
                <a:ext cx="7505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30E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Determines bimodular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30E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lang="en-US" sz="4000" b="0" i="1" smtClean="0">
                            <a:solidFill>
                              <a:srgbClr val="030E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30E9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62600"/>
                <a:ext cx="7505700" cy="707886"/>
              </a:xfrm>
              <a:prstGeom prst="rect">
                <a:avLst/>
              </a:prstGeom>
              <a:blipFill>
                <a:blip r:embed="rId4"/>
                <a:stretch>
                  <a:fillRect l="-569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606584"/>
                <a:ext cx="4942114" cy="120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≔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𝑑𝑎𝑑𝑚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06584"/>
                <a:ext cx="4942114" cy="1203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6200" y="1970504"/>
                <a:ext cx="3505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)/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970504"/>
                <a:ext cx="35052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1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Holomorphic Part Of Measure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3585" y="1305274"/>
                <a:ext cx="446154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𝑏𝑎𝑟𝑒</m:t>
                              </m:r>
                            </m:sub>
                          </m:sSub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sup>
                      </m:sSubSup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5" y="1305274"/>
                <a:ext cx="4461541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85321" y="1207448"/>
                <a:ext cx="4343400" cy="1208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𝜒</m:t>
                              </m:r>
                            </m:sup>
                          </m:sSubSup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  <m:sup>
                          <m:sSubSup>
                            <m:sSubSupPr>
                              <m:ctrlP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5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sup>
                      </m:sSubSup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21" y="1207448"/>
                <a:ext cx="4343400" cy="1208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817" y="4881726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on duality frame – </a:t>
            </a: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but the local system has nontrivial </a:t>
            </a:r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monodromy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596556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observables: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400" y="3371525"/>
                <a:ext cx="7010400" cy="100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𝑏𝑎𝑟𝑒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bSup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4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  <m:sup>
                          <m:sSub>
                            <m:sSubPr>
                              <m:ctrlPr>
                                <a:rPr lang="en-US" sz="4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r>
                            <a:rPr lang="en-US" sz="4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sup>
                      </m:sSubSup>
                      <m:sSubSup>
                        <m:sSubSupPr>
                          <m:ctrlPr>
                            <a:rPr lang="en-US" sz="4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  <m:sup>
                          <m:sSup>
                            <m:sSupPr>
                              <m:ctrlPr>
                                <a:rPr lang="en-US" sz="4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71525"/>
                <a:ext cx="7010400" cy="10096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18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1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Local Topological Interactions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5029200"/>
                <a:ext cx="8798490" cy="147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≔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−2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ℱ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,2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𝑣</m:t>
                              </m:r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029200"/>
                <a:ext cx="8798490" cy="14714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-873690" y="880330"/>
                <a:ext cx="9372600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</m:e>
                      </m:nary>
                    </m:oMath>
                  </m:oMathPara>
                </a14:m>
                <a:endParaRPr lang="en-US" sz="3200" b="0" i="1" dirty="0" smtClean="0">
                  <a:solidFill>
                    <a:srgbClr val="C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3690" y="880330"/>
                <a:ext cx="9372600" cy="1287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1000" y="2011304"/>
                <a:ext cx="8341290" cy="1163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24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𝑢𝑣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𝜗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𝑢𝑣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011304"/>
                <a:ext cx="8341290" cy="1163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48045" y="3543590"/>
                <a:ext cx="8610600" cy="1304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45" y="3543590"/>
                <a:ext cx="8610600" cy="1304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133600" y="1070830"/>
            <a:ext cx="457200" cy="4531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19200" y="3836181"/>
            <a:ext cx="685800" cy="4531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3" grpId="0"/>
      <p:bldP spid="10" grpId="0"/>
      <p:bldP spid="4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00200"/>
            <a:ext cx="850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all these ingredients we can now check that the CB </a:t>
            </a:r>
            <a:r>
              <a:rPr lang="en-US" sz="44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indeed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monodromy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invariant and hence well-defined.</a:t>
            </a:r>
          </a:p>
          <a:p>
            <a:pPr algn="ctr"/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(Nontrivial!)</a:t>
            </a:r>
          </a:p>
        </p:txBody>
      </p:sp>
    </p:spTree>
    <p:extLst>
      <p:ext uri="{BB962C8B-B14F-4D97-AF65-F5344CB8AC3E}">
        <p14:creationId xmlns:p14="http://schemas.microsoft.com/office/powerpoint/2010/main" val="31326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6387" y="609600"/>
            <a:ext cx="8911413" cy="1524000"/>
            <a:chOff x="156387" y="609600"/>
            <a:chExt cx="8911413" cy="1524000"/>
          </a:xfrm>
        </p:grpSpPr>
        <p:sp>
          <p:nvSpPr>
            <p:cNvPr id="2" name="Rectangle 1"/>
            <p:cNvSpPr/>
            <p:nvPr/>
          </p:nvSpPr>
          <p:spPr>
            <a:xfrm>
              <a:off x="156387" y="609600"/>
              <a:ext cx="8911413" cy="15240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336" y="685800"/>
              <a:ext cx="86487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measure on the Coulomb branch is physical and must be single-valued</a:t>
              </a:r>
              <a:endParaRPr lang="en-US" sz="4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152400" y="2623132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though several couplings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LEET are multi-valued.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107" y="3989827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though there is no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gobal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duality frame.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982" y="5257800"/>
            <a:ext cx="871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30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 constraint on low-energy couplings</a:t>
            </a:r>
            <a:endParaRPr lang="en-US" sz="3200" i="1" dirty="0">
              <a:solidFill>
                <a:srgbClr val="030E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0"/>
            <a:ext cx="7716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</a:t>
            </a:r>
            <a:r>
              <a:rPr 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integral </a:t>
            </a:r>
          </a:p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of the measure?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811" y="5238705"/>
            <a:ext cx="8595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phase integral first.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in string theory)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6600" y="317179"/>
                <a:ext cx="1981200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17179"/>
                <a:ext cx="1981200" cy="7574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1473" y="1148397"/>
                <a:ext cx="8166243" cy="130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ℋ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ℓ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𝒪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4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73" y="1148397"/>
                <a:ext cx="8166243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0095" y="3512754"/>
                <a:ext cx="8509000" cy="1636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ℓ−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⋯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𝜏</m:t>
                                      </m:r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95" y="3512754"/>
                <a:ext cx="8509000" cy="1636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0" y="2550809"/>
                <a:ext cx="570929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 </m:t>
                    </m:r>
                  </m:oMath>
                </a14:m>
                <a:r>
                  <a:rPr lang="en-US" sz="4400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i.e.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sz="4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550809"/>
                <a:ext cx="5709299" cy="769441"/>
              </a:xfrm>
              <a:prstGeom prst="rect">
                <a:avLst/>
              </a:prstGeom>
              <a:blipFill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06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71601" y="4752100"/>
            <a:ext cx="6613133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177153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Coulomb Branch Integral:  Measure &amp; Evaluation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1" y="292755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Seiberg</a:t>
            </a:r>
            <a:r>
              <a:rPr lang="en-US" sz="2800" dirty="0" smtClean="0">
                <a:solidFill>
                  <a:srgbClr val="FF0000"/>
                </a:solidFill>
              </a:rPr>
              <a:t>-Witten Review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525" y="1807977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91390" y="2971800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6538" y="3896136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71601" y="382196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Formulating The Measure And Integral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1640" y="4820472"/>
            <a:ext cx="899209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1" y="47521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Evaluation Using Mock This &amp; That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0738" y="917591"/>
                <a:ext cx="8558893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𝐶𝐵</m:t>
                        </m:r>
                      </m:sup>
                    </m:sSubSup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:   A sum of integrals of the form  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8" y="917591"/>
                <a:ext cx="8558893" cy="709938"/>
              </a:xfrm>
              <a:prstGeom prst="rect">
                <a:avLst/>
              </a:prstGeom>
              <a:blipFill>
                <a:blip r:embed="rId3"/>
                <a:stretch>
                  <a:fillRect t="-15517" r="-277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168" y="1540221"/>
                <a:ext cx="8763000" cy="142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8" y="1540221"/>
                <a:ext cx="8763000" cy="1427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91067" y="2880291"/>
                <a:ext cx="6934200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67" y="2880291"/>
                <a:ext cx="6934200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112902"/>
                <a:ext cx="3200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Support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is bounded below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2902"/>
                <a:ext cx="3200400" cy="1077218"/>
              </a:xfrm>
              <a:prstGeom prst="rect">
                <a:avLst/>
              </a:prstGeom>
              <a:blipFill>
                <a:blip r:embed="rId6"/>
                <a:stretch>
                  <a:fillRect l="-4762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6418" y="4384447"/>
                <a:ext cx="8001000" cy="74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Strategy: 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d>
                      <m:dPr>
                        <m:ctrlP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4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4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sz="4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such that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18" y="4384447"/>
                <a:ext cx="8001000" cy="740780"/>
              </a:xfrm>
              <a:prstGeom prst="rect">
                <a:avLst/>
              </a:prstGeom>
              <a:blipFill>
                <a:blip r:embed="rId7"/>
                <a:stretch>
                  <a:fillRect l="-2744" t="-983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381000" y="5143936"/>
                <a:ext cx="7467600" cy="805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5143936"/>
                <a:ext cx="7467600" cy="8056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738" y="6073428"/>
                <a:ext cx="7696200" cy="676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is modular of weight (2,0)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8" y="6073428"/>
                <a:ext cx="7696200" cy="676019"/>
              </a:xfrm>
              <a:prstGeom prst="rect">
                <a:avLst/>
              </a:prstGeom>
              <a:blipFill>
                <a:blip r:embed="rId9"/>
                <a:stretch>
                  <a:fillRect t="-900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464" y="-178258"/>
            <a:ext cx="9190264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Relation To Mock Modular Forms -1.1    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3774140"/>
            <a:ext cx="1009650" cy="29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"/>
            <a:ext cx="7833151" cy="1062796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1143000"/>
            <a:ext cx="8610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But not all questions are answered…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4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60733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Relation To Mock Modular Forms – 1.2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48319" y="3890271"/>
                <a:ext cx="5045529" cy="805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19" y="3890271"/>
                <a:ext cx="5045529" cy="8056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739828"/>
                <a:ext cx="9144000" cy="1820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B050"/>
                    </a:solidFill>
                  </a:rPr>
                  <a:t>We choose an explicit solution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𝐼𝑚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 </a:t>
                </a:r>
              </a:p>
              <a:p>
                <a:pPr algn="ctr"/>
                <a:r>
                  <a:rPr lang="en-US" sz="3600" dirty="0" smtClean="0">
                    <a:solidFill>
                      <a:srgbClr val="00B050"/>
                    </a:solidFill>
                  </a:rPr>
                  <a:t>vanishing exponentially fast at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9828"/>
                <a:ext cx="9144000" cy="1820755"/>
              </a:xfrm>
              <a:prstGeom prst="rect">
                <a:avLst/>
              </a:prstGeom>
              <a:blipFill>
                <a:blip r:embed="rId3"/>
                <a:stretch>
                  <a:fillRect t="-5017" b="-8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558" y="5356681"/>
                <a:ext cx="5486400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8" y="5356681"/>
                <a:ext cx="5486400" cy="1436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7600" y="6222495"/>
                <a:ext cx="4833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222495"/>
                <a:ext cx="48332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4858887"/>
                <a:ext cx="69233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:  mock modular form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858887"/>
                <a:ext cx="6923314" cy="646331"/>
              </a:xfrm>
              <a:prstGeom prst="rect">
                <a:avLst/>
              </a:prstGeom>
              <a:blipFill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66349" y="5706684"/>
                <a:ext cx="2057400" cy="66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49" y="5706684"/>
                <a:ext cx="2057400" cy="6643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2610950"/>
                <a:ext cx="7620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not modular, but it’s failure to be modular must be holomorphic.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10950"/>
                <a:ext cx="7620000" cy="1200329"/>
              </a:xfrm>
              <a:prstGeom prst="rect">
                <a:avLst/>
              </a:prstGeom>
              <a:blipFill>
                <a:blip r:embed="rId8"/>
                <a:stretch>
                  <a:fillRect l="-2400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9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4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25884"/>
            <a:ext cx="8229600" cy="1143000"/>
          </a:xfrm>
        </p:spPr>
        <p:txBody>
          <a:bodyPr/>
          <a:lstStyle/>
          <a:p>
            <a:r>
              <a:rPr lang="en-US" dirty="0" smtClean="0"/>
              <a:t>Doing The Integral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2400" y="698431"/>
                <a:ext cx="8763000" cy="11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698431"/>
                <a:ext cx="8763000" cy="1160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00" y="1977498"/>
                <a:ext cx="7467600" cy="611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977498"/>
                <a:ext cx="7467600" cy="6111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85900" y="3723243"/>
                <a:ext cx="5486400" cy="1287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3723243"/>
                <a:ext cx="5486400" cy="1287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0" y="2826809"/>
                <a:ext cx="4876800" cy="82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26809"/>
                <a:ext cx="4876800" cy="823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5310160"/>
                <a:ext cx="84963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</a:rPr>
                  <a:t>Note: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undetermined by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diffeq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 but fixed by the modular properties: Subtle! 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10160"/>
                <a:ext cx="8496300" cy="1077218"/>
              </a:xfrm>
              <a:prstGeom prst="rect">
                <a:avLst/>
              </a:prstGeom>
              <a:blipFill>
                <a:blip r:embed="rId6"/>
                <a:stretch>
                  <a:fillRect t="-7345" r="-122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78932"/>
            <a:ext cx="1600200" cy="47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91" y="-211295"/>
            <a:ext cx="8229600" cy="1143000"/>
          </a:xfrm>
        </p:spPr>
        <p:txBody>
          <a:bodyPr/>
          <a:lstStyle/>
          <a:p>
            <a:r>
              <a:rPr lang="en-US" dirty="0" smtClean="0"/>
              <a:t>Evaluation Of CB Integral 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26682" y="5799227"/>
                <a:ext cx="31620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682" y="5799227"/>
                <a:ext cx="3162039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6930" y="5820675"/>
                <a:ext cx="4039122" cy="66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acc>
                        <m:accPr>
                          <m:chr m:val="̂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30" y="5820675"/>
                <a:ext cx="4039122" cy="664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37583" y="5697372"/>
                <a:ext cx="3306417" cy="78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583" y="5697372"/>
                <a:ext cx="3306417" cy="7882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76200" y="2827739"/>
                <a:ext cx="92202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2827739"/>
                <a:ext cx="9220200" cy="1585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71800" y="1326774"/>
                <a:ext cx="8001000" cy="80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∧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326774"/>
                <a:ext cx="8001000" cy="8041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457200" y="1027192"/>
                <a:ext cx="5078896" cy="1608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4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ℱ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30E9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1027192"/>
                <a:ext cx="5078896" cy="16080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24371" y="4334242"/>
                <a:ext cx="6629400" cy="126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371" y="4334242"/>
                <a:ext cx="6629400" cy="12610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643"/>
            <a:ext cx="8229600" cy="1143000"/>
          </a:xfrm>
        </p:spPr>
        <p:txBody>
          <a:bodyPr/>
          <a:lstStyle/>
          <a:p>
            <a:r>
              <a:rPr lang="en-US" dirty="0" smtClean="0"/>
              <a:t>Evaluation Of CB Integral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2896150"/>
                <a:ext cx="6172200" cy="788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896150"/>
                <a:ext cx="6172200" cy="7882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0" y="593697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NO!!!  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507" y="5813862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6200" y="5771869"/>
                <a:ext cx="4572000" cy="105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|→+∞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±1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771869"/>
                <a:ext cx="4572000" cy="1051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7036" y="3852631"/>
                <a:ext cx="87630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" y="3852631"/>
                <a:ext cx="8763000" cy="1585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276790" y="1061006"/>
                <a:ext cx="92202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6790" y="1061006"/>
                <a:ext cx="9220200" cy="1585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3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-107011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Difference Of CB Integrals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3287" y="949752"/>
                <a:ext cx="8305800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acc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87" y="949752"/>
                <a:ext cx="8305800" cy="855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242" y="1823972"/>
                <a:ext cx="82677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acc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en-US" sz="4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2" y="1823972"/>
                <a:ext cx="8267700" cy="1585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3668174"/>
                <a:ext cx="7239000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r>
                        <a:rPr lang="en-US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𝐸𝑟𝑓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r>
                        <a:rPr lang="en-US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𝐸𝑟𝑓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8174"/>
                <a:ext cx="7239000" cy="843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5562600"/>
                <a:ext cx="8001000" cy="1156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 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use this to evaluate the difference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by a sum of residues.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62600"/>
                <a:ext cx="8001000" cy="1156214"/>
              </a:xfrm>
              <a:prstGeom prst="rect">
                <a:avLst/>
              </a:prstGeom>
              <a:blipFill>
                <a:blip r:embed="rId6"/>
                <a:stretch>
                  <a:fillRect t="-6878" b="-1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0" y="480284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Converges nicely!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11" y="-2177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Metric &amp; Holomorphic Anomaly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" y="1447800"/>
                <a:ext cx="7696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47800"/>
                <a:ext cx="76962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76400" y="1259997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crossing involves 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functions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47884" y="951315"/>
            <a:ext cx="1981200" cy="2133600"/>
            <a:chOff x="2057400" y="1524000"/>
            <a:chExt cx="4574309" cy="4724400"/>
          </a:xfrm>
        </p:grpSpPr>
        <p:grpSp>
          <p:nvGrpSpPr>
            <p:cNvPr id="11" name="Group 10"/>
            <p:cNvGrpSpPr/>
            <p:nvPr/>
          </p:nvGrpSpPr>
          <p:grpSpPr>
            <a:xfrm>
              <a:off x="2057400" y="1524000"/>
              <a:ext cx="4574309" cy="4724400"/>
              <a:chOff x="1826491" y="457200"/>
              <a:chExt cx="4574309" cy="47244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826491" y="457200"/>
                <a:ext cx="4572000" cy="914400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828800" y="4267200"/>
                <a:ext cx="4572000" cy="914400"/>
              </a:xfrm>
              <a:prstGeom prst="ellipse">
                <a:avLst/>
              </a:prstGeom>
              <a:noFill/>
              <a:ln w="762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1826491" y="1066800"/>
                <a:ext cx="4572000" cy="3632200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6" idx="6"/>
                <a:endCxn id="15" idx="2"/>
              </p:cNvCxnSpPr>
              <p:nvPr/>
            </p:nvCxnSpPr>
            <p:spPr>
              <a:xfrm flipH="1" flipV="1">
                <a:off x="1826491" y="914400"/>
                <a:ext cx="4574309" cy="3810000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>
              <a:stCxn id="15" idx="3"/>
            </p:cNvCxnSpPr>
            <p:nvPr/>
          </p:nvCxnSpPr>
          <p:spPr>
            <a:xfrm flipV="1">
              <a:off x="2726954" y="1600200"/>
              <a:ext cx="2988046" cy="70428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4200" y="1676400"/>
              <a:ext cx="3200400" cy="53340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15" idx="6"/>
            </p:cNvCxnSpPr>
            <p:nvPr/>
          </p:nvCxnSpPr>
          <p:spPr>
            <a:xfrm flipV="1">
              <a:off x="2362200" y="1981200"/>
              <a:ext cx="4267200" cy="152400"/>
            </a:xfrm>
            <a:prstGeom prst="line">
              <a:avLst/>
            </a:prstGeom>
            <a:ln w="762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38100" y="3242595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the boundary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modular parameter</a:t>
                </a:r>
              </a:p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This leads to </a:t>
                </a:r>
                <a:r>
                  <a:rPr lang="en-US" sz="2800" b="1" i="1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continuous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metric dependence.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3242595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t="-7051" r="-180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1011" y="4381134"/>
                <a:ext cx="88372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Closely related:  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Nonholomorphic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1" y="4381134"/>
                <a:ext cx="8837292" cy="646331"/>
              </a:xfrm>
              <a:prstGeom prst="rect">
                <a:avLst/>
              </a:prstGeom>
              <a:blipFill>
                <a:blip r:embed="rId4"/>
                <a:stretch>
                  <a:fillRect l="-2139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2019" y="5356721"/>
                <a:ext cx="8877300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uv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Z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CB</m:t>
                          </m:r>
                        </m:sup>
                      </m:sSubSup>
                      <m:r>
                        <a:rPr lang="en-US" sz="3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36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bSup>
                        </m:e>
                      </m:nary>
                      <m:r>
                        <a:rPr lang="en-US" sz="3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b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9" y="5356721"/>
                <a:ext cx="8877300" cy="14366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3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The Special Period Point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060" y="1143000"/>
                <a:ext cx="8933380" cy="142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For any manifold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</m:oMath>
                </a14:m>
                <a:endParaRPr lang="en-US" sz="40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∃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factorizes:  </a:t>
                </a:r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60" y="1143000"/>
                <a:ext cx="8933380" cy="1423788"/>
              </a:xfrm>
              <a:prstGeom prst="rect">
                <a:avLst/>
              </a:prstGeom>
              <a:blipFill>
                <a:blip r:embed="rId2"/>
                <a:stretch>
                  <a:fillRect t="-7725" r="-1229" b="-16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3124200"/>
                <a:ext cx="8001000" cy="101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sup>
                      </m:sSubSup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e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4200"/>
                <a:ext cx="8001000" cy="1010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2569" y="4572000"/>
                <a:ext cx="9220200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𝐽</m:t>
                              </m:r>
                            </m:sup>
                          </m:sSubSup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𝜆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69" y="4572000"/>
                <a:ext cx="9220200" cy="1585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590800" y="5486400"/>
            <a:ext cx="685800" cy="914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Measure As A Total Derivative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216" y="1623159"/>
                <a:ext cx="41541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5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5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16" y="1623159"/>
                <a:ext cx="4154184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1400" y="1609245"/>
                <a:ext cx="5410200" cy="95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𝜏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ℋ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609245"/>
                <a:ext cx="5410200" cy="9511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4114800"/>
                <a:ext cx="926869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Well-defined</a:t>
                </a:r>
              </a:p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Nonsingular away from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 </m:t>
                    </m:r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0,1, 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∞,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sz="3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Good</a:t>
                </a:r>
                <a:r>
                  <a:rPr lang="en-US" sz="32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expansion near cusps 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9268691" cy="1569660"/>
              </a:xfrm>
              <a:prstGeom prst="rect">
                <a:avLst/>
              </a:prstGeom>
              <a:blipFill>
                <a:blip r:embed="rId4"/>
                <a:stretch>
                  <a:fillRect l="-1711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3226614"/>
                <a:ext cx="7772400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we can write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  <m:r>
                      <a:rPr lang="en-US" sz="2800" b="0" i="1" dirty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explicitly so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is: </a:t>
                </a:r>
                <a:endParaRPr lang="en-US" sz="28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26614"/>
                <a:ext cx="7772400" cy="537583"/>
              </a:xfrm>
              <a:prstGeom prst="rect">
                <a:avLst/>
              </a:prstGeom>
              <a:blipFill>
                <a:blip r:embed="rId5"/>
                <a:stretch>
                  <a:fillRect l="-1647"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9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8789"/>
            <a:ext cx="8229600" cy="1143000"/>
          </a:xfrm>
        </p:spPr>
        <p:txBody>
          <a:bodyPr/>
          <a:lstStyle/>
          <a:p>
            <a:r>
              <a:rPr lang="en-US" dirty="0" smtClean="0"/>
              <a:t>Harmonic Jacobi-</a:t>
            </a:r>
            <a:r>
              <a:rPr lang="en-US" dirty="0" err="1" smtClean="0"/>
              <a:t>Maass</a:t>
            </a:r>
            <a:r>
              <a:rPr lang="en-US" dirty="0" smtClean="0"/>
              <a:t> Forms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6553" y="1429716"/>
                <a:ext cx="8991600" cy="66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These conditions determine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uniquely.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3" y="1429716"/>
                <a:ext cx="8991600" cy="664990"/>
              </a:xfrm>
              <a:prstGeom prst="rect">
                <a:avLst/>
              </a:prstGeom>
              <a:blipFill>
                <a:blip r:embed="rId2"/>
                <a:stretch>
                  <a:fillRect l="-2102" t="-11927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79136" y="2427609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completion of an Appel-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Lerche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10647" y="3200400"/>
                <a:ext cx="9448800" cy="209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 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</m:d>
                        </m:den>
                      </m:f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647" y="3200400"/>
                <a:ext cx="9448800" cy="2097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19200" y="5703567"/>
                <a:ext cx="7239000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𝑑𝑢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𝑑𝑎</m:t>
                          </m:r>
                        </m:den>
                      </m:f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703567"/>
                <a:ext cx="7239000" cy="1144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2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dirty="0" smtClean="0"/>
              <a:t>Technical Comment On Poles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2375467"/>
                <a:ext cx="5334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poles for </a:t>
                </a:r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375467"/>
                <a:ext cx="533400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9865" y="3503468"/>
                <a:ext cx="842010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𝑚𝑜𝑑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2     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 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𝑚𝑜𝑑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4 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65" y="3503468"/>
                <a:ext cx="8420100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15" y="5167171"/>
                <a:ext cx="883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one can add a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meromorphic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form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cancel unwanted poles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5" y="5167171"/>
                <a:ext cx="8839200" cy="954107"/>
              </a:xfrm>
              <a:prstGeom prst="rect">
                <a:avLst/>
              </a:prstGeom>
              <a:blipFill>
                <a:blip r:embed="rId4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" y="1389160"/>
                <a:ext cx="8915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must be nonsingular </a:t>
                </a:r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away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 </m:t>
                    </m:r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0,1, 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∞,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89160"/>
                <a:ext cx="8915400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7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048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SW revolution was based on pure SU(2) N=2 SYM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" y="2213962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basic idea of topological twisting applies to any </a:t>
            </a:r>
          </a:p>
          <a:p>
            <a:pPr algn="ctr"/>
            <a:r>
              <a:rPr lang="en-US" sz="4800" dirty="0" smtClean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d=4, N=2 QFT</a:t>
            </a:r>
            <a:endParaRPr lang="en-US" sz="4800" dirty="0">
              <a:solidFill>
                <a:srgbClr val="0F04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544" y="5029200"/>
            <a:ext cx="834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more to learn about 4-manifolds from Susy QFT? </a:t>
            </a:r>
            <a:endParaRPr lang="en-US" sz="4800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3117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Integral Is a Mock Modular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1343" y="1777591"/>
                <a:ext cx="8656834" cy="1427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𝒥</m:t>
                        </m:r>
                      </m:e>
                    </m:d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</m:t>
                        </m:r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sz="4000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43" y="1777591"/>
                <a:ext cx="8656834" cy="1427314"/>
              </a:xfrm>
              <a:prstGeom prst="rect">
                <a:avLst/>
              </a:prstGeom>
              <a:blipFill>
                <a:blip r:embed="rId2"/>
                <a:stretch>
                  <a:fillRect l="-2465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60" y="3343763"/>
                <a:ext cx="8961634" cy="77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)/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0" y="3343763"/>
                <a:ext cx="8961634" cy="7732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6300" y="5029200"/>
                <a:ext cx="7086600" cy="1611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≥0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5029200"/>
                <a:ext cx="7086600" cy="1611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9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… but 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generalize …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900" y="3124200"/>
                <a:ext cx="8458200" cy="1454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𝜂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Θ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124200"/>
                <a:ext cx="8458200" cy="1454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2057400"/>
                <a:ext cx="815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acs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=3 ) 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8153400" cy="646331"/>
              </a:xfrm>
              <a:prstGeom prst="rect">
                <a:avLst/>
              </a:prstGeom>
              <a:blipFill>
                <a:blip r:embed="rId4"/>
                <a:stretch>
                  <a:fillRect l="-2242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8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009357" cy="4771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Including Observables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00200" y="1776144"/>
            <a:ext cx="1143000" cy="8146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124200"/>
            <a:ext cx="1524000" cy="11429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0" y="4800600"/>
            <a:ext cx="1600200" cy="11138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90600" y="1676400"/>
            <a:ext cx="7772400" cy="10668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98451" y="6004511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4912472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Coulomb Branch Integral:  Measure &amp; Evaluation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8732" y="269434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Physical Formulation Of Partition Function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451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LEET Near Cusps &amp; Explicit 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8451" y="3902958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Mathematical Formulation Of Partition Function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Preliminaries And Background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ontributions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Of The Cusps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2"/>
                <a:stretch>
                  <a:fillRect l="-1111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2400" y="1143000"/>
                <a:ext cx="9372600" cy="185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Near each cusp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, 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=1,2,3 </m:t>
                    </m:r>
                  </m:oMath>
                </a14:m>
                <a:endParaRPr lang="en-US" sz="2800" b="0" i="1" dirty="0" smtClean="0">
                  <a:solidFill>
                    <a:srgbClr val="C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description of the vacuum changes: </a:t>
                </a:r>
              </a:p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have a U(1) VM coupled to a charge 1 HM. </a:t>
                </a:r>
              </a:p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the appropriate duality frame) [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Seiberg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94]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143000"/>
                <a:ext cx="9372600" cy="1850571"/>
              </a:xfrm>
              <a:prstGeom prst="rect">
                <a:avLst/>
              </a:prstGeom>
              <a:blipFill>
                <a:blip r:embed="rId3"/>
                <a:stretch>
                  <a:fillRect t="-3960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5250" y="3182464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separate contribution to the path integral coming from the path integral of these three LEET.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" y="4458105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add the contributions, because we sum over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4981325"/>
                <a:ext cx="8077200" cy="1892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𝐶𝐵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81325"/>
                <a:ext cx="8077200" cy="1892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81000" y="773545"/>
                <a:ext cx="9067800" cy="121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Z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CB</m:t>
                        </m:r>
                      </m:sup>
                    </m:sSubSup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vanishes –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we get true topological invariants: 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773545"/>
                <a:ext cx="9067800" cy="1213537"/>
              </a:xfrm>
              <a:prstGeom prst="rect">
                <a:avLst/>
              </a:prstGeom>
              <a:blipFill>
                <a:blip r:embed="rId2"/>
                <a:stretch>
                  <a:fillRect t="-7035" b="-1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556148"/>
                <a:ext cx="8077200" cy="1892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56148"/>
                <a:ext cx="8077200" cy="1892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95300" y="5029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it is quite interesting to determine 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three effective actions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010400" y="4038600"/>
            <a:ext cx="1828800" cy="2057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4038600"/>
            <a:ext cx="1828800" cy="2057400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038600"/>
            <a:ext cx="6553200" cy="2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61755" y="6072074"/>
            <a:ext cx="6553200" cy="2"/>
          </a:xfrm>
          <a:prstGeom prst="line">
            <a:avLst/>
          </a:prstGeom>
          <a:ln w="76200">
            <a:solidFill>
              <a:srgbClr val="0F04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614500" y="4583139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6863" y="208565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1728800" y="2784459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52225" y="2873401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01565" y="4694447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565" y="4694447"/>
                <a:ext cx="914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35900" y="4714944"/>
                <a:ext cx="13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900" y="4714944"/>
                <a:ext cx="13192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946571" y="2357488"/>
                <a:ext cx="6784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571" y="2357488"/>
                <a:ext cx="6784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962400" y="5140487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2400" y="5104345"/>
                <a:ext cx="1319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04345"/>
                <a:ext cx="13192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8955" y="592110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4063165" y="3229540"/>
            <a:ext cx="51955" cy="1752600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Image result for pinched t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58355" y="114073"/>
            <a:ext cx="308433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6871921" y="4675174"/>
            <a:ext cx="228600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62400" y="6178192"/>
                <a:ext cx="3238500" cy="56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6178192"/>
                <a:ext cx="3238500" cy="5665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1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2057400"/>
                <a:ext cx="8686800" cy="13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MW97: The behavior of the CB integral 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uniquely fixes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𝑆𝑊</m:t>
                        </m:r>
                      </m:sup>
                    </m:sSubSup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057400"/>
                <a:ext cx="8686800" cy="1300164"/>
              </a:xfrm>
              <a:prstGeom prst="rect">
                <a:avLst/>
              </a:prstGeom>
              <a:blipFill>
                <a:blip r:embed="rId2"/>
                <a:stretch>
                  <a:fillRect t="-7512" r="-1474" b="-10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01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5" y="-1513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Determination Of Effective 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4122" y="991690"/>
                <a:ext cx="8578735" cy="1721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𝑖𝑟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𝑆𝑊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𝑖𝑟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hr m:val="∏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;</m:t>
                                      </m:r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600" b="0" i="0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2" y="991690"/>
                <a:ext cx="8578735" cy="1721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4" y="3208118"/>
                <a:ext cx="289205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" y="3208118"/>
                <a:ext cx="2892056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6214" y="3469728"/>
                <a:ext cx="27587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𝜒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214" y="3469728"/>
                <a:ext cx="275878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0" y="3113316"/>
                <a:ext cx="3352800" cy="1203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30E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ℓ=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30E9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30E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30E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113316"/>
                <a:ext cx="3352800" cy="12039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4" y="4978591"/>
                <a:ext cx="4215478" cy="1181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≔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𝑢𝑣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" y="4978591"/>
                <a:ext cx="4215478" cy="1181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3489" y="5358296"/>
                <a:ext cx="43202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𝑖𝑟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𝑢𝑣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489" y="5358296"/>
                <a:ext cx="432026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7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9848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7849"/>
            <a:ext cx="8834499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029200"/>
            <a:ext cx="5995686" cy="1903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5543" y="1741941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0352" y="4192027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541" y="3321884"/>
            <a:ext cx="8963247" cy="1141551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3" y="0"/>
            <a:ext cx="8229600" cy="1143000"/>
          </a:xfrm>
        </p:spPr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7965" y="1045074"/>
            <a:ext cx="896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4-fold invariants for ``SU(2) N=2* theory’’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965" y="185953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Interpolates between Donaldson &amp;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-Witten invariants 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863" y="4574064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to explicit evaluation: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``Coulomb branch integral’’ aka ``u-plane integral’’ 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207" y="5638800"/>
            <a:ext cx="8496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Automorphic forms; indefinite theta functions;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mock modular forms; Jacobi </a:t>
            </a:r>
            <a:r>
              <a:rPr lang="en-US" sz="3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Maass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9854" y="3555355"/>
            <a:ext cx="901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lessons for several future generalizations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7" grpId="0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2746"/>
            <a:ext cx="8229600" cy="1143000"/>
          </a:xfrm>
        </p:spPr>
        <p:txBody>
          <a:bodyPr/>
          <a:lstStyle/>
          <a:p>
            <a:r>
              <a:rPr lang="en-US" dirty="0" smtClean="0"/>
              <a:t>Including Observables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01" y="1752600"/>
            <a:ext cx="8047299" cy="24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198" y="-585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Modular Transformation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50605" y="1227046"/>
                <a:ext cx="10012166" cy="121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0F0498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𝛾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  <m:r>
                                <a:rPr lang="en-US" sz="28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𝑢𝑣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0605" y="1227046"/>
                <a:ext cx="10012166" cy="1213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3797657"/>
                <a:ext cx="8382000" cy="146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97657"/>
                <a:ext cx="8382000" cy="14601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8158" y="5257800"/>
                <a:ext cx="8574640" cy="133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3366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4000" b="0" i="1" smtClean="0">
                              <a:solidFill>
                                <a:srgbClr val="33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3366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58" y="5257800"/>
                <a:ext cx="8574640" cy="1335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2412702"/>
                <a:ext cx="4267200" cy="1247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−4ℓ 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412702"/>
                <a:ext cx="4267200" cy="1247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6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066800" y="785"/>
            <a:ext cx="6390209" cy="6913239"/>
            <a:chOff x="1334080" y="-36290"/>
            <a:chExt cx="6390209" cy="6913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3520765" y="-36290"/>
                  <a:ext cx="1873270" cy="757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𝑆𝑈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0765" y="-36290"/>
                  <a:ext cx="1873270" cy="75751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3551234" y="6011199"/>
                  <a:ext cx="2332498" cy="8657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</m:d>
                          </m:sub>
                          <m:sup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𝑆𝑈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1234" y="6011199"/>
                  <a:ext cx="2332498" cy="86575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575065" y="1953400"/>
                  <a:ext cx="2085699" cy="778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en-US" sz="3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𝑆𝑂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</m:sub>
                            </m:sSub>
                          </m:sup>
                        </m:sSubSup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3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5065" y="1953400"/>
                  <a:ext cx="2085699" cy="7782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800493" y="2943470"/>
                  <a:ext cx="1923796" cy="7707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3600" i="1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i="1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sz="3600" dirty="0" smtClean="0">
                      <a:solidFill>
                        <a:srgbClr val="0F0498"/>
                      </a:solidFill>
                    </a:rPr>
                    <a:t>]</a:t>
                  </a:r>
                  <a:endParaRPr lang="en-US" sz="3600" dirty="0">
                    <a:solidFill>
                      <a:srgbClr val="0F0498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493" y="2943470"/>
                  <a:ext cx="1923796" cy="770788"/>
                </a:xfrm>
                <a:prstGeom prst="rect">
                  <a:avLst/>
                </a:prstGeom>
                <a:blipFill>
                  <a:blip r:embed="rId5"/>
                  <a:stretch>
                    <a:fillRect r="-8889" b="-2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468497" y="4102307"/>
                  <a:ext cx="2298834" cy="8865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𝜈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</m:d>
                        </m:sub>
                        <m:sup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sz="3600" dirty="0" smtClean="0">
                      <a:solidFill>
                        <a:srgbClr val="00B050"/>
                      </a:solidFill>
                    </a:rPr>
                    <a:t> ]</a:t>
                  </a:r>
                  <a:endParaRPr lang="en-US" sz="3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8497" y="4102307"/>
                  <a:ext cx="2298834" cy="886525"/>
                </a:xfrm>
                <a:prstGeom prst="rect">
                  <a:avLst/>
                </a:prstGeom>
                <a:blipFill>
                  <a:blip r:embed="rId6"/>
                  <a:stretch>
                    <a:fillRect r="-7427" b="-11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334080" y="2929330"/>
                  <a:ext cx="2332498" cy="8790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[</m:t>
                            </m:r>
                            <m:r>
                              <a:rPr lang="en-US" sz="3600" i="1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𝜈</m:t>
                            </m:r>
                            <m:r>
                              <a:rPr lang="en-US" sz="3600" b="0" i="1" smtClean="0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</m:d>
                          </m:sub>
                          <m:sup>
                            <m:r>
                              <a:rPr lang="en-US" sz="3600" i="1">
                                <a:solidFill>
                                  <a:srgbClr val="0F0498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𝑆𝑂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srgbClr val="0F0498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600" i="1">
                                        <a:solidFill>
                                          <a:srgbClr val="0F0498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F0498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</m:sub>
                            </m:sSub>
                          </m:sup>
                        </m:sSubSup>
                        <m:r>
                          <a:rPr lang="en-US" sz="3600" i="1" smtClean="0">
                            <a:solidFill>
                              <a:srgbClr val="0F0498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3600" dirty="0">
                    <a:solidFill>
                      <a:srgbClr val="0F0498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080" y="2929330"/>
                  <a:ext cx="2332498" cy="8790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>
              <a:off x="5228993" y="45425"/>
              <a:ext cx="1143000" cy="914400"/>
              <a:chOff x="6430875" y="848626"/>
              <a:chExt cx="1143000" cy="914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626021" y="924826"/>
                <a:ext cx="947854" cy="83820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430875" y="1130407"/>
                <a:ext cx="457200" cy="4040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6672146" y="848626"/>
                <a:ext cx="76200" cy="281781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2" idx="0"/>
              </p:cNvCxnSpPr>
              <p:nvPr/>
            </p:nvCxnSpPr>
            <p:spPr>
              <a:xfrm flipV="1">
                <a:off x="6659475" y="1095760"/>
                <a:ext cx="304800" cy="34647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5724293" y="5902249"/>
              <a:ext cx="1143000" cy="914400"/>
              <a:chOff x="6430875" y="848626"/>
              <a:chExt cx="1143000" cy="914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626021" y="924826"/>
                <a:ext cx="947854" cy="838200"/>
              </a:xfrm>
              <a:prstGeom prst="ellipse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430875" y="1130407"/>
                <a:ext cx="457200" cy="40401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H="1">
                <a:off x="6672146" y="848626"/>
                <a:ext cx="76200" cy="281781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8" idx="0"/>
              </p:cNvCxnSpPr>
              <p:nvPr/>
            </p:nvCxnSpPr>
            <p:spPr>
              <a:xfrm flipV="1">
                <a:off x="6659475" y="1095760"/>
                <a:ext cx="304800" cy="34647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>
              <a:stCxn id="3" idx="2"/>
            </p:cNvCxnSpPr>
            <p:nvPr/>
          </p:nvCxnSpPr>
          <p:spPr>
            <a:xfrm flipH="1">
              <a:off x="4419600" y="721225"/>
              <a:ext cx="37800" cy="1183775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" idx="2"/>
            </p:cNvCxnSpPr>
            <p:nvPr/>
          </p:nvCxnSpPr>
          <p:spPr>
            <a:xfrm flipH="1">
              <a:off x="4583655" y="4988832"/>
              <a:ext cx="34259" cy="1137056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/>
            <p:cNvSpPr/>
            <p:nvPr/>
          </p:nvSpPr>
          <p:spPr>
            <a:xfrm>
              <a:off x="4724400" y="2310851"/>
              <a:ext cx="1981199" cy="1314257"/>
            </a:xfrm>
            <a:prstGeom prst="arc">
              <a:avLst/>
            </a:prstGeom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5400000">
              <a:off x="5089129" y="3019635"/>
              <a:ext cx="1981199" cy="1314257"/>
            </a:xfrm>
            <a:prstGeom prst="arc">
              <a:avLst>
                <a:gd name="adj1" fmla="val 16026240"/>
                <a:gd name="adj2" fmla="val 214107"/>
              </a:avLst>
            </a:prstGeom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10800000">
              <a:off x="2261855" y="3328429"/>
              <a:ext cx="1981199" cy="1314257"/>
            </a:xfrm>
            <a:prstGeom prst="arc">
              <a:avLst/>
            </a:prstGeom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rot="16428902">
              <a:off x="2806644" y="1726649"/>
              <a:ext cx="1536841" cy="2685183"/>
            </a:xfrm>
            <a:prstGeom prst="arc">
              <a:avLst>
                <a:gd name="adj1" fmla="val 16822722"/>
                <a:gd name="adj2" fmla="val 0"/>
              </a:avLst>
            </a:prstGeom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810000" y="3505200"/>
              <a:ext cx="1850764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1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819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CONCLUDING REMARKS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Relation To Previous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0670" y="1026528"/>
                <a:ext cx="86491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𝔰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ℐ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 </m:t>
                    </m:r>
                  </m:oMath>
                </a14:m>
                <a:r>
                  <a:rPr lang="en-US" sz="28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recover and generalize formulae of [VW;DPS]  for VW invariants.  </a:t>
                </a:r>
                <a:endParaRPr lang="en-US" sz="28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70" y="1026528"/>
                <a:ext cx="8649101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889" y="3212703"/>
                <a:ext cx="8763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 </m:t>
                    </m:r>
                    <m: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uv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→0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after suitable renormalization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recover the ``Witten conjecture’’ for the Donaldson invariants in terms of the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Seiberg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-Witten invariants.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9" y="3212703"/>
                <a:ext cx="8763000" cy="1384995"/>
              </a:xfrm>
              <a:prstGeom prst="rect">
                <a:avLst/>
              </a:prstGeom>
              <a:blipFill>
                <a:blip r:embed="rId4"/>
                <a:stretch>
                  <a:fillRect l="-1321" t="-4405" r="-2573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-31829" y="6172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generalization and unification of the 1990’s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formulae: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7285" y="2145388"/>
                <a:ext cx="58970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recover formulae </a:t>
                </a:r>
              </a:p>
              <a:p>
                <a:r>
                  <a:rPr 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of Labastida-Lozano </a:t>
                </a:r>
                <a:endPara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285" y="2145388"/>
                <a:ext cx="5897030" cy="954107"/>
              </a:xfrm>
              <a:prstGeom prst="rect">
                <a:avLst/>
              </a:prstGeom>
              <a:blipFill>
                <a:blip r:embed="rId5"/>
                <a:stretch>
                  <a:fillRect l="-2172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300" y="4969450"/>
                <a:ext cx="8763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Recover and generalize explicit evaluation of u-plane integral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ℂ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ℙ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Moore-Witten, 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Malmendier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-Ono </a:t>
                </a:r>
                <a:endPara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4969450"/>
                <a:ext cx="8763000" cy="830997"/>
              </a:xfrm>
              <a:prstGeom prst="rect">
                <a:avLst/>
              </a:prstGeom>
              <a:blipFill>
                <a:blip r:embed="rId6"/>
                <a:stretch>
                  <a:fillRect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18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Discussions Of Holomorphic Anomaly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0"/>
            <a:ext cx="9005104" cy="1639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49" y="2286000"/>
            <a:ext cx="9021053" cy="195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276272"/>
            <a:ext cx="8727311" cy="2070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968" y="1689035"/>
            <a:ext cx="6690167" cy="1236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22" y="4103373"/>
            <a:ext cx="6852213" cy="1362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610" y="3076001"/>
            <a:ext cx="6180881" cy="1270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947" y="5486400"/>
            <a:ext cx="7245752" cy="17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9848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7849"/>
            <a:ext cx="8834499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029200"/>
            <a:ext cx="5995686" cy="1903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5543" y="1741941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0352" y="4192027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721"/>
            <a:ext cx="8229600" cy="1143000"/>
          </a:xfrm>
        </p:spPr>
        <p:txBody>
          <a:bodyPr/>
          <a:lstStyle/>
          <a:p>
            <a:r>
              <a:rPr lang="en-US" dirty="0" smtClean="0"/>
              <a:t>Comparing With GKNW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03924"/>
                <a:ext cx="314900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General </a:t>
                </a:r>
              </a:p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four-manifold</a:t>
                </a:r>
              </a:p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admitting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acs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03924"/>
                <a:ext cx="3149009" cy="1384995"/>
              </a:xfrm>
              <a:prstGeom prst="rect">
                <a:avLst/>
              </a:prstGeom>
              <a:blipFill>
                <a:blip r:embed="rId2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24130" y="1469439"/>
                <a:ext cx="3581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Projective algebraic surface 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130" y="1469439"/>
                <a:ext cx="3581400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3267565"/>
                <a:ext cx="3581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Arbitrary spin-c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𝔰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67565"/>
                <a:ext cx="3581400" cy="954107"/>
              </a:xfrm>
              <a:prstGeom prst="rect">
                <a:avLst/>
              </a:prstGeom>
              <a:blipFill>
                <a:blip r:embed="rId4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57800" y="3038496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Canonical spin-c structure determined by the complex structure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64641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?!?!?!?!?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53000" y="5198538"/>
                <a:ext cx="4343400" cy="1418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Further refinement of invariants computing</a:t>
                </a: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-genus </a:t>
                </a:r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98538"/>
                <a:ext cx="4343400" cy="1418978"/>
              </a:xfrm>
              <a:prstGeom prst="rect">
                <a:avLst/>
              </a:prstGeom>
              <a:blipFill>
                <a:blip r:embed="rId5"/>
                <a:stretch>
                  <a:fillRect t="-4721" b="-8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8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0390"/>
            <a:ext cx="8543710" cy="5003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81" y="381000"/>
            <a:ext cx="6342927" cy="10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98451" y="1626999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489561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Coulomb Branch Integral:  Measure &amp; Evaluation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1645" y="267718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Physical Formulation Of Partition Function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98451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8451" y="386760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Mathematical Formulation Of Partition Function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Preliminaries And Background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868" y="3372865"/>
                <a:ext cx="6019800" cy="1300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𝑖𝑛𝑠𝑡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⋯     ∼     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,2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+  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,3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" y="3372865"/>
                <a:ext cx="6019800" cy="13002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102" y="1202271"/>
                <a:ext cx="4724400" cy="1298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𝑎𝑏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⋯     ∼     </m:t>
                          </m:r>
                          <m:sSubSup>
                            <m:sSubSup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𝜈</m:t>
                              </m:r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,1</m:t>
                              </m:r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𝑆𝑊</m:t>
                              </m:r>
                            </m:sup>
                          </m:sSub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02" y="1202271"/>
                <a:ext cx="4724400" cy="1298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3166"/>
                <a:ext cx="8133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Comparison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large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shows: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66"/>
                <a:ext cx="8133021" cy="830997"/>
              </a:xfrm>
              <a:prstGeom prst="rect">
                <a:avLst/>
              </a:prstGeom>
              <a:blipFill>
                <a:blip r:embed="rId4"/>
                <a:stretch>
                  <a:fillRect l="-3373" t="-17647" r="-2924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5334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 that the instanton contribution alone cannot be S-duality covariant.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7566" y="2985098"/>
                <a:ext cx="3657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b="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566" y="2985098"/>
                <a:ext cx="3657600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07566" y="4017403"/>
                <a:ext cx="3657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b="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566" y="4017403"/>
                <a:ext cx="3657600" cy="9541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0" y="1250404"/>
                <a:ext cx="3657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∼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50404"/>
                <a:ext cx="3657600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0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7" grpId="0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4717551"/>
            <a:ext cx="547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Derivation from 6d (2,0) theory?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112" y="5836712"/>
            <a:ext cx="785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of these techniques to class S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2644" y="1267005"/>
                <a:ext cx="8542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complex: Compute Refined Versions From Physics</a:t>
                </a:r>
                <a:endPara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44" y="1267005"/>
                <a:ext cx="8542962" cy="523220"/>
              </a:xfrm>
              <a:prstGeom prst="rect">
                <a:avLst/>
              </a:prstGeom>
              <a:blipFill>
                <a:blip r:embed="rId2"/>
                <a:stretch>
                  <a:fillRect t="-12791" r="-92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609600" y="2628334"/>
            <a:ext cx="8619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X. Zhang: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 generalization to 5d SYM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211" y="2244902"/>
            <a:ext cx="1603547" cy="19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5921" y="2689607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8451" y="489561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Coulomb Branch Integral:  Measure &amp; Evaluation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5078" y="16764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7735" y="2743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1663" y="389769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1645" y="2677180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Summary Of Main Results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451" y="59715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LEET Near Cusps &amp; Explicit Results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98451" y="386760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Mathematical Formulation Of Partition Function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1663" y="4956719"/>
            <a:ext cx="609600" cy="47897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525" y="603752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Motivation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644" y="1626999"/>
            <a:ext cx="754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Preliminaries And Background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dirty="0" smtClean="0"/>
              <a:t>FAQ 1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SW94 showed the SW curve for N=2*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invariant under S-duality. </a:t>
            </a:r>
          </a:p>
          <a:p>
            <a:pPr algn="ctr"/>
            <a:r>
              <a:rPr 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the partition functions? </a:t>
            </a:r>
            <a:endParaRPr lang="en-US" sz="40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641095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 functions are suitably </a:t>
            </a:r>
          </a:p>
          <a:p>
            <a:pPr algn="ctr"/>
            <a:r>
              <a:rPr lang="en-US" sz="4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S-duality covariant with some interesting nontrivial details. </a:t>
            </a:r>
            <a:endParaRPr lang="en-US" sz="4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606299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previous talks for details. </a:t>
            </a:r>
            <a:endParaRPr lang="en-US" sz="2800" dirty="0">
              <a:solidFill>
                <a:srgbClr val="0F04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95" y="-283441"/>
            <a:ext cx="8229600" cy="1143000"/>
          </a:xfrm>
        </p:spPr>
        <p:txBody>
          <a:bodyPr/>
          <a:lstStyle/>
          <a:p>
            <a:r>
              <a:rPr lang="en-US" dirty="0" smtClean="0"/>
              <a:t>FAQ 2: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26705" y="558510"/>
                <a:ext cx="9067800" cy="2361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SW94: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fixed and take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→∞.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This gives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SW curve. </a:t>
                </a:r>
              </a:p>
              <a:p>
                <a:pPr algn="ctr"/>
                <a:r>
                  <a:rPr lang="en-US" sz="3600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Does limit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  <m:r>
                      <a:rPr lang="en-US" sz="36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exist and give </a:t>
                </a:r>
              </a:p>
              <a:p>
                <a:pPr algn="ctr"/>
                <a:r>
                  <a:rPr lang="en-US" sz="3600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DW partition function? </a:t>
                </a:r>
                <a:endParaRPr lang="en-US" sz="3600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705" y="558510"/>
                <a:ext cx="9067800" cy="2361352"/>
              </a:xfrm>
              <a:prstGeom prst="rect">
                <a:avLst/>
              </a:prstGeom>
              <a:blipFill>
                <a:blip r:embed="rId2"/>
                <a:stretch>
                  <a:fillRect t="-3876" r="-470" b="-9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95600" y="3146223"/>
            <a:ext cx="3480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sort of.  </a:t>
            </a:r>
            <a:endParaRPr lang="en-US" sz="4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4290" y="3861197"/>
                <a:ext cx="848300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limit does not exist. </a:t>
                </a:r>
              </a:p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naturally a sum of three terms. </a:t>
                </a:r>
              </a:p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Throwing one away, and renormalizing the others, there is a well-defined limit.  </a:t>
                </a:r>
              </a:p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It reproduces the DW function. </a:t>
                </a:r>
              </a:p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(With an interesting orientation issue.)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0" y="3861197"/>
                <a:ext cx="8483009" cy="3046988"/>
              </a:xfrm>
              <a:prstGeom prst="rect">
                <a:avLst/>
              </a:prstGeom>
              <a:blipFill>
                <a:blip r:embed="rId3"/>
                <a:stretch>
                  <a:fillRect t="-2600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9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dirty="0" smtClean="0"/>
              <a:t>FAQ 3: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50997" y="4868633"/>
                <a:ext cx="7620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Absolutely not 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 </m:t>
                    </m:r>
                  </m:oMath>
                </a14:m>
                <a:endParaRPr lang="en-US" sz="40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fact, most correlators vary </a:t>
                </a:r>
                <a:r>
                  <a:rPr lang="en-US" sz="4000" i="1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continuously</a:t>
                </a:r>
                <a:r>
                  <a:rPr lang="en-US" sz="4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metric. </a:t>
                </a:r>
                <a:endParaRPr lang="en-US" sz="40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997" y="4868633"/>
                <a:ext cx="7620000" cy="1938992"/>
              </a:xfrm>
              <a:prstGeom prst="rect">
                <a:avLst/>
              </a:prstGeom>
              <a:blipFill>
                <a:blip r:embed="rId2"/>
                <a:stretch>
                  <a:fillRect l="-2880" t="-5660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7210" y="1043384"/>
                <a:ext cx="8001000" cy="1350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𝑇𝑟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∧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</m:t>
                              </m:r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+ 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0" y="1043384"/>
                <a:ext cx="8001000" cy="1350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2652" y="2514600"/>
                <a:ext cx="85769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the partition function metric independent and holomorphic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3200" b="0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𝑢𝑣</m:t>
                        </m:r>
                      </m:sub>
                    </m:sSub>
                    <m:r>
                      <a:rPr lang="en-US" sz="3200" b="0" i="0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?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2" y="2514600"/>
                <a:ext cx="8576930" cy="1077218"/>
              </a:xfrm>
              <a:prstGeom prst="rect">
                <a:avLst/>
              </a:prstGeom>
              <a:blipFill>
                <a:blip r:embed="rId4"/>
                <a:stretch>
                  <a:fillRect t="-7386" b="-1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000" y="3876282"/>
                <a:ext cx="61642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Yes, 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&gt;1.  </m:t>
                    </m:r>
                  </m:oMath>
                </a14:m>
                <a:endParaRPr lang="en-US" sz="40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76282"/>
                <a:ext cx="6164203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1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5791" y="113659"/>
                <a:ext cx="7772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〈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𝒪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</m:d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𝒪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〉</m:t>
                      </m:r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91" y="113659"/>
                <a:ext cx="777240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080738"/>
                <a:ext cx="952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Varies continuously with metric when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b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80738"/>
                <a:ext cx="9525000" cy="707886"/>
              </a:xfrm>
              <a:prstGeom prst="rect">
                <a:avLst/>
              </a:prstGeom>
              <a:blipFill>
                <a:blip r:embed="rId3"/>
                <a:stretch>
                  <a:fillRect l="-223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763978"/>
            <a:ext cx="7874382" cy="1755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300" y="5020643"/>
                <a:ext cx="88163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(i.e.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ll</m:t>
                    </m:r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but</m:t>
                    </m:r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finitely</m:t>
                    </m:r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many</m:t>
                    </m:r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correlators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020643"/>
                <a:ext cx="8816346" cy="646331"/>
              </a:xfrm>
              <a:prstGeom prst="rect">
                <a:avLst/>
              </a:prstGeom>
              <a:blipFill>
                <a:blip r:embed="rId5"/>
                <a:stretch>
                  <a:fillRect l="-2073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36791" y="5780782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derive very explicit formulae for the holomorphic and metric anomalies.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00" y="3593699"/>
                <a:ext cx="6761874" cy="1203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ℓ=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𝔰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−3 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∈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ℤ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3593699"/>
                <a:ext cx="6761874" cy="12039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4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80355</TotalTime>
  <Words>8692</Words>
  <Application>Microsoft Office PowerPoint</Application>
  <PresentationFormat>On-screen Show (4:3)</PresentationFormat>
  <Paragraphs>679</Paragraphs>
  <Slides>101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5" baseType="lpstr">
      <vt:lpstr>Arial</vt:lpstr>
      <vt:lpstr>Calibri</vt:lpstr>
      <vt:lpstr>Cambria Math</vt:lpstr>
      <vt:lpstr>Office Theme</vt:lpstr>
      <vt:lpstr>N=2* SYM And  Four Manifold Invariants  </vt:lpstr>
      <vt:lpstr>PowerPoint Presentation</vt:lpstr>
      <vt:lpstr>PowerPoint Presentation</vt:lpstr>
      <vt:lpstr>PowerPoint Presentation</vt:lpstr>
      <vt:lpstr>Glorious History Of  SYM &amp; Four-Manifolds </vt:lpstr>
      <vt:lpstr>PowerPoint Presentation</vt:lpstr>
      <vt:lpstr>PowerPoint Presentation</vt:lpstr>
      <vt:lpstr>This Talk</vt:lpstr>
      <vt:lpstr>PowerPoint Presentation</vt:lpstr>
      <vt:lpstr>PowerPoint Presentation</vt:lpstr>
      <vt:lpstr>Almost Complex Structure</vt:lpstr>
      <vt:lpstr>Preliminary: Spin^c-structure – 1/3</vt:lpstr>
      <vt:lpstr>Preliminary: Spin^c-structure – 2/3</vt:lpstr>
      <vt:lpstr>PowerPoint Presentation</vt:lpstr>
      <vt:lpstr>PowerPoint Presentation</vt:lpstr>
      <vt:lpstr>SU(2) N=2* SYM </vt:lpstr>
      <vt:lpstr>Topological Twisting </vt:lpstr>
      <vt:lpstr>PowerPoint Presentation</vt:lpstr>
      <vt:lpstr> Topologically Twisted Partition Function </vt:lpstr>
      <vt:lpstr>PowerPoint Presentation</vt:lpstr>
      <vt:lpstr>Operators In The TQFT</vt:lpstr>
      <vt:lpstr> </vt:lpstr>
      <vt:lpstr>PowerPoint Presentation</vt:lpstr>
      <vt:lpstr>Mathematical Formulation  Of The Invariants  </vt:lpstr>
      <vt:lpstr> </vt:lpstr>
      <vt:lpstr>Math Definition Of Partition Function</vt:lpstr>
      <vt:lpstr>Index Computations </vt:lpstr>
      <vt:lpstr>U(1)_b Symmetry </vt:lpstr>
      <vt:lpstr>U(1)_b   Localization</vt:lpstr>
      <vt:lpstr>U(1)_b   Localization</vt:lpstr>
      <vt:lpstr>t→0,∞ Limits Of Instanton Contribution</vt:lpstr>
      <vt:lpstr>Relation To Vafa-Witten Invariants-1/2</vt:lpstr>
      <vt:lpstr>PowerPoint Presentation</vt:lpstr>
      <vt:lpstr>PowerPoint Presentation</vt:lpstr>
      <vt:lpstr>PowerPoint Presentation</vt:lpstr>
      <vt:lpstr>Coulomb Branch Integral</vt:lpstr>
      <vt:lpstr>PowerPoint Presentation</vt:lpstr>
      <vt:lpstr>Seiberg-Witten Review – 1/6</vt:lpstr>
      <vt:lpstr>PowerPoint Presentation</vt:lpstr>
      <vt:lpstr>Special Geometry</vt:lpstr>
      <vt:lpstr>PowerPoint Presentation</vt:lpstr>
      <vt:lpstr>Weak Coupling Prepotential</vt:lpstr>
      <vt:lpstr>Modular Parametrization </vt:lpstr>
      <vt:lpstr>PowerPoint Presentation</vt:lpstr>
      <vt:lpstr>PowerPoint Presentation</vt:lpstr>
      <vt:lpstr>Coulomb Branch Measure </vt:lpstr>
      <vt:lpstr>The ``Period Point’’ J</vt:lpstr>
      <vt:lpstr>Maxwell Partition Function </vt:lpstr>
      <vt:lpstr>Maxwell Partition Function </vt:lpstr>
      <vt:lpstr>Maxwell Coupling To s_uv</vt:lpstr>
      <vt:lpstr>Remarkable Equation For v(τ,τ_uv)</vt:lpstr>
      <vt:lpstr>Holomorphic Part Of Measure</vt:lpstr>
      <vt:lpstr>Local Topological 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 To Mock Modular Forms -1.1    </vt:lpstr>
      <vt:lpstr>Relation To Mock Modular Forms – 1.2</vt:lpstr>
      <vt:lpstr>Doing The Integral </vt:lpstr>
      <vt:lpstr>Evaluation Of CB Integral ? </vt:lpstr>
      <vt:lpstr>Evaluation Of CB Integral ?</vt:lpstr>
      <vt:lpstr>Evaluating Difference Of CB Integrals  </vt:lpstr>
      <vt:lpstr>Metric &amp; Holomorphic Anomaly  </vt:lpstr>
      <vt:lpstr>The Special Period Point</vt:lpstr>
      <vt:lpstr>Measure As A Total Derivative</vt:lpstr>
      <vt:lpstr>Harmonic Jacobi-Maass Forms</vt:lpstr>
      <vt:lpstr>Technical Comment On Poles </vt:lpstr>
      <vt:lpstr>The Integral Is a Mock Modular Form</vt:lpstr>
      <vt:lpstr>… but other s generalize … </vt:lpstr>
      <vt:lpstr>Including Observables</vt:lpstr>
      <vt:lpstr>PowerPoint Presentation</vt:lpstr>
      <vt:lpstr>Contributions Of The Cusps  u_j</vt:lpstr>
      <vt:lpstr>PowerPoint Presentation</vt:lpstr>
      <vt:lpstr>PowerPoint Presentation</vt:lpstr>
      <vt:lpstr>PowerPoint Presentation</vt:lpstr>
      <vt:lpstr>Determination Of Effective Action</vt:lpstr>
      <vt:lpstr>PowerPoint Presentation</vt:lpstr>
      <vt:lpstr>Including Observables</vt:lpstr>
      <vt:lpstr>Full Modular Transformation Law</vt:lpstr>
      <vt:lpstr>PowerPoint Presentation</vt:lpstr>
      <vt:lpstr>PowerPoint Presentation</vt:lpstr>
      <vt:lpstr>Relation To Previous Results</vt:lpstr>
      <vt:lpstr>Recent Discussions Of Holomorphic Anomaly </vt:lpstr>
      <vt:lpstr>PowerPoint Presentation</vt:lpstr>
      <vt:lpstr>PowerPoint Presentation</vt:lpstr>
      <vt:lpstr>Comparing With GKNW </vt:lpstr>
      <vt:lpstr>PowerPoint Presentation</vt:lpstr>
      <vt:lpstr>PowerPoint Presentation</vt:lpstr>
      <vt:lpstr>Future Directions</vt:lpstr>
      <vt:lpstr>PowerPoint Presentation</vt:lpstr>
      <vt:lpstr>PowerPoint Presentation</vt:lpstr>
      <vt:lpstr>PowerPoint Presentation</vt:lpstr>
      <vt:lpstr>PowerPoint Presentation</vt:lpstr>
      <vt:lpstr>FAQ 1  </vt:lpstr>
      <vt:lpstr>FAQ 2:</vt:lpstr>
      <vt:lpstr>FAQ 3:  </vt:lpstr>
      <vt:lpstr>PowerPoint Presentation</vt:lpstr>
      <vt:lpstr>FAQ 4: 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N=2 Field Theory</dc:title>
  <dc:creator>Greg</dc:creator>
  <cp:lastModifiedBy>Greg Moore</cp:lastModifiedBy>
  <cp:revision>4521</cp:revision>
  <cp:lastPrinted>2021-05-22T17:13:38Z</cp:lastPrinted>
  <dcterms:created xsi:type="dcterms:W3CDTF">2012-07-01T03:15:52Z</dcterms:created>
  <dcterms:modified xsi:type="dcterms:W3CDTF">2021-05-26T18:47:14Z</dcterms:modified>
</cp:coreProperties>
</file>