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7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428" r:id="rId2"/>
    <p:sldId id="396" r:id="rId3"/>
    <p:sldId id="335" r:id="rId4"/>
    <p:sldId id="314" r:id="rId5"/>
    <p:sldId id="341" r:id="rId6"/>
    <p:sldId id="406" r:id="rId7"/>
    <p:sldId id="373" r:id="rId8"/>
    <p:sldId id="399" r:id="rId9"/>
    <p:sldId id="407" r:id="rId10"/>
    <p:sldId id="411" r:id="rId11"/>
    <p:sldId id="315" r:id="rId12"/>
    <p:sldId id="324" r:id="rId13"/>
    <p:sldId id="336" r:id="rId14"/>
    <p:sldId id="326" r:id="rId15"/>
    <p:sldId id="384" r:id="rId16"/>
    <p:sldId id="325" r:id="rId17"/>
    <p:sldId id="397" r:id="rId18"/>
    <p:sldId id="385" r:id="rId19"/>
    <p:sldId id="392" r:id="rId20"/>
    <p:sldId id="400" r:id="rId21"/>
    <p:sldId id="393" r:id="rId22"/>
    <p:sldId id="316" r:id="rId23"/>
    <p:sldId id="340" r:id="rId24"/>
    <p:sldId id="342" r:id="rId25"/>
    <p:sldId id="328" r:id="rId26"/>
    <p:sldId id="386" r:id="rId27"/>
    <p:sldId id="318" r:id="rId28"/>
    <p:sldId id="424" r:id="rId29"/>
    <p:sldId id="356" r:id="rId30"/>
    <p:sldId id="414" r:id="rId31"/>
    <p:sldId id="394" r:id="rId32"/>
    <p:sldId id="351" r:id="rId33"/>
    <p:sldId id="387" r:id="rId34"/>
    <p:sldId id="372" r:id="rId35"/>
    <p:sldId id="319" r:id="rId36"/>
    <p:sldId id="382" r:id="rId37"/>
    <p:sldId id="358" r:id="rId38"/>
    <p:sldId id="353" r:id="rId39"/>
    <p:sldId id="367" r:id="rId40"/>
    <p:sldId id="330" r:id="rId41"/>
    <p:sldId id="412" r:id="rId42"/>
    <p:sldId id="420" r:id="rId43"/>
    <p:sldId id="413" r:id="rId44"/>
    <p:sldId id="371" r:id="rId45"/>
    <p:sldId id="388" r:id="rId46"/>
    <p:sldId id="331" r:id="rId47"/>
    <p:sldId id="402" r:id="rId48"/>
    <p:sldId id="426" r:id="rId49"/>
    <p:sldId id="381" r:id="rId50"/>
    <p:sldId id="347" r:id="rId51"/>
    <p:sldId id="427" r:id="rId52"/>
    <p:sldId id="348" r:id="rId53"/>
    <p:sldId id="403" r:id="rId54"/>
    <p:sldId id="404" r:id="rId55"/>
    <p:sldId id="425" r:id="rId56"/>
    <p:sldId id="405" r:id="rId57"/>
    <p:sldId id="389" r:id="rId58"/>
    <p:sldId id="320" r:id="rId59"/>
    <p:sldId id="321" r:id="rId60"/>
    <p:sldId id="417" r:id="rId61"/>
    <p:sldId id="364" r:id="rId62"/>
    <p:sldId id="415" r:id="rId63"/>
    <p:sldId id="333" r:id="rId64"/>
    <p:sldId id="368" r:id="rId65"/>
    <p:sldId id="365" r:id="rId66"/>
    <p:sldId id="334" r:id="rId67"/>
    <p:sldId id="366" r:id="rId68"/>
    <p:sldId id="391" r:id="rId69"/>
    <p:sldId id="349" r:id="rId70"/>
    <p:sldId id="421" r:id="rId71"/>
    <p:sldId id="422" r:id="rId72"/>
    <p:sldId id="423" r:id="rId73"/>
    <p:sldId id="398" r:id="rId7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3851" autoAdjust="0"/>
  </p:normalViewPr>
  <p:slideViewPr>
    <p:cSldViewPr>
      <p:cViewPr varScale="1">
        <p:scale>
          <a:sx n="62" d="100"/>
          <a:sy n="62" d="100"/>
        </p:scale>
        <p:origin x="826" y="3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70238" cy="481012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1"/>
            <a:ext cx="3170238" cy="481012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91192433-76AE-4237-9053-A01AE7C3AD64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8" rIns="91414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4"/>
            <a:ext cx="5851526" cy="3779837"/>
          </a:xfrm>
          <a:prstGeom prst="rect">
            <a:avLst/>
          </a:prstGeom>
        </p:spPr>
        <p:txBody>
          <a:bodyPr vert="horz" lIns="91414" tIns="45708" rIns="91414" bIns="457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88"/>
            <a:ext cx="3170238" cy="481012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20188"/>
            <a:ext cx="3170238" cy="481012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Thank you for the invitation to speak; it is an honor to be here. Unfortunately I never met </a:t>
            </a:r>
            <a:r>
              <a:rPr lang="en-US" baseline="0" dirty="0" err="1" smtClean="0"/>
              <a:t>Nambu</a:t>
            </a:r>
            <a:r>
              <a:rPr lang="en-US" baseline="0" dirty="0" smtClean="0"/>
              <a:t>, but given his profound contribution to spontaneous symmetry breaking and to the introduction of </a:t>
            </a:r>
            <a:r>
              <a:rPr lang="en-US" baseline="0" dirty="0" err="1" smtClean="0"/>
              <a:t>nonabelian</a:t>
            </a:r>
            <a:r>
              <a:rPr lang="en-US" baseline="0" dirty="0" smtClean="0"/>
              <a:t> Yang-Mills theory into mainstream particle physics it seemed appropriate to me to talk about magnetic monopoles – since magnetic monopoles are one of the interesting things one encounters when combining spontaneous symmetry breaking with </a:t>
            </a:r>
            <a:r>
              <a:rPr lang="en-US" baseline="0" dirty="0" err="1" smtClean="0"/>
              <a:t>nonabelian</a:t>
            </a:r>
            <a:r>
              <a:rPr lang="en-US" baseline="0" dirty="0" smtClean="0"/>
              <a:t> Yang-Mills theory. </a:t>
            </a:r>
          </a:p>
          <a:p>
            <a:r>
              <a:rPr lang="en-US" baseline="0" dirty="0" smtClean="0"/>
              <a:t>The title of the talk is ``</a:t>
            </a:r>
            <a:r>
              <a:rPr lang="en-US" baseline="0" dirty="0" err="1" smtClean="0"/>
              <a:t>Monopolia</a:t>
            </a:r>
            <a:r>
              <a:rPr lang="en-US" baseline="0" dirty="0" smtClean="0"/>
              <a:t>’’  because it is about some explorations in the land of magnetic monopoles I’ve been involved in. It also refers to an idea I had as a graduate student to update Albrecht Durer’s masterpiece to take into account modern developments in speculative philosophy…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7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SAY:  But life is very different depending on whether p1 &gt; p2 or not. </a:t>
            </a:r>
          </a:p>
          <a:p>
            <a:endParaRPr lang="en-US" baseline="0" dirty="0" smtClean="0"/>
          </a:p>
          <a:p>
            <a:r>
              <a:rPr lang="en-US" dirty="0" smtClean="0"/>
              <a:t>Now, all of this fits very nicely with </a:t>
            </a:r>
            <a:r>
              <a:rPr lang="en-US" dirty="0" err="1" smtClean="0"/>
              <a:t>brane</a:t>
            </a:r>
            <a:r>
              <a:rPr lang="en-US" dirty="0" smtClean="0"/>
              <a:t> configurations such as this one with D1’s ending on D3’s;</a:t>
            </a:r>
            <a:r>
              <a:rPr lang="en-US" baseline="0" dirty="0" smtClean="0"/>
              <a:t> and that in turn ties in nicely with </a:t>
            </a:r>
            <a:r>
              <a:rPr lang="en-US" baseline="0" dirty="0" err="1" smtClean="0"/>
              <a:t>Seiberg’s</a:t>
            </a:r>
            <a:r>
              <a:rPr lang="en-US" baseline="0" dirty="0" smtClean="0"/>
              <a:t> talk because in order to match to our results and factor out the U(1) COM degree of freedom you need to be careful </a:t>
            </a:r>
          </a:p>
          <a:p>
            <a:r>
              <a:rPr lang="en-US" baseline="0" dirty="0" smtClean="0"/>
              <a:t>only to allow consistent sets of semi-infinite strings to end on the D3’s.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to state that there is no wall crossing as we change the dynamical scale.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6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when we say that a spinor is in a definite</a:t>
            </a:r>
            <a:r>
              <a:rPr lang="en-US" baseline="0" dirty="0" smtClean="0"/>
              <a:t> charge state with properly </a:t>
            </a:r>
          </a:p>
          <a:p>
            <a:r>
              <a:rPr lang="en-US" baseline="0" dirty="0" smtClean="0"/>
              <a:t>Quantized electric charge we have 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[2\pi G(\lambda)]Psi = Psi </a:t>
            </a:r>
          </a:p>
          <a:p>
            <a:r>
              <a:rPr lang="en-US" baseline="0" dirty="0" smtClean="0"/>
              <a:t>But the problem is that the isometries 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[2\pi G(\lambda)] are nontrivial powers of the generator of the Deck group.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9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interpretation</a:t>
            </a:r>
            <a:r>
              <a:rPr lang="en-US" baseline="0" dirty="0" smtClean="0"/>
              <a:t> of monopole moduli space in terms of the space of rational maps to the flag variety you can PROVE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88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This is an isomorphism of so(3)_rot +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(2)_R  representations.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36.png"/><Relationship Id="rId5" Type="http://schemas.openxmlformats.org/officeDocument/2006/relationships/tags" Target="../tags/tag35.xml"/><Relationship Id="rId10" Type="http://schemas.openxmlformats.org/officeDocument/2006/relationships/image" Target="../media/image35.png"/><Relationship Id="rId4" Type="http://schemas.openxmlformats.org/officeDocument/2006/relationships/tags" Target="../tags/tag34.xml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42.png"/><Relationship Id="rId3" Type="http://schemas.openxmlformats.org/officeDocument/2006/relationships/tags" Target="../tags/tag39.xml"/><Relationship Id="rId21" Type="http://schemas.openxmlformats.org/officeDocument/2006/relationships/image" Target="../media/image45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tags" Target="../tags/tag38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48.png"/><Relationship Id="rId5" Type="http://schemas.openxmlformats.org/officeDocument/2006/relationships/tags" Target="../tags/tag41.xml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tags" Target="../tags/tag46.xml"/><Relationship Id="rId19" Type="http://schemas.openxmlformats.org/officeDocument/2006/relationships/image" Target="../media/image43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5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tags" Target="../tags/tag53.xml"/><Relationship Id="rId16" Type="http://schemas.openxmlformats.org/officeDocument/2006/relationships/image" Target="../media/image58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53.png"/><Relationship Id="rId5" Type="http://schemas.openxmlformats.org/officeDocument/2006/relationships/tags" Target="../tags/tag56.xml"/><Relationship Id="rId15" Type="http://schemas.openxmlformats.org/officeDocument/2006/relationships/image" Target="../media/image57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61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64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67.png"/><Relationship Id="rId5" Type="http://schemas.openxmlformats.org/officeDocument/2006/relationships/tags" Target="../tags/tag68.xml"/><Relationship Id="rId10" Type="http://schemas.openxmlformats.org/officeDocument/2006/relationships/image" Target="../media/image66.png"/><Relationship Id="rId4" Type="http://schemas.openxmlformats.org/officeDocument/2006/relationships/tags" Target="../tags/tag67.xm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3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image" Target="../media/image7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71.png"/><Relationship Id="rId5" Type="http://schemas.openxmlformats.org/officeDocument/2006/relationships/tags" Target="../tags/tag74.xml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tags" Target="../tags/tag73.xml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7.xml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jpeg"/><Relationship Id="rId26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tags" Target="../tags/tag10.xml"/><Relationship Id="rId19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80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83.xml"/><Relationship Id="rId7" Type="http://schemas.openxmlformats.org/officeDocument/2006/relationships/image" Target="../media/image81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5.png"/><Relationship Id="rId5" Type="http://schemas.openxmlformats.org/officeDocument/2006/relationships/tags" Target="../tags/tag85.xml"/><Relationship Id="rId10" Type="http://schemas.openxmlformats.org/officeDocument/2006/relationships/image" Target="../media/image84.png"/><Relationship Id="rId4" Type="http://schemas.openxmlformats.org/officeDocument/2006/relationships/tags" Target="../tags/tag84.xml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88.xml"/><Relationship Id="rId7" Type="http://schemas.openxmlformats.org/officeDocument/2006/relationships/image" Target="../media/image86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9.png"/><Relationship Id="rId4" Type="http://schemas.openxmlformats.org/officeDocument/2006/relationships/tags" Target="../tags/tag89.xml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image" Target="../media/image96.png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5.png"/><Relationship Id="rId2" Type="http://schemas.openxmlformats.org/officeDocument/2006/relationships/tags" Target="../tags/tag91.xml"/><Relationship Id="rId16" Type="http://schemas.openxmlformats.org/officeDocument/2006/relationships/image" Target="../media/image99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94.emf"/><Relationship Id="rId5" Type="http://schemas.openxmlformats.org/officeDocument/2006/relationships/tags" Target="../tags/tag94.xml"/><Relationship Id="rId15" Type="http://schemas.openxmlformats.org/officeDocument/2006/relationships/image" Target="../media/image98.png"/><Relationship Id="rId10" Type="http://schemas.openxmlformats.org/officeDocument/2006/relationships/image" Target="../media/image93.emf"/><Relationship Id="rId4" Type="http://schemas.openxmlformats.org/officeDocument/2006/relationships/tags" Target="../tags/tag93.xml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98.xml"/><Relationship Id="rId7" Type="http://schemas.openxmlformats.org/officeDocument/2006/relationships/image" Target="../media/image101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0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9.xml"/><Relationship Id="rId9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tags" Target="../tags/tag102.xml"/><Relationship Id="rId7" Type="http://schemas.openxmlformats.org/officeDocument/2006/relationships/image" Target="../media/image10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0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tags" Target="../tags/tag105.xml"/><Relationship Id="rId7" Type="http://schemas.openxmlformats.org/officeDocument/2006/relationships/image" Target="../media/image110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0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6.xml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7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116.png"/><Relationship Id="rId5" Type="http://schemas.openxmlformats.org/officeDocument/2006/relationships/tags" Target="../tags/tag111.xml"/><Relationship Id="rId10" Type="http://schemas.openxmlformats.org/officeDocument/2006/relationships/image" Target="../media/image115.png"/><Relationship Id="rId4" Type="http://schemas.openxmlformats.org/officeDocument/2006/relationships/tags" Target="../tags/tag110.xml"/><Relationship Id="rId9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tags" Target="../tags/tag115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23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22.png"/><Relationship Id="rId5" Type="http://schemas.openxmlformats.org/officeDocument/2006/relationships/tags" Target="../tags/tag117.xml"/><Relationship Id="rId10" Type="http://schemas.openxmlformats.org/officeDocument/2006/relationships/image" Target="../media/image121.png"/><Relationship Id="rId4" Type="http://schemas.openxmlformats.org/officeDocument/2006/relationships/tags" Target="../tags/tag116.xml"/><Relationship Id="rId9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122.xml"/><Relationship Id="rId7" Type="http://schemas.openxmlformats.org/officeDocument/2006/relationships/image" Target="../media/image126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0.png"/><Relationship Id="rId5" Type="http://schemas.openxmlformats.org/officeDocument/2006/relationships/tags" Target="../tags/tag124.xml"/><Relationship Id="rId10" Type="http://schemas.openxmlformats.org/officeDocument/2006/relationships/image" Target="../media/image129.png"/><Relationship Id="rId4" Type="http://schemas.openxmlformats.org/officeDocument/2006/relationships/tags" Target="../tags/tag123.xml"/><Relationship Id="rId9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tags" Target="../tags/tag127.xml"/><Relationship Id="rId7" Type="http://schemas.openxmlformats.org/officeDocument/2006/relationships/image" Target="../media/image131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5.png"/><Relationship Id="rId5" Type="http://schemas.openxmlformats.org/officeDocument/2006/relationships/tags" Target="../tags/tag129.xml"/><Relationship Id="rId10" Type="http://schemas.openxmlformats.org/officeDocument/2006/relationships/image" Target="../media/image134.png"/><Relationship Id="rId4" Type="http://schemas.openxmlformats.org/officeDocument/2006/relationships/tags" Target="../tags/tag128.xml"/><Relationship Id="rId9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132.xml"/><Relationship Id="rId7" Type="http://schemas.openxmlformats.org/officeDocument/2006/relationships/image" Target="../media/image138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45.pn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144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143.png"/><Relationship Id="rId5" Type="http://schemas.openxmlformats.org/officeDocument/2006/relationships/tags" Target="../tags/tag137.xml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tags" Target="../tags/tag136.xml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52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51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150.png"/><Relationship Id="rId5" Type="http://schemas.openxmlformats.org/officeDocument/2006/relationships/tags" Target="../tags/tag144.xml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tags" Target="../tags/tag143.xml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60.png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159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158.png"/><Relationship Id="rId5" Type="http://schemas.openxmlformats.org/officeDocument/2006/relationships/tags" Target="../tags/tag152.xml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tags" Target="../tags/tag151.xml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image" Target="../media/image160.png"/><Relationship Id="rId4" Type="http://schemas.openxmlformats.org/officeDocument/2006/relationships/image" Target="../media/image1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9.xml"/><Relationship Id="rId7" Type="http://schemas.openxmlformats.org/officeDocument/2006/relationships/image" Target="../media/image1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tags" Target="../tags/tag159.xml"/><Relationship Id="rId7" Type="http://schemas.openxmlformats.org/officeDocument/2006/relationships/image" Target="../media/image149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16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0.xml"/><Relationship Id="rId9" Type="http://schemas.openxmlformats.org/officeDocument/2006/relationships/image" Target="../media/image1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tags" Target="../tags/tag163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70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9.png"/><Relationship Id="rId5" Type="http://schemas.openxmlformats.org/officeDocument/2006/relationships/tags" Target="../tags/tag165.xml"/><Relationship Id="rId10" Type="http://schemas.openxmlformats.org/officeDocument/2006/relationships/image" Target="../media/image168.png"/><Relationship Id="rId4" Type="http://schemas.openxmlformats.org/officeDocument/2006/relationships/tags" Target="../tags/tag164.xml"/><Relationship Id="rId9" Type="http://schemas.openxmlformats.org/officeDocument/2006/relationships/image" Target="../media/image16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tags" Target="../tags/tag168.xml"/><Relationship Id="rId7" Type="http://schemas.openxmlformats.org/officeDocument/2006/relationships/image" Target="../media/image171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5.png"/><Relationship Id="rId5" Type="http://schemas.openxmlformats.org/officeDocument/2006/relationships/tags" Target="../tags/tag170.xml"/><Relationship Id="rId10" Type="http://schemas.openxmlformats.org/officeDocument/2006/relationships/image" Target="../media/image174.png"/><Relationship Id="rId4" Type="http://schemas.openxmlformats.org/officeDocument/2006/relationships/tags" Target="../tags/tag169.xml"/><Relationship Id="rId9" Type="http://schemas.openxmlformats.org/officeDocument/2006/relationships/image" Target="../media/image1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tags" Target="../tags/tag17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82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181.png"/><Relationship Id="rId5" Type="http://schemas.openxmlformats.org/officeDocument/2006/relationships/tags" Target="../tags/tag177.xml"/><Relationship Id="rId10" Type="http://schemas.openxmlformats.org/officeDocument/2006/relationships/image" Target="../media/image180.png"/><Relationship Id="rId4" Type="http://schemas.openxmlformats.org/officeDocument/2006/relationships/tags" Target="../tags/tag176.xml"/><Relationship Id="rId9" Type="http://schemas.openxmlformats.org/officeDocument/2006/relationships/image" Target="../media/image17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tags" Target="../tags/tag183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88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0.png"/><Relationship Id="rId5" Type="http://schemas.openxmlformats.org/officeDocument/2006/relationships/tags" Target="../tags/tag185.xml"/><Relationship Id="rId10" Type="http://schemas.openxmlformats.org/officeDocument/2006/relationships/image" Target="../media/image187.png"/><Relationship Id="rId4" Type="http://schemas.openxmlformats.org/officeDocument/2006/relationships/tags" Target="../tags/tag184.xml"/><Relationship Id="rId9" Type="http://schemas.openxmlformats.org/officeDocument/2006/relationships/image" Target="../media/image1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hep.net/record/1293038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arxiv.org/abs/arXiv:1512.0892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spirehep.net/record/1411727" TargetMode="External"/><Relationship Id="rId11" Type="http://schemas.openxmlformats.org/officeDocument/2006/relationships/hyperlink" Target="http://arxiv.org/abs/arXiv:1404.5616" TargetMode="External"/><Relationship Id="rId5" Type="http://schemas.openxmlformats.org/officeDocument/2006/relationships/hyperlink" Target="http://arxiv.org/abs/arXiv:1512.08924" TargetMode="External"/><Relationship Id="rId10" Type="http://schemas.openxmlformats.org/officeDocument/2006/relationships/hyperlink" Target="http://inspirehep.net/record/1291975" TargetMode="External"/><Relationship Id="rId4" Type="http://schemas.openxmlformats.org/officeDocument/2006/relationships/hyperlink" Target="http://inspirehep.net/record/1411728" TargetMode="External"/><Relationship Id="rId9" Type="http://schemas.openxmlformats.org/officeDocument/2006/relationships/hyperlink" Target="http://arxiv.org/abs/arXiv:1404.7158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191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tags" Target="../tags/tag191.xml"/><Relationship Id="rId7" Type="http://schemas.openxmlformats.org/officeDocument/2006/relationships/image" Target="../media/image193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97.png"/><Relationship Id="rId5" Type="http://schemas.openxmlformats.org/officeDocument/2006/relationships/tags" Target="../tags/tag193.xml"/><Relationship Id="rId10" Type="http://schemas.openxmlformats.org/officeDocument/2006/relationships/image" Target="../media/image196.png"/><Relationship Id="rId4" Type="http://schemas.openxmlformats.org/officeDocument/2006/relationships/tags" Target="../tags/tag192.xml"/><Relationship Id="rId9" Type="http://schemas.openxmlformats.org/officeDocument/2006/relationships/image" Target="../media/image19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tags" Target="../tags/tag198.xml"/><Relationship Id="rId7" Type="http://schemas.openxmlformats.org/officeDocument/2006/relationships/image" Target="../media/image200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04.png"/><Relationship Id="rId5" Type="http://schemas.openxmlformats.org/officeDocument/2006/relationships/tags" Target="../tags/tag200.xml"/><Relationship Id="rId10" Type="http://schemas.openxmlformats.org/officeDocument/2006/relationships/image" Target="../media/image203.png"/><Relationship Id="rId4" Type="http://schemas.openxmlformats.org/officeDocument/2006/relationships/tags" Target="../tags/tag199.xml"/><Relationship Id="rId9" Type="http://schemas.openxmlformats.org/officeDocument/2006/relationships/image" Target="../media/image20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9.jpeg"/><Relationship Id="rId4" Type="http://schemas.openxmlformats.org/officeDocument/2006/relationships/image" Target="../media/image208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tags" Target="../tags/tag204.xml"/><Relationship Id="rId7" Type="http://schemas.openxmlformats.org/officeDocument/2006/relationships/image" Target="../media/image211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21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5.xml"/><Relationship Id="rId9" Type="http://schemas.openxmlformats.org/officeDocument/2006/relationships/image" Target="../media/image21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tags" Target="../tags/tag208.xml"/><Relationship Id="rId7" Type="http://schemas.openxmlformats.org/officeDocument/2006/relationships/image" Target="../media/image210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17.png"/><Relationship Id="rId5" Type="http://schemas.openxmlformats.org/officeDocument/2006/relationships/tags" Target="../tags/tag210.xml"/><Relationship Id="rId10" Type="http://schemas.openxmlformats.org/officeDocument/2006/relationships/image" Target="../media/image216.png"/><Relationship Id="rId4" Type="http://schemas.openxmlformats.org/officeDocument/2006/relationships/tags" Target="../tags/tag209.xml"/><Relationship Id="rId9" Type="http://schemas.openxmlformats.org/officeDocument/2006/relationships/image" Target="../media/image21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tags" Target="../tags/tag213.xml"/><Relationship Id="rId7" Type="http://schemas.openxmlformats.org/officeDocument/2006/relationships/image" Target="../media/image219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21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4.xml"/><Relationship Id="rId9" Type="http://schemas.openxmlformats.org/officeDocument/2006/relationships/image" Target="../media/image22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26.pn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225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image" Target="../media/image224.png"/><Relationship Id="rId5" Type="http://schemas.openxmlformats.org/officeDocument/2006/relationships/tags" Target="../tags/tag219.xml"/><Relationship Id="rId15" Type="http://schemas.openxmlformats.org/officeDocument/2006/relationships/image" Target="../media/image228.png"/><Relationship Id="rId10" Type="http://schemas.openxmlformats.org/officeDocument/2006/relationships/image" Target="../media/image223.png"/><Relationship Id="rId4" Type="http://schemas.openxmlformats.org/officeDocument/2006/relationships/tags" Target="../tags/tag218.xml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tags" Target="../tags/tag224.xml"/><Relationship Id="rId7" Type="http://schemas.openxmlformats.org/officeDocument/2006/relationships/image" Target="../media/image229.emf"/><Relationship Id="rId12" Type="http://schemas.openxmlformats.org/officeDocument/2006/relationships/image" Target="../media/image228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27.png"/><Relationship Id="rId5" Type="http://schemas.openxmlformats.org/officeDocument/2006/relationships/tags" Target="../tags/tag226.xml"/><Relationship Id="rId10" Type="http://schemas.openxmlformats.org/officeDocument/2006/relationships/image" Target="../media/image232.png"/><Relationship Id="rId4" Type="http://schemas.openxmlformats.org/officeDocument/2006/relationships/tags" Target="../tags/tag225.xml"/><Relationship Id="rId9" Type="http://schemas.openxmlformats.org/officeDocument/2006/relationships/image" Target="../media/image23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" Type="http://schemas.openxmlformats.org/officeDocument/2006/relationships/tags" Target="../tags/tag228.xml"/><Relationship Id="rId16" Type="http://schemas.openxmlformats.org/officeDocument/2006/relationships/image" Target="../media/image238.png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233.png"/><Relationship Id="rId5" Type="http://schemas.openxmlformats.org/officeDocument/2006/relationships/tags" Target="../tags/tag231.xml"/><Relationship Id="rId15" Type="http://schemas.openxmlformats.org/officeDocument/2006/relationships/image" Target="../media/image237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41.png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image" Target="../media/image23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tags" Target="../tags/tag238.xml"/><Relationship Id="rId7" Type="http://schemas.openxmlformats.org/officeDocument/2006/relationships/image" Target="../media/image242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46.png"/><Relationship Id="rId5" Type="http://schemas.openxmlformats.org/officeDocument/2006/relationships/tags" Target="../tags/tag240.xml"/><Relationship Id="rId10" Type="http://schemas.openxmlformats.org/officeDocument/2006/relationships/image" Target="../media/image245.png"/><Relationship Id="rId4" Type="http://schemas.openxmlformats.org/officeDocument/2006/relationships/tags" Target="../tags/tag239.xml"/><Relationship Id="rId9" Type="http://schemas.openxmlformats.org/officeDocument/2006/relationships/image" Target="../media/image24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4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6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4.png"/><Relationship Id="rId5" Type="http://schemas.openxmlformats.org/officeDocument/2006/relationships/tags" Target="../tags/tag24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tags" Target="../tags/tag23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9.xml"/><Relationship Id="rId7" Type="http://schemas.openxmlformats.org/officeDocument/2006/relationships/image" Target="../media/image3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ps.org/publications/apsnews/updates/images/nam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03" y="4191000"/>
            <a:ext cx="294463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Monopolia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371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Gregory Moore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865" y="2209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Nambu</a:t>
            </a:r>
            <a:r>
              <a:rPr lang="en-US" sz="4400" dirty="0" smtClean="0">
                <a:solidFill>
                  <a:srgbClr val="00B050"/>
                </a:solidFill>
              </a:rPr>
              <a:t> Memorial Symposium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429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March 13, 2016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8194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University of Chicago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s://upload.wikimedia.org/wikipedia/commons/1/1a/Harper_Midway_Chica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19600"/>
            <a:ext cx="3226487" cy="24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1371600"/>
            <a:ext cx="5105400" cy="4267200"/>
            <a:chOff x="685800" y="609600"/>
            <a:chExt cx="3810000" cy="32766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685800" y="2209800"/>
              <a:ext cx="38100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V="1">
              <a:off x="1676400" y="609600"/>
              <a:ext cx="1828800" cy="320040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 flipV="1">
              <a:off x="1676400" y="609600"/>
              <a:ext cx="1905000" cy="327660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609600" y="1066800"/>
            <a:ext cx="8382000" cy="4953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0" y="0"/>
            <a:ext cx="76200" cy="6705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3400" y="1447800"/>
            <a:ext cx="7772400" cy="4267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66800"/>
            <a:ext cx="483870" cy="3009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57600"/>
            <a:ext cx="472440" cy="30099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48200" y="1066800"/>
            <a:ext cx="2286000" cy="2362200"/>
          </a:xfrm>
          <a:prstGeom prst="straightConnector1">
            <a:avLst/>
          </a:prstGeom>
          <a:ln w="7620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7200"/>
            <a:ext cx="628650" cy="52006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1600200" y="533400"/>
            <a:ext cx="3048000" cy="2895600"/>
          </a:xfrm>
          <a:prstGeom prst="straightConnector1">
            <a:avLst/>
          </a:prstGeom>
          <a:ln w="762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628650" cy="520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1653540" cy="377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84201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Nonabelian</a:t>
            </a:r>
            <a:r>
              <a:rPr lang="en-US" dirty="0" smtClean="0"/>
              <a:t> Monopoles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87067"/>
            <a:ext cx="851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Yang-Mills-Higgs system for compact simple G </a:t>
            </a:r>
            <a:endParaRPr lang="en-US" sz="3200" dirty="0">
              <a:solidFill>
                <a:srgbClr val="7030A0"/>
              </a:solidFill>
            </a:endParaRPr>
          </a:p>
        </p:txBody>
      </p:sp>
      <p:grpSp>
        <p:nvGrpSpPr>
          <p:cNvPr id="1175" name="Group 1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37809" y="1852376"/>
            <a:ext cx="1279109" cy="490642"/>
            <a:chOff x="680" y="1394"/>
            <a:chExt cx="4239" cy="1626"/>
          </a:xfrm>
          <a:solidFill>
            <a:srgbClr val="FF0000"/>
          </a:solidFill>
        </p:grpSpPr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680" y="1394"/>
              <a:ext cx="367" cy="1626"/>
            </a:xfrm>
            <a:custGeom>
              <a:avLst/>
              <a:gdLst/>
              <a:ahLst/>
              <a:cxnLst>
                <a:cxn ang="0">
                  <a:pos x="354" y="1"/>
                </a:cxn>
                <a:cxn ang="0">
                  <a:pos x="362" y="4"/>
                </a:cxn>
                <a:cxn ang="0">
                  <a:pos x="366" y="13"/>
                </a:cxn>
                <a:cxn ang="0">
                  <a:pos x="367" y="19"/>
                </a:cxn>
                <a:cxn ang="0">
                  <a:pos x="362" y="28"/>
                </a:cxn>
                <a:cxn ang="0">
                  <a:pos x="344" y="43"/>
                </a:cxn>
                <a:cxn ang="0">
                  <a:pos x="251" y="163"/>
                </a:cxn>
                <a:cxn ang="0">
                  <a:pos x="183" y="294"/>
                </a:cxn>
                <a:cxn ang="0">
                  <a:pos x="136" y="435"/>
                </a:cxn>
                <a:cxn ang="0">
                  <a:pos x="106" y="583"/>
                </a:cxn>
                <a:cxn ang="0">
                  <a:pos x="94" y="736"/>
                </a:cxn>
                <a:cxn ang="0">
                  <a:pos x="92" y="876"/>
                </a:cxn>
                <a:cxn ang="0">
                  <a:pos x="102" y="1008"/>
                </a:cxn>
                <a:cxn ang="0">
                  <a:pos x="125" y="1143"/>
                </a:cxn>
                <a:cxn ang="0">
                  <a:pos x="162" y="1276"/>
                </a:cxn>
                <a:cxn ang="0">
                  <a:pos x="218" y="1404"/>
                </a:cxn>
                <a:cxn ang="0">
                  <a:pos x="293" y="1522"/>
                </a:cxn>
                <a:cxn ang="0">
                  <a:pos x="351" y="1588"/>
                </a:cxn>
                <a:cxn ang="0">
                  <a:pos x="363" y="1601"/>
                </a:cxn>
                <a:cxn ang="0">
                  <a:pos x="367" y="1608"/>
                </a:cxn>
                <a:cxn ang="0">
                  <a:pos x="367" y="1611"/>
                </a:cxn>
                <a:cxn ang="0">
                  <a:pos x="364" y="1619"/>
                </a:cxn>
                <a:cxn ang="0">
                  <a:pos x="359" y="1625"/>
                </a:cxn>
                <a:cxn ang="0">
                  <a:pos x="350" y="1626"/>
                </a:cxn>
                <a:cxn ang="0">
                  <a:pos x="332" y="1618"/>
                </a:cxn>
                <a:cxn ang="0">
                  <a:pos x="300" y="1592"/>
                </a:cxn>
                <a:cxn ang="0">
                  <a:pos x="257" y="1549"/>
                </a:cxn>
                <a:cxn ang="0">
                  <a:pos x="206" y="1489"/>
                </a:cxn>
                <a:cxn ang="0">
                  <a:pos x="154" y="1413"/>
                </a:cxn>
                <a:cxn ang="0">
                  <a:pos x="105" y="1319"/>
                </a:cxn>
                <a:cxn ang="0">
                  <a:pos x="45" y="1163"/>
                </a:cxn>
                <a:cxn ang="0">
                  <a:pos x="13" y="1010"/>
                </a:cxn>
                <a:cxn ang="0">
                  <a:pos x="1" y="872"/>
                </a:cxn>
                <a:cxn ang="0">
                  <a:pos x="2" y="742"/>
                </a:cxn>
                <a:cxn ang="0">
                  <a:pos x="20" y="582"/>
                </a:cxn>
                <a:cxn ang="0">
                  <a:pos x="64" y="407"/>
                </a:cxn>
                <a:cxn ang="0">
                  <a:pos x="123" y="268"/>
                </a:cxn>
                <a:cxn ang="0">
                  <a:pos x="176" y="181"/>
                </a:cxn>
                <a:cxn ang="0">
                  <a:pos x="228" y="110"/>
                </a:cxn>
                <a:cxn ang="0">
                  <a:pos x="277" y="57"/>
                </a:cxn>
                <a:cxn ang="0">
                  <a:pos x="317" y="21"/>
                </a:cxn>
                <a:cxn ang="0">
                  <a:pos x="343" y="3"/>
                </a:cxn>
              </a:cxnLst>
              <a:rect l="0" t="0" r="r" b="b"/>
              <a:pathLst>
                <a:path w="367" h="1626">
                  <a:moveTo>
                    <a:pt x="350" y="0"/>
                  </a:moveTo>
                  <a:lnTo>
                    <a:pt x="354" y="1"/>
                  </a:lnTo>
                  <a:lnTo>
                    <a:pt x="359" y="1"/>
                  </a:lnTo>
                  <a:lnTo>
                    <a:pt x="362" y="4"/>
                  </a:lnTo>
                  <a:lnTo>
                    <a:pt x="364" y="8"/>
                  </a:lnTo>
                  <a:lnTo>
                    <a:pt x="366" y="13"/>
                  </a:lnTo>
                  <a:lnTo>
                    <a:pt x="367" y="18"/>
                  </a:lnTo>
                  <a:lnTo>
                    <a:pt x="367" y="19"/>
                  </a:lnTo>
                  <a:lnTo>
                    <a:pt x="366" y="24"/>
                  </a:lnTo>
                  <a:lnTo>
                    <a:pt x="362" y="28"/>
                  </a:lnTo>
                  <a:lnTo>
                    <a:pt x="355" y="35"/>
                  </a:lnTo>
                  <a:lnTo>
                    <a:pt x="344" y="43"/>
                  </a:lnTo>
                  <a:lnTo>
                    <a:pt x="294" y="101"/>
                  </a:lnTo>
                  <a:lnTo>
                    <a:pt x="251" y="163"/>
                  </a:lnTo>
                  <a:lnTo>
                    <a:pt x="215" y="226"/>
                  </a:lnTo>
                  <a:lnTo>
                    <a:pt x="183" y="294"/>
                  </a:lnTo>
                  <a:lnTo>
                    <a:pt x="157" y="364"/>
                  </a:lnTo>
                  <a:lnTo>
                    <a:pt x="136" y="435"/>
                  </a:lnTo>
                  <a:lnTo>
                    <a:pt x="119" y="508"/>
                  </a:lnTo>
                  <a:lnTo>
                    <a:pt x="106" y="583"/>
                  </a:lnTo>
                  <a:lnTo>
                    <a:pt x="98" y="660"/>
                  </a:lnTo>
                  <a:lnTo>
                    <a:pt x="94" y="736"/>
                  </a:lnTo>
                  <a:lnTo>
                    <a:pt x="91" y="814"/>
                  </a:lnTo>
                  <a:lnTo>
                    <a:pt x="92" y="876"/>
                  </a:lnTo>
                  <a:lnTo>
                    <a:pt x="97" y="942"/>
                  </a:lnTo>
                  <a:lnTo>
                    <a:pt x="102" y="1008"/>
                  </a:lnTo>
                  <a:lnTo>
                    <a:pt x="111" y="1075"/>
                  </a:lnTo>
                  <a:lnTo>
                    <a:pt x="125" y="1143"/>
                  </a:lnTo>
                  <a:lnTo>
                    <a:pt x="141" y="1210"/>
                  </a:lnTo>
                  <a:lnTo>
                    <a:pt x="162" y="1276"/>
                  </a:lnTo>
                  <a:lnTo>
                    <a:pt x="187" y="1342"/>
                  </a:lnTo>
                  <a:lnTo>
                    <a:pt x="218" y="1404"/>
                  </a:lnTo>
                  <a:lnTo>
                    <a:pt x="253" y="1465"/>
                  </a:lnTo>
                  <a:lnTo>
                    <a:pt x="293" y="1522"/>
                  </a:lnTo>
                  <a:lnTo>
                    <a:pt x="340" y="1576"/>
                  </a:lnTo>
                  <a:lnTo>
                    <a:pt x="351" y="1588"/>
                  </a:lnTo>
                  <a:lnTo>
                    <a:pt x="359" y="1596"/>
                  </a:lnTo>
                  <a:lnTo>
                    <a:pt x="363" y="1601"/>
                  </a:lnTo>
                  <a:lnTo>
                    <a:pt x="366" y="1606"/>
                  </a:lnTo>
                  <a:lnTo>
                    <a:pt x="367" y="1608"/>
                  </a:lnTo>
                  <a:lnTo>
                    <a:pt x="367" y="1611"/>
                  </a:lnTo>
                  <a:lnTo>
                    <a:pt x="367" y="1611"/>
                  </a:lnTo>
                  <a:lnTo>
                    <a:pt x="366" y="1617"/>
                  </a:lnTo>
                  <a:lnTo>
                    <a:pt x="364" y="1619"/>
                  </a:lnTo>
                  <a:lnTo>
                    <a:pt x="362" y="1624"/>
                  </a:lnTo>
                  <a:lnTo>
                    <a:pt x="359" y="1625"/>
                  </a:lnTo>
                  <a:lnTo>
                    <a:pt x="354" y="1626"/>
                  </a:lnTo>
                  <a:lnTo>
                    <a:pt x="350" y="1626"/>
                  </a:lnTo>
                  <a:lnTo>
                    <a:pt x="343" y="1625"/>
                  </a:lnTo>
                  <a:lnTo>
                    <a:pt x="332" y="1618"/>
                  </a:lnTo>
                  <a:lnTo>
                    <a:pt x="319" y="1607"/>
                  </a:lnTo>
                  <a:lnTo>
                    <a:pt x="300" y="1592"/>
                  </a:lnTo>
                  <a:lnTo>
                    <a:pt x="280" y="1572"/>
                  </a:lnTo>
                  <a:lnTo>
                    <a:pt x="257" y="1549"/>
                  </a:lnTo>
                  <a:lnTo>
                    <a:pt x="232" y="1521"/>
                  </a:lnTo>
                  <a:lnTo>
                    <a:pt x="206" y="1489"/>
                  </a:lnTo>
                  <a:lnTo>
                    <a:pt x="180" y="1453"/>
                  </a:lnTo>
                  <a:lnTo>
                    <a:pt x="154" y="1413"/>
                  </a:lnTo>
                  <a:lnTo>
                    <a:pt x="129" y="1368"/>
                  </a:lnTo>
                  <a:lnTo>
                    <a:pt x="105" y="1319"/>
                  </a:lnTo>
                  <a:lnTo>
                    <a:pt x="71" y="1242"/>
                  </a:lnTo>
                  <a:lnTo>
                    <a:pt x="45" y="1163"/>
                  </a:lnTo>
                  <a:lnTo>
                    <a:pt x="27" y="1085"/>
                  </a:lnTo>
                  <a:lnTo>
                    <a:pt x="13" y="1010"/>
                  </a:lnTo>
                  <a:lnTo>
                    <a:pt x="5" y="938"/>
                  </a:lnTo>
                  <a:lnTo>
                    <a:pt x="1" y="872"/>
                  </a:lnTo>
                  <a:lnTo>
                    <a:pt x="0" y="814"/>
                  </a:lnTo>
                  <a:lnTo>
                    <a:pt x="2" y="742"/>
                  </a:lnTo>
                  <a:lnTo>
                    <a:pt x="8" y="664"/>
                  </a:lnTo>
                  <a:lnTo>
                    <a:pt x="20" y="582"/>
                  </a:lnTo>
                  <a:lnTo>
                    <a:pt x="39" y="496"/>
                  </a:lnTo>
                  <a:lnTo>
                    <a:pt x="64" y="407"/>
                  </a:lnTo>
                  <a:lnTo>
                    <a:pt x="99" y="317"/>
                  </a:lnTo>
                  <a:lnTo>
                    <a:pt x="123" y="268"/>
                  </a:lnTo>
                  <a:lnTo>
                    <a:pt x="149" y="222"/>
                  </a:lnTo>
                  <a:lnTo>
                    <a:pt x="176" y="181"/>
                  </a:lnTo>
                  <a:lnTo>
                    <a:pt x="203" y="143"/>
                  </a:lnTo>
                  <a:lnTo>
                    <a:pt x="228" y="110"/>
                  </a:lnTo>
                  <a:lnTo>
                    <a:pt x="254" y="81"/>
                  </a:lnTo>
                  <a:lnTo>
                    <a:pt x="277" y="57"/>
                  </a:lnTo>
                  <a:lnTo>
                    <a:pt x="298" y="36"/>
                  </a:lnTo>
                  <a:lnTo>
                    <a:pt x="317" y="21"/>
                  </a:lnTo>
                  <a:lnTo>
                    <a:pt x="332" y="10"/>
                  </a:lnTo>
                  <a:lnTo>
                    <a:pt x="343" y="3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54"/>
            <p:cNvSpPr>
              <a:spLocks noEditPoints="1"/>
            </p:cNvSpPr>
            <p:nvPr/>
          </p:nvSpPr>
          <p:spPr bwMode="auto">
            <a:xfrm>
              <a:off x="1187" y="1451"/>
              <a:ext cx="1083" cy="1164"/>
            </a:xfrm>
            <a:custGeom>
              <a:avLst/>
              <a:gdLst/>
              <a:ahLst/>
              <a:cxnLst>
                <a:cxn ang="0">
                  <a:pos x="417" y="736"/>
                </a:cxn>
                <a:cxn ang="0">
                  <a:pos x="729" y="201"/>
                </a:cxn>
                <a:cxn ang="0">
                  <a:pos x="832" y="0"/>
                </a:cxn>
                <a:cxn ang="0">
                  <a:pos x="844" y="10"/>
                </a:cxn>
                <a:cxn ang="0">
                  <a:pos x="848" y="37"/>
                </a:cxn>
                <a:cxn ang="0">
                  <a:pos x="946" y="1069"/>
                </a:cxn>
                <a:cxn ang="0">
                  <a:pos x="954" y="1093"/>
                </a:cxn>
                <a:cxn ang="0">
                  <a:pos x="973" y="1107"/>
                </a:cxn>
                <a:cxn ang="0">
                  <a:pos x="1015" y="1111"/>
                </a:cxn>
                <a:cxn ang="0">
                  <a:pos x="1059" y="1112"/>
                </a:cxn>
                <a:cxn ang="0">
                  <a:pos x="1077" y="1115"/>
                </a:cxn>
                <a:cxn ang="0">
                  <a:pos x="1083" y="1131"/>
                </a:cxn>
                <a:cxn ang="0">
                  <a:pos x="1078" y="1153"/>
                </a:cxn>
                <a:cxn ang="0">
                  <a:pos x="1066" y="1162"/>
                </a:cxn>
                <a:cxn ang="0">
                  <a:pos x="1057" y="1164"/>
                </a:cxn>
                <a:cxn ang="0">
                  <a:pos x="1001" y="1162"/>
                </a:cxn>
                <a:cxn ang="0">
                  <a:pos x="902" y="1158"/>
                </a:cxn>
                <a:cxn ang="0">
                  <a:pos x="812" y="1160"/>
                </a:cxn>
                <a:cxn ang="0">
                  <a:pos x="680" y="1164"/>
                </a:cxn>
                <a:cxn ang="0">
                  <a:pos x="670" y="1162"/>
                </a:cxn>
                <a:cxn ang="0">
                  <a:pos x="659" y="1154"/>
                </a:cxn>
                <a:cxn ang="0">
                  <a:pos x="658" y="1132"/>
                </a:cxn>
                <a:cxn ang="0">
                  <a:pos x="669" y="1117"/>
                </a:cxn>
                <a:cxn ang="0">
                  <a:pos x="685" y="1112"/>
                </a:cxn>
                <a:cxn ang="0">
                  <a:pos x="707" y="1112"/>
                </a:cxn>
                <a:cxn ang="0">
                  <a:pos x="739" y="1108"/>
                </a:cxn>
                <a:cxn ang="0">
                  <a:pos x="771" y="1101"/>
                </a:cxn>
                <a:cxn ang="0">
                  <a:pos x="798" y="1085"/>
                </a:cxn>
                <a:cxn ang="0">
                  <a:pos x="809" y="1058"/>
                </a:cxn>
                <a:cxn ang="0">
                  <a:pos x="806" y="1035"/>
                </a:cxn>
                <a:cxn ang="0">
                  <a:pos x="802" y="989"/>
                </a:cxn>
                <a:cxn ang="0">
                  <a:pos x="797" y="929"/>
                </a:cxn>
                <a:cxn ang="0">
                  <a:pos x="791" y="869"/>
                </a:cxn>
                <a:cxn ang="0">
                  <a:pos x="786" y="818"/>
                </a:cxn>
                <a:cxn ang="0">
                  <a:pos x="783" y="787"/>
                </a:cxn>
                <a:cxn ang="0">
                  <a:pos x="268" y="997"/>
                </a:cxn>
                <a:cxn ang="0">
                  <a:pos x="249" y="1036"/>
                </a:cxn>
                <a:cxn ang="0">
                  <a:pos x="249" y="1074"/>
                </a:cxn>
                <a:cxn ang="0">
                  <a:pos x="269" y="1099"/>
                </a:cxn>
                <a:cxn ang="0">
                  <a:pos x="301" y="1110"/>
                </a:cxn>
                <a:cxn ang="0">
                  <a:pos x="327" y="1112"/>
                </a:cxn>
                <a:cxn ang="0">
                  <a:pos x="339" y="1118"/>
                </a:cxn>
                <a:cxn ang="0">
                  <a:pos x="345" y="1132"/>
                </a:cxn>
                <a:cxn ang="0">
                  <a:pos x="339" y="1154"/>
                </a:cxn>
                <a:cxn ang="0">
                  <a:pos x="327" y="1162"/>
                </a:cxn>
                <a:cxn ang="0">
                  <a:pos x="315" y="1164"/>
                </a:cxn>
                <a:cxn ang="0">
                  <a:pos x="210" y="1160"/>
                </a:cxn>
                <a:cxn ang="0">
                  <a:pos x="112" y="1160"/>
                </a:cxn>
                <a:cxn ang="0">
                  <a:pos x="23" y="1164"/>
                </a:cxn>
                <a:cxn ang="0">
                  <a:pos x="3" y="1154"/>
                </a:cxn>
                <a:cxn ang="0">
                  <a:pos x="3" y="1131"/>
                </a:cxn>
                <a:cxn ang="0">
                  <a:pos x="15" y="1117"/>
                </a:cxn>
                <a:cxn ang="0">
                  <a:pos x="35" y="1112"/>
                </a:cxn>
                <a:cxn ang="0">
                  <a:pos x="93" y="1101"/>
                </a:cxn>
                <a:cxn ang="0">
                  <a:pos x="148" y="1074"/>
                </a:cxn>
                <a:cxn ang="0">
                  <a:pos x="202" y="1018"/>
                </a:cxn>
                <a:cxn ang="0">
                  <a:pos x="229" y="976"/>
                </a:cxn>
                <a:cxn ang="0">
                  <a:pos x="785" y="15"/>
                </a:cxn>
                <a:cxn ang="0">
                  <a:pos x="802" y="1"/>
                </a:cxn>
              </a:cxnLst>
              <a:rect l="0" t="0" r="r" b="b"/>
              <a:pathLst>
                <a:path w="1083" h="1164">
                  <a:moveTo>
                    <a:pt x="729" y="201"/>
                  </a:moveTo>
                  <a:lnTo>
                    <a:pt x="417" y="736"/>
                  </a:lnTo>
                  <a:lnTo>
                    <a:pt x="779" y="736"/>
                  </a:lnTo>
                  <a:lnTo>
                    <a:pt x="729" y="201"/>
                  </a:lnTo>
                  <a:close/>
                  <a:moveTo>
                    <a:pt x="818" y="0"/>
                  </a:moveTo>
                  <a:lnTo>
                    <a:pt x="832" y="0"/>
                  </a:lnTo>
                  <a:lnTo>
                    <a:pt x="840" y="3"/>
                  </a:lnTo>
                  <a:lnTo>
                    <a:pt x="844" y="10"/>
                  </a:lnTo>
                  <a:lnTo>
                    <a:pt x="847" y="21"/>
                  </a:lnTo>
                  <a:lnTo>
                    <a:pt x="848" y="37"/>
                  </a:lnTo>
                  <a:lnTo>
                    <a:pt x="945" y="1053"/>
                  </a:lnTo>
                  <a:lnTo>
                    <a:pt x="946" y="1069"/>
                  </a:lnTo>
                  <a:lnTo>
                    <a:pt x="949" y="1083"/>
                  </a:lnTo>
                  <a:lnTo>
                    <a:pt x="954" y="1093"/>
                  </a:lnTo>
                  <a:lnTo>
                    <a:pt x="961" y="1101"/>
                  </a:lnTo>
                  <a:lnTo>
                    <a:pt x="973" y="1107"/>
                  </a:lnTo>
                  <a:lnTo>
                    <a:pt x="991" y="1110"/>
                  </a:lnTo>
                  <a:lnTo>
                    <a:pt x="1015" y="1111"/>
                  </a:lnTo>
                  <a:lnTo>
                    <a:pt x="1046" y="1112"/>
                  </a:lnTo>
                  <a:lnTo>
                    <a:pt x="1059" y="1112"/>
                  </a:lnTo>
                  <a:lnTo>
                    <a:pt x="1069" y="1114"/>
                  </a:lnTo>
                  <a:lnTo>
                    <a:pt x="1077" y="1115"/>
                  </a:lnTo>
                  <a:lnTo>
                    <a:pt x="1082" y="1121"/>
                  </a:lnTo>
                  <a:lnTo>
                    <a:pt x="1083" y="1131"/>
                  </a:lnTo>
                  <a:lnTo>
                    <a:pt x="1082" y="1144"/>
                  </a:lnTo>
                  <a:lnTo>
                    <a:pt x="1078" y="1153"/>
                  </a:lnTo>
                  <a:lnTo>
                    <a:pt x="1073" y="1160"/>
                  </a:lnTo>
                  <a:lnTo>
                    <a:pt x="1066" y="1162"/>
                  </a:lnTo>
                  <a:lnTo>
                    <a:pt x="1061" y="1162"/>
                  </a:lnTo>
                  <a:lnTo>
                    <a:pt x="1057" y="1164"/>
                  </a:lnTo>
                  <a:lnTo>
                    <a:pt x="1032" y="1162"/>
                  </a:lnTo>
                  <a:lnTo>
                    <a:pt x="1001" y="1162"/>
                  </a:lnTo>
                  <a:lnTo>
                    <a:pt x="933" y="1160"/>
                  </a:lnTo>
                  <a:lnTo>
                    <a:pt x="902" y="1158"/>
                  </a:lnTo>
                  <a:lnTo>
                    <a:pt x="878" y="1158"/>
                  </a:lnTo>
                  <a:lnTo>
                    <a:pt x="812" y="1160"/>
                  </a:lnTo>
                  <a:lnTo>
                    <a:pt x="746" y="1162"/>
                  </a:lnTo>
                  <a:lnTo>
                    <a:pt x="680" y="1164"/>
                  </a:lnTo>
                  <a:lnTo>
                    <a:pt x="676" y="1162"/>
                  </a:lnTo>
                  <a:lnTo>
                    <a:pt x="670" y="1162"/>
                  </a:lnTo>
                  <a:lnTo>
                    <a:pt x="665" y="1160"/>
                  </a:lnTo>
                  <a:lnTo>
                    <a:pt x="659" y="1154"/>
                  </a:lnTo>
                  <a:lnTo>
                    <a:pt x="657" y="1146"/>
                  </a:lnTo>
                  <a:lnTo>
                    <a:pt x="658" y="1132"/>
                  </a:lnTo>
                  <a:lnTo>
                    <a:pt x="662" y="1122"/>
                  </a:lnTo>
                  <a:lnTo>
                    <a:pt x="669" y="1117"/>
                  </a:lnTo>
                  <a:lnTo>
                    <a:pt x="676" y="1114"/>
                  </a:lnTo>
                  <a:lnTo>
                    <a:pt x="685" y="1112"/>
                  </a:lnTo>
                  <a:lnTo>
                    <a:pt x="694" y="1112"/>
                  </a:lnTo>
                  <a:lnTo>
                    <a:pt x="707" y="1112"/>
                  </a:lnTo>
                  <a:lnTo>
                    <a:pt x="721" y="1111"/>
                  </a:lnTo>
                  <a:lnTo>
                    <a:pt x="739" y="1108"/>
                  </a:lnTo>
                  <a:lnTo>
                    <a:pt x="755" y="1106"/>
                  </a:lnTo>
                  <a:lnTo>
                    <a:pt x="771" y="1101"/>
                  </a:lnTo>
                  <a:lnTo>
                    <a:pt x="786" y="1094"/>
                  </a:lnTo>
                  <a:lnTo>
                    <a:pt x="798" y="1085"/>
                  </a:lnTo>
                  <a:lnTo>
                    <a:pt x="806" y="1074"/>
                  </a:lnTo>
                  <a:lnTo>
                    <a:pt x="809" y="1058"/>
                  </a:lnTo>
                  <a:lnTo>
                    <a:pt x="808" y="1050"/>
                  </a:lnTo>
                  <a:lnTo>
                    <a:pt x="806" y="1035"/>
                  </a:lnTo>
                  <a:lnTo>
                    <a:pt x="805" y="1014"/>
                  </a:lnTo>
                  <a:lnTo>
                    <a:pt x="802" y="989"/>
                  </a:lnTo>
                  <a:lnTo>
                    <a:pt x="799" y="960"/>
                  </a:lnTo>
                  <a:lnTo>
                    <a:pt x="797" y="929"/>
                  </a:lnTo>
                  <a:lnTo>
                    <a:pt x="794" y="899"/>
                  </a:lnTo>
                  <a:lnTo>
                    <a:pt x="791" y="869"/>
                  </a:lnTo>
                  <a:lnTo>
                    <a:pt x="789" y="842"/>
                  </a:lnTo>
                  <a:lnTo>
                    <a:pt x="786" y="818"/>
                  </a:lnTo>
                  <a:lnTo>
                    <a:pt x="785" y="800"/>
                  </a:lnTo>
                  <a:lnTo>
                    <a:pt x="783" y="787"/>
                  </a:lnTo>
                  <a:lnTo>
                    <a:pt x="388" y="787"/>
                  </a:lnTo>
                  <a:lnTo>
                    <a:pt x="268" y="997"/>
                  </a:lnTo>
                  <a:lnTo>
                    <a:pt x="257" y="1017"/>
                  </a:lnTo>
                  <a:lnTo>
                    <a:pt x="249" y="1036"/>
                  </a:lnTo>
                  <a:lnTo>
                    <a:pt x="246" y="1056"/>
                  </a:lnTo>
                  <a:lnTo>
                    <a:pt x="249" y="1074"/>
                  </a:lnTo>
                  <a:lnTo>
                    <a:pt x="257" y="1087"/>
                  </a:lnTo>
                  <a:lnTo>
                    <a:pt x="269" y="1099"/>
                  </a:lnTo>
                  <a:lnTo>
                    <a:pt x="284" y="1106"/>
                  </a:lnTo>
                  <a:lnTo>
                    <a:pt x="301" y="1110"/>
                  </a:lnTo>
                  <a:lnTo>
                    <a:pt x="320" y="1112"/>
                  </a:lnTo>
                  <a:lnTo>
                    <a:pt x="327" y="1112"/>
                  </a:lnTo>
                  <a:lnTo>
                    <a:pt x="334" y="1114"/>
                  </a:lnTo>
                  <a:lnTo>
                    <a:pt x="339" y="1118"/>
                  </a:lnTo>
                  <a:lnTo>
                    <a:pt x="343" y="1124"/>
                  </a:lnTo>
                  <a:lnTo>
                    <a:pt x="345" y="1132"/>
                  </a:lnTo>
                  <a:lnTo>
                    <a:pt x="343" y="1146"/>
                  </a:lnTo>
                  <a:lnTo>
                    <a:pt x="339" y="1154"/>
                  </a:lnTo>
                  <a:lnTo>
                    <a:pt x="334" y="1160"/>
                  </a:lnTo>
                  <a:lnTo>
                    <a:pt x="327" y="1162"/>
                  </a:lnTo>
                  <a:lnTo>
                    <a:pt x="320" y="1162"/>
                  </a:lnTo>
                  <a:lnTo>
                    <a:pt x="315" y="1164"/>
                  </a:lnTo>
                  <a:lnTo>
                    <a:pt x="264" y="1162"/>
                  </a:lnTo>
                  <a:lnTo>
                    <a:pt x="210" y="1160"/>
                  </a:lnTo>
                  <a:lnTo>
                    <a:pt x="156" y="1158"/>
                  </a:lnTo>
                  <a:lnTo>
                    <a:pt x="112" y="1160"/>
                  </a:lnTo>
                  <a:lnTo>
                    <a:pt x="66" y="1162"/>
                  </a:lnTo>
                  <a:lnTo>
                    <a:pt x="23" y="1164"/>
                  </a:lnTo>
                  <a:lnTo>
                    <a:pt x="11" y="1161"/>
                  </a:lnTo>
                  <a:lnTo>
                    <a:pt x="3" y="1154"/>
                  </a:lnTo>
                  <a:lnTo>
                    <a:pt x="0" y="1146"/>
                  </a:lnTo>
                  <a:lnTo>
                    <a:pt x="3" y="1131"/>
                  </a:lnTo>
                  <a:lnTo>
                    <a:pt x="7" y="1121"/>
                  </a:lnTo>
                  <a:lnTo>
                    <a:pt x="15" y="1117"/>
                  </a:lnTo>
                  <a:lnTo>
                    <a:pt x="24" y="1114"/>
                  </a:lnTo>
                  <a:lnTo>
                    <a:pt x="35" y="1112"/>
                  </a:lnTo>
                  <a:lnTo>
                    <a:pt x="65" y="1108"/>
                  </a:lnTo>
                  <a:lnTo>
                    <a:pt x="93" y="1101"/>
                  </a:lnTo>
                  <a:lnTo>
                    <a:pt x="121" y="1090"/>
                  </a:lnTo>
                  <a:lnTo>
                    <a:pt x="148" y="1074"/>
                  </a:lnTo>
                  <a:lnTo>
                    <a:pt x="175" y="1050"/>
                  </a:lnTo>
                  <a:lnTo>
                    <a:pt x="202" y="1018"/>
                  </a:lnTo>
                  <a:lnTo>
                    <a:pt x="229" y="976"/>
                  </a:lnTo>
                  <a:lnTo>
                    <a:pt x="229" y="976"/>
                  </a:lnTo>
                  <a:lnTo>
                    <a:pt x="779" y="28"/>
                  </a:lnTo>
                  <a:lnTo>
                    <a:pt x="785" y="15"/>
                  </a:lnTo>
                  <a:lnTo>
                    <a:pt x="791" y="7"/>
                  </a:lnTo>
                  <a:lnTo>
                    <a:pt x="802" y="1"/>
                  </a:lnTo>
                  <a:lnTo>
                    <a:pt x="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449" y="2443"/>
              <a:ext cx="183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08" y="4"/>
                </a:cxn>
                <a:cxn ang="0">
                  <a:pos x="130" y="15"/>
                </a:cxn>
                <a:cxn ang="0">
                  <a:pos x="148" y="33"/>
                </a:cxn>
                <a:cxn ang="0">
                  <a:pos x="163" y="57"/>
                </a:cxn>
                <a:cxn ang="0">
                  <a:pos x="174" y="89"/>
                </a:cxn>
                <a:cxn ang="0">
                  <a:pos x="181" y="126"/>
                </a:cxn>
                <a:cxn ang="0">
                  <a:pos x="183" y="169"/>
                </a:cxn>
                <a:cxn ang="0">
                  <a:pos x="183" y="169"/>
                </a:cxn>
                <a:cxn ang="0">
                  <a:pos x="181" y="215"/>
                </a:cxn>
                <a:cxn ang="0">
                  <a:pos x="174" y="259"/>
                </a:cxn>
                <a:cxn ang="0">
                  <a:pos x="163" y="300"/>
                </a:cxn>
                <a:cxn ang="0">
                  <a:pos x="150" y="336"/>
                </a:cxn>
                <a:cxn ang="0">
                  <a:pos x="135" y="369"/>
                </a:cxn>
                <a:cxn ang="0">
                  <a:pos x="118" y="400"/>
                </a:cxn>
                <a:cxn ang="0">
                  <a:pos x="101" y="425"/>
                </a:cxn>
                <a:cxn ang="0">
                  <a:pos x="85" y="447"/>
                </a:cxn>
                <a:cxn ang="0">
                  <a:pos x="69" y="464"/>
                </a:cxn>
                <a:cxn ang="0">
                  <a:pos x="56" y="476"/>
                </a:cxn>
                <a:cxn ang="0">
                  <a:pos x="46" y="483"/>
                </a:cxn>
                <a:cxn ang="0">
                  <a:pos x="39" y="486"/>
                </a:cxn>
                <a:cxn ang="0">
                  <a:pos x="35" y="484"/>
                </a:cxn>
                <a:cxn ang="0">
                  <a:pos x="31" y="483"/>
                </a:cxn>
                <a:cxn ang="0">
                  <a:pos x="27" y="479"/>
                </a:cxn>
                <a:cxn ang="0">
                  <a:pos x="26" y="473"/>
                </a:cxn>
                <a:cxn ang="0">
                  <a:pos x="25" y="468"/>
                </a:cxn>
                <a:cxn ang="0">
                  <a:pos x="25" y="465"/>
                </a:cxn>
                <a:cxn ang="0">
                  <a:pos x="26" y="462"/>
                </a:cxn>
                <a:cxn ang="0">
                  <a:pos x="29" y="458"/>
                </a:cxn>
                <a:cxn ang="0">
                  <a:pos x="34" y="451"/>
                </a:cxn>
                <a:cxn ang="0">
                  <a:pos x="42" y="443"/>
                </a:cxn>
                <a:cxn ang="0">
                  <a:pos x="65" y="416"/>
                </a:cxn>
                <a:cxn ang="0">
                  <a:pos x="87" y="386"/>
                </a:cxn>
                <a:cxn ang="0">
                  <a:pos x="105" y="350"/>
                </a:cxn>
                <a:cxn ang="0">
                  <a:pos x="123" y="309"/>
                </a:cxn>
                <a:cxn ang="0">
                  <a:pos x="136" y="266"/>
                </a:cxn>
                <a:cxn ang="0">
                  <a:pos x="146" y="219"/>
                </a:cxn>
                <a:cxn ang="0">
                  <a:pos x="148" y="169"/>
                </a:cxn>
                <a:cxn ang="0">
                  <a:pos x="148" y="155"/>
                </a:cxn>
                <a:cxn ang="0">
                  <a:pos x="148" y="148"/>
                </a:cxn>
                <a:cxn ang="0">
                  <a:pos x="147" y="145"/>
                </a:cxn>
                <a:cxn ang="0">
                  <a:pos x="146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3" y="147"/>
                </a:cxn>
                <a:cxn ang="0">
                  <a:pos x="142" y="148"/>
                </a:cxn>
                <a:cxn ang="0">
                  <a:pos x="139" y="151"/>
                </a:cxn>
                <a:cxn ang="0">
                  <a:pos x="120" y="162"/>
                </a:cxn>
                <a:cxn ang="0">
                  <a:pos x="103" y="169"/>
                </a:cxn>
                <a:cxn ang="0">
                  <a:pos x="84" y="172"/>
                </a:cxn>
                <a:cxn ang="0">
                  <a:pos x="62" y="169"/>
                </a:cxn>
                <a:cxn ang="0">
                  <a:pos x="44" y="162"/>
                </a:cxn>
                <a:cxn ang="0">
                  <a:pos x="29" y="151"/>
                </a:cxn>
                <a:cxn ang="0">
                  <a:pos x="17" y="137"/>
                </a:cxn>
                <a:cxn ang="0">
                  <a:pos x="7" y="120"/>
                </a:cxn>
                <a:cxn ang="0">
                  <a:pos x="2" y="102"/>
                </a:cxn>
                <a:cxn ang="0">
                  <a:pos x="0" y="84"/>
                </a:cxn>
                <a:cxn ang="0">
                  <a:pos x="2" y="64"/>
                </a:cxn>
                <a:cxn ang="0">
                  <a:pos x="10" y="43"/>
                </a:cxn>
                <a:cxn ang="0">
                  <a:pos x="22" y="26"/>
                </a:cxn>
                <a:cxn ang="0">
                  <a:pos x="38" y="12"/>
                </a:cxn>
                <a:cxn ang="0">
                  <a:pos x="60" y="4"/>
                </a:cxn>
                <a:cxn ang="0">
                  <a:pos x="84" y="0"/>
                </a:cxn>
              </a:cxnLst>
              <a:rect l="0" t="0" r="r" b="b"/>
              <a:pathLst>
                <a:path w="183" h="486">
                  <a:moveTo>
                    <a:pt x="84" y="0"/>
                  </a:moveTo>
                  <a:lnTo>
                    <a:pt x="108" y="4"/>
                  </a:lnTo>
                  <a:lnTo>
                    <a:pt x="130" y="15"/>
                  </a:lnTo>
                  <a:lnTo>
                    <a:pt x="148" y="33"/>
                  </a:lnTo>
                  <a:lnTo>
                    <a:pt x="163" y="57"/>
                  </a:lnTo>
                  <a:lnTo>
                    <a:pt x="174" y="89"/>
                  </a:lnTo>
                  <a:lnTo>
                    <a:pt x="181" y="126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81" y="215"/>
                  </a:lnTo>
                  <a:lnTo>
                    <a:pt x="174" y="259"/>
                  </a:lnTo>
                  <a:lnTo>
                    <a:pt x="163" y="300"/>
                  </a:lnTo>
                  <a:lnTo>
                    <a:pt x="150" y="336"/>
                  </a:lnTo>
                  <a:lnTo>
                    <a:pt x="135" y="369"/>
                  </a:lnTo>
                  <a:lnTo>
                    <a:pt x="118" y="400"/>
                  </a:lnTo>
                  <a:lnTo>
                    <a:pt x="101" y="425"/>
                  </a:lnTo>
                  <a:lnTo>
                    <a:pt x="85" y="447"/>
                  </a:lnTo>
                  <a:lnTo>
                    <a:pt x="69" y="464"/>
                  </a:lnTo>
                  <a:lnTo>
                    <a:pt x="56" y="476"/>
                  </a:lnTo>
                  <a:lnTo>
                    <a:pt x="46" y="483"/>
                  </a:lnTo>
                  <a:lnTo>
                    <a:pt x="39" y="486"/>
                  </a:lnTo>
                  <a:lnTo>
                    <a:pt x="35" y="484"/>
                  </a:lnTo>
                  <a:lnTo>
                    <a:pt x="31" y="483"/>
                  </a:lnTo>
                  <a:lnTo>
                    <a:pt x="27" y="479"/>
                  </a:lnTo>
                  <a:lnTo>
                    <a:pt x="26" y="473"/>
                  </a:lnTo>
                  <a:lnTo>
                    <a:pt x="25" y="468"/>
                  </a:lnTo>
                  <a:lnTo>
                    <a:pt x="25" y="465"/>
                  </a:lnTo>
                  <a:lnTo>
                    <a:pt x="26" y="462"/>
                  </a:lnTo>
                  <a:lnTo>
                    <a:pt x="29" y="458"/>
                  </a:lnTo>
                  <a:lnTo>
                    <a:pt x="34" y="451"/>
                  </a:lnTo>
                  <a:lnTo>
                    <a:pt x="42" y="443"/>
                  </a:lnTo>
                  <a:lnTo>
                    <a:pt x="65" y="416"/>
                  </a:lnTo>
                  <a:lnTo>
                    <a:pt x="87" y="386"/>
                  </a:lnTo>
                  <a:lnTo>
                    <a:pt x="105" y="350"/>
                  </a:lnTo>
                  <a:lnTo>
                    <a:pt x="123" y="309"/>
                  </a:lnTo>
                  <a:lnTo>
                    <a:pt x="136" y="266"/>
                  </a:lnTo>
                  <a:lnTo>
                    <a:pt x="146" y="219"/>
                  </a:lnTo>
                  <a:lnTo>
                    <a:pt x="148" y="169"/>
                  </a:lnTo>
                  <a:lnTo>
                    <a:pt x="148" y="155"/>
                  </a:lnTo>
                  <a:lnTo>
                    <a:pt x="148" y="148"/>
                  </a:lnTo>
                  <a:lnTo>
                    <a:pt x="147" y="145"/>
                  </a:lnTo>
                  <a:lnTo>
                    <a:pt x="146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3" y="147"/>
                  </a:lnTo>
                  <a:lnTo>
                    <a:pt x="142" y="148"/>
                  </a:lnTo>
                  <a:lnTo>
                    <a:pt x="139" y="151"/>
                  </a:lnTo>
                  <a:lnTo>
                    <a:pt x="120" y="162"/>
                  </a:lnTo>
                  <a:lnTo>
                    <a:pt x="103" y="169"/>
                  </a:lnTo>
                  <a:lnTo>
                    <a:pt x="84" y="172"/>
                  </a:lnTo>
                  <a:lnTo>
                    <a:pt x="62" y="169"/>
                  </a:lnTo>
                  <a:lnTo>
                    <a:pt x="44" y="162"/>
                  </a:lnTo>
                  <a:lnTo>
                    <a:pt x="29" y="151"/>
                  </a:lnTo>
                  <a:lnTo>
                    <a:pt x="17" y="137"/>
                  </a:lnTo>
                  <a:lnTo>
                    <a:pt x="7" y="120"/>
                  </a:lnTo>
                  <a:lnTo>
                    <a:pt x="2" y="102"/>
                  </a:lnTo>
                  <a:lnTo>
                    <a:pt x="0" y="84"/>
                  </a:lnTo>
                  <a:lnTo>
                    <a:pt x="2" y="64"/>
                  </a:lnTo>
                  <a:lnTo>
                    <a:pt x="10" y="43"/>
                  </a:lnTo>
                  <a:lnTo>
                    <a:pt x="22" y="26"/>
                  </a:lnTo>
                  <a:lnTo>
                    <a:pt x="38" y="12"/>
                  </a:lnTo>
                  <a:lnTo>
                    <a:pt x="60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3059" y="1504"/>
              <a:ext cx="1300" cy="1111"/>
            </a:xfrm>
            <a:custGeom>
              <a:avLst/>
              <a:gdLst/>
              <a:ahLst/>
              <a:cxnLst>
                <a:cxn ang="0">
                  <a:pos x="1132" y="5"/>
                </a:cxn>
                <a:cxn ang="0">
                  <a:pos x="1287" y="1"/>
                </a:cxn>
                <a:cxn ang="0">
                  <a:pos x="1299" y="9"/>
                </a:cxn>
                <a:cxn ang="0">
                  <a:pos x="1300" y="18"/>
                </a:cxn>
                <a:cxn ang="0">
                  <a:pos x="1277" y="48"/>
                </a:cxn>
                <a:cxn ang="0">
                  <a:pos x="1162" y="72"/>
                </a:cxn>
                <a:cxn ang="0">
                  <a:pos x="1066" y="133"/>
                </a:cxn>
                <a:cxn ang="0">
                  <a:pos x="984" y="219"/>
                </a:cxn>
                <a:cxn ang="0">
                  <a:pos x="863" y="354"/>
                </a:cxn>
                <a:cxn ang="0">
                  <a:pos x="740" y="486"/>
                </a:cxn>
                <a:cxn ang="0">
                  <a:pos x="797" y="626"/>
                </a:cxn>
                <a:cxn ang="0">
                  <a:pos x="874" y="812"/>
                </a:cxn>
                <a:cxn ang="0">
                  <a:pos x="946" y="987"/>
                </a:cxn>
                <a:cxn ang="0">
                  <a:pos x="984" y="1048"/>
                </a:cxn>
                <a:cxn ang="0">
                  <a:pos x="1081" y="1059"/>
                </a:cxn>
                <a:cxn ang="0">
                  <a:pos x="1108" y="1069"/>
                </a:cxn>
                <a:cxn ang="0">
                  <a:pos x="1098" y="1107"/>
                </a:cxn>
                <a:cxn ang="0">
                  <a:pos x="1057" y="1109"/>
                </a:cxn>
                <a:cxn ang="0">
                  <a:pos x="929" y="1105"/>
                </a:cxn>
                <a:cxn ang="0">
                  <a:pos x="821" y="1107"/>
                </a:cxn>
                <a:cxn ang="0">
                  <a:pos x="705" y="1111"/>
                </a:cxn>
                <a:cxn ang="0">
                  <a:pos x="682" y="1100"/>
                </a:cxn>
                <a:cxn ang="0">
                  <a:pos x="695" y="1064"/>
                </a:cxn>
                <a:cxn ang="0">
                  <a:pos x="765" y="1048"/>
                </a:cxn>
                <a:cxn ang="0">
                  <a:pos x="805" y="1014"/>
                </a:cxn>
                <a:cxn ang="0">
                  <a:pos x="798" y="990"/>
                </a:cxn>
                <a:cxn ang="0">
                  <a:pos x="320" y="953"/>
                </a:cxn>
                <a:cxn ang="0">
                  <a:pos x="295" y="1026"/>
                </a:cxn>
                <a:cxn ang="0">
                  <a:pos x="337" y="1057"/>
                </a:cxn>
                <a:cxn ang="0">
                  <a:pos x="359" y="1059"/>
                </a:cxn>
                <a:cxn ang="0">
                  <a:pos x="372" y="1068"/>
                </a:cxn>
                <a:cxn ang="0">
                  <a:pos x="369" y="1100"/>
                </a:cxn>
                <a:cxn ang="0">
                  <a:pos x="347" y="1111"/>
                </a:cxn>
                <a:cxn ang="0">
                  <a:pos x="120" y="1107"/>
                </a:cxn>
                <a:cxn ang="0">
                  <a:pos x="10" y="1108"/>
                </a:cxn>
                <a:cxn ang="0">
                  <a:pos x="0" y="1098"/>
                </a:cxn>
                <a:cxn ang="0">
                  <a:pos x="1" y="1078"/>
                </a:cxn>
                <a:cxn ang="0">
                  <a:pos x="34" y="1059"/>
                </a:cxn>
                <a:cxn ang="0">
                  <a:pos x="191" y="1011"/>
                </a:cxn>
                <a:cxn ang="0">
                  <a:pos x="619" y="555"/>
                </a:cxn>
                <a:cxn ang="0">
                  <a:pos x="416" y="69"/>
                </a:cxn>
                <a:cxn ang="0">
                  <a:pos x="349" y="50"/>
                </a:cxn>
                <a:cxn ang="0">
                  <a:pos x="287" y="44"/>
                </a:cxn>
                <a:cxn ang="0">
                  <a:pos x="285" y="9"/>
                </a:cxn>
                <a:cxn ang="0">
                  <a:pos x="307" y="0"/>
                </a:cxn>
                <a:cxn ang="0">
                  <a:pos x="431" y="4"/>
                </a:cxn>
                <a:cxn ang="0">
                  <a:pos x="618" y="1"/>
                </a:cxn>
                <a:cxn ang="0">
                  <a:pos x="700" y="4"/>
                </a:cxn>
                <a:cxn ang="0">
                  <a:pos x="700" y="41"/>
                </a:cxn>
                <a:cxn ang="0">
                  <a:pos x="646" y="54"/>
                </a:cxn>
                <a:cxn ang="0">
                  <a:pos x="584" y="91"/>
                </a:cxn>
                <a:cxn ang="0">
                  <a:pos x="584" y="105"/>
                </a:cxn>
                <a:cxn ang="0">
                  <a:pos x="723" y="443"/>
                </a:cxn>
                <a:cxn ang="0">
                  <a:pos x="1005" y="116"/>
                </a:cxn>
                <a:cxn ang="0">
                  <a:pos x="992" y="64"/>
                </a:cxn>
                <a:cxn ang="0">
                  <a:pos x="953" y="50"/>
                </a:cxn>
                <a:cxn ang="0">
                  <a:pos x="931" y="44"/>
                </a:cxn>
                <a:cxn ang="0">
                  <a:pos x="929" y="18"/>
                </a:cxn>
                <a:cxn ang="0">
                  <a:pos x="950" y="0"/>
                </a:cxn>
              </a:cxnLst>
              <a:rect l="0" t="0" r="r" b="b"/>
              <a:pathLst>
                <a:path w="1300" h="1111">
                  <a:moveTo>
                    <a:pt x="956" y="0"/>
                  </a:moveTo>
                  <a:lnTo>
                    <a:pt x="1014" y="1"/>
                  </a:lnTo>
                  <a:lnTo>
                    <a:pt x="1073" y="4"/>
                  </a:lnTo>
                  <a:lnTo>
                    <a:pt x="1132" y="5"/>
                  </a:lnTo>
                  <a:lnTo>
                    <a:pt x="1180" y="4"/>
                  </a:lnTo>
                  <a:lnTo>
                    <a:pt x="1232" y="1"/>
                  </a:lnTo>
                  <a:lnTo>
                    <a:pt x="1281" y="0"/>
                  </a:lnTo>
                  <a:lnTo>
                    <a:pt x="1287" y="1"/>
                  </a:lnTo>
                  <a:lnTo>
                    <a:pt x="1291" y="3"/>
                  </a:lnTo>
                  <a:lnTo>
                    <a:pt x="1295" y="4"/>
                  </a:lnTo>
                  <a:lnTo>
                    <a:pt x="1298" y="7"/>
                  </a:lnTo>
                  <a:lnTo>
                    <a:pt x="1299" y="9"/>
                  </a:lnTo>
                  <a:lnTo>
                    <a:pt x="1300" y="12"/>
                  </a:lnTo>
                  <a:lnTo>
                    <a:pt x="1300" y="15"/>
                  </a:lnTo>
                  <a:lnTo>
                    <a:pt x="1300" y="16"/>
                  </a:lnTo>
                  <a:lnTo>
                    <a:pt x="1300" y="18"/>
                  </a:lnTo>
                  <a:lnTo>
                    <a:pt x="1299" y="33"/>
                  </a:lnTo>
                  <a:lnTo>
                    <a:pt x="1295" y="43"/>
                  </a:lnTo>
                  <a:lnTo>
                    <a:pt x="1287" y="47"/>
                  </a:lnTo>
                  <a:lnTo>
                    <a:pt x="1277" y="48"/>
                  </a:lnTo>
                  <a:lnTo>
                    <a:pt x="1267" y="48"/>
                  </a:lnTo>
                  <a:lnTo>
                    <a:pt x="1228" y="53"/>
                  </a:lnTo>
                  <a:lnTo>
                    <a:pt x="1193" y="61"/>
                  </a:lnTo>
                  <a:lnTo>
                    <a:pt x="1162" y="72"/>
                  </a:lnTo>
                  <a:lnTo>
                    <a:pt x="1133" y="86"/>
                  </a:lnTo>
                  <a:lnTo>
                    <a:pt x="1108" y="101"/>
                  </a:lnTo>
                  <a:lnTo>
                    <a:pt x="1086" y="116"/>
                  </a:lnTo>
                  <a:lnTo>
                    <a:pt x="1066" y="133"/>
                  </a:lnTo>
                  <a:lnTo>
                    <a:pt x="1051" y="147"/>
                  </a:lnTo>
                  <a:lnTo>
                    <a:pt x="1031" y="168"/>
                  </a:lnTo>
                  <a:lnTo>
                    <a:pt x="1010" y="191"/>
                  </a:lnTo>
                  <a:lnTo>
                    <a:pt x="984" y="219"/>
                  </a:lnTo>
                  <a:lnTo>
                    <a:pt x="956" y="251"/>
                  </a:lnTo>
                  <a:lnTo>
                    <a:pt x="925" y="283"/>
                  </a:lnTo>
                  <a:lnTo>
                    <a:pt x="894" y="318"/>
                  </a:lnTo>
                  <a:lnTo>
                    <a:pt x="863" y="354"/>
                  </a:lnTo>
                  <a:lnTo>
                    <a:pt x="831" y="389"/>
                  </a:lnTo>
                  <a:lnTo>
                    <a:pt x="800" y="423"/>
                  </a:lnTo>
                  <a:lnTo>
                    <a:pt x="769" y="455"/>
                  </a:lnTo>
                  <a:lnTo>
                    <a:pt x="740" y="486"/>
                  </a:lnTo>
                  <a:lnTo>
                    <a:pt x="751" y="514"/>
                  </a:lnTo>
                  <a:lnTo>
                    <a:pt x="765" y="547"/>
                  </a:lnTo>
                  <a:lnTo>
                    <a:pt x="779" y="584"/>
                  </a:lnTo>
                  <a:lnTo>
                    <a:pt x="797" y="626"/>
                  </a:lnTo>
                  <a:lnTo>
                    <a:pt x="816" y="671"/>
                  </a:lnTo>
                  <a:lnTo>
                    <a:pt x="835" y="716"/>
                  </a:lnTo>
                  <a:lnTo>
                    <a:pt x="853" y="764"/>
                  </a:lnTo>
                  <a:lnTo>
                    <a:pt x="874" y="812"/>
                  </a:lnTo>
                  <a:lnTo>
                    <a:pt x="894" y="859"/>
                  </a:lnTo>
                  <a:lnTo>
                    <a:pt x="913" y="905"/>
                  </a:lnTo>
                  <a:lnTo>
                    <a:pt x="930" y="948"/>
                  </a:lnTo>
                  <a:lnTo>
                    <a:pt x="946" y="987"/>
                  </a:lnTo>
                  <a:lnTo>
                    <a:pt x="956" y="1009"/>
                  </a:lnTo>
                  <a:lnTo>
                    <a:pt x="964" y="1026"/>
                  </a:lnTo>
                  <a:lnTo>
                    <a:pt x="972" y="1040"/>
                  </a:lnTo>
                  <a:lnTo>
                    <a:pt x="984" y="1048"/>
                  </a:lnTo>
                  <a:lnTo>
                    <a:pt x="999" y="1054"/>
                  </a:lnTo>
                  <a:lnTo>
                    <a:pt x="1019" y="1057"/>
                  </a:lnTo>
                  <a:lnTo>
                    <a:pt x="1046" y="1058"/>
                  </a:lnTo>
                  <a:lnTo>
                    <a:pt x="1081" y="1059"/>
                  </a:lnTo>
                  <a:lnTo>
                    <a:pt x="1088" y="1059"/>
                  </a:lnTo>
                  <a:lnTo>
                    <a:pt x="1096" y="1061"/>
                  </a:lnTo>
                  <a:lnTo>
                    <a:pt x="1104" y="1064"/>
                  </a:lnTo>
                  <a:lnTo>
                    <a:pt x="1108" y="1069"/>
                  </a:lnTo>
                  <a:lnTo>
                    <a:pt x="1110" y="1079"/>
                  </a:lnTo>
                  <a:lnTo>
                    <a:pt x="1109" y="1093"/>
                  </a:lnTo>
                  <a:lnTo>
                    <a:pt x="1105" y="1101"/>
                  </a:lnTo>
                  <a:lnTo>
                    <a:pt x="1098" y="1107"/>
                  </a:lnTo>
                  <a:lnTo>
                    <a:pt x="1093" y="1109"/>
                  </a:lnTo>
                  <a:lnTo>
                    <a:pt x="1086" y="1109"/>
                  </a:lnTo>
                  <a:lnTo>
                    <a:pt x="1081" y="1111"/>
                  </a:lnTo>
                  <a:lnTo>
                    <a:pt x="1057" y="1109"/>
                  </a:lnTo>
                  <a:lnTo>
                    <a:pt x="1026" y="1109"/>
                  </a:lnTo>
                  <a:lnTo>
                    <a:pt x="992" y="1108"/>
                  </a:lnTo>
                  <a:lnTo>
                    <a:pt x="958" y="1107"/>
                  </a:lnTo>
                  <a:lnTo>
                    <a:pt x="929" y="1105"/>
                  </a:lnTo>
                  <a:lnTo>
                    <a:pt x="905" y="1105"/>
                  </a:lnTo>
                  <a:lnTo>
                    <a:pt x="882" y="1105"/>
                  </a:lnTo>
                  <a:lnTo>
                    <a:pt x="853" y="1107"/>
                  </a:lnTo>
                  <a:lnTo>
                    <a:pt x="821" y="1107"/>
                  </a:lnTo>
                  <a:lnTo>
                    <a:pt x="789" y="1108"/>
                  </a:lnTo>
                  <a:lnTo>
                    <a:pt x="756" y="1109"/>
                  </a:lnTo>
                  <a:lnTo>
                    <a:pt x="728" y="1109"/>
                  </a:lnTo>
                  <a:lnTo>
                    <a:pt x="705" y="1111"/>
                  </a:lnTo>
                  <a:lnTo>
                    <a:pt x="700" y="1109"/>
                  </a:lnTo>
                  <a:lnTo>
                    <a:pt x="695" y="1109"/>
                  </a:lnTo>
                  <a:lnTo>
                    <a:pt x="688" y="1105"/>
                  </a:lnTo>
                  <a:lnTo>
                    <a:pt x="682" y="1100"/>
                  </a:lnTo>
                  <a:lnTo>
                    <a:pt x="681" y="1090"/>
                  </a:lnTo>
                  <a:lnTo>
                    <a:pt x="682" y="1078"/>
                  </a:lnTo>
                  <a:lnTo>
                    <a:pt x="688" y="1069"/>
                  </a:lnTo>
                  <a:lnTo>
                    <a:pt x="695" y="1064"/>
                  </a:lnTo>
                  <a:lnTo>
                    <a:pt x="704" y="1061"/>
                  </a:lnTo>
                  <a:lnTo>
                    <a:pt x="713" y="1059"/>
                  </a:lnTo>
                  <a:lnTo>
                    <a:pt x="742" y="1055"/>
                  </a:lnTo>
                  <a:lnTo>
                    <a:pt x="765" y="1048"/>
                  </a:lnTo>
                  <a:lnTo>
                    <a:pt x="782" y="1039"/>
                  </a:lnTo>
                  <a:lnTo>
                    <a:pt x="796" y="1029"/>
                  </a:lnTo>
                  <a:lnTo>
                    <a:pt x="802" y="1021"/>
                  </a:lnTo>
                  <a:lnTo>
                    <a:pt x="805" y="1014"/>
                  </a:lnTo>
                  <a:lnTo>
                    <a:pt x="805" y="1011"/>
                  </a:lnTo>
                  <a:lnTo>
                    <a:pt x="804" y="1007"/>
                  </a:lnTo>
                  <a:lnTo>
                    <a:pt x="801" y="1001"/>
                  </a:lnTo>
                  <a:lnTo>
                    <a:pt x="798" y="990"/>
                  </a:lnTo>
                  <a:lnTo>
                    <a:pt x="637" y="601"/>
                  </a:lnTo>
                  <a:lnTo>
                    <a:pt x="495" y="759"/>
                  </a:lnTo>
                  <a:lnTo>
                    <a:pt x="334" y="936"/>
                  </a:lnTo>
                  <a:lnTo>
                    <a:pt x="320" y="953"/>
                  </a:lnTo>
                  <a:lnTo>
                    <a:pt x="307" y="971"/>
                  </a:lnTo>
                  <a:lnTo>
                    <a:pt x="296" y="990"/>
                  </a:lnTo>
                  <a:lnTo>
                    <a:pt x="292" y="1011"/>
                  </a:lnTo>
                  <a:lnTo>
                    <a:pt x="295" y="1026"/>
                  </a:lnTo>
                  <a:lnTo>
                    <a:pt x="302" y="1039"/>
                  </a:lnTo>
                  <a:lnTo>
                    <a:pt x="312" y="1048"/>
                  </a:lnTo>
                  <a:lnTo>
                    <a:pt x="324" y="1054"/>
                  </a:lnTo>
                  <a:lnTo>
                    <a:pt x="337" y="1057"/>
                  </a:lnTo>
                  <a:lnTo>
                    <a:pt x="347" y="1058"/>
                  </a:lnTo>
                  <a:lnTo>
                    <a:pt x="354" y="1059"/>
                  </a:lnTo>
                  <a:lnTo>
                    <a:pt x="357" y="1059"/>
                  </a:lnTo>
                  <a:lnTo>
                    <a:pt x="359" y="1059"/>
                  </a:lnTo>
                  <a:lnTo>
                    <a:pt x="362" y="1061"/>
                  </a:lnTo>
                  <a:lnTo>
                    <a:pt x="366" y="1062"/>
                  </a:lnTo>
                  <a:lnTo>
                    <a:pt x="369" y="1065"/>
                  </a:lnTo>
                  <a:lnTo>
                    <a:pt x="372" y="1068"/>
                  </a:lnTo>
                  <a:lnTo>
                    <a:pt x="373" y="1072"/>
                  </a:lnTo>
                  <a:lnTo>
                    <a:pt x="374" y="1078"/>
                  </a:lnTo>
                  <a:lnTo>
                    <a:pt x="373" y="1091"/>
                  </a:lnTo>
                  <a:lnTo>
                    <a:pt x="369" y="1100"/>
                  </a:lnTo>
                  <a:lnTo>
                    <a:pt x="363" y="1107"/>
                  </a:lnTo>
                  <a:lnTo>
                    <a:pt x="357" y="1109"/>
                  </a:lnTo>
                  <a:lnTo>
                    <a:pt x="351" y="1109"/>
                  </a:lnTo>
                  <a:lnTo>
                    <a:pt x="347" y="1111"/>
                  </a:lnTo>
                  <a:lnTo>
                    <a:pt x="288" y="1109"/>
                  </a:lnTo>
                  <a:lnTo>
                    <a:pt x="229" y="1107"/>
                  </a:lnTo>
                  <a:lnTo>
                    <a:pt x="168" y="1105"/>
                  </a:lnTo>
                  <a:lnTo>
                    <a:pt x="120" y="1107"/>
                  </a:lnTo>
                  <a:lnTo>
                    <a:pt x="70" y="1109"/>
                  </a:lnTo>
                  <a:lnTo>
                    <a:pt x="19" y="1111"/>
                  </a:lnTo>
                  <a:lnTo>
                    <a:pt x="14" y="1109"/>
                  </a:lnTo>
                  <a:lnTo>
                    <a:pt x="10" y="1108"/>
                  </a:lnTo>
                  <a:lnTo>
                    <a:pt x="5" y="1107"/>
                  </a:lnTo>
                  <a:lnTo>
                    <a:pt x="3" y="1104"/>
                  </a:lnTo>
                  <a:lnTo>
                    <a:pt x="1" y="1101"/>
                  </a:lnTo>
                  <a:lnTo>
                    <a:pt x="0" y="1098"/>
                  </a:lnTo>
                  <a:lnTo>
                    <a:pt x="0" y="1096"/>
                  </a:lnTo>
                  <a:lnTo>
                    <a:pt x="0" y="1094"/>
                  </a:lnTo>
                  <a:lnTo>
                    <a:pt x="0" y="1093"/>
                  </a:lnTo>
                  <a:lnTo>
                    <a:pt x="1" y="1078"/>
                  </a:lnTo>
                  <a:lnTo>
                    <a:pt x="5" y="1068"/>
                  </a:lnTo>
                  <a:lnTo>
                    <a:pt x="14" y="1064"/>
                  </a:lnTo>
                  <a:lnTo>
                    <a:pt x="23" y="1061"/>
                  </a:lnTo>
                  <a:lnTo>
                    <a:pt x="34" y="1059"/>
                  </a:lnTo>
                  <a:lnTo>
                    <a:pt x="74" y="1055"/>
                  </a:lnTo>
                  <a:lnTo>
                    <a:pt x="115" y="1046"/>
                  </a:lnTo>
                  <a:lnTo>
                    <a:pt x="152" y="1032"/>
                  </a:lnTo>
                  <a:lnTo>
                    <a:pt x="191" y="1011"/>
                  </a:lnTo>
                  <a:lnTo>
                    <a:pt x="229" y="982"/>
                  </a:lnTo>
                  <a:lnTo>
                    <a:pt x="268" y="944"/>
                  </a:lnTo>
                  <a:lnTo>
                    <a:pt x="287" y="926"/>
                  </a:lnTo>
                  <a:lnTo>
                    <a:pt x="619" y="555"/>
                  </a:lnTo>
                  <a:lnTo>
                    <a:pt x="433" y="103"/>
                  </a:lnTo>
                  <a:lnTo>
                    <a:pt x="428" y="90"/>
                  </a:lnTo>
                  <a:lnTo>
                    <a:pt x="423" y="79"/>
                  </a:lnTo>
                  <a:lnTo>
                    <a:pt x="416" y="69"/>
                  </a:lnTo>
                  <a:lnTo>
                    <a:pt x="405" y="62"/>
                  </a:lnTo>
                  <a:lnTo>
                    <a:pt x="392" y="57"/>
                  </a:lnTo>
                  <a:lnTo>
                    <a:pt x="373" y="53"/>
                  </a:lnTo>
                  <a:lnTo>
                    <a:pt x="349" y="50"/>
                  </a:lnTo>
                  <a:lnTo>
                    <a:pt x="316" y="48"/>
                  </a:lnTo>
                  <a:lnTo>
                    <a:pt x="304" y="48"/>
                  </a:lnTo>
                  <a:lnTo>
                    <a:pt x="295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80" y="30"/>
                  </a:lnTo>
                  <a:lnTo>
                    <a:pt x="281" y="18"/>
                  </a:lnTo>
                  <a:lnTo>
                    <a:pt x="285" y="9"/>
                  </a:lnTo>
                  <a:lnTo>
                    <a:pt x="291" y="4"/>
                  </a:lnTo>
                  <a:lnTo>
                    <a:pt x="296" y="1"/>
                  </a:lnTo>
                  <a:lnTo>
                    <a:pt x="303" y="0"/>
                  </a:lnTo>
                  <a:lnTo>
                    <a:pt x="307" y="0"/>
                  </a:lnTo>
                  <a:lnTo>
                    <a:pt x="331" y="1"/>
                  </a:lnTo>
                  <a:lnTo>
                    <a:pt x="362" y="1"/>
                  </a:lnTo>
                  <a:lnTo>
                    <a:pt x="396" y="3"/>
                  </a:lnTo>
                  <a:lnTo>
                    <a:pt x="431" y="4"/>
                  </a:lnTo>
                  <a:lnTo>
                    <a:pt x="462" y="5"/>
                  </a:lnTo>
                  <a:lnTo>
                    <a:pt x="486" y="5"/>
                  </a:lnTo>
                  <a:lnTo>
                    <a:pt x="551" y="4"/>
                  </a:lnTo>
                  <a:lnTo>
                    <a:pt x="618" y="1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3" y="1"/>
                  </a:lnTo>
                  <a:lnTo>
                    <a:pt x="700" y="4"/>
                  </a:lnTo>
                  <a:lnTo>
                    <a:pt x="704" y="9"/>
                  </a:lnTo>
                  <a:lnTo>
                    <a:pt x="705" y="18"/>
                  </a:lnTo>
                  <a:lnTo>
                    <a:pt x="704" y="32"/>
                  </a:lnTo>
                  <a:lnTo>
                    <a:pt x="700" y="41"/>
                  </a:lnTo>
                  <a:lnTo>
                    <a:pt x="693" y="46"/>
                  </a:lnTo>
                  <a:lnTo>
                    <a:pt x="685" y="48"/>
                  </a:lnTo>
                  <a:lnTo>
                    <a:pt x="676" y="48"/>
                  </a:lnTo>
                  <a:lnTo>
                    <a:pt x="646" y="54"/>
                  </a:lnTo>
                  <a:lnTo>
                    <a:pt x="622" y="62"/>
                  </a:lnTo>
                  <a:lnTo>
                    <a:pt x="604" y="72"/>
                  </a:lnTo>
                  <a:lnTo>
                    <a:pt x="592" y="82"/>
                  </a:lnTo>
                  <a:lnTo>
                    <a:pt x="584" y="91"/>
                  </a:lnTo>
                  <a:lnTo>
                    <a:pt x="582" y="97"/>
                  </a:lnTo>
                  <a:lnTo>
                    <a:pt x="583" y="100"/>
                  </a:lnTo>
                  <a:lnTo>
                    <a:pt x="583" y="103"/>
                  </a:lnTo>
                  <a:lnTo>
                    <a:pt x="584" y="105"/>
                  </a:lnTo>
                  <a:lnTo>
                    <a:pt x="587" y="111"/>
                  </a:lnTo>
                  <a:lnTo>
                    <a:pt x="590" y="118"/>
                  </a:lnTo>
                  <a:lnTo>
                    <a:pt x="723" y="443"/>
                  </a:lnTo>
                  <a:lnTo>
                    <a:pt x="723" y="443"/>
                  </a:lnTo>
                  <a:lnTo>
                    <a:pt x="979" y="158"/>
                  </a:lnTo>
                  <a:lnTo>
                    <a:pt x="988" y="147"/>
                  </a:lnTo>
                  <a:lnTo>
                    <a:pt x="999" y="132"/>
                  </a:lnTo>
                  <a:lnTo>
                    <a:pt x="1005" y="116"/>
                  </a:lnTo>
                  <a:lnTo>
                    <a:pt x="1008" y="100"/>
                  </a:lnTo>
                  <a:lnTo>
                    <a:pt x="1007" y="84"/>
                  </a:lnTo>
                  <a:lnTo>
                    <a:pt x="1000" y="73"/>
                  </a:lnTo>
                  <a:lnTo>
                    <a:pt x="992" y="64"/>
                  </a:lnTo>
                  <a:lnTo>
                    <a:pt x="983" y="58"/>
                  </a:lnTo>
                  <a:lnTo>
                    <a:pt x="972" y="54"/>
                  </a:lnTo>
                  <a:lnTo>
                    <a:pt x="961" y="51"/>
                  </a:lnTo>
                  <a:lnTo>
                    <a:pt x="953" y="50"/>
                  </a:lnTo>
                  <a:lnTo>
                    <a:pt x="946" y="48"/>
                  </a:lnTo>
                  <a:lnTo>
                    <a:pt x="941" y="48"/>
                  </a:lnTo>
                  <a:lnTo>
                    <a:pt x="935" y="47"/>
                  </a:lnTo>
                  <a:lnTo>
                    <a:pt x="931" y="44"/>
                  </a:lnTo>
                  <a:lnTo>
                    <a:pt x="929" y="41"/>
                  </a:lnTo>
                  <a:lnTo>
                    <a:pt x="927" y="37"/>
                  </a:lnTo>
                  <a:lnTo>
                    <a:pt x="926" y="30"/>
                  </a:lnTo>
                  <a:lnTo>
                    <a:pt x="929" y="18"/>
                  </a:lnTo>
                  <a:lnTo>
                    <a:pt x="931" y="9"/>
                  </a:lnTo>
                  <a:lnTo>
                    <a:pt x="938" y="4"/>
                  </a:lnTo>
                  <a:lnTo>
                    <a:pt x="944" y="1"/>
                  </a:lnTo>
                  <a:lnTo>
                    <a:pt x="950" y="0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4552" y="1394"/>
              <a:ext cx="367" cy="1626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48" y="21"/>
                </a:cxn>
                <a:cxn ang="0">
                  <a:pos x="87" y="56"/>
                </a:cxn>
                <a:cxn ang="0">
                  <a:pos x="134" y="107"/>
                </a:cxn>
                <a:cxn ang="0">
                  <a:pos x="187" y="175"/>
                </a:cxn>
                <a:cxn ang="0">
                  <a:pos x="238" y="260"/>
                </a:cxn>
                <a:cxn ang="0">
                  <a:pos x="296" y="386"/>
                </a:cxn>
                <a:cxn ang="0">
                  <a:pos x="340" y="543"/>
                </a:cxn>
                <a:cxn ang="0">
                  <a:pos x="362" y="689"/>
                </a:cxn>
                <a:cxn ang="0">
                  <a:pos x="367" y="814"/>
                </a:cxn>
                <a:cxn ang="0">
                  <a:pos x="364" y="885"/>
                </a:cxn>
                <a:cxn ang="0">
                  <a:pos x="347" y="1046"/>
                </a:cxn>
                <a:cxn ang="0">
                  <a:pos x="302" y="1221"/>
                </a:cxn>
                <a:cxn ang="0">
                  <a:pos x="243" y="1360"/>
                </a:cxn>
                <a:cxn ang="0">
                  <a:pos x="191" y="1447"/>
                </a:cxn>
                <a:cxn ang="0">
                  <a:pos x="138" y="1517"/>
                </a:cxn>
                <a:cxn ang="0">
                  <a:pos x="89" y="1571"/>
                </a:cxn>
                <a:cxn ang="0">
                  <a:pos x="49" y="1607"/>
                </a:cxn>
                <a:cxn ang="0">
                  <a:pos x="24" y="1625"/>
                </a:cxn>
                <a:cxn ang="0">
                  <a:pos x="12" y="1626"/>
                </a:cxn>
                <a:cxn ang="0">
                  <a:pos x="4" y="1621"/>
                </a:cxn>
                <a:cxn ang="0">
                  <a:pos x="0" y="1611"/>
                </a:cxn>
                <a:cxn ang="0">
                  <a:pos x="1" y="1604"/>
                </a:cxn>
                <a:cxn ang="0">
                  <a:pos x="12" y="1593"/>
                </a:cxn>
                <a:cxn ang="0">
                  <a:pos x="68" y="1531"/>
                </a:cxn>
                <a:cxn ang="0">
                  <a:pos x="144" y="1415"/>
                </a:cxn>
                <a:cxn ang="0">
                  <a:pos x="200" y="1292"/>
                </a:cxn>
                <a:cxn ang="0">
                  <a:pos x="239" y="1160"/>
                </a:cxn>
                <a:cxn ang="0">
                  <a:pos x="263" y="1022"/>
                </a:cxn>
                <a:cxn ang="0">
                  <a:pos x="274" y="883"/>
                </a:cxn>
                <a:cxn ang="0">
                  <a:pos x="273" y="714"/>
                </a:cxn>
                <a:cxn ang="0">
                  <a:pos x="251" y="531"/>
                </a:cxn>
                <a:cxn ang="0">
                  <a:pos x="211" y="367"/>
                </a:cxn>
                <a:cxn ang="0">
                  <a:pos x="152" y="225"/>
                </a:cxn>
                <a:cxn ang="0">
                  <a:pos x="75" y="106"/>
                </a:cxn>
                <a:cxn ang="0">
                  <a:pos x="17" y="42"/>
                </a:cxn>
                <a:cxn ang="0">
                  <a:pos x="4" y="26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6" y="4"/>
                </a:cxn>
                <a:cxn ang="0">
                  <a:pos x="17" y="0"/>
                </a:cxn>
              </a:cxnLst>
              <a:rect l="0" t="0" r="r" b="b"/>
              <a:pathLst>
                <a:path w="367" h="1626">
                  <a:moveTo>
                    <a:pt x="17" y="0"/>
                  </a:moveTo>
                  <a:lnTo>
                    <a:pt x="24" y="3"/>
                  </a:lnTo>
                  <a:lnTo>
                    <a:pt x="35" y="10"/>
                  </a:lnTo>
                  <a:lnTo>
                    <a:pt x="48" y="21"/>
                  </a:lnTo>
                  <a:lnTo>
                    <a:pt x="67" y="36"/>
                  </a:lnTo>
                  <a:lnTo>
                    <a:pt x="87" y="56"/>
                  </a:lnTo>
                  <a:lnTo>
                    <a:pt x="110" y="79"/>
                  </a:lnTo>
                  <a:lnTo>
                    <a:pt x="134" y="107"/>
                  </a:lnTo>
                  <a:lnTo>
                    <a:pt x="160" y="139"/>
                  </a:lnTo>
                  <a:lnTo>
                    <a:pt x="187" y="175"/>
                  </a:lnTo>
                  <a:lnTo>
                    <a:pt x="212" y="215"/>
                  </a:lnTo>
                  <a:lnTo>
                    <a:pt x="238" y="260"/>
                  </a:lnTo>
                  <a:lnTo>
                    <a:pt x="262" y="307"/>
                  </a:lnTo>
                  <a:lnTo>
                    <a:pt x="296" y="386"/>
                  </a:lnTo>
                  <a:lnTo>
                    <a:pt x="321" y="465"/>
                  </a:lnTo>
                  <a:lnTo>
                    <a:pt x="340" y="543"/>
                  </a:lnTo>
                  <a:lnTo>
                    <a:pt x="354" y="618"/>
                  </a:lnTo>
                  <a:lnTo>
                    <a:pt x="362" y="689"/>
                  </a:lnTo>
                  <a:lnTo>
                    <a:pt x="366" y="754"/>
                  </a:lnTo>
                  <a:lnTo>
                    <a:pt x="367" y="814"/>
                  </a:lnTo>
                  <a:lnTo>
                    <a:pt x="367" y="814"/>
                  </a:lnTo>
                  <a:lnTo>
                    <a:pt x="364" y="885"/>
                  </a:lnTo>
                  <a:lnTo>
                    <a:pt x="359" y="963"/>
                  </a:lnTo>
                  <a:lnTo>
                    <a:pt x="347" y="1046"/>
                  </a:lnTo>
                  <a:lnTo>
                    <a:pt x="328" y="1132"/>
                  </a:lnTo>
                  <a:lnTo>
                    <a:pt x="302" y="1221"/>
                  </a:lnTo>
                  <a:lnTo>
                    <a:pt x="268" y="1310"/>
                  </a:lnTo>
                  <a:lnTo>
                    <a:pt x="243" y="1360"/>
                  </a:lnTo>
                  <a:lnTo>
                    <a:pt x="218" y="1406"/>
                  </a:lnTo>
                  <a:lnTo>
                    <a:pt x="191" y="1447"/>
                  </a:lnTo>
                  <a:lnTo>
                    <a:pt x="164" y="1483"/>
                  </a:lnTo>
                  <a:lnTo>
                    <a:pt x="138" y="1517"/>
                  </a:lnTo>
                  <a:lnTo>
                    <a:pt x="113" y="1546"/>
                  </a:lnTo>
                  <a:lnTo>
                    <a:pt x="89" y="1571"/>
                  </a:lnTo>
                  <a:lnTo>
                    <a:pt x="68" y="1590"/>
                  </a:lnTo>
                  <a:lnTo>
                    <a:pt x="49" y="1607"/>
                  </a:lnTo>
                  <a:lnTo>
                    <a:pt x="35" y="1618"/>
                  </a:lnTo>
                  <a:lnTo>
                    <a:pt x="24" y="1625"/>
                  </a:lnTo>
                  <a:lnTo>
                    <a:pt x="17" y="1626"/>
                  </a:lnTo>
                  <a:lnTo>
                    <a:pt x="12" y="1626"/>
                  </a:lnTo>
                  <a:lnTo>
                    <a:pt x="6" y="1624"/>
                  </a:lnTo>
                  <a:lnTo>
                    <a:pt x="4" y="1621"/>
                  </a:lnTo>
                  <a:lnTo>
                    <a:pt x="1" y="1617"/>
                  </a:lnTo>
                  <a:lnTo>
                    <a:pt x="0" y="1611"/>
                  </a:lnTo>
                  <a:lnTo>
                    <a:pt x="0" y="1608"/>
                  </a:lnTo>
                  <a:lnTo>
                    <a:pt x="1" y="1604"/>
                  </a:lnTo>
                  <a:lnTo>
                    <a:pt x="5" y="1600"/>
                  </a:lnTo>
                  <a:lnTo>
                    <a:pt x="12" y="1593"/>
                  </a:lnTo>
                  <a:lnTo>
                    <a:pt x="23" y="1583"/>
                  </a:lnTo>
                  <a:lnTo>
                    <a:pt x="68" y="1531"/>
                  </a:lnTo>
                  <a:lnTo>
                    <a:pt x="109" y="1475"/>
                  </a:lnTo>
                  <a:lnTo>
                    <a:pt x="144" y="1415"/>
                  </a:lnTo>
                  <a:lnTo>
                    <a:pt x="175" y="1354"/>
                  </a:lnTo>
                  <a:lnTo>
                    <a:pt x="200" y="1292"/>
                  </a:lnTo>
                  <a:lnTo>
                    <a:pt x="222" y="1226"/>
                  </a:lnTo>
                  <a:lnTo>
                    <a:pt x="239" y="1160"/>
                  </a:lnTo>
                  <a:lnTo>
                    <a:pt x="253" y="1092"/>
                  </a:lnTo>
                  <a:lnTo>
                    <a:pt x="263" y="1022"/>
                  </a:lnTo>
                  <a:lnTo>
                    <a:pt x="270" y="953"/>
                  </a:lnTo>
                  <a:lnTo>
                    <a:pt x="274" y="883"/>
                  </a:lnTo>
                  <a:lnTo>
                    <a:pt x="276" y="814"/>
                  </a:lnTo>
                  <a:lnTo>
                    <a:pt x="273" y="714"/>
                  </a:lnTo>
                  <a:lnTo>
                    <a:pt x="265" y="619"/>
                  </a:lnTo>
                  <a:lnTo>
                    <a:pt x="251" y="531"/>
                  </a:lnTo>
                  <a:lnTo>
                    <a:pt x="234" y="446"/>
                  </a:lnTo>
                  <a:lnTo>
                    <a:pt x="211" y="367"/>
                  </a:lnTo>
                  <a:lnTo>
                    <a:pt x="184" y="293"/>
                  </a:lnTo>
                  <a:lnTo>
                    <a:pt x="152" y="225"/>
                  </a:lnTo>
                  <a:lnTo>
                    <a:pt x="115" y="163"/>
                  </a:lnTo>
                  <a:lnTo>
                    <a:pt x="75" y="106"/>
                  </a:lnTo>
                  <a:lnTo>
                    <a:pt x="29" y="54"/>
                  </a:lnTo>
                  <a:lnTo>
                    <a:pt x="17" y="42"/>
                  </a:lnTo>
                  <a:lnTo>
                    <a:pt x="9" y="33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7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0" name="Picture 1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70" y="1821069"/>
            <a:ext cx="5121834" cy="521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67000"/>
            <a:ext cx="1900613" cy="3073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29000"/>
            <a:ext cx="4036047" cy="497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3863340" cy="473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7200"/>
            <a:ext cx="1687830" cy="453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167640" cy="339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181600"/>
            <a:ext cx="3768090" cy="47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3977640" cy="579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096000"/>
            <a:ext cx="1619250" cy="55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2514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on </a:t>
            </a:r>
            <a:r>
              <a:rPr lang="en-US" sz="32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419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regular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43400" y="4343400"/>
            <a:ext cx="762000" cy="304800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43400"/>
            <a:ext cx="590550" cy="4229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19600"/>
            <a:ext cx="4953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1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4"/>
            <a:ext cx="8229600" cy="1143000"/>
          </a:xfrm>
        </p:spPr>
        <p:txBody>
          <a:bodyPr/>
          <a:lstStyle/>
          <a:p>
            <a:r>
              <a:rPr lang="en-US" dirty="0" smtClean="0"/>
              <a:t>Monopole Moduli Space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2663190" cy="51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1219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SOLUTIONS/</a:t>
            </a:r>
            <a:r>
              <a:rPr lang="en-US" sz="2400" dirty="0" smtClean="0">
                <a:solidFill>
                  <a:srgbClr val="FF0000"/>
                </a:solidFill>
              </a:rPr>
              <a:t>GAUGE TRANSFORMATIONS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1800"/>
            <a:ext cx="6061710" cy="579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27" y="4953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 has a </a:t>
            </a:r>
            <a:r>
              <a:rPr lang="en-US" sz="2800" dirty="0" err="1">
                <a:solidFill>
                  <a:srgbClr val="FF0000"/>
                </a:solidFill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</a:rPr>
              <a:t>yperkahler</a:t>
            </a:r>
            <a:r>
              <a:rPr lang="en-US" sz="2800" dirty="0" smtClean="0">
                <a:solidFill>
                  <a:srgbClr val="FF0000"/>
                </a:solidFill>
              </a:rPr>
              <a:t> metric.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953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</a:t>
            </a:r>
            <a:r>
              <a:rPr lang="en-US" sz="2400" dirty="0" smtClean="0">
                <a:solidFill>
                  <a:srgbClr val="00B050"/>
                </a:solidFill>
              </a:rPr>
              <a:t>roup of isometries with Lie algebra: 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715000"/>
            <a:ext cx="3120390" cy="5486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Translations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6324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Rotations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6248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Global gauge transformations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2057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If </a:t>
            </a:r>
            <a:r>
              <a:rPr lang="en-US" sz="2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 </a:t>
            </a:r>
            <a:r>
              <a:rPr lang="en-US" sz="2800" dirty="0" smtClean="0">
                <a:solidFill>
                  <a:srgbClr val="7030A0"/>
                </a:solidFill>
              </a:rPr>
              <a:t> is nonempty </a:t>
            </a:r>
            <a:r>
              <a:rPr lang="en-US" sz="2800" dirty="0">
                <a:solidFill>
                  <a:srgbClr val="7030A0"/>
                </a:solidFill>
              </a:rPr>
              <a:t>then [</a:t>
            </a:r>
            <a:r>
              <a:rPr lang="en-US" sz="2800" dirty="0" err="1">
                <a:solidFill>
                  <a:srgbClr val="7030A0"/>
                </a:solidFill>
              </a:rPr>
              <a:t>Callias</a:t>
            </a:r>
            <a:r>
              <a:rPr lang="en-US" sz="2800" dirty="0" smtClean="0">
                <a:solidFill>
                  <a:srgbClr val="7030A0"/>
                </a:solidFill>
              </a:rPr>
              <a:t>; E. Weinberg]: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962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Known:  </a:t>
            </a:r>
            <a:r>
              <a:rPr lang="en-US" sz="2800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>M</a:t>
            </a:r>
            <a:r>
              <a:rPr lang="en-US" sz="2800" dirty="0" smtClean="0">
                <a:solidFill>
                  <a:srgbClr val="00B0F0"/>
                </a:solidFill>
              </a:rPr>
              <a:t>  is nonempty </a:t>
            </a:r>
            <a:r>
              <a:rPr lang="en-US" sz="2800" dirty="0" err="1" smtClean="0">
                <a:solidFill>
                  <a:srgbClr val="00B0F0"/>
                </a:solidFill>
              </a:rPr>
              <a:t>iff</a:t>
            </a:r>
            <a:r>
              <a:rPr lang="en-US" sz="2800" dirty="0" smtClean="0">
                <a:solidFill>
                  <a:srgbClr val="00B0F0"/>
                </a:solidFill>
              </a:rPr>
              <a:t> all magnetic charges nonnegative and </a:t>
            </a:r>
            <a:r>
              <a:rPr lang="en-US" sz="2800" i="1" u="sng" dirty="0" smtClean="0">
                <a:solidFill>
                  <a:srgbClr val="00B0F0"/>
                </a:solidFill>
              </a:rPr>
              <a:t>at least one</a:t>
            </a:r>
            <a:r>
              <a:rPr lang="en-US" sz="2800" dirty="0" smtClean="0">
                <a:solidFill>
                  <a:srgbClr val="00B0F0"/>
                </a:solidFill>
              </a:rPr>
              <a:t> is positive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(so  4 </a:t>
            </a:r>
            <a:r>
              <a:rPr lang="en-US" sz="28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 </a:t>
            </a:r>
            <a:r>
              <a:rPr lang="en-US" sz="2800" dirty="0">
                <a:solidFill>
                  <a:srgbClr val="00B0F0"/>
                </a:solidFill>
              </a:rPr>
              <a:t>dim </a:t>
            </a:r>
            <a:r>
              <a:rPr lang="en-US" sz="2800" dirty="0" smtClean="0">
                <a:solidFill>
                  <a:srgbClr val="00B0F0"/>
                </a:solidFill>
                <a:latin typeface="Script MT Bold" panose="03040602040607080904" pitchFamily="66" charset="0"/>
              </a:rPr>
              <a:t>M )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539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Of Global Gauge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4130040" cy="560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105400"/>
            <a:ext cx="2217420" cy="529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0"/>
            <a:ext cx="2270760" cy="7200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943600"/>
            <a:ext cx="1760220" cy="491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242060" cy="369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19800"/>
            <a:ext cx="3844290" cy="510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1184910" cy="510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8200" y="137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Killing vector field on </a:t>
            </a:r>
            <a:r>
              <a:rPr lang="en-US" sz="32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M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81200" y="15240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657600"/>
            <a:ext cx="342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Directional derivative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along G(H) at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86200"/>
            <a:ext cx="1790700" cy="605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14600"/>
            <a:ext cx="168402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3"/>
            <a:ext cx="8229600" cy="1143000"/>
          </a:xfrm>
        </p:spPr>
        <p:txBody>
          <a:bodyPr/>
          <a:lstStyle/>
          <a:p>
            <a:r>
              <a:rPr lang="en-US" dirty="0" smtClean="0"/>
              <a:t>Strongly Centered Moduli 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374130" cy="63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57600"/>
            <a:ext cx="5905500" cy="6286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05000" y="4572000"/>
            <a:ext cx="6172200" cy="914400"/>
            <a:chOff x="1905000" y="4572000"/>
            <a:chExt cx="6172200" cy="914400"/>
          </a:xfrm>
        </p:grpSpPr>
        <p:sp>
          <p:nvSpPr>
            <p:cNvPr id="3" name="Rectangle 2"/>
            <p:cNvSpPr/>
            <p:nvPr/>
          </p:nvSpPr>
          <p:spPr>
            <a:xfrm>
              <a:off x="1905000" y="4572000"/>
              <a:ext cx="5029200" cy="9144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4648200"/>
              <a:ext cx="594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FF00"/>
                  </a:solidFill>
                </a:rPr>
                <a:t>Higher rank is different!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7400"/>
            <a:ext cx="611505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2590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Orbits of translations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2590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Orbits of G(X</a:t>
            </a:r>
            <a:r>
              <a:rPr lang="en-US" sz="28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14800" y="1981200"/>
            <a:ext cx="5334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19800" y="1981200"/>
            <a:ext cx="533400" cy="609600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18288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Singular Monopoles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Singular Monopole Moduli: Dimension &amp; Existence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N=2 d=4 SYM: Collective Coordinates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Singular Monopoles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029201"/>
            <a:ext cx="1140142" cy="3267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036047" cy="497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3693795" cy="4800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14800"/>
            <a:ext cx="4137184" cy="550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3863340" cy="473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Use: construction of ‘t </a:t>
            </a:r>
            <a:r>
              <a:rPr lang="en-US" sz="2800" dirty="0" err="1" smtClean="0">
                <a:solidFill>
                  <a:srgbClr val="7030A0"/>
                </a:solidFill>
              </a:rPr>
              <a:t>Hooft</a:t>
            </a:r>
            <a:r>
              <a:rPr lang="en-US" sz="2800" dirty="0" smtClean="0">
                <a:solidFill>
                  <a:srgbClr val="7030A0"/>
                </a:solidFill>
              </a:rPr>
              <a:t> line defects (``line operators’’)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895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AND</a:t>
            </a:r>
            <a:endParaRPr lang="en-US" sz="4400" b="1" u="sng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133600"/>
            <a:ext cx="1546860" cy="369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400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Kapustin; Kapustin-Witten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A Singular </a:t>
            </a:r>
            <a:r>
              <a:rPr lang="en-US" dirty="0" err="1" smtClean="0"/>
              <a:t>Nonabelian</a:t>
            </a:r>
            <a:r>
              <a:rPr lang="en-US" dirty="0"/>
              <a:t> </a:t>
            </a:r>
            <a:r>
              <a:rPr lang="en-US" dirty="0" smtClean="0"/>
              <a:t>SU(2)  Monopole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0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 &gt; 0 is the singular monopole: Physical interpretation?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276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Bogomolnyi</a:t>
            </a:r>
            <a:r>
              <a:rPr lang="en-US" sz="3600" dirty="0" smtClean="0"/>
              <a:t> </a:t>
            </a:r>
            <a:r>
              <a:rPr lang="en-US" sz="3600" dirty="0" err="1" smtClean="0"/>
              <a:t>eqs</a:t>
            </a:r>
            <a:r>
              <a:rPr lang="en-US" sz="3600" dirty="0" smtClean="0"/>
              <a:t>: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257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(‘t </a:t>
            </a:r>
            <a:r>
              <a:rPr lang="en-US" sz="2800" dirty="0" err="1" smtClean="0">
                <a:solidFill>
                  <a:srgbClr val="7030A0"/>
                </a:solidFill>
              </a:rPr>
              <a:t>Hooft</a:t>
            </a:r>
            <a:r>
              <a:rPr lang="en-US" sz="2800" dirty="0" smtClean="0">
                <a:solidFill>
                  <a:srgbClr val="7030A0"/>
                </a:solidFill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</a:rPr>
              <a:t>Polyakov</a:t>
            </a:r>
            <a:r>
              <a:rPr lang="en-US" sz="2800" dirty="0" smtClean="0">
                <a:solidFill>
                  <a:srgbClr val="7030A0"/>
                </a:solidFill>
              </a:rPr>
              <a:t>; Prasad &amp; </a:t>
            </a:r>
            <a:r>
              <a:rPr lang="en-US" sz="2800" dirty="0" err="1" smtClean="0">
                <a:solidFill>
                  <a:srgbClr val="7030A0"/>
                </a:solidFill>
              </a:rPr>
              <a:t>Sommerfield</a:t>
            </a:r>
            <a:r>
              <a:rPr lang="en-US" sz="2800" dirty="0" smtClean="0">
                <a:solidFill>
                  <a:srgbClr val="7030A0"/>
                </a:solidFill>
              </a:rPr>
              <a:t> took </a:t>
            </a:r>
            <a:r>
              <a:rPr lang="en-US" sz="2800" dirty="0" smtClean="0">
                <a:solidFill>
                  <a:srgbClr val="00B050"/>
                </a:solidFill>
              </a:rPr>
              <a:t>c = 0 </a:t>
            </a:r>
            <a:r>
              <a:rPr lang="en-US" sz="2800" dirty="0" smtClean="0">
                <a:solidFill>
                  <a:srgbClr val="7030A0"/>
                </a:solidFill>
              </a:rPr>
              <a:t>) 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4747260" cy="4320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4495800"/>
            <a:ext cx="2893695" cy="453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0400"/>
            <a:ext cx="3115056" cy="3573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3568446" cy="384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2274570" cy="460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3946208" cy="4600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6517958" cy="4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2667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Singular Monopole Moduli: Dimension &amp; Existence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N=2 d=4 SYM: Collective Coordinates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059"/>
            <a:ext cx="8229600" cy="1143000"/>
          </a:xfrm>
        </p:spPr>
        <p:txBody>
          <a:bodyPr/>
          <a:lstStyle/>
          <a:p>
            <a:r>
              <a:rPr lang="en-US" dirty="0" smtClean="0"/>
              <a:t>Singular Monopole Moduli Space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707606" cy="625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8816" y="11430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SOLUTIONS/</a:t>
            </a:r>
            <a:r>
              <a:rPr lang="en-US" sz="2400" dirty="0" smtClean="0">
                <a:solidFill>
                  <a:srgbClr val="FF0000"/>
                </a:solidFill>
              </a:rPr>
              <a:t>GAUGE TRANSFORMATIONS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When is it nonempty?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733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What is the dimension? 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800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If  P = </a:t>
            </a:r>
            <a:r>
              <a:rPr lang="en-US" sz="32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-250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m </a:t>
            </a:r>
            <a:r>
              <a:rPr lang="en-US" sz="32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 is  P screened or not 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Is the dimension zero?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6096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</a:t>
            </a:r>
            <a:r>
              <a:rPr lang="en-US" sz="3200" dirty="0" smtClean="0">
                <a:solidFill>
                  <a:srgbClr val="0070C0"/>
                </a:solidFill>
              </a:rPr>
              <a:t>r not?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9" name="Picture 2" descr="http://www.dcmemorials.com/Img/0000001/00187_00100729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01491"/>
            <a:ext cx="3276600" cy="3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2" grpId="0"/>
      <p:bldP spid="13" grpId="0"/>
      <p:bldP spid="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brechtdurerblog.com/wp-content/uploads/2013/10/melencolia_i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5718"/>
            <a:ext cx="5410200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572000"/>
            <a:ext cx="685800" cy="9144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86000" y="5105400"/>
            <a:ext cx="990600" cy="5334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5867400"/>
            <a:ext cx="990600" cy="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6096000"/>
            <a:ext cx="838200" cy="6096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143000" y="4419600"/>
            <a:ext cx="533400" cy="9906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05000" y="4343400"/>
            <a:ext cx="76200" cy="10668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85800" y="4876800"/>
            <a:ext cx="762000" cy="6858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33400" y="5334000"/>
            <a:ext cx="838200" cy="381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81000" y="5867400"/>
            <a:ext cx="990600" cy="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33400" y="6096000"/>
            <a:ext cx="914400" cy="5334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219200" y="6248400"/>
            <a:ext cx="381000" cy="6858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05000" y="6324600"/>
            <a:ext cx="7620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33600" y="6248400"/>
            <a:ext cx="53340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file.scirp.org/Html/19-7500654%5Cd94584b4-5a8e-4a5a-a32f-f211242d980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1066800" cy="27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90600" y="152400"/>
            <a:ext cx="3030125" cy="1235922"/>
            <a:chOff x="1752465" y="2051909"/>
            <a:chExt cx="3030125" cy="1235922"/>
          </a:xfrm>
        </p:grpSpPr>
        <p:sp>
          <p:nvSpPr>
            <p:cNvPr id="22" name="Block Arc 21"/>
            <p:cNvSpPr/>
            <p:nvPr/>
          </p:nvSpPr>
          <p:spPr>
            <a:xfrm rot="10345950">
              <a:off x="1752465" y="2274768"/>
              <a:ext cx="2210880" cy="1013063"/>
            </a:xfrm>
            <a:prstGeom prst="blockArc">
              <a:avLst>
                <a:gd name="adj1" fmla="val 10985263"/>
                <a:gd name="adj2" fmla="val 0"/>
                <a:gd name="adj3" fmla="val 25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0418782">
              <a:off x="1920376" y="2051909"/>
              <a:ext cx="2862214" cy="104029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20844518"/>
                </a:avLst>
              </a:prstTxWarp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    MONOPOLIA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0200" y="914400"/>
            <a:ext cx="990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9144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410200" y="914400"/>
            <a:ext cx="914400" cy="914400"/>
            <a:chOff x="2514600" y="2438400"/>
            <a:chExt cx="3352800" cy="2286000"/>
          </a:xfrm>
        </p:grpSpPr>
        <p:pic>
          <p:nvPicPr>
            <p:cNvPr id="27" name="Picture 2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2667000"/>
              <a:ext cx="392430" cy="31623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667000"/>
              <a:ext cx="403860" cy="31623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667000"/>
              <a:ext cx="346710" cy="32004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590800"/>
              <a:ext cx="342900" cy="46482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200400"/>
              <a:ext cx="403860" cy="31623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276600"/>
              <a:ext cx="1062318" cy="2286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276600"/>
              <a:ext cx="403860" cy="32385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276600"/>
              <a:ext cx="350520" cy="32004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733800"/>
              <a:ext cx="430530" cy="39243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810000"/>
              <a:ext cx="361950" cy="32004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343400"/>
              <a:ext cx="350520" cy="32004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343400"/>
              <a:ext cx="361950" cy="32004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3733800"/>
              <a:ext cx="403860" cy="3238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3733800"/>
              <a:ext cx="346710" cy="32004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4191000"/>
              <a:ext cx="342900" cy="46482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4343400"/>
              <a:ext cx="350520" cy="320040"/>
            </a:xfrm>
            <a:prstGeom prst="rect">
              <a:avLst/>
            </a:prstGeom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2514600" y="25146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14600" y="30480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90800" y="36576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590800" y="41148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90800" y="4724400"/>
              <a:ext cx="3276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67400" y="2438400"/>
              <a:ext cx="0" cy="228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1816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4958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2766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514600" y="2514600"/>
              <a:ext cx="0" cy="2209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0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Formula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77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9966"/>
                </a:solidFill>
              </a:rPr>
              <a:t>Assuming the moduli space is nonempty repeat computation of </a:t>
            </a:r>
            <a:r>
              <a:rPr lang="en-US" sz="3200" dirty="0" err="1" smtClean="0">
                <a:solidFill>
                  <a:srgbClr val="339966"/>
                </a:solidFill>
              </a:rPr>
              <a:t>Callias</a:t>
            </a:r>
            <a:r>
              <a:rPr lang="en-US" sz="3200" dirty="0" smtClean="0">
                <a:solidFill>
                  <a:srgbClr val="339966"/>
                </a:solidFill>
              </a:rPr>
              <a:t>; E. Weinberg to find:</a:t>
            </a:r>
            <a:endParaRPr lang="en-US" sz="3200" dirty="0">
              <a:solidFill>
                <a:srgbClr val="3399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8458200" cy="716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581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For a general 3-manifold we find: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343150" cy="57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4674870" cy="693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6019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Relative magnetic charges. 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477000" y="5486400"/>
            <a:ext cx="114300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6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Formula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960120" cy="3467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48200"/>
            <a:ext cx="2769870" cy="5105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9200" y="4572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CC"/>
                </a:solidFill>
              </a:rPr>
              <a:t>Weyl</a:t>
            </a:r>
            <a:r>
              <a:rPr lang="en-US" sz="3200" dirty="0" smtClean="0">
                <a:solidFill>
                  <a:srgbClr val="0033CC"/>
                </a:solidFill>
              </a:rPr>
              <a:t> group image such that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3581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 from r   and – P</a:t>
            </a:r>
            <a:r>
              <a:rPr lang="en-US" sz="3200" baseline="30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-</a:t>
            </a:r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 from r  0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3947160" cy="582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193167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2674620" cy="5791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95400" y="5715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(Positive chamber determined by X</a:t>
            </a:r>
            <a:r>
              <a:rPr lang="en-US" sz="32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 )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D-Brane Interpretation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371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Intuition for relative charges comes from D-branes. Example:  Singular SU(2) monopoles from D1-D3 system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4419600"/>
            <a:ext cx="2743200" cy="2363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86200"/>
            <a:ext cx="5029200" cy="1095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791200"/>
            <a:ext cx="5021580" cy="548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38600"/>
            <a:ext cx="445770" cy="300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038600"/>
            <a:ext cx="45720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152400"/>
            <a:ext cx="3420866" cy="271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1611630" cy="521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4258519"/>
            <a:ext cx="3137449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7000" y="3886200"/>
            <a:ext cx="2184558" cy="261984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886200" y="5105400"/>
            <a:ext cx="1524000" cy="685800"/>
          </a:xfrm>
          <a:prstGeom prst="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"/>
            <a:ext cx="198882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19200"/>
            <a:ext cx="2346960" cy="5105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90800" y="381000"/>
            <a:ext cx="9906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1611630" cy="521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62200"/>
            <a:ext cx="2381250" cy="457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4293870" cy="55626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438400" y="23622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371600" y="32766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676400" y="1295400"/>
            <a:ext cx="990600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9" grpId="0" animBg="1"/>
      <p:bldP spid="20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Application: Meaning Of The Singular ‘t </a:t>
            </a:r>
            <a:r>
              <a:rPr lang="en-US" dirty="0" err="1" smtClean="0"/>
              <a:t>Hooft-Polyakov</a:t>
            </a:r>
            <a:r>
              <a:rPr lang="en-US" dirty="0" smtClean="0"/>
              <a:t> Ansatz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551420" cy="61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400"/>
            <a:ext cx="522732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733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Two smooth monopoles in the presence of minimal SU(2) singular monopole.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24200"/>
            <a:ext cx="2979420" cy="510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800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They sit on top of the singular monopole but have a relative phase: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257800"/>
            <a:ext cx="3230880" cy="510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903893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         Two D6-branes on an O6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 plane;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Moduli space of d=3 N=4 SYM with two massless HM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</a:t>
            </a:r>
            <a:r>
              <a:rPr lang="en-US" dirty="0" smtClean="0">
                <a:latin typeface="Script MT Bold" panose="03040602040607080904" pitchFamily="66" charset="0"/>
              </a:rPr>
              <a:t>M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2801" y="2743200"/>
            <a:ext cx="8330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C00000"/>
                </a:solidFill>
              </a:rPr>
              <a:t>Hyperkähler</a:t>
            </a:r>
            <a:r>
              <a:rPr lang="en-US" sz="3000" dirty="0" smtClean="0">
                <a:solidFill>
                  <a:srgbClr val="C00000"/>
                </a:solidFill>
              </a:rPr>
              <a:t> (with singular loci - monopole bubbling) </a:t>
            </a:r>
            <a:endParaRPr lang="en-US" sz="30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1200" y="3048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91200" y="8382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615019" cy="515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3276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[Kapustin-Witten]</a:t>
            </a:r>
            <a:endParaRPr lang="en-US" sz="2400" dirty="0"/>
          </a:p>
        </p:txBody>
      </p:sp>
      <p:sp>
        <p:nvSpPr>
          <p:cNvPr id="9" name="Left-Right Arrow 8"/>
          <p:cNvSpPr/>
          <p:nvPr/>
        </p:nvSpPr>
        <p:spPr>
          <a:xfrm>
            <a:off x="4953000" y="1981200"/>
            <a:ext cx="762000" cy="3048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2800" y="990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Conjecture: 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248150" cy="556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28800"/>
            <a:ext cx="2369820" cy="55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3733800"/>
            <a:ext cx="3646054" cy="2022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5400" y="3810000"/>
            <a:ext cx="3730141" cy="199206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962400" y="45720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60960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Isometries as before, but without translation.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  <p:bldP spid="9" grpId="0" animBg="1"/>
      <p:bldP spid="10" grpId="0"/>
      <p:bldP spid="14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3429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Semiclassical</a:t>
            </a:r>
            <a:r>
              <a:rPr lang="en-US" sz="2800" dirty="0" smtClean="0">
                <a:solidFill>
                  <a:srgbClr val="FFFF00"/>
                </a:solidFill>
              </a:rPr>
              <a:t> N=2 d=4 SYM: Collective Coordinates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76" y="2493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cript MT Bold" panose="03040602040607080904" pitchFamily="66" charset="0"/>
              </a:rPr>
              <a:t>N</a:t>
            </a:r>
            <a:r>
              <a:rPr lang="en-US" dirty="0" smtClean="0"/>
              <a:t>=2 Super-Yang-Mills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371600"/>
            <a:ext cx="556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FF0000"/>
                </a:solidFill>
              </a:rPr>
              <a:t>econd real </a:t>
            </a:r>
            <a:r>
              <a:rPr lang="en-US" sz="3600" dirty="0" err="1" smtClean="0">
                <a:solidFill>
                  <a:srgbClr val="FF0000"/>
                </a:solidFill>
              </a:rPr>
              <a:t>adjoint</a:t>
            </a:r>
            <a:r>
              <a:rPr lang="en-US" sz="3600" dirty="0" smtClean="0">
                <a:solidFill>
                  <a:srgbClr val="FF0000"/>
                </a:solidFill>
              </a:rPr>
              <a:t> scalar 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2362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Vacuum requires  [X</a:t>
            </a:r>
            <a:r>
              <a:rPr lang="en-US" sz="4000" baseline="-25000" dirty="0" smtClean="0">
                <a:solidFill>
                  <a:srgbClr val="C00000"/>
                </a:solidFill>
                <a:sym typeface="Mathematica1"/>
              </a:rPr>
              <a:t></a:t>
            </a:r>
            <a:r>
              <a:rPr lang="en-US" sz="4000" dirty="0" smtClean="0">
                <a:solidFill>
                  <a:srgbClr val="C00000"/>
                </a:solidFill>
                <a:sym typeface="Mathematica1"/>
              </a:rPr>
              <a:t>, Y</a:t>
            </a:r>
            <a:r>
              <a:rPr lang="en-US" sz="4000" baseline="-25000" dirty="0" smtClean="0">
                <a:solidFill>
                  <a:srgbClr val="C00000"/>
                </a:solidFill>
                <a:sym typeface="Mathematica1"/>
              </a:rPr>
              <a:t></a:t>
            </a:r>
            <a:r>
              <a:rPr lang="en-US" sz="4000" dirty="0" smtClean="0">
                <a:solidFill>
                  <a:srgbClr val="C00000"/>
                </a:solidFill>
                <a:sym typeface="Mathematica1"/>
              </a:rPr>
              <a:t>]=0.   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3383280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267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Meaning of </a:t>
            </a:r>
            <a:r>
              <a:rPr 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:   BPS equations on </a:t>
            </a:r>
            <a:r>
              <a:rPr lang="en-US" sz="3200" dirty="0" smtClean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  <a:sym typeface="Symbol" panose="05050102010706020507" pitchFamily="18" charset="2"/>
              </a:rPr>
              <a:t>R</a:t>
            </a:r>
            <a:r>
              <a:rPr lang="en-US" sz="3200" baseline="30000" dirty="0" smtClean="0">
                <a:solidFill>
                  <a:srgbClr val="7030A0"/>
                </a:solidFill>
                <a:sym typeface="Symbol" panose="05050102010706020507" pitchFamily="18" charset="2"/>
              </a:rPr>
              <a:t>3</a:t>
            </a:r>
            <a:r>
              <a:rPr lang="en-US" sz="3200" dirty="0" smtClean="0">
                <a:solidFill>
                  <a:srgbClr val="7030A0"/>
                </a:solidFill>
                <a:sym typeface="Symbol" panose="05050102010706020507" pitchFamily="18" charset="2"/>
              </a:rPr>
              <a:t> for preserving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105400"/>
            <a:ext cx="217551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2200"/>
            <a:ext cx="3253740" cy="350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6172200"/>
            <a:ext cx="1882140" cy="3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417"/>
            <a:ext cx="8229600" cy="1143000"/>
          </a:xfrm>
        </p:spPr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 And BPS States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3000"/>
            <a:ext cx="3802380" cy="575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6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BPS bound: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905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Definition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BPS states</a:t>
            </a:r>
            <a:r>
              <a:rPr lang="en-US" sz="3600" dirty="0" smtClean="0">
                <a:solidFill>
                  <a:srgbClr val="FF0000"/>
                </a:solidFill>
              </a:rPr>
              <a:t> saturate the bound.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0033CC"/>
                </a:solidFill>
              </a:rPr>
              <a:t>Framed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b="1" i="1" u="sng" dirty="0" smtClean="0">
                <a:solidFill>
                  <a:srgbClr val="0033CC"/>
                </a:solidFill>
              </a:rPr>
              <a:t>BPS </a:t>
            </a:r>
            <a:r>
              <a:rPr lang="en-US" sz="3200" b="1" u="sng" dirty="0" smtClean="0">
                <a:solidFill>
                  <a:srgbClr val="0033CC"/>
                </a:solidFill>
              </a:rPr>
              <a:t>states</a:t>
            </a:r>
            <a:r>
              <a:rPr lang="en-US" sz="3200" dirty="0" smtClean="0">
                <a:solidFill>
                  <a:srgbClr val="0033CC"/>
                </a:solidFill>
              </a:rPr>
              <a:t>:  Phase </a:t>
            </a:r>
            <a:r>
              <a:rPr lang="en-US" sz="3200" dirty="0" smtClean="0">
                <a:solidFill>
                  <a:srgbClr val="0033CC"/>
                </a:solidFill>
                <a:sym typeface="Symbol" panose="05050102010706020507" pitchFamily="18" charset="2"/>
              </a:rPr>
              <a:t> </a:t>
            </a:r>
            <a:r>
              <a:rPr lang="en-US" sz="3200" dirty="0" smtClean="0">
                <a:solidFill>
                  <a:srgbClr val="0033CC"/>
                </a:solidFill>
              </a:rPr>
              <a:t>is part of the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data describing  ‘t </a:t>
            </a:r>
            <a:r>
              <a:rPr lang="en-US" sz="3200" dirty="0" err="1" smtClean="0">
                <a:solidFill>
                  <a:srgbClr val="0033CC"/>
                </a:solidFill>
              </a:rPr>
              <a:t>Hooft</a:t>
            </a:r>
            <a:r>
              <a:rPr lang="en-US" sz="3200" dirty="0" smtClean="0">
                <a:solidFill>
                  <a:srgbClr val="0033CC"/>
                </a:solidFill>
              </a:rPr>
              <a:t>-Wilson line defect L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14800"/>
            <a:ext cx="2956560" cy="6972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3067050" cy="4419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02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Smooth/unframed/vanilla BPS states: 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0"/>
            <a:ext cx="4362450" cy="5372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19800"/>
            <a:ext cx="238125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19200"/>
            <a:ext cx="12001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008"/>
            <a:ext cx="8229600" cy="1143000"/>
          </a:xfrm>
        </p:spPr>
        <p:txBody>
          <a:bodyPr/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Regim</a:t>
            </a:r>
            <a:r>
              <a:rPr lang="en-US" dirty="0"/>
              <a:t>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519" y="1066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Definition:  Series expansions for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D</a:t>
            </a:r>
            <a:r>
              <a:rPr lang="en-US" sz="3600" dirty="0" smtClean="0">
                <a:solidFill>
                  <a:srgbClr val="FF0000"/>
                </a:solidFill>
              </a:rPr>
              <a:t>(a;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</a:t>
            </a:r>
            <a:r>
              <a:rPr lang="en-US" sz="3600" dirty="0" smtClean="0">
                <a:solidFill>
                  <a:srgbClr val="FF0000"/>
                </a:solidFill>
              </a:rPr>
              <a:t>) converges: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0"/>
            <a:ext cx="3810000" cy="617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800600"/>
            <a:ext cx="4632960" cy="560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514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Local system of charges has natural duality frame: 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813" y="5638800"/>
            <a:ext cx="8921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 this regime there is a well-known </a:t>
            </a:r>
            <a:r>
              <a:rPr lang="en-US" sz="3200" dirty="0" err="1" smtClean="0">
                <a:solidFill>
                  <a:srgbClr val="C00000"/>
                </a:solidFill>
              </a:rPr>
              <a:t>semiclassical</a:t>
            </a:r>
            <a:r>
              <a:rPr lang="en-US" sz="3200" dirty="0" smtClean="0">
                <a:solidFill>
                  <a:srgbClr val="C00000"/>
                </a:solidFill>
              </a:rPr>
              <a:t> approach to describing BPS states. 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3413760" cy="445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2689860" cy="4495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2907030" cy="510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33800" y="32766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(Trivialized after choices of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cuts in logs for </a:t>
            </a:r>
            <a:r>
              <a:rPr lang="en-US" sz="3200" dirty="0" err="1" smtClean="0">
                <a:solidFill>
                  <a:srgbClr val="0033CC"/>
                </a:solidFill>
              </a:rPr>
              <a:t>a</a:t>
            </a:r>
            <a:r>
              <a:rPr lang="en-US" sz="3200" baseline="-25000" dirty="0" err="1" smtClean="0">
                <a:solidFill>
                  <a:srgbClr val="0033CC"/>
                </a:solidFill>
              </a:rPr>
              <a:t>D</a:t>
            </a:r>
            <a:r>
              <a:rPr lang="en-US" sz="3200" dirty="0" err="1" smtClean="0">
                <a:solidFill>
                  <a:srgbClr val="0033CC"/>
                </a:solidFill>
              </a:rPr>
              <a:t>.</a:t>
            </a:r>
            <a:r>
              <a:rPr lang="en-US" sz="3200" dirty="0" smtClean="0">
                <a:solidFill>
                  <a:srgbClr val="0033CC"/>
                </a:solidFill>
              </a:rPr>
              <a:t> )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22027"/>
            <a:ext cx="4602399" cy="62359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Robbert</a:t>
            </a:r>
            <a:r>
              <a:rPr lang="en-US" dirty="0" smtClean="0"/>
              <a:t> </a:t>
            </a:r>
            <a:r>
              <a:rPr lang="en-US" dirty="0" err="1" smtClean="0"/>
              <a:t>Dijkgraaf’s</a:t>
            </a:r>
            <a:r>
              <a:rPr lang="en-US" dirty="0" smtClean="0"/>
              <a:t> Thesis Frontispiece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Collective Coordinate Quantization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14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      At weak coupling BPS monopoles </a:t>
            </a:r>
            <a:r>
              <a:rPr lang="en-US" sz="3200" dirty="0" smtClean="0">
                <a:solidFill>
                  <a:srgbClr val="7030A0"/>
                </a:solidFill>
              </a:rPr>
              <a:t>are heavy: </a:t>
            </a:r>
          </a:p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         Use moduli space approximation</a:t>
            </a:r>
            <a:r>
              <a:rPr lang="en-US" sz="32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   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67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</a:t>
            </a:r>
            <a:r>
              <a:rPr lang="en-US" sz="3200" dirty="0" err="1" smtClean="0">
                <a:solidFill>
                  <a:srgbClr val="FF0000"/>
                </a:solidFill>
              </a:rPr>
              <a:t>semiclassical</a:t>
            </a:r>
            <a:r>
              <a:rPr lang="en-US" sz="3200" dirty="0" smtClean="0">
                <a:solidFill>
                  <a:srgbClr val="FF0000"/>
                </a:solidFill>
              </a:rPr>
              <a:t> states at (u,</a:t>
            </a:r>
            <a:r>
              <a:rPr lang="en-US" sz="3200" dirty="0" smtClean="0">
                <a:solidFill>
                  <a:srgbClr val="FF0000"/>
                </a:solidFill>
                <a:sym typeface="Symbol" panose="05050102010706020507" pitchFamily="18" charset="2"/>
              </a:rPr>
              <a:t></a:t>
            </a:r>
            <a:r>
              <a:rPr lang="en-US" sz="3200" dirty="0" smtClean="0">
                <a:solidFill>
                  <a:srgbClr val="FF0000"/>
                </a:solidFill>
              </a:rPr>
              <a:t>) with electromagnetic charge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200" baseline="30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e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 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FF0000"/>
                </a:solidFill>
              </a:rPr>
              <a:t>  should be described in terms of supersymmetric quantum mechanics on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648200"/>
            <a:ext cx="266319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48200"/>
            <a:ext cx="3238500" cy="5562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38600" y="4572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486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0033CC"/>
                </a:solidFill>
              </a:rPr>
              <a:t>What sort of SQM?   </a:t>
            </a:r>
            <a:endParaRPr lang="en-US" sz="3200" i="1" u="sng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486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7030A0"/>
                </a:solidFill>
              </a:rPr>
              <a:t> How is (u,</a:t>
            </a:r>
            <a:r>
              <a:rPr lang="en-US" sz="3200" i="1" u="sng" dirty="0" smtClean="0">
                <a:solidFill>
                  <a:srgbClr val="7030A0"/>
                </a:solidFill>
                <a:sym typeface="Symbol" panose="05050102010706020507" pitchFamily="18" charset="2"/>
              </a:rPr>
              <a:t></a:t>
            </a:r>
            <a:r>
              <a:rPr lang="en-US" sz="3200" i="1" u="sng" dirty="0" smtClean="0">
                <a:solidFill>
                  <a:srgbClr val="7030A0"/>
                </a:solidFill>
              </a:rPr>
              <a:t>) related to X</a:t>
            </a:r>
            <a:r>
              <a:rPr lang="en-US" sz="3200" i="1" u="sng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</a:t>
            </a:r>
            <a:r>
              <a:rPr lang="en-US" sz="3200" i="1" u="sng" dirty="0" smtClean="0">
                <a:solidFill>
                  <a:srgbClr val="7030A0"/>
                </a:solidFill>
              </a:rPr>
              <a:t>?  </a:t>
            </a:r>
            <a:endParaRPr lang="en-US" sz="3200" i="1" u="sng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172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00B0F0"/>
                </a:solidFill>
              </a:rPr>
              <a:t> How does </a:t>
            </a:r>
            <a:r>
              <a:rPr lang="en-US" sz="3200" i="1" u="sng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</a:t>
            </a:r>
            <a:r>
              <a:rPr lang="en-US" sz="3200" i="1" u="sng" baseline="30000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e</a:t>
            </a:r>
            <a:r>
              <a:rPr lang="en-US" sz="3200" i="1" u="sng" dirty="0" smtClean="0">
                <a:solidFill>
                  <a:srgbClr val="00B0F0"/>
                </a:solidFill>
                <a:sym typeface="Mathematica1" panose="05000502060100000001" pitchFamily="2" charset="2"/>
              </a:rPr>
              <a:t> have anything to do with it? </a:t>
            </a:r>
            <a:endParaRPr lang="en-US" sz="3200" i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N=4 SQM on 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M</a:t>
            </a:r>
            <a:r>
              <a:rPr lang="en-US" sz="3600" dirty="0" smtClean="0">
                <a:solidFill>
                  <a:srgbClr val="0033CC"/>
                </a:solidFill>
              </a:rPr>
              <a:t>(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 err="1" smtClean="0">
                <a:solidFill>
                  <a:srgbClr val="0033CC"/>
                </a:solidFill>
              </a:rPr>
              <a:t>m</a:t>
            </a:r>
            <a:r>
              <a:rPr lang="en-US" sz="3600" dirty="0" err="1" smtClean="0">
                <a:solidFill>
                  <a:srgbClr val="0033CC"/>
                </a:solidFill>
              </a:rPr>
              <a:t>,X</a:t>
            </a:r>
            <a:r>
              <a:rPr lang="en-US" sz="3600" baseline="-25000" dirty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0033CC"/>
                </a:solidFill>
              </a:rPr>
              <a:t>)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with a potential:</a:t>
            </a:r>
            <a:r>
              <a:rPr lang="en-US" sz="3600" dirty="0" smtClean="0">
                <a:solidFill>
                  <a:srgbClr val="0033CC"/>
                </a:solidFill>
                <a:latin typeface="Script MT Bold" panose="03040602040607080904" pitchFamily="66" charset="0"/>
              </a:rPr>
              <a:t>    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Sethi</a:t>
            </a:r>
            <a:r>
              <a:rPr lang="en-US" sz="2400" dirty="0" smtClean="0"/>
              <a:t>, Stern, </a:t>
            </a:r>
            <a:r>
              <a:rPr lang="en-US" sz="2400" dirty="0" err="1" smtClean="0"/>
              <a:t>Zaslow</a:t>
            </a:r>
            <a:r>
              <a:rPr lang="en-US" sz="2400" dirty="0" smtClean="0"/>
              <a:t>;  </a:t>
            </a:r>
            <a:r>
              <a:rPr lang="en-US" sz="2400" dirty="0" err="1" smtClean="0"/>
              <a:t>Gauntlett</a:t>
            </a:r>
            <a:r>
              <a:rPr lang="en-US" sz="2400" dirty="0"/>
              <a:t> </a:t>
            </a:r>
            <a:r>
              <a:rPr lang="en-US" sz="2400" dirty="0" smtClean="0"/>
              <a:t>&amp;</a:t>
            </a:r>
            <a:r>
              <a:rPr lang="en-US" sz="2400" dirty="0"/>
              <a:t> </a:t>
            </a:r>
            <a:r>
              <a:rPr lang="en-US" sz="2400" dirty="0" smtClean="0"/>
              <a:t>Harvey ; Tong; </a:t>
            </a:r>
            <a:r>
              <a:rPr lang="en-US" sz="2400" dirty="0" err="1" smtClean="0"/>
              <a:t>Gauntlett</a:t>
            </a:r>
            <a:r>
              <a:rPr lang="en-US" sz="2400" dirty="0" smtClean="0"/>
              <a:t>, Kim, Park, Yi;  </a:t>
            </a:r>
          </a:p>
          <a:p>
            <a:r>
              <a:rPr lang="en-US" sz="2400" dirty="0" err="1" smtClean="0"/>
              <a:t>Gauntlett</a:t>
            </a:r>
            <a:r>
              <a:rPr lang="en-US" sz="2400" dirty="0" smtClean="0"/>
              <a:t>,  Kim,  Lee,  Yi; </a:t>
            </a:r>
            <a:r>
              <a:rPr lang="en-US" sz="2400" dirty="0" err="1" smtClean="0"/>
              <a:t>Bak</a:t>
            </a:r>
            <a:r>
              <a:rPr lang="en-US" sz="2400" dirty="0" smtClean="0"/>
              <a:t>, Lee, Yi; </a:t>
            </a:r>
            <a:r>
              <a:rPr lang="en-US" sz="2400" dirty="0" err="1" smtClean="0"/>
              <a:t>Bak</a:t>
            </a:r>
            <a:r>
              <a:rPr lang="en-US" sz="2400" dirty="0" smtClean="0"/>
              <a:t>, Lee, Lee, Yi; Stern &amp; Yi)    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00"/>
            <a:ext cx="5109210" cy="586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7616190" cy="613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248400"/>
            <a:ext cx="1047750" cy="34671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5"/>
            <a:ext cx="8229600" cy="1143000"/>
          </a:xfrm>
        </p:spPr>
        <p:txBody>
          <a:bodyPr/>
          <a:lstStyle/>
          <a:p>
            <a:r>
              <a:rPr lang="en-US" dirty="0" smtClean="0"/>
              <a:t>What Sort Of SQM?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29200"/>
            <a:ext cx="2849880" cy="50673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733800" y="5181600"/>
            <a:ext cx="14478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2600" y="48006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States are spinors on </a:t>
            </a:r>
            <a:r>
              <a:rPr lang="en-US" sz="3200" dirty="0" smtClean="0">
                <a:solidFill>
                  <a:srgbClr val="C00000"/>
                </a:solidFill>
                <a:latin typeface="Script MT Bold" panose="03040602040607080904" pitchFamily="66" charset="0"/>
              </a:rPr>
              <a:t>M</a:t>
            </a:r>
            <a:endParaRPr lang="en-US" sz="3200" dirty="0">
              <a:solidFill>
                <a:srgbClr val="C00000"/>
              </a:solidFill>
              <a:latin typeface="Script MT Bold" panose="030406020406070809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62400"/>
            <a:ext cx="48501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4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How is (u,</a:t>
            </a:r>
            <a:r>
              <a:rPr lang="en-US" dirty="0">
                <a:solidFill>
                  <a:srgbClr val="0033CC"/>
                </a:solidFill>
                <a:sym typeface="Symbol" panose="05050102010706020507" pitchFamily="18" charset="2"/>
              </a:rPr>
              <a:t></a:t>
            </a:r>
            <a:r>
              <a:rPr lang="en-US" dirty="0">
                <a:solidFill>
                  <a:srgbClr val="0033CC"/>
                </a:solidFill>
              </a:rPr>
              <a:t>) related to </a:t>
            </a:r>
            <a:r>
              <a:rPr lang="en-US" dirty="0" smtClean="0">
                <a:solidFill>
                  <a:srgbClr val="0033CC"/>
                </a:solidFill>
              </a:rPr>
              <a:t>X</a:t>
            </a:r>
            <a:r>
              <a:rPr lang="en-US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</a:t>
            </a:r>
            <a:r>
              <a:rPr lang="en-US" dirty="0" smtClean="0">
                <a:solidFill>
                  <a:srgbClr val="0033CC"/>
                </a:solidFill>
              </a:rPr>
              <a:t>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9122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Need to write X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Y</a:t>
            </a:r>
            <a:r>
              <a:rPr lang="en-US" sz="3600" baseline="-25000" dirty="0" smtClean="0">
                <a:solidFill>
                  <a:srgbClr val="FF0000"/>
                </a:solidFill>
                <a:latin typeface="Script MT Bold" panose="03040602040607080904" pitchFamily="66" charset="0"/>
                <a:sym typeface="Mathematica1" panose="05000502060100000001" pitchFamily="2" charset="2"/>
              </a:rPr>
              <a:t></a:t>
            </a:r>
            <a:r>
              <a:rPr lang="en-US" sz="3600" dirty="0" smtClean="0">
                <a:solidFill>
                  <a:srgbClr val="FF0000"/>
                </a:solidFill>
              </a:rPr>
              <a:t> as functions on the Coulomb </a:t>
            </a:r>
            <a:r>
              <a:rPr lang="en-US" sz="3600" dirty="0">
                <a:solidFill>
                  <a:srgbClr val="FF0000"/>
                </a:solidFill>
              </a:rPr>
              <a:t>b</a:t>
            </a:r>
            <a:r>
              <a:rPr lang="en-US" sz="3600" dirty="0" smtClean="0">
                <a:solidFill>
                  <a:srgbClr val="FF0000"/>
                </a:solidFill>
              </a:rPr>
              <a:t>ranch  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4358640" cy="54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521589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05200"/>
            <a:ext cx="998220" cy="415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90800"/>
            <a:ext cx="1062990" cy="346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343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Nicely encodes quantum corrections, e.g.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019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dirty="0" smtClean="0">
                <a:solidFill>
                  <a:schemeClr val="accent2"/>
                </a:solidFill>
              </a:rPr>
              <a:t>oes beyond the weak-potential approximation.  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81600"/>
            <a:ext cx="383667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41910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Semiclassical</a:t>
            </a:r>
            <a:r>
              <a:rPr lang="en-US" sz="2800" dirty="0" smtClean="0">
                <a:solidFill>
                  <a:srgbClr val="FFFF00"/>
                </a:solidFill>
              </a:rPr>
              <a:t> (Framed) BPS States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BPS States: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5989320" cy="537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133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Semiclassical</a:t>
            </a:r>
            <a:r>
              <a:rPr lang="en-US" sz="3600" dirty="0" smtClean="0">
                <a:solidFill>
                  <a:srgbClr val="FF0000"/>
                </a:solidFill>
              </a:rPr>
              <a:t> framed or vanilla BPS states with magnetic charge 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m </a:t>
            </a:r>
            <a:r>
              <a:rPr lang="en-US" sz="36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will be: 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0"/>
            <a:ext cx="1664970" cy="445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505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 Dirac spinor 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 on </a:t>
            </a:r>
            <a:r>
              <a:rPr lang="en-US" sz="3200" dirty="0" smtClean="0">
                <a:solidFill>
                  <a:srgbClr val="0033CC"/>
                </a:solidFill>
                <a:latin typeface="Script MT Bold" panose="03040602040607080904" pitchFamily="66" charset="0"/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(</a:t>
            </a:r>
            <a:r>
              <a:rPr lang="en-US" sz="3200" baseline="-250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)  or </a:t>
            </a:r>
            <a:r>
              <a:rPr lang="en-US" sz="3200" dirty="0">
                <a:solidFill>
                  <a:srgbClr val="0033CC"/>
                </a:solidFill>
                <a:latin typeface="Script MT Bold" panose="03040602040607080904" pitchFamily="66" charset="0"/>
                <a:sym typeface="Mathematica1" panose="05000502060100000001" pitchFamily="2" charset="2"/>
              </a:rPr>
              <a:t>M</a:t>
            </a:r>
            <a:r>
              <a:rPr lang="en-US" sz="3200" dirty="0">
                <a:solidFill>
                  <a:srgbClr val="0033CC"/>
                </a:solidFill>
                <a:sym typeface="Mathematica1" panose="05000502060100000001" pitchFamily="2" charset="2"/>
              </a:rPr>
              <a:t>(</a:t>
            </a:r>
            <a:r>
              <a:rPr lang="en-US" sz="3200" baseline="-25000" dirty="0">
                <a:solidFill>
                  <a:srgbClr val="0033CC"/>
                </a:solidFill>
                <a:sym typeface="Mathematica1" panose="05000502060100000001" pitchFamily="2" charset="2"/>
              </a:rPr>
              <a:t>m</a:t>
            </a:r>
            <a:r>
              <a:rPr lang="en-US" sz="3200" dirty="0">
                <a:solidFill>
                  <a:srgbClr val="0033CC"/>
                </a:solidFill>
                <a:sym typeface="Mathematica1" panose="05000502060100000001" pitchFamily="2" charset="2"/>
              </a:rPr>
              <a:t>) </a:t>
            </a:r>
            <a:endParaRPr lang="en-US" sz="3200" baseline="-25000" dirty="0">
              <a:solidFill>
                <a:srgbClr val="0033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57600"/>
            <a:ext cx="1733550" cy="3619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257800" y="4038600"/>
            <a:ext cx="4572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3581400"/>
            <a:ext cx="45720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4495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Must be suitably </a:t>
            </a:r>
            <a:r>
              <a:rPr lang="en-US" sz="3200" dirty="0" err="1" smtClean="0">
                <a:solidFill>
                  <a:srgbClr val="C00000"/>
                </a:solidFill>
                <a:sym typeface="Mathematica1" panose="05000502060100000001" pitchFamily="2" charset="2"/>
              </a:rPr>
              <a:t>normalizable</a:t>
            </a:r>
            <a:r>
              <a:rPr lang="en-US" sz="32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:   </a:t>
            </a:r>
            <a:endParaRPr lang="en-US" sz="3200" baseline="-25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6096000"/>
            <a:ext cx="478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Many devils in the details….</a:t>
            </a:r>
            <a:endParaRPr lang="en-US" sz="3200" baseline="-25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5334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Must be suitably </a:t>
            </a:r>
            <a:r>
              <a:rPr lang="en-US" sz="3200" dirty="0" err="1" smtClean="0">
                <a:solidFill>
                  <a:srgbClr val="7030A0"/>
                </a:solidFill>
                <a:sym typeface="Mathematica1" panose="05000502060100000001" pitchFamily="2" charset="2"/>
              </a:rPr>
              <a:t>equivariant</a:t>
            </a:r>
            <a:r>
              <a:rPr lang="en-US" sz="32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….    </a:t>
            </a:r>
            <a:endParaRPr lang="en-US" sz="3200" baseline="-25000" dirty="0">
              <a:solidFill>
                <a:srgbClr val="7030A0"/>
              </a:solidFill>
            </a:endParaRPr>
          </a:p>
        </p:txBody>
      </p:sp>
      <p:sp>
        <p:nvSpPr>
          <p:cNvPr id="3" name="AutoShape 2" descr="Image result for Dev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5029200"/>
            <a:ext cx="1219200" cy="10251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5029200"/>
            <a:ext cx="918519" cy="9185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5715000"/>
            <a:ext cx="1219200" cy="10251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57" y="5939481"/>
            <a:ext cx="918519" cy="9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11" y="1213"/>
            <a:ext cx="8229600" cy="1143000"/>
          </a:xfrm>
        </p:spPr>
        <p:txBody>
          <a:bodyPr/>
          <a:lstStyle/>
          <a:p>
            <a:r>
              <a:rPr lang="en-US" dirty="0" smtClean="0"/>
              <a:t>States Of Definite Electric Charge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228600" y="5181600"/>
            <a:ext cx="911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Organize L</a:t>
            </a:r>
            <a:r>
              <a:rPr lang="en-US" sz="3200" baseline="30000" dirty="0" smtClean="0">
                <a:solidFill>
                  <a:srgbClr val="00B0F0"/>
                </a:solidFill>
              </a:rPr>
              <a:t>2</a:t>
            </a:r>
            <a:r>
              <a:rPr lang="en-US" sz="3200" dirty="0" smtClean="0">
                <a:solidFill>
                  <a:srgbClr val="00B0F0"/>
                </a:solidFill>
              </a:rPr>
              <a:t>-harmonic spinors by T</a:t>
            </a:r>
            <a:r>
              <a:rPr lang="en-US" sz="3200" dirty="0" smtClean="0">
                <a:solidFill>
                  <a:srgbClr val="00B0F0"/>
                </a:solidFill>
                <a:latin typeface="eufb10" pitchFamily="34" charset="0"/>
              </a:rPr>
              <a:t>-</a:t>
            </a:r>
            <a:r>
              <a:rPr lang="en-US" sz="3200" dirty="0" smtClean="0">
                <a:solidFill>
                  <a:srgbClr val="00B0F0"/>
                </a:solidFill>
                <a:latin typeface="+mj-lt"/>
              </a:rPr>
              <a:t>representation:</a:t>
            </a:r>
            <a:endParaRPr lang="en-US" sz="32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0"/>
            <a:ext cx="4732020" cy="678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95600"/>
            <a:ext cx="1727359" cy="570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09600" cy="5105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7481" y="1143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as a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-action: G(H) commutes with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49" y="3429000"/>
            <a:ext cx="911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Cartan</a:t>
            </a:r>
            <a:r>
              <a:rPr lang="en-US" sz="3200" dirty="0" smtClean="0">
                <a:solidFill>
                  <a:srgbClr val="FF0000"/>
                </a:solidFill>
              </a:rPr>
              <a:t> torus T of </a:t>
            </a:r>
            <a:r>
              <a:rPr lang="en-US" sz="3200" dirty="0" err="1" smtClean="0">
                <a:solidFill>
                  <a:srgbClr val="FF0000"/>
                </a:solidFill>
              </a:rPr>
              <a:t>adjoint</a:t>
            </a:r>
            <a:r>
              <a:rPr lang="en-US" sz="3200" dirty="0" smtClean="0">
                <a:solidFill>
                  <a:srgbClr val="FF0000"/>
                </a:solidFill>
              </a:rPr>
              <a:t> group acts on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05200"/>
            <a:ext cx="60960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004810" cy="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4267200"/>
            <a:ext cx="3960495" cy="5915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43400"/>
            <a:ext cx="2438400" cy="51054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819400" y="4419600"/>
            <a:ext cx="1066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828800"/>
            <a:ext cx="8458200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4" grpId="0"/>
      <p:bldP spid="16" grpId="0"/>
      <p:bldP spid="13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2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Framed BPS States: The Answer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67000"/>
            <a:ext cx="3512820" cy="6972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05400"/>
            <a:ext cx="3829050" cy="5486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4686300" cy="5486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" y="2286000"/>
            <a:ext cx="8686800" cy="2362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81400"/>
            <a:ext cx="2186940" cy="6781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400"/>
            <a:ext cx="833438" cy="447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219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 is an ‘t </a:t>
            </a:r>
            <a:r>
              <a:rPr lang="en-US" sz="3200" dirty="0" err="1" smtClean="0">
                <a:solidFill>
                  <a:srgbClr val="FF0000"/>
                </a:solidFill>
              </a:rPr>
              <a:t>Hooft</a:t>
            </a:r>
            <a:r>
              <a:rPr lang="en-US" sz="3200" dirty="0" smtClean="0">
                <a:solidFill>
                  <a:srgbClr val="FF0000"/>
                </a:solidFill>
              </a:rPr>
              <a:t> line defect of charge P and phase </a:t>
            </a:r>
            <a:r>
              <a:rPr lang="en-US" sz="32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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05400"/>
            <a:ext cx="3695700" cy="5562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172200"/>
            <a:ext cx="103632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Vanilla BPS States &amp; Smooth Monopoles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411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T acts on </a:t>
            </a:r>
            <a:r>
              <a:rPr lang="en-US" sz="40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4000" dirty="0" smtClean="0">
                <a:solidFill>
                  <a:srgbClr val="7030A0"/>
                </a:solidFill>
              </a:rPr>
              <a:t>,  and T = </a:t>
            </a:r>
            <a:r>
              <a:rPr lang="en-US" sz="4000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4000" dirty="0" smtClean="0">
                <a:solidFill>
                  <a:srgbClr val="7030A0"/>
                </a:solidFill>
              </a:rPr>
              <a:t>/</a:t>
            </a:r>
            <a:r>
              <a:rPr lang="en-US" sz="4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</a:t>
            </a:r>
            <a:r>
              <a:rPr lang="en-US" sz="4000" baseline="-250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mw</a:t>
            </a:r>
            <a:r>
              <a:rPr lang="en-US" sz="4000" dirty="0" smtClean="0">
                <a:solidFill>
                  <a:srgbClr val="7030A0"/>
                </a:solidFill>
              </a:rPr>
              <a:t>  </a:t>
            </a:r>
            <a:endParaRPr lang="en-US" sz="4000" baseline="30000" dirty="0">
              <a:solidFill>
                <a:srgbClr val="7030A0"/>
              </a:solidFill>
              <a:latin typeface="Script MT Bold" panose="030406020406070809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53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S</a:t>
            </a:r>
            <a:r>
              <a:rPr lang="en-US" sz="3600" dirty="0" smtClean="0">
                <a:solidFill>
                  <a:srgbClr val="0033CC"/>
                </a:solidFill>
              </a:rPr>
              <a:t>tates 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</a:t>
            </a:r>
            <a:r>
              <a:rPr lang="en-US" sz="3600" dirty="0" smtClean="0">
                <a:solidFill>
                  <a:srgbClr val="0033CC"/>
                </a:solidFill>
              </a:rPr>
              <a:t> of definite electric charge </a:t>
            </a:r>
          </a:p>
          <a:p>
            <a:r>
              <a:rPr lang="en-US" sz="3600" dirty="0" smtClean="0">
                <a:solidFill>
                  <a:srgbClr val="0033CC"/>
                </a:solidFill>
              </a:rPr>
              <a:t>transform with a definite character of </a:t>
            </a:r>
            <a:r>
              <a:rPr lang="en-US" sz="3600" dirty="0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600" dirty="0" smtClean="0">
                <a:solidFill>
                  <a:srgbClr val="0033CC"/>
                </a:solidFill>
              </a:rPr>
              <a:t>: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317804"/>
            <a:ext cx="3520440" cy="525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1143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Begin analysis on universal cover: </a:t>
            </a:r>
            <a:r>
              <a:rPr lang="en-US" sz="36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3600" baseline="300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~</a:t>
            </a:r>
            <a:endParaRPr lang="en-US" sz="3600" baseline="30000" dirty="0">
              <a:solidFill>
                <a:srgbClr val="7030A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232" y="1905000"/>
            <a:ext cx="8991600" cy="1371600"/>
            <a:chOff x="26773" y="2438400"/>
            <a:chExt cx="8991600" cy="1371600"/>
          </a:xfrm>
        </p:grpSpPr>
        <p:sp>
          <p:nvSpPr>
            <p:cNvPr id="9" name="TextBox 8"/>
            <p:cNvSpPr txBox="1"/>
            <p:nvPr/>
          </p:nvSpPr>
          <p:spPr>
            <a:xfrm>
              <a:off x="381000" y="2743200"/>
              <a:ext cx="838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Physical states </a:t>
              </a:r>
              <a:r>
                <a:rPr lang="en-US" sz="4000" dirty="0" smtClean="0">
                  <a:solidFill>
                    <a:srgbClr val="FF0000"/>
                  </a:solidFill>
                  <a:sym typeface="Mathematica1" panose="05000502060100000001" pitchFamily="2" charset="2"/>
                </a:rPr>
                <a:t></a:t>
              </a:r>
              <a:r>
                <a:rPr lang="en-US" sz="4000" dirty="0" smtClean="0">
                  <a:solidFill>
                    <a:srgbClr val="FF0000"/>
                  </a:solidFill>
                </a:rPr>
                <a:t> must descend to </a:t>
              </a:r>
              <a:r>
                <a:rPr lang="en-US" sz="4000" dirty="0">
                  <a:solidFill>
                    <a:srgbClr val="FF0000"/>
                  </a:solidFill>
                  <a:latin typeface="Script MT Bold" panose="03040602040607080904" pitchFamily="66" charset="0"/>
                </a:rPr>
                <a:t>M 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514600"/>
              <a:ext cx="8763000" cy="1143000"/>
            </a:xfrm>
            <a:prstGeom prst="rect">
              <a:avLst/>
            </a:prstGeom>
            <a:noFill/>
            <a:ln w="571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773" y="2438400"/>
              <a:ext cx="8991600" cy="1371600"/>
            </a:xfrm>
            <a:prstGeom prst="rect">
              <a:avLst/>
            </a:prstGeom>
            <a:noFill/>
            <a:ln w="571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7000" y="34290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-- Electric Charge --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Separating The Center Of Mass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3535680" cy="43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3371850" cy="434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3211830" cy="430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67200"/>
            <a:ext cx="2186940" cy="434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374130" cy="636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19800"/>
            <a:ext cx="457962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019800"/>
            <a:ext cx="3421380" cy="53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5029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Separating the COM involves the nontrivial identity: 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baseline="30000" dirty="0" smtClean="0"/>
              <a:t>2</a:t>
            </a:r>
            <a:r>
              <a:rPr lang="en-US" dirty="0" smtClean="0"/>
              <a:t> - Condition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7600"/>
            <a:ext cx="3493294" cy="501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4196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Note: The L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condition is crucial!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We do not want ``extra’’ internal </a:t>
            </a:r>
            <a:r>
              <a:rPr lang="en-US" sz="3200" dirty="0" err="1" smtClean="0">
                <a:solidFill>
                  <a:srgbClr val="FF0000"/>
                </a:solidFill>
              </a:rPr>
              <a:t>d.o.f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6388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Contrast this with the hypothetical </a:t>
            </a:r>
          </a:p>
          <a:p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 ``instanton particle’’ of 5D SYM.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133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         No L</a:t>
            </a:r>
            <a:r>
              <a:rPr lang="en-US" sz="3600" baseline="30000" dirty="0" smtClean="0">
                <a:solidFill>
                  <a:srgbClr val="7030A0"/>
                </a:solidFill>
              </a:rPr>
              <a:t>2</a:t>
            </a:r>
            <a:r>
              <a:rPr lang="en-US" sz="3600" dirty="0" smtClean="0">
                <a:solidFill>
                  <a:srgbClr val="7030A0"/>
                </a:solidFill>
              </a:rPr>
              <a:t> harmonic spinors on </a:t>
            </a:r>
            <a:r>
              <a:rPr lang="en-US" sz="3600" dirty="0" smtClean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3600" baseline="30000" dirty="0" smtClean="0">
                <a:solidFill>
                  <a:srgbClr val="7030A0"/>
                </a:solidFill>
              </a:rPr>
              <a:t>4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</a:rPr>
              <a:t>Only ``plane-wave-</a:t>
            </a:r>
            <a:r>
              <a:rPr lang="en-US" sz="3600" dirty="0" err="1" smtClean="0">
                <a:solidFill>
                  <a:srgbClr val="7030A0"/>
                </a:solidFill>
              </a:rPr>
              <a:t>normalizable</a:t>
            </a:r>
            <a:r>
              <a:rPr lang="en-US" sz="3600" dirty="0" smtClean="0">
                <a:solidFill>
                  <a:srgbClr val="7030A0"/>
                </a:solidFill>
              </a:rPr>
              <a:t>’’ in </a:t>
            </a:r>
            <a:r>
              <a:rPr lang="en-US" sz="3600" dirty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3600" baseline="30000" dirty="0">
                <a:solidFill>
                  <a:srgbClr val="7030A0"/>
                </a:solidFill>
              </a:rPr>
              <a:t>4</a:t>
            </a:r>
            <a:endParaRPr lang="en-US" sz="3600" dirty="0" smtClean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374130" cy="6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0" y="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Late Edition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48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Today</a:t>
            </a:r>
            <a:r>
              <a:rPr lang="en-US" sz="1100" dirty="0" smtClean="0"/>
              <a:t>, BPS </a:t>
            </a:r>
            <a:r>
              <a:rPr lang="en-US" sz="1100" dirty="0" err="1" smtClean="0"/>
              <a:t>degeneracies</a:t>
            </a:r>
            <a:r>
              <a:rPr lang="en-US" sz="1100" dirty="0" smtClean="0"/>
              <a:t>, wall-crossing formulae. </a:t>
            </a:r>
            <a:r>
              <a:rPr lang="en-US" sz="1100" b="1" dirty="0" smtClean="0"/>
              <a:t>Tonight, </a:t>
            </a:r>
            <a:r>
              <a:rPr lang="en-US" sz="1100" dirty="0" smtClean="0"/>
              <a:t>Sleep. </a:t>
            </a:r>
            <a:r>
              <a:rPr lang="en-US" sz="1100" b="1" dirty="0" smtClean="0"/>
              <a:t>Tomorrow</a:t>
            </a:r>
            <a:r>
              <a:rPr lang="en-US" sz="1100" dirty="0" smtClean="0"/>
              <a:t>, K3 metrics, BPS algebras, p.B6 </a:t>
            </a:r>
            <a:endParaRPr lang="en-US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"/>
            <a:ext cx="2133600" cy="762000"/>
            <a:chOff x="304800" y="838200"/>
            <a:chExt cx="213360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914401"/>
              <a:ext cx="2133600" cy="64632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dirty="0" smtClean="0"/>
                <a:t>``Making the World</a:t>
              </a:r>
            </a:p>
            <a:p>
              <a:r>
                <a:rPr lang="en-US" dirty="0" smtClean="0"/>
                <a:t>    a  </a:t>
              </a:r>
              <a:r>
                <a:rPr lang="en-US" dirty="0" err="1" smtClean="0"/>
                <a:t>Stabler</a:t>
              </a:r>
              <a:r>
                <a:rPr lang="en-US" dirty="0" smtClean="0"/>
                <a:t> Place’’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838200"/>
              <a:ext cx="1981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" y="152400"/>
            <a:ext cx="5486400" cy="83098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4800" dirty="0">
                <a:latin typeface="Old English Text MT" pitchFamily="66" charset="0"/>
              </a:rPr>
              <a:t>The </a:t>
            </a:r>
            <a:r>
              <a:rPr lang="en-US" sz="4800" dirty="0" smtClean="0">
                <a:latin typeface="Old English Text MT" pitchFamily="66" charset="0"/>
              </a:rPr>
              <a:t>BPS Times</a:t>
            </a:r>
            <a:endParaRPr lang="en-US" sz="4800" dirty="0">
              <a:latin typeface="Old English Text M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29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SEOUL, FRIDAY, JUNE 28, 2013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1752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EXPONENTIAL</a:t>
            </a:r>
          </a:p>
          <a:p>
            <a:r>
              <a:rPr lang="en-US" dirty="0" smtClean="0">
                <a:latin typeface="Century Schoolbook" pitchFamily="18" charset="0"/>
              </a:rPr>
              <a:t>  GROWTH OF </a:t>
            </a:r>
            <a:r>
              <a:rPr lang="en-US" dirty="0" smtClean="0">
                <a:latin typeface="Century Schoolbook" pitchFamily="18" charset="0"/>
                <a:sym typeface="Mathematica1"/>
              </a:rPr>
              <a:t>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29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Est. 1975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0" y="1828800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WILD WALL                             CROSSING</a:t>
            </a:r>
          </a:p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IN SU(3)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239001" y="3048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5486399"/>
            <a:ext cx="25908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>
            <a:off x="7239001" y="3810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81800" y="3886200"/>
            <a:ext cx="259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D. </a:t>
            </a:r>
            <a:r>
              <a:rPr lang="en-US" sz="1100" dirty="0" err="1" smtClean="0"/>
              <a:t>Galakhov</a:t>
            </a:r>
            <a:r>
              <a:rPr lang="en-US" sz="1100" dirty="0" smtClean="0"/>
              <a:t>, P. </a:t>
            </a:r>
            <a:r>
              <a:rPr lang="en-US" sz="1100" dirty="0" err="1" smtClean="0"/>
              <a:t>Longhi</a:t>
            </a:r>
            <a:r>
              <a:rPr lang="en-US" sz="1100" dirty="0" smtClean="0"/>
              <a:t>, T. </a:t>
            </a:r>
            <a:r>
              <a:rPr lang="en-US" sz="1100" dirty="0" err="1" smtClean="0"/>
              <a:t>Mainiero</a:t>
            </a:r>
            <a:r>
              <a:rPr lang="en-US" sz="1100" dirty="0" smtClean="0"/>
              <a:t>, </a:t>
            </a:r>
          </a:p>
          <a:p>
            <a:r>
              <a:rPr lang="en-US" sz="1100" dirty="0" smtClean="0"/>
              <a:t>G. Moore, and A. </a:t>
            </a:r>
            <a:r>
              <a:rPr lang="en-US" sz="1100" dirty="0" err="1" smtClean="0"/>
              <a:t>Neitzke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6726195" y="4290774"/>
            <a:ext cx="243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AUSTIN – Some strong coupling regions exhibit wild wall crossing. </a:t>
            </a:r>
          </a:p>
          <a:p>
            <a:r>
              <a:rPr lang="en-US" sz="1200" dirty="0" smtClean="0"/>
              <a:t>``I didn’t think this could happen,’’ declared Prof. Nathan </a:t>
            </a:r>
            <a:r>
              <a:rPr lang="en-US" sz="1200" dirty="0" err="1" smtClean="0"/>
              <a:t>Seiberg</a:t>
            </a:r>
            <a:r>
              <a:rPr lang="en-US" sz="1200" dirty="0" smtClean="0"/>
              <a:t> of the Institute for Advanced Study in Princeton. </a:t>
            </a:r>
            <a:r>
              <a:rPr lang="en-US" sz="1200" i="1" dirty="0" smtClean="0"/>
              <a:t>Continued on p.A4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62200" y="4419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Operadic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Structures Found in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Infrared Limit of 2D LG Models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19400" y="4114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</a:t>
            </a:r>
            <a:r>
              <a:rPr lang="en-US" sz="1200" dirty="0" err="1" smtClean="0"/>
              <a:t>instanton</a:t>
            </a:r>
            <a:r>
              <a:rPr lang="en-US" sz="1200" dirty="0" smtClean="0"/>
              <a:t> correction to the differential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7818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5334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62200" y="5410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Schoolbook" pitchFamily="18" charset="0"/>
              </a:rPr>
              <a:t>NOVEL CONSTRUCTION OF d ON INTERVAL</a:t>
            </a:r>
            <a:endParaRPr lang="en-US" sz="1400" dirty="0">
              <a:latin typeface="Century Schoolbook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438400" y="57912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543800" y="129540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₩ 2743.75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438400" y="5791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Hope Expressed  for Categorical WCF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6096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D. </a:t>
            </a:r>
            <a:r>
              <a:rPr lang="en-US" sz="1400" dirty="0" err="1" smtClean="0"/>
              <a:t>Gaiotto</a:t>
            </a:r>
            <a:r>
              <a:rPr lang="en-US" sz="1400" dirty="0" smtClean="0"/>
              <a:t>, G. Moore, and E. Witten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62200" y="647327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PRINCETON  -  A Morse-theoretic formulation of LG models has revealed </a:t>
            </a:r>
            <a:r>
              <a:rPr lang="en-US" sz="1100" dirty="0" smtClean="0">
                <a:sym typeface="Mathematica1"/>
              </a:rPr>
              <a:t>-structures  familiar from String Field Theory.  LG models are nearly trivial in the infrared, a fact which leads to an alternative formulation of the well-known </a:t>
            </a:r>
            <a:r>
              <a:rPr lang="en-US" sz="1100" dirty="0" err="1" smtClean="0">
                <a:sym typeface="Mathematica1"/>
              </a:rPr>
              <a:t>Fukaya</a:t>
            </a:r>
            <a:r>
              <a:rPr lang="en-US" sz="1100" dirty="0" smtClean="0">
                <a:sym typeface="Mathematica1"/>
              </a:rPr>
              <a:t>-Seidel category associated to LG models. </a:t>
            </a:r>
            <a:r>
              <a:rPr lang="en-US" sz="1100" dirty="0" smtClean="0"/>
              <a:t>-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INVESTIGATORS SEE </a:t>
            </a:r>
          </a:p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NO EXOTICS IN PURE SU(N) GAUGE THEORY</a:t>
            </a:r>
            <a:endParaRPr lang="en-US" sz="2400" dirty="0">
              <a:latin typeface="Gloucester MT Extra Condensed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04800" y="2971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Motives Cited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3352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E. </a:t>
            </a:r>
            <a:r>
              <a:rPr lang="en-US" sz="1600" dirty="0" err="1" smtClean="0"/>
              <a:t>Diaconescu</a:t>
            </a:r>
            <a:r>
              <a:rPr lang="en-US" sz="1600" dirty="0" smtClean="0"/>
              <a:t>, et. al.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36576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An application of results on the </a:t>
            </a:r>
            <a:r>
              <a:rPr lang="en-US" sz="1400" dirty="0" err="1" smtClean="0"/>
              <a:t>motivic</a:t>
            </a:r>
            <a:r>
              <a:rPr lang="en-US" sz="1400" dirty="0" smtClean="0"/>
              <a:t> structure of quiver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 spaces  has led to a proof of a conjecture of GMN. p.A12</a:t>
            </a:r>
            <a:endParaRPr lang="en-US" sz="14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4953000"/>
            <a:ext cx="205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8768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502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Semiclassical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but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Framed, BPS States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G. Moore, A. Royston, and D. Van den </a:t>
            </a:r>
            <a:r>
              <a:rPr lang="en-US" sz="1200" dirty="0" err="1" smtClean="0"/>
              <a:t>Bleeken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6096000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</a:t>
            </a:r>
            <a:r>
              <a:rPr lang="en-US" sz="1400" dirty="0" err="1" smtClean="0"/>
              <a:t>Semiclassical</a:t>
            </a:r>
            <a:r>
              <a:rPr lang="en-US" sz="1400" dirty="0" smtClean="0"/>
              <a:t> framed BPS states have been constructed as </a:t>
            </a:r>
            <a:r>
              <a:rPr lang="en-US" sz="1400" dirty="0" err="1" smtClean="0"/>
              <a:t>zeromodes</a:t>
            </a:r>
            <a:r>
              <a:rPr lang="en-US" sz="1400" dirty="0" smtClean="0"/>
              <a:t> of a Dirac operator  on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spaces of singular monopoles. Wall-crossing implies novel results on the existence of  harmonic </a:t>
            </a:r>
            <a:r>
              <a:rPr lang="en-US" sz="1400" dirty="0" err="1" smtClean="0"/>
              <a:t>spinors</a:t>
            </a:r>
            <a:r>
              <a:rPr lang="en-US" sz="1400" dirty="0" smtClean="0"/>
              <a:t>  on </a:t>
            </a:r>
            <a:r>
              <a:rPr lang="en-US" sz="1400" dirty="0" err="1" smtClean="0"/>
              <a:t>noncompact</a:t>
            </a:r>
            <a:r>
              <a:rPr lang="en-US" sz="1400" dirty="0" smtClean="0"/>
              <a:t> </a:t>
            </a:r>
            <a:r>
              <a:rPr lang="en-US" sz="1400" dirty="0" err="1" smtClean="0"/>
              <a:t>hyperkahler</a:t>
            </a:r>
            <a:r>
              <a:rPr lang="en-US" sz="1400" dirty="0" smtClean="0"/>
              <a:t> manifolds. 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028700" y="130814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www.bpstimes.com</a:t>
            </a:r>
            <a:endParaRPr lang="en-US" sz="1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304800" y="3352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438400" y="1905000"/>
            <a:ext cx="4038600" cy="2514600"/>
            <a:chOff x="2438400" y="1905000"/>
            <a:chExt cx="4038600" cy="2514600"/>
          </a:xfrm>
        </p:grpSpPr>
        <p:cxnSp>
          <p:nvCxnSpPr>
            <p:cNvPr id="90" name="Straight Arrow Connector 89"/>
            <p:cNvCxnSpPr/>
            <p:nvPr/>
          </p:nvCxnSpPr>
          <p:spPr>
            <a:xfrm flipH="1" flipV="1">
              <a:off x="6290603" y="1905000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4550898" y="2332440"/>
              <a:ext cx="1677572" cy="769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4550898" y="3101833"/>
              <a:ext cx="1801837" cy="59841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 Single Corner Rectangle 92"/>
            <p:cNvSpPr/>
            <p:nvPr/>
          </p:nvSpPr>
          <p:spPr>
            <a:xfrm>
              <a:off x="6104206" y="3572017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2562665" y="3101833"/>
              <a:ext cx="1926102" cy="2564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426634" y="3016345"/>
              <a:ext cx="186397" cy="1282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 Single Corner Rectangle 95"/>
            <p:cNvSpPr/>
            <p:nvPr/>
          </p:nvSpPr>
          <p:spPr>
            <a:xfrm>
              <a:off x="6166338" y="2246952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 flipV="1">
              <a:off x="2562665" y="2075976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 Single Corner Rectangle 97"/>
            <p:cNvSpPr/>
            <p:nvPr/>
          </p:nvSpPr>
          <p:spPr>
            <a:xfrm>
              <a:off x="2438400" y="3272809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210" y="2282969"/>
              <a:ext cx="406537" cy="46023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665" y="2743200"/>
              <a:ext cx="406537" cy="4707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627" y="3491178"/>
              <a:ext cx="458185" cy="436367"/>
            </a:xfrm>
            <a:prstGeom prst="rect">
              <a:avLst/>
            </a:prstGeom>
          </p:spPr>
        </p:pic>
      </p:grpSp>
      <p:sp>
        <p:nvSpPr>
          <p:cNvPr id="56" name="Oval 55"/>
          <p:cNvSpPr/>
          <p:nvPr/>
        </p:nvSpPr>
        <p:spPr>
          <a:xfrm>
            <a:off x="-381000" y="4114800"/>
            <a:ext cx="2763794" cy="23388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11" y="1213"/>
            <a:ext cx="8229600" cy="1143000"/>
          </a:xfrm>
        </p:spPr>
        <p:txBody>
          <a:bodyPr/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Smooth BPS States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610600" cy="643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24200"/>
            <a:ext cx="3829050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14800"/>
            <a:ext cx="468630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0"/>
            <a:ext cx="4362450" cy="5372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8400" y="1371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????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Tricky Subtlety: 1/3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</a:rPr>
              <a:t>      Subtlety:  Imposing electric charge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quantization only imposes invariance under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     a </a:t>
            </a:r>
            <a:r>
              <a:rPr lang="en-US" sz="3600" i="1" u="sng" dirty="0" smtClean="0">
                <a:solidFill>
                  <a:srgbClr val="7030A0"/>
                </a:solidFill>
              </a:rPr>
              <a:t>proper</a:t>
            </a:r>
            <a:r>
              <a:rPr lang="en-US" sz="3600" dirty="0" smtClean="0">
                <a:solidFill>
                  <a:srgbClr val="7030A0"/>
                </a:solidFill>
              </a:rPr>
              <a:t> subgroup of the Deck group: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Spinors must descend to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66800"/>
            <a:ext cx="2480310" cy="636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1525905" cy="3900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67000" y="1905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Generated by isometry  </a:t>
            </a:r>
            <a:r>
              <a:rPr lang="en-US" sz="36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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9200"/>
            <a:ext cx="4126230" cy="510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029200"/>
            <a:ext cx="1874520" cy="4457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19800"/>
            <a:ext cx="4431030" cy="5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14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T acts on </a:t>
            </a:r>
            <a:r>
              <a:rPr lang="en-US" sz="36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3600" dirty="0" smtClean="0">
                <a:solidFill>
                  <a:srgbClr val="7030A0"/>
                </a:solidFill>
              </a:rPr>
              <a:t>, so choosing a point m</a:t>
            </a:r>
            <a:r>
              <a:rPr lang="en-US" sz="3600" baseline="-25000" dirty="0" smtClean="0">
                <a:solidFill>
                  <a:srgbClr val="7030A0"/>
                </a:solidFill>
              </a:rPr>
              <a:t>0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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endParaRPr lang="en-US" sz="3600" baseline="30000" dirty="0">
              <a:solidFill>
                <a:srgbClr val="7030A0"/>
              </a:solidFill>
              <a:latin typeface="Script MT Bold" panose="030406020406070809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52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Put differently: </a:t>
            </a:r>
            <a:endParaRPr lang="en-US" sz="3600" baseline="30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499610" cy="461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800"/>
            <a:ext cx="5756910" cy="51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29000"/>
            <a:ext cx="3025140" cy="468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91000"/>
            <a:ext cx="1558290" cy="46863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09800" y="5867400"/>
            <a:ext cx="4419600" cy="914400"/>
            <a:chOff x="2286000" y="1295400"/>
            <a:chExt cx="4419600" cy="914400"/>
          </a:xfrm>
        </p:grpSpPr>
        <p:pic>
          <p:nvPicPr>
            <p:cNvPr id="15" name="Picture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524000"/>
              <a:ext cx="3169920" cy="5105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286000" y="1295400"/>
              <a:ext cx="4419600" cy="914400"/>
            </a:xfrm>
            <a:prstGeom prst="rect">
              <a:avLst/>
            </a:prstGeom>
            <a:noFill/>
            <a:ln w="762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2400" y="4724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Using the relation of </a:t>
            </a:r>
            <a:r>
              <a:rPr lang="en-US" sz="3200" dirty="0" smtClean="0">
                <a:solidFill>
                  <a:srgbClr val="C00000"/>
                </a:solidFill>
                <a:latin typeface="Script MT Bold" panose="03040602040607080904" pitchFamily="66" charset="0"/>
              </a:rPr>
              <a:t>M  </a:t>
            </a:r>
            <a:r>
              <a:rPr lang="en-US" sz="3200" dirty="0" smtClean="0">
                <a:solidFill>
                  <a:srgbClr val="C00000"/>
                </a:solidFill>
              </a:rPr>
              <a:t>to rational maps from </a:t>
            </a:r>
            <a:r>
              <a:rPr lang="en-US" sz="3200" dirty="0" smtClean="0">
                <a:solidFill>
                  <a:srgbClr val="C0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P</a:t>
            </a:r>
            <a:r>
              <a:rPr lang="en-US" sz="3200" baseline="30000" dirty="0" smtClean="0">
                <a:solidFill>
                  <a:srgbClr val="C00000"/>
                </a:solidFill>
              </a:rPr>
              <a:t>1</a:t>
            </a:r>
            <a:r>
              <a:rPr lang="en-US" sz="3200" dirty="0" smtClean="0">
                <a:solidFill>
                  <a:srgbClr val="C00000"/>
                </a:solidFill>
              </a:rPr>
              <a:t> to the flag variety  we prove: 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5011"/>
            <a:ext cx="8229600" cy="1143000"/>
          </a:xfrm>
        </p:spPr>
        <p:txBody>
          <a:bodyPr/>
          <a:lstStyle/>
          <a:p>
            <a:r>
              <a:rPr lang="en-US" dirty="0" smtClean="0"/>
              <a:t>Tricky Subtlety: 3/3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00600"/>
            <a:ext cx="7067550" cy="165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362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dirty="0" smtClean="0">
                <a:solidFill>
                  <a:srgbClr val="FF0000"/>
                </a:solidFill>
              </a:rPr>
              <a:t>nly generate a subgroup  </a:t>
            </a:r>
            <a:r>
              <a:rPr lang="en-US" sz="3200" b="1" i="1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FF0000"/>
                </a:solidFill>
              </a:rPr>
              <a:t>,  where </a:t>
            </a:r>
            <a:r>
              <a:rPr lang="en-US" sz="3200" b="1" i="1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  is,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oughly speaking, the </a:t>
            </a:r>
            <a:r>
              <a:rPr lang="en-US" sz="3200" dirty="0" err="1" smtClean="0">
                <a:solidFill>
                  <a:srgbClr val="FF0000"/>
                </a:solidFill>
              </a:rPr>
              <a:t>gcd</a:t>
            </a:r>
            <a:r>
              <a:rPr lang="en-US" sz="3200" dirty="0" smtClean="0">
                <a:solidFill>
                  <a:srgbClr val="FF0000"/>
                </a:solidFill>
              </a:rPr>
              <a:t>(magnetic charges)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810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  Extra restriction to </a:t>
            </a:r>
            <a:r>
              <a:rPr lang="en-US" sz="3200" dirty="0" smtClean="0">
                <a:solidFill>
                  <a:srgbClr val="00B05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00B050"/>
                </a:solidFill>
                <a:ea typeface="Mathematica7Mono" panose="00000400000000000000" pitchFamily="2" charset="0"/>
              </a:rPr>
              <a:t>/</a:t>
            </a:r>
            <a:r>
              <a:rPr lang="en-US" sz="3200" dirty="0" err="1" smtClean="0">
                <a:solidFill>
                  <a:srgbClr val="00B050"/>
                </a:solidFill>
                <a:ea typeface="Mathematica7Mono" panose="00000400000000000000" pitchFamily="2" charset="0"/>
              </a:rPr>
              <a:t>r</a:t>
            </a:r>
            <a:r>
              <a:rPr lang="en-US" sz="3200" dirty="0" err="1">
                <a:solidFill>
                  <a:srgbClr val="00B05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Z</a:t>
            </a:r>
            <a:r>
              <a:rPr lang="en-US" sz="3200" dirty="0" smtClean="0">
                <a:solidFill>
                  <a:srgbClr val="00B050"/>
                </a:solidFill>
                <a:ea typeface="Mathematica7Mono" panose="000004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 invariant subspace: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4431030" cy="58293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371600" y="1447800"/>
            <a:ext cx="1474738" cy="4805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81000" y="3810000"/>
            <a:ext cx="914400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Combine above picture with   results on N=2,d=4:  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438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 No Exotics Theorem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038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 Wall-Crossing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486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Exact Results On Line Defect VEV’s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90600" y="4953000"/>
            <a:ext cx="8077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(Framed)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Application 1: No Exotics &amp; Generalized Sen Conjecture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Exotic (Framed) BPS States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86000"/>
            <a:ext cx="4183380" cy="636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4385310" cy="613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38" y="3352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Half-Hyper from COM: 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373380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1181100" cy="636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75838" y="1143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-reps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28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Vanilla BPS: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4038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Framed BPS: No HH factor: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1188720" cy="77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00600"/>
            <a:ext cx="2811780" cy="7772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38400" y="578078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0033CC"/>
                </a:solidFill>
              </a:rPr>
              <a:t>Exotic BPS states</a:t>
            </a:r>
            <a:r>
              <a:rPr lang="en-US" sz="3200" dirty="0" smtClean="0">
                <a:solidFill>
                  <a:srgbClr val="0033CC"/>
                </a:solidFill>
              </a:rPr>
              <a:t>: States in </a:t>
            </a:r>
            <a:r>
              <a:rPr lang="en-US" sz="3200" dirty="0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h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(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  <a:sym typeface="Mathematica1" panose="05000502060100000001" pitchFamily="2" charset="2"/>
              </a:rPr>
              <a:t>) transforming nontrivially under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(2)</a:t>
            </a:r>
            <a:r>
              <a:rPr lang="en-US" sz="3200" baseline="-250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R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Definition: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88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 Exotics Conjecture/Theorem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048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Theorem: It’s true!   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Conjecture </a:t>
            </a:r>
            <a:r>
              <a:rPr lang="en-US" sz="2400" dirty="0" smtClean="0">
                <a:solidFill>
                  <a:srgbClr val="C00000"/>
                </a:solidFill>
              </a:rPr>
              <a:t>[GMN]</a:t>
            </a:r>
            <a:r>
              <a:rPr lang="en-US" sz="4000" dirty="0" smtClean="0">
                <a:solidFill>
                  <a:srgbClr val="C00000"/>
                </a:solidFill>
              </a:rPr>
              <a:t>: </a:t>
            </a:r>
            <a:r>
              <a:rPr lang="en-US" sz="4000" dirty="0" err="1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4000" dirty="0" smtClean="0">
                <a:solidFill>
                  <a:srgbClr val="C00000"/>
                </a:solidFill>
              </a:rPr>
              <a:t>(2)</a:t>
            </a:r>
            <a:r>
              <a:rPr lang="en-US" sz="4000" baseline="-25000" dirty="0" smtClean="0">
                <a:solidFill>
                  <a:srgbClr val="C00000"/>
                </a:solidFill>
              </a:rPr>
              <a:t>R</a:t>
            </a:r>
            <a:r>
              <a:rPr lang="en-US" sz="4000" dirty="0" smtClean="0">
                <a:solidFill>
                  <a:srgbClr val="C00000"/>
                </a:solidFill>
              </a:rPr>
              <a:t>  acts trivially on </a:t>
            </a:r>
            <a:r>
              <a:rPr lang="en-US" sz="4000" dirty="0" smtClean="0">
                <a:solidFill>
                  <a:srgbClr val="C0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h</a:t>
            </a:r>
            <a:r>
              <a:rPr lang="en-US" sz="4000" dirty="0" smtClean="0">
                <a:solidFill>
                  <a:srgbClr val="C00000"/>
                </a:solidFill>
              </a:rPr>
              <a:t>(</a:t>
            </a:r>
            <a:r>
              <a:rPr lang="en-US" sz="4000" dirty="0" smtClean="0">
                <a:solidFill>
                  <a:srgbClr val="C00000"/>
                </a:solidFill>
                <a:sym typeface="Mathematica1" panose="05000502060100000001" pitchFamily="2" charset="2"/>
              </a:rPr>
              <a:t>): exotics don’t exist.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Diaconescu</a:t>
            </a:r>
            <a:r>
              <a:rPr lang="en-US" sz="2800" dirty="0" smtClean="0">
                <a:solidFill>
                  <a:srgbClr val="00B050"/>
                </a:solidFill>
              </a:rPr>
              <a:t> et. al. :   Pure SU(N) vanilla and framed 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(for pure ‘t </a:t>
            </a:r>
            <a:r>
              <a:rPr lang="en-US" sz="2800" dirty="0" err="1" smtClean="0">
                <a:solidFill>
                  <a:srgbClr val="00B050"/>
                </a:solidFill>
              </a:rPr>
              <a:t>Hooft</a:t>
            </a:r>
            <a:r>
              <a:rPr lang="en-US" sz="2800" dirty="0" smtClean="0">
                <a:solidFill>
                  <a:srgbClr val="00B050"/>
                </a:solidFill>
              </a:rPr>
              <a:t> line defects)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953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Sen &amp; del </a:t>
            </a:r>
            <a:r>
              <a:rPr lang="en-US" sz="2800" dirty="0" err="1" smtClean="0">
                <a:solidFill>
                  <a:srgbClr val="7030A0"/>
                </a:solidFill>
              </a:rPr>
              <a:t>Zotto</a:t>
            </a:r>
            <a:r>
              <a:rPr lang="en-US" sz="2800" dirty="0" smtClean="0">
                <a:solidFill>
                  <a:srgbClr val="7030A0"/>
                </a:solidFill>
              </a:rPr>
              <a:t>:   Simply laced G  (vanilla)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715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Cordova &amp; </a:t>
            </a:r>
            <a:r>
              <a:rPr lang="en-US" sz="2800" dirty="0" err="1" smtClean="0">
                <a:solidFill>
                  <a:srgbClr val="0033CC"/>
                </a:solidFill>
              </a:rPr>
              <a:t>Dumitrescu</a:t>
            </a:r>
            <a:r>
              <a:rPr lang="en-US" sz="2800" dirty="0" smtClean="0">
                <a:solidFill>
                  <a:srgbClr val="0033CC"/>
                </a:solidFill>
              </a:rPr>
              <a:t>:   Any theory with ``</a:t>
            </a:r>
            <a:r>
              <a:rPr lang="en-US" sz="2800" dirty="0" err="1" smtClean="0">
                <a:solidFill>
                  <a:srgbClr val="0033CC"/>
                </a:solidFill>
              </a:rPr>
              <a:t>Sohnius</a:t>
            </a:r>
            <a:r>
              <a:rPr lang="en-US" sz="2800" dirty="0" smtClean="0">
                <a:solidFill>
                  <a:srgbClr val="0033CC"/>
                </a:solidFill>
              </a:rPr>
              <a:t>’’ energy-momentum </a:t>
            </a:r>
            <a:r>
              <a:rPr lang="en-US" sz="2800" dirty="0" err="1" smtClean="0">
                <a:solidFill>
                  <a:srgbClr val="0033CC"/>
                </a:solidFill>
              </a:rPr>
              <a:t>supermultiplet</a:t>
            </a:r>
            <a:r>
              <a:rPr lang="en-US" sz="2800" dirty="0" smtClean="0">
                <a:solidFill>
                  <a:srgbClr val="0033CC"/>
                </a:solidFill>
              </a:rPr>
              <a:t>  (vanilla, so far…)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Geometry Of The R-Symmetry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60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Riemannian </a:t>
            </a:r>
            <a:r>
              <a:rPr lang="en-US" sz="3600" dirty="0" err="1" smtClean="0">
                <a:solidFill>
                  <a:srgbClr val="0033CC"/>
                </a:solidFill>
              </a:rPr>
              <a:t>holonomy</a:t>
            </a:r>
            <a:r>
              <a:rPr lang="en-US" sz="3600" dirty="0" smtClean="0">
                <a:solidFill>
                  <a:srgbClr val="0033CC"/>
                </a:solidFill>
              </a:rPr>
              <a:t>: SO(4N)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14800"/>
            <a:ext cx="3074670" cy="548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2654" y="37338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Collective coordinate expression for generators of </a:t>
            </a:r>
            <a:r>
              <a:rPr lang="en-US" sz="3200" dirty="0" err="1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200" dirty="0" smtClean="0">
                <a:solidFill>
                  <a:srgbClr val="0033CC"/>
                </a:solidFill>
              </a:rPr>
              <a:t>(2)</a:t>
            </a:r>
            <a:r>
              <a:rPr lang="en-US" sz="3200" baseline="-25000" dirty="0" smtClean="0">
                <a:solidFill>
                  <a:srgbClr val="0033CC"/>
                </a:solidFill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953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This defines a lift to the spin bundle.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6617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Generators do not commute with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     Dirac, but do preserve kernel.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66800"/>
            <a:ext cx="3089910" cy="434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0200" y="2286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Hyperkähler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holonomy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</a:rPr>
              <a:t>USp</a:t>
            </a:r>
            <a:r>
              <a:rPr lang="en-US" sz="3600" dirty="0" smtClean="0">
                <a:solidFill>
                  <a:srgbClr val="FF0000"/>
                </a:solidFill>
              </a:rPr>
              <a:t>(2N)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971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SU(2)</a:t>
            </a:r>
            <a:r>
              <a:rPr lang="en-US" sz="3600" baseline="-25000" dirty="0" smtClean="0">
                <a:solidFill>
                  <a:srgbClr val="C00000"/>
                </a:solidFill>
              </a:rPr>
              <a:t>R</a:t>
            </a:r>
            <a:r>
              <a:rPr lang="en-US" sz="3600" dirty="0" smtClean="0">
                <a:solidFill>
                  <a:srgbClr val="C00000"/>
                </a:solidFill>
              </a:rPr>
              <a:t> is the </a:t>
            </a:r>
            <a:r>
              <a:rPr lang="en-US" sz="3600" dirty="0" err="1" smtClean="0">
                <a:solidFill>
                  <a:srgbClr val="C00000"/>
                </a:solidFill>
              </a:rPr>
              <a:t>commutant</a:t>
            </a:r>
            <a:r>
              <a:rPr lang="en-US" sz="3600" dirty="0" smtClean="0">
                <a:solidFill>
                  <a:srgbClr val="C00000"/>
                </a:solidFill>
              </a:rPr>
              <a:t> of </a:t>
            </a:r>
            <a:r>
              <a:rPr lang="en-US" sz="3600" dirty="0" err="1" smtClean="0">
                <a:solidFill>
                  <a:srgbClr val="C00000"/>
                </a:solidFill>
              </a:rPr>
              <a:t>USp</a:t>
            </a:r>
            <a:r>
              <a:rPr lang="en-US" sz="3600" dirty="0" smtClean="0">
                <a:solidFill>
                  <a:srgbClr val="C00000"/>
                </a:solidFill>
              </a:rPr>
              <a:t>(2N)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0400"/>
            <a:ext cx="5273040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09600" cy="5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765" y="152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have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(3) action of rotations. Suitably defined, it commutes with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(2)</a:t>
            </a:r>
            <a:r>
              <a:rPr lang="en-US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. 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43400"/>
            <a:ext cx="4709160" cy="708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562600"/>
            <a:ext cx="3733800" cy="5105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556260" cy="381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1676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Again, the generators do not commute with </a:t>
            </a:r>
            <a:r>
              <a:rPr lang="en-US" sz="3200" b="1" dirty="0" smtClean="0">
                <a:solidFill>
                  <a:srgbClr val="00B050"/>
                </a:solidFill>
              </a:rPr>
              <a:t>D</a:t>
            </a:r>
            <a:r>
              <a:rPr lang="en-US" sz="3200" baseline="-25000" dirty="0" smtClean="0">
                <a:solidFill>
                  <a:srgbClr val="00B050"/>
                </a:solidFill>
              </a:rPr>
              <a:t>0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b="1" dirty="0" smtClean="0">
                <a:solidFill>
                  <a:srgbClr val="00B050"/>
                </a:solidFill>
              </a:rPr>
              <a:t>D</a:t>
            </a:r>
            <a:r>
              <a:rPr lang="en-US" sz="3200" dirty="0" smtClean="0">
                <a:solidFill>
                  <a:srgbClr val="00B050"/>
                </a:solidFill>
              </a:rPr>
              <a:t>, but do preserve the kernel.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Equality of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5486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- reps.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ieter van den Blee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3200400" cy="4272699"/>
          </a:xfrm>
          <a:prstGeom prst="rect">
            <a:avLst/>
          </a:prstGeom>
        </p:spPr>
      </p:pic>
      <p:pic>
        <p:nvPicPr>
          <p:cNvPr id="3076" name="Picture 4" descr="http://scgp.stonybrook.edu/register/getimage.php?width=195&amp;f=Royston_Andrew_1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" y="-1"/>
            <a:ext cx="5929185" cy="395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8" y="4648200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Semiclassical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 framed BPS states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91200" y="46482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CC"/>
                </a:solidFill>
                <a:latin typeface="arial" panose="020B0604020202020204" pitchFamily="34" charset="0"/>
                <a:hlinkClick r:id="rId5"/>
              </a:rPr>
              <a:t>arXiv:1512.08924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1816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hlinkClick r:id="rId6"/>
              </a:rPr>
              <a:t>L^2-Kernels Of Dirac-Type Operators On Monopole Moduli Spaces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541020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CC"/>
                </a:solidFill>
                <a:latin typeface="arial" panose="020B0604020202020204" pitchFamily="34" charset="0"/>
                <a:hlinkClick r:id="rId7"/>
              </a:rPr>
              <a:t>arXiv:1512.08923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94360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hlinkClick r:id="rId8"/>
              </a:rPr>
              <a:t>Brane bending and monopole moduli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0" y="594360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CC"/>
                </a:solidFill>
                <a:latin typeface="arial" panose="020B0604020202020204" pitchFamily="34" charset="0"/>
                <a:hlinkClick r:id="rId9"/>
              </a:rPr>
              <a:t>arXiv:1404.7158</a:t>
            </a:r>
            <a:endParaRPr 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629400"/>
            <a:ext cx="91440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Parameter counting for singular monopoles on 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AMS"/>
                <a:cs typeface="Arial" panose="020B0604020202020204" pitchFamily="34" charset="0"/>
                <a:hlinkClick r:id="rId10"/>
              </a:rPr>
              <a:t>R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Arial" panose="020B0604020202020204" pitchFamily="34" charset="0"/>
                <a:hlinkClick r:id="rId10"/>
              </a:rPr>
              <a:t>3</a:t>
            </a:r>
            <a:r>
              <a:rPr kumimoji="0" lang="en-US" altLang="en-US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640080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hlinkClick r:id="rId11"/>
              </a:rPr>
              <a:t>arXiv:1404.5616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Geometrical Interpretation Of The </a:t>
            </a:r>
            <a:br>
              <a:rPr lang="en-US" dirty="0" smtClean="0"/>
            </a:br>
            <a:r>
              <a:rPr lang="en-US" dirty="0" smtClean="0"/>
              <a:t>No-Exotics Theorem -1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94766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95600"/>
            <a:ext cx="6606540" cy="552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39624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All spinors in the kernel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have chirality +1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791200"/>
            <a:ext cx="4511040" cy="58293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914400" y="42672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90600" y="58674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33CC"/>
                </a:solidFill>
              </a:rPr>
              <a:t>So, the </a:t>
            </a:r>
            <a:r>
              <a:rPr lang="en-US" sz="5400" b="1" i="1" u="sng" dirty="0" smtClean="0">
                <a:solidFill>
                  <a:srgbClr val="0033CC"/>
                </a:solidFill>
              </a:rPr>
              <a:t>absolute</a:t>
            </a:r>
            <a:r>
              <a:rPr lang="en-US" sz="5400" dirty="0" smtClean="0">
                <a:solidFill>
                  <a:srgbClr val="0033CC"/>
                </a:solidFill>
              </a:rPr>
              <a:t> number of BPS states is the same as the BPS </a:t>
            </a:r>
            <a:r>
              <a:rPr lang="en-US" sz="5400" b="1" i="1" u="sng" dirty="0" smtClean="0">
                <a:solidFill>
                  <a:srgbClr val="0033CC"/>
                </a:solidFill>
              </a:rPr>
              <a:t>index</a:t>
            </a:r>
            <a:r>
              <a:rPr lang="en-US" sz="5400" dirty="0">
                <a:solidFill>
                  <a:srgbClr val="0033CC"/>
                </a:solidFill>
              </a:rPr>
              <a:t>!</a:t>
            </a:r>
            <a:r>
              <a:rPr lang="en-US" sz="5400" dirty="0" smtClean="0">
                <a:solidFill>
                  <a:srgbClr val="0033CC"/>
                </a:solidFill>
              </a:rPr>
              <a:t> </a:t>
            </a:r>
            <a:endParaRPr lang="en-US" sz="54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5052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This kind of question arises frequently in BPS theory…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-media-cache-ak0.pinimg.com/736x/fd/70/94/fd70948dcffc9c927ca5e532432c49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022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Geometrical Interpretation Of The </a:t>
            </a:r>
            <a:br>
              <a:rPr lang="en-US" dirty="0"/>
            </a:br>
            <a:r>
              <a:rPr lang="en-US" dirty="0"/>
              <a:t>No-Exotics Theorem 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810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600" dirty="0" smtClean="0">
                <a:solidFill>
                  <a:srgbClr val="7030A0"/>
                </a:solidFill>
              </a:rPr>
              <a:t>(2)</a:t>
            </a:r>
            <a:r>
              <a:rPr lang="en-US" sz="3600" baseline="-25000" dirty="0" smtClean="0">
                <a:solidFill>
                  <a:srgbClr val="7030A0"/>
                </a:solidFill>
              </a:rPr>
              <a:t>R</a:t>
            </a:r>
            <a:r>
              <a:rPr lang="en-US" sz="3600" dirty="0" smtClean="0">
                <a:solidFill>
                  <a:srgbClr val="7030A0"/>
                </a:solidFill>
              </a:rPr>
              <a:t>  becomes ``</a:t>
            </a:r>
            <a:r>
              <a:rPr lang="en-US" sz="3600" dirty="0" err="1" smtClean="0">
                <a:solidFill>
                  <a:srgbClr val="7030A0"/>
                </a:solidFill>
              </a:rPr>
              <a:t>Lefshetz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sl</a:t>
            </a:r>
            <a:r>
              <a:rPr lang="en-US" sz="3600" dirty="0" smtClean="0">
                <a:solidFill>
                  <a:srgbClr val="7030A0"/>
                </a:solidFill>
                <a:ea typeface="Mathematica6" panose="00000400000000000000" pitchFamily="2" charset="0"/>
              </a:rPr>
              <a:t>(</a:t>
            </a:r>
            <a:r>
              <a:rPr lang="en-US" sz="3600" dirty="0" smtClean="0">
                <a:solidFill>
                  <a:srgbClr val="7030A0"/>
                </a:solidFill>
              </a:rPr>
              <a:t>2)’’ 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273040" cy="575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1854" y="1143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Choose any complex structure on </a:t>
            </a:r>
            <a:r>
              <a:rPr lang="en-US" sz="3600" dirty="0">
                <a:solidFill>
                  <a:srgbClr val="0033CC"/>
                </a:solidFill>
                <a:latin typeface="Monotype Corsiva" panose="03010101010201010101" pitchFamily="66" charset="0"/>
              </a:rPr>
              <a:t>M</a:t>
            </a:r>
            <a:r>
              <a:rPr lang="en-US" sz="3600" dirty="0" smtClean="0">
                <a:solidFill>
                  <a:srgbClr val="0033CC"/>
                </a:solidFill>
              </a:rPr>
              <a:t>. 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5615940" cy="563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24400"/>
            <a:ext cx="4377690" cy="613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15000"/>
            <a:ext cx="2453640" cy="4343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715000"/>
            <a:ext cx="267081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Geometrical Interpretation Of The </a:t>
            </a:r>
            <a:br>
              <a:rPr lang="en-US" dirty="0"/>
            </a:br>
            <a:r>
              <a:rPr lang="en-US" dirty="0"/>
              <a:t>No-Exotics Theorem </a:t>
            </a:r>
            <a:r>
              <a:rPr lang="en-US" dirty="0" smtClean="0"/>
              <a:t>- 3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2286000"/>
            <a:ext cx="9144000" cy="1828800"/>
            <a:chOff x="152400" y="2971800"/>
            <a:chExt cx="9144000" cy="1828800"/>
          </a:xfrm>
        </p:grpSpPr>
        <p:grpSp>
          <p:nvGrpSpPr>
            <p:cNvPr id="3" name="Group 2"/>
            <p:cNvGrpSpPr/>
            <p:nvPr/>
          </p:nvGrpSpPr>
          <p:grpSpPr>
            <a:xfrm>
              <a:off x="152400" y="2971800"/>
              <a:ext cx="9144000" cy="1828800"/>
              <a:chOff x="304800" y="5029200"/>
              <a:chExt cx="9144000" cy="1828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04800" y="5029200"/>
                <a:ext cx="8686800" cy="18288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2000" y="5656706"/>
                <a:ext cx="8686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FF00"/>
                    </a:solidFill>
                  </a:rPr>
                  <a:t>v</a:t>
                </a:r>
                <a:r>
                  <a:rPr lang="en-US" sz="3600" dirty="0" smtClean="0">
                    <a:solidFill>
                      <a:srgbClr val="FFFF00"/>
                    </a:solidFill>
                  </a:rPr>
                  <a:t>anishes except in the middle degree q =N,  and is primitive </a:t>
                </a:r>
                <a:r>
                  <a:rPr lang="en-US" sz="3600" dirty="0" err="1" smtClean="0">
                    <a:solidFill>
                      <a:srgbClr val="FFFF00"/>
                    </a:solidFill>
                  </a:rPr>
                  <a:t>wrt</a:t>
                </a:r>
                <a:r>
                  <a:rPr lang="en-US" sz="3600" dirty="0" smtClean="0">
                    <a:solidFill>
                      <a:srgbClr val="FFFF00"/>
                    </a:solidFill>
                  </a:rPr>
                  <a:t> ``</a:t>
                </a:r>
                <a:r>
                  <a:rPr lang="en-US" sz="3600" dirty="0" err="1" smtClean="0">
                    <a:solidFill>
                      <a:srgbClr val="FFFF00"/>
                    </a:solidFill>
                  </a:rPr>
                  <a:t>Lefshetz</a:t>
                </a:r>
                <a:r>
                  <a:rPr lang="en-US" sz="36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  <a:latin typeface="Mathematica6" panose="00000400000000000000" pitchFamily="2" charset="0"/>
                    <a:ea typeface="Mathematica6" panose="00000400000000000000" pitchFamily="2" charset="0"/>
                  </a:rPr>
                  <a:t>sl</a:t>
                </a:r>
                <a:r>
                  <a:rPr lang="en-US" sz="3600" dirty="0">
                    <a:solidFill>
                      <a:srgbClr val="FFFF00"/>
                    </a:solidFill>
                    <a:ea typeface="Mathematica6" panose="00000400000000000000" pitchFamily="2" charset="0"/>
                  </a:rPr>
                  <a:t>(</a:t>
                </a:r>
                <a:r>
                  <a:rPr lang="en-US" sz="3600" dirty="0">
                    <a:solidFill>
                      <a:srgbClr val="FFFF00"/>
                    </a:solidFill>
                  </a:rPr>
                  <a:t>2)’’. 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3048000"/>
              <a:ext cx="3973830" cy="65532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724400"/>
            <a:ext cx="1459230" cy="4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Adding Matter-1/2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Add matter </a:t>
            </a:r>
            <a:r>
              <a:rPr lang="en-US" sz="2400" dirty="0" err="1" smtClean="0">
                <a:solidFill>
                  <a:srgbClr val="FF0000"/>
                </a:solidFill>
              </a:rPr>
              <a:t>hypermultiplets</a:t>
            </a:r>
            <a:r>
              <a:rPr lang="en-US" sz="2400" dirty="0" smtClean="0">
                <a:solidFill>
                  <a:srgbClr val="FF0000"/>
                </a:solidFill>
              </a:rPr>
              <a:t> in a </a:t>
            </a:r>
            <a:r>
              <a:rPr lang="en-US" sz="2400" dirty="0" err="1" smtClean="0">
                <a:solidFill>
                  <a:srgbClr val="FF0000"/>
                </a:solidFill>
              </a:rPr>
              <a:t>quaternionic</a:t>
            </a:r>
            <a:r>
              <a:rPr lang="en-US" sz="2400" dirty="0" smtClean="0">
                <a:solidFill>
                  <a:srgbClr val="FF0000"/>
                </a:solidFill>
              </a:rPr>
              <a:t> representation R of G.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Bundle of </a:t>
            </a:r>
            <a:r>
              <a:rPr lang="en-US" sz="3200" dirty="0" err="1" smtClean="0">
                <a:solidFill>
                  <a:srgbClr val="7030A0"/>
                </a:solidFill>
              </a:rPr>
              <a:t>hypermultiplet</a:t>
            </a:r>
            <a:r>
              <a:rPr lang="en-US" sz="3200" dirty="0" smtClean="0">
                <a:solidFill>
                  <a:srgbClr val="7030A0"/>
                </a:solidFill>
              </a:rPr>
              <a:t> fermion </a:t>
            </a:r>
            <a:r>
              <a:rPr lang="en-US" sz="3200" dirty="0" err="1" smtClean="0">
                <a:solidFill>
                  <a:srgbClr val="7030A0"/>
                </a:solidFill>
              </a:rPr>
              <a:t>zeromodes</a:t>
            </a:r>
            <a:r>
              <a:rPr lang="en-US" sz="3200" dirty="0" smtClean="0">
                <a:solidFill>
                  <a:srgbClr val="7030A0"/>
                </a:solidFill>
              </a:rPr>
              <a:t> defines a vector bundle </a:t>
            </a:r>
            <a:r>
              <a:rPr lang="en-US" sz="3200" dirty="0">
                <a:solidFill>
                  <a:srgbClr val="7030A0"/>
                </a:solidFill>
                <a:latin typeface="Script MT Bold" panose="03040602040607080904" pitchFamily="66" charset="0"/>
              </a:rPr>
              <a:t>E</a:t>
            </a:r>
            <a:r>
              <a:rPr lang="en-US" sz="3200" dirty="0">
                <a:solidFill>
                  <a:srgbClr val="C00000"/>
                </a:solidFill>
                <a:latin typeface="Script MT Bold" panose="03040602040607080904" pitchFamily="66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over </a:t>
            </a:r>
            <a:r>
              <a:rPr lang="en-US" sz="32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 </a:t>
            </a:r>
            <a:r>
              <a:rPr lang="en-US" sz="3200" dirty="0" smtClean="0">
                <a:solidFill>
                  <a:srgbClr val="7030A0"/>
                </a:solidFill>
              </a:rPr>
              <a:t>: </a:t>
            </a:r>
            <a:endParaRPr lang="en-US" sz="3200" dirty="0">
              <a:solidFill>
                <a:srgbClr val="7030A0"/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Script MT Bold" panose="03040602040607080904" pitchFamily="66" charset="0"/>
              </a:rPr>
              <a:t>E </a:t>
            </a:r>
            <a:r>
              <a:rPr lang="en-US" sz="3200" dirty="0" smtClean="0">
                <a:solidFill>
                  <a:srgbClr val="C00000"/>
                </a:solidFill>
                <a:latin typeface="Script MT Bold" panose="03040602040607080904" pitchFamily="66" charset="0"/>
              </a:rPr>
              <a:t>=</a:t>
            </a:r>
            <a:r>
              <a:rPr lang="en-US" sz="3200" dirty="0">
                <a:solidFill>
                  <a:srgbClr val="C00000"/>
                </a:solidFill>
              </a:rPr>
              <a:t>a</a:t>
            </a:r>
            <a:r>
              <a:rPr lang="en-US" sz="3200" dirty="0" smtClean="0">
                <a:solidFill>
                  <a:srgbClr val="C00000"/>
                </a:solidFill>
              </a:rPr>
              <a:t>ssociated bundle to the universal bundle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121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(Manton &amp; </a:t>
            </a:r>
            <a:r>
              <a:rPr lang="en-US" sz="2400" dirty="0" err="1" smtClean="0"/>
              <a:t>Schroers</a:t>
            </a:r>
            <a:r>
              <a:rPr lang="en-US" sz="2400" dirty="0"/>
              <a:t>; </a:t>
            </a:r>
            <a:r>
              <a:rPr lang="en-US" sz="2400" dirty="0" err="1" smtClean="0"/>
              <a:t>Sethi</a:t>
            </a:r>
            <a:r>
              <a:rPr lang="en-US" sz="2400" dirty="0" smtClean="0"/>
              <a:t>, Stern &amp; </a:t>
            </a:r>
            <a:r>
              <a:rPr lang="en-US" sz="2400" dirty="0" err="1" smtClean="0"/>
              <a:t>Zaslow</a:t>
            </a:r>
            <a:r>
              <a:rPr lang="en-US" sz="2400" dirty="0" smtClean="0"/>
              <a:t>; </a:t>
            </a:r>
            <a:r>
              <a:rPr lang="en-US" sz="2400" dirty="0" err="1" smtClean="0"/>
              <a:t>Gauntlett</a:t>
            </a:r>
            <a:r>
              <a:rPr lang="en-US" sz="2400" dirty="0" smtClean="0"/>
              <a:t> </a:t>
            </a:r>
            <a:r>
              <a:rPr lang="en-US" sz="2400" dirty="0"/>
              <a:t>&amp; Harvey 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Tong; </a:t>
            </a:r>
            <a:r>
              <a:rPr lang="en-US" sz="2400" dirty="0" err="1"/>
              <a:t>Gauntlett</a:t>
            </a:r>
            <a:r>
              <a:rPr lang="en-US" sz="2400" dirty="0"/>
              <a:t>,  Kim,  Park, Yi;  </a:t>
            </a:r>
            <a:r>
              <a:rPr lang="en-US" sz="2400" dirty="0" smtClean="0"/>
              <a:t> </a:t>
            </a:r>
            <a:r>
              <a:rPr lang="en-US" sz="2400" dirty="0" err="1" smtClean="0"/>
              <a:t>Gauntlett</a:t>
            </a:r>
            <a:r>
              <a:rPr lang="en-US" sz="2400" dirty="0"/>
              <a:t>,  Kim,  Lee,  Yi; </a:t>
            </a:r>
            <a:r>
              <a:rPr lang="en-US" sz="2400" dirty="0" err="1"/>
              <a:t>Bak</a:t>
            </a:r>
            <a:r>
              <a:rPr lang="en-US" sz="2400" dirty="0"/>
              <a:t>, Lee, Yi)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943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Universal connection is </a:t>
            </a:r>
            <a:r>
              <a:rPr lang="en-US" sz="3200" dirty="0" err="1" smtClean="0">
                <a:solidFill>
                  <a:srgbClr val="00B050"/>
                </a:solidFill>
              </a:rPr>
              <a:t>hyperholomophic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2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8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Adding Matter-2/2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914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(work with Daniel Brennan)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637746" cy="106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697" y="3505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Sum over weights 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 of  R. </a:t>
            </a:r>
            <a:endParaRPr lang="en-US" sz="3200" dirty="0" smtClean="0">
              <a:solidFill>
                <a:srgbClr val="0033C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200"/>
            <a:ext cx="3680460" cy="548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1447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Real rank of </a:t>
            </a:r>
            <a:r>
              <a:rPr lang="en-US" sz="3600" dirty="0">
                <a:solidFill>
                  <a:srgbClr val="C00000"/>
                </a:solidFill>
                <a:latin typeface="Script MT Bold" panose="03040602040607080904" pitchFamily="66" charset="0"/>
              </a:rPr>
              <a:t>E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5257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States are now L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-sections of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248400"/>
            <a:ext cx="3642360" cy="4495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72200"/>
            <a:ext cx="792480" cy="529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19600"/>
            <a:ext cx="366522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876" y="51816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SU(2) N=2*  m </a:t>
            </a:r>
            <a:r>
              <a:rPr lang="en-US" sz="4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 0 recovers the famous </a:t>
            </a:r>
          </a:p>
          <a:p>
            <a:r>
              <a:rPr lang="en-US" sz="4000" dirty="0">
                <a:solidFill>
                  <a:srgbClr val="FF0000"/>
                </a:solidFill>
                <a:sym typeface="Mathematica1" panose="05000502060100000001" pitchFamily="2" charset="2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                   Sen conjecture</a:t>
            </a:r>
            <a:endParaRPr lang="en-US" sz="4000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-185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Geometrical Interpretation Of The </a:t>
            </a:r>
            <a:br>
              <a:rPr lang="en-US" dirty="0"/>
            </a:br>
            <a:r>
              <a:rPr lang="en-US" dirty="0"/>
              <a:t>No-Exotics Theorem - </a:t>
            </a:r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1524000"/>
            <a:ext cx="9067800" cy="3048000"/>
            <a:chOff x="304800" y="1905000"/>
            <a:chExt cx="9067800" cy="3048000"/>
          </a:xfrm>
        </p:grpSpPr>
        <p:sp>
          <p:nvSpPr>
            <p:cNvPr id="17" name="Rectangle 16"/>
            <p:cNvSpPr/>
            <p:nvPr/>
          </p:nvSpPr>
          <p:spPr>
            <a:xfrm>
              <a:off x="304800" y="1905000"/>
              <a:ext cx="8686800" cy="304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3605207"/>
              <a:ext cx="8686800" cy="1346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FF00"/>
                  </a:solidFill>
                </a:rPr>
                <a:t>v</a:t>
              </a:r>
              <a:r>
                <a:rPr lang="en-US" sz="3600" dirty="0" smtClean="0">
                  <a:solidFill>
                    <a:srgbClr val="FFFF00"/>
                  </a:solidFill>
                </a:rPr>
                <a:t>anishes except in the middle degree q =N,  and is primitive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wrt</a:t>
              </a:r>
              <a:r>
                <a:rPr lang="en-US" sz="3600" dirty="0" smtClean="0">
                  <a:solidFill>
                    <a:srgbClr val="FFFF00"/>
                  </a:solidFill>
                </a:rPr>
                <a:t> ``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Lefshetz</a:t>
              </a:r>
              <a:r>
                <a:rPr lang="en-US" sz="3600" dirty="0" smtClean="0">
                  <a:solidFill>
                    <a:srgbClr val="FFFF00"/>
                  </a:solidFill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Mathematica6" panose="00000400000000000000" pitchFamily="2" charset="0"/>
                  <a:ea typeface="Mathematica6" panose="00000400000000000000" pitchFamily="2" charset="0"/>
                </a:rPr>
                <a:t>sl</a:t>
              </a:r>
              <a:r>
                <a:rPr lang="en-US" sz="3600" dirty="0">
                  <a:solidFill>
                    <a:srgbClr val="FFFF00"/>
                  </a:solidFill>
                  <a:ea typeface="Mathematica6" panose="00000400000000000000" pitchFamily="2" charset="0"/>
                </a:rPr>
                <a:t>(</a:t>
              </a:r>
              <a:r>
                <a:rPr lang="en-US" sz="3600" dirty="0">
                  <a:solidFill>
                    <a:srgbClr val="FFFF00"/>
                  </a:solidFill>
                </a:rPr>
                <a:t>2)’’.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2590800"/>
              <a:ext cx="5322570" cy="65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4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5638800"/>
            <a:ext cx="8077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(Framed)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 1: No Exotics &amp; Generalized Sen Conjecture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Application 2: Wall-crossing &amp; </a:t>
            </a:r>
            <a:r>
              <a:rPr lang="en-US" sz="2800" dirty="0" err="1" smtClean="0">
                <a:solidFill>
                  <a:srgbClr val="FFFF00"/>
                </a:solidFill>
              </a:rPr>
              <a:t>Fredholm</a:t>
            </a:r>
            <a:r>
              <a:rPr lang="en-US" sz="2800" dirty="0" smtClean="0">
                <a:solidFill>
                  <a:srgbClr val="FFFF00"/>
                </a:solidFill>
              </a:rPr>
              <a:t> Property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Wall-Crossing: Overview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-8021" y="112295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Easy fact: There are no L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harmonic </a:t>
            </a:r>
            <a:r>
              <a:rPr lang="en-US" sz="2800" dirty="0" err="1" smtClean="0">
                <a:solidFill>
                  <a:srgbClr val="FF0000"/>
                </a:solidFill>
              </a:rPr>
              <a:t>spinors</a:t>
            </a:r>
            <a:r>
              <a:rPr lang="en-US" sz="2800" dirty="0" smtClean="0">
                <a:solidFill>
                  <a:srgbClr val="FF0000"/>
                </a:solidFill>
              </a:rPr>
              <a:t> for ordinary Dirac operator on a </a:t>
            </a:r>
            <a:r>
              <a:rPr lang="en-US" sz="2800" dirty="0" err="1" smtClean="0">
                <a:solidFill>
                  <a:srgbClr val="FF0000"/>
                </a:solidFill>
              </a:rPr>
              <a:t>noncompact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hyperkähler</a:t>
            </a:r>
            <a:r>
              <a:rPr lang="en-US" sz="2800" dirty="0" smtClean="0">
                <a:solidFill>
                  <a:srgbClr val="FF0000"/>
                </a:solidFill>
              </a:rPr>
              <a:t> manifold.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5711" y="2543454"/>
            <a:ext cx="685800" cy="381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245" y="2304468"/>
            <a:ext cx="8221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  </a:t>
            </a:r>
            <a:r>
              <a:rPr lang="en-US" sz="2800" dirty="0" err="1" smtClean="0">
                <a:solidFill>
                  <a:srgbClr val="7030A0"/>
                </a:solidFill>
              </a:rPr>
              <a:t>Semiclassical</a:t>
            </a:r>
            <a:r>
              <a:rPr lang="en-US" sz="2800" dirty="0" smtClean="0">
                <a:solidFill>
                  <a:srgbClr val="7030A0"/>
                </a:solidFill>
              </a:rPr>
              <a:t> chamber (</a:t>
            </a:r>
            <a:r>
              <a:rPr lang="en-US" sz="2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Y</a:t>
            </a:r>
            <a:r>
              <a:rPr lang="en-US" sz="2800" baseline="-25000" dirty="0" smtClean="0">
                <a:solidFill>
                  <a:srgbClr val="7030A0"/>
                </a:solidFill>
                <a:sym typeface="Symbol" panose="05050102010706020507" pitchFamily="18" charset="2"/>
              </a:rPr>
              <a:t></a:t>
            </a:r>
            <a:r>
              <a:rPr lang="en-US" sz="2800" dirty="0" smtClean="0">
                <a:solidFill>
                  <a:srgbClr val="7030A0"/>
                </a:solidFill>
              </a:rPr>
              <a:t>=0) where all populated magnetic charges are just simple roots (</a:t>
            </a:r>
            <a:r>
              <a:rPr lang="en-US" sz="2800" dirty="0" smtClean="0">
                <a:solidFill>
                  <a:srgbClr val="7030A0"/>
                </a:solidFill>
                <a:latin typeface="Script MT Bold" panose="03040602040607080904" pitchFamily="66" charset="0"/>
              </a:rPr>
              <a:t>M</a:t>
            </a:r>
            <a:r>
              <a:rPr lang="en-US" sz="2800" baseline="-25000" dirty="0" smtClean="0">
                <a:solidFill>
                  <a:srgbClr val="7030A0"/>
                </a:solidFill>
              </a:rPr>
              <a:t>0</a:t>
            </a:r>
            <a:r>
              <a:rPr lang="en-US" sz="2800" dirty="0" smtClean="0">
                <a:solidFill>
                  <a:srgbClr val="7030A0"/>
                </a:solidFill>
              </a:rPr>
              <a:t> = </a:t>
            </a:r>
            <a:r>
              <a:rPr lang="en-US" sz="2800" dirty="0" err="1" smtClean="0">
                <a:solidFill>
                  <a:srgbClr val="7030A0"/>
                </a:solidFill>
              </a:rPr>
              <a:t>pt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8042" y="4279597"/>
            <a:ext cx="685800" cy="381000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3392" y="418666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 Nontrivial semi-classical wall-crossing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89" y="3342454"/>
            <a:ext cx="897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Other </a:t>
            </a:r>
            <a:r>
              <a:rPr lang="en-US" sz="2400" dirty="0" err="1" smtClean="0">
                <a:solidFill>
                  <a:srgbClr val="C00000"/>
                </a:solidFill>
              </a:rPr>
              <a:t>semiclassical</a:t>
            </a:r>
            <a:r>
              <a:rPr lang="en-US" sz="2400" dirty="0" smtClean="0">
                <a:solidFill>
                  <a:srgbClr val="C00000"/>
                </a:solidFill>
              </a:rPr>
              <a:t> chambers have </a:t>
            </a:r>
            <a:r>
              <a:rPr lang="en-US" sz="2400" dirty="0" err="1" smtClean="0">
                <a:solidFill>
                  <a:srgbClr val="C00000"/>
                </a:solidFill>
              </a:rPr>
              <a:t>nonsimple</a:t>
            </a:r>
            <a:r>
              <a:rPr lang="en-US" sz="2400" dirty="0" smtClean="0">
                <a:solidFill>
                  <a:srgbClr val="C00000"/>
                </a:solidFill>
              </a:rPr>
              <a:t> magnetic charges filled.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17" y="4787144"/>
            <a:ext cx="7813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06CA"/>
                </a:solidFill>
              </a:rPr>
              <a:t>(Higher rank is different.) </a:t>
            </a:r>
            <a:endParaRPr lang="en-US" sz="2800" dirty="0">
              <a:solidFill>
                <a:srgbClr val="7F06CA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81000" y="5624653"/>
            <a:ext cx="685800" cy="381000"/>
          </a:xfrm>
          <a:prstGeom prst="rightArrow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9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37522" y="555354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9966"/>
                </a:solidFill>
              </a:rPr>
              <a:t> Interesting math predictions </a:t>
            </a:r>
            <a:endParaRPr lang="en-US" sz="2800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" grpId="0" animBg="1"/>
      <p:bldP spid="10" grpId="0"/>
      <p:bldP spid="14" grpId="0" animBg="1"/>
      <p:bldP spid="15" grpId="0"/>
      <p:bldP spid="5" grpId="0"/>
      <p:bldP spid="4" grpId="0"/>
      <p:bldP spid="37" grpId="0" animBg="1"/>
      <p:bldP spid="3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752600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No exotics theorem 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   Harmonic </a:t>
            </a:r>
            <a:r>
              <a:rPr lang="en-US" sz="3600" dirty="0" err="1" smtClean="0">
                <a:solidFill>
                  <a:srgbClr val="00B050"/>
                </a:solidFill>
              </a:rPr>
              <a:t>spinors</a:t>
            </a:r>
            <a:r>
              <a:rPr lang="en-US" sz="3600" dirty="0" smtClean="0">
                <a:solidFill>
                  <a:srgbClr val="00B050"/>
                </a:solidFill>
              </a:rPr>
              <a:t> have definite </a:t>
            </a:r>
            <a:r>
              <a:rPr lang="en-US" sz="3600" dirty="0" err="1" smtClean="0">
                <a:solidFill>
                  <a:srgbClr val="00B050"/>
                </a:solidFill>
              </a:rPr>
              <a:t>chirality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38600" y="1905000"/>
            <a:ext cx="6858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828800" y="3505200"/>
            <a:ext cx="685800" cy="381000"/>
          </a:xfrm>
          <a:prstGeom prst="rightArrow">
            <a:avLst/>
          </a:prstGeom>
          <a:solidFill>
            <a:srgbClr val="0DD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3352800"/>
            <a:ext cx="336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</a:t>
            </a:r>
            <a:r>
              <a:rPr lang="en-US" sz="3600" baseline="30000" dirty="0" smtClean="0">
                <a:solidFill>
                  <a:srgbClr val="00B0F0"/>
                </a:solidFill>
              </a:rPr>
              <a:t>2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i="1" u="sng" dirty="0" smtClean="0">
                <a:solidFill>
                  <a:srgbClr val="00B0F0"/>
                </a:solidFill>
              </a:rPr>
              <a:t>index</a:t>
            </a:r>
            <a:r>
              <a:rPr lang="en-US" sz="3600" dirty="0" smtClean="0">
                <a:solidFill>
                  <a:srgbClr val="00B0F0"/>
                </a:solidFill>
              </a:rPr>
              <a:t> jumps!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429000"/>
            <a:ext cx="256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How?!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4156"/>
            <a:ext cx="8229600" cy="1143000"/>
          </a:xfrm>
        </p:spPr>
        <p:txBody>
          <a:bodyPr/>
          <a:lstStyle/>
          <a:p>
            <a:r>
              <a:rPr lang="en-US" dirty="0" smtClean="0"/>
              <a:t>Jumping Index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410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DEE3"/>
                </a:solidFill>
              </a:rPr>
              <a:t>(Similar picture proposed by M. Stern &amp; P. Yi)  </a:t>
            </a:r>
            <a:endParaRPr lang="en-US" sz="2400" dirty="0">
              <a:solidFill>
                <a:srgbClr val="0DDEE3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1066800"/>
            <a:ext cx="6553200" cy="646331"/>
            <a:chOff x="2286000" y="1066800"/>
            <a:chExt cx="6553200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1066800"/>
              <a:ext cx="655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C00000"/>
                  </a:solidFill>
                </a:rPr>
                <a:t>The L</a:t>
              </a:r>
              <a:r>
                <a:rPr lang="en-US" sz="3600" baseline="30000" dirty="0" smtClean="0">
                  <a:solidFill>
                    <a:srgbClr val="C00000"/>
                  </a:solidFill>
                </a:rPr>
                <a:t>2</a:t>
              </a:r>
              <a:r>
                <a:rPr lang="en-US" sz="3600" dirty="0" smtClean="0">
                  <a:solidFill>
                    <a:srgbClr val="C00000"/>
                  </a:solidFill>
                </a:rPr>
                <a:t>-kernel of D jumps.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106680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300" y="4191000"/>
            <a:ext cx="9029700" cy="1077218"/>
            <a:chOff x="38100" y="4824532"/>
            <a:chExt cx="90297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38100" y="4824532"/>
              <a:ext cx="9029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Along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hyperplanes</a:t>
              </a:r>
              <a:r>
                <a:rPr lang="en-US" sz="3200" dirty="0" smtClean="0">
                  <a:solidFill>
                    <a:srgbClr val="FF0000"/>
                  </a:solidFill>
                </a:rPr>
                <a:t> in </a:t>
              </a:r>
              <a:r>
                <a:rPr lang="en-US" sz="3200" dirty="0" smtClean="0">
                  <a:solidFill>
                    <a:srgbClr val="FF0000"/>
                  </a:solidFill>
                  <a:latin typeface="Script MT Bold" panose="03040602040607080904" pitchFamily="66" charset="0"/>
                </a:rPr>
                <a:t>Y</a:t>
              </a:r>
              <a:r>
                <a:rPr lang="en-US" sz="3200" dirty="0" smtClean="0">
                  <a:solidFill>
                    <a:srgbClr val="FF0000"/>
                  </a:solidFill>
                </a:rPr>
                <a:t>-space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zeromodes</a:t>
              </a:r>
              <a:r>
                <a:rPr lang="en-US" sz="3200" dirty="0" smtClean="0">
                  <a:solidFill>
                    <a:srgbClr val="FF0000"/>
                  </a:solidFill>
                </a:rPr>
                <a:t> mix with continuum and D</a:t>
              </a:r>
              <a:r>
                <a:rPr lang="en-US" sz="3200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sz="3200" dirty="0" smtClean="0">
                  <a:solidFill>
                    <a:srgbClr val="FF0000"/>
                  </a:solidFill>
                </a:rPr>
                <a:t> fails to be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Fredholm</a:t>
              </a:r>
              <a:r>
                <a:rPr lang="en-US" sz="3200" dirty="0" smtClean="0">
                  <a:solidFill>
                    <a:srgbClr val="FF0000"/>
                  </a:solidFill>
                </a:rPr>
                <a:t>.  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5205532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6096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We give </a:t>
            </a:r>
            <a:r>
              <a:rPr lang="en-US" sz="3200" u="sng" dirty="0" smtClean="0">
                <a:solidFill>
                  <a:srgbClr val="FF0000"/>
                </a:solidFill>
              </a:rPr>
              <a:t>explicit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smtClean="0">
                <a:solidFill>
                  <a:srgbClr val="FF0000"/>
                </a:solidFill>
              </a:rPr>
              <a:t>formulae</a:t>
            </a:r>
            <a:r>
              <a:rPr lang="en-US" sz="3200" dirty="0" smtClean="0">
                <a:solidFill>
                  <a:srgbClr val="FF0000"/>
                </a:solidFill>
              </a:rPr>
              <a:t> for these hyperplanes.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319" y="4267200"/>
            <a:ext cx="9067800" cy="2590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Goal Of Our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648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What can we learn about the differential geometry of monopole moduli spaces 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from these results?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Recently there has been some nice progress in understanding BPS states in </a:t>
            </a:r>
            <a:r>
              <a:rPr lang="en-US" sz="3600" dirty="0">
                <a:solidFill>
                  <a:srgbClr val="FF0000"/>
                </a:solidFill>
              </a:rPr>
              <a:t>d=4, N=2 supersymmetric </a:t>
            </a:r>
            <a:r>
              <a:rPr lang="en-US" sz="3600" dirty="0" smtClean="0">
                <a:solidFill>
                  <a:srgbClr val="FF0000"/>
                </a:solidFill>
              </a:rPr>
              <a:t>field theory: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95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No Exotics Theorem, Wall-Crossing Formulae,     Exact Results For Line Defect </a:t>
            </a:r>
            <a:r>
              <a:rPr lang="en-US" sz="3600" dirty="0" err="1" smtClean="0">
                <a:solidFill>
                  <a:srgbClr val="0033CC"/>
                </a:solidFill>
              </a:rPr>
              <a:t>Vev’s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8535"/>
            <a:ext cx="8229600" cy="1143000"/>
          </a:xfrm>
        </p:spPr>
        <p:txBody>
          <a:bodyPr/>
          <a:lstStyle/>
          <a:p>
            <a:r>
              <a:rPr lang="en-US" i="1" u="sng" dirty="0" smtClean="0"/>
              <a:t>How</a:t>
            </a:r>
            <a:r>
              <a:rPr lang="en-US" dirty="0" smtClean="0"/>
              <a:t> Does The BPS Space Jump?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Unframed/smooth/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vanilla: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upload.wikimedia.org/wikipedia/commons/thumb/6/67/Yan_Soibelman_2006.JPG/220px-Yan_Soibelman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28800"/>
            <a:ext cx="2133599" cy="1600200"/>
          </a:xfrm>
          <a:prstGeom prst="rect">
            <a:avLst/>
          </a:prstGeom>
          <a:noFill/>
        </p:spPr>
      </p:pic>
      <p:pic>
        <p:nvPicPr>
          <p:cNvPr id="5" name="Picture 2" descr="http://images.iop.org/objects/phw/news/12/1/17/max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47800"/>
            <a:ext cx="1371600" cy="19270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572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33CC"/>
                </a:solidFill>
              </a:rPr>
              <a:t>Framed: </a:t>
            </a:r>
            <a:endParaRPr lang="en-US" sz="4800" dirty="0">
              <a:solidFill>
                <a:srgbClr val="0033CC"/>
              </a:solidFill>
            </a:endParaRPr>
          </a:p>
        </p:txBody>
      </p:sp>
      <p:pic>
        <p:nvPicPr>
          <p:cNvPr id="7" name="Picture 11" descr="NeitzkeFig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419600"/>
            <a:ext cx="1447800" cy="1930400"/>
          </a:xfrm>
          <a:prstGeom prst="rect">
            <a:avLst/>
          </a:prstGeom>
          <a:noFill/>
        </p:spPr>
      </p:pic>
      <p:pic>
        <p:nvPicPr>
          <p:cNvPr id="8" name="Picture 10" descr="GaiottoFig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419600"/>
            <a:ext cx="1447800" cy="2086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0" y="1905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&amp;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4953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&amp;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2635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3"/>
            <a:ext cx="8229600" cy="1143000"/>
          </a:xfrm>
        </p:spPr>
        <p:txBody>
          <a:bodyPr/>
          <a:lstStyle/>
          <a:p>
            <a:r>
              <a:rPr lang="en-US" dirty="0" smtClean="0"/>
              <a:t>Framed Wall-Crossing: 1/2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29000"/>
            <a:ext cx="6587490" cy="659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295900" cy="655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9200" y="2362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``Protected spin characters’’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334000"/>
            <a:ext cx="8791099" cy="463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4343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7030A0"/>
                </a:solidFill>
              </a:rPr>
              <a:t>Where</a:t>
            </a:r>
            <a:r>
              <a:rPr lang="en-US" sz="3600" dirty="0" smtClean="0">
                <a:solidFill>
                  <a:srgbClr val="7030A0"/>
                </a:solidFill>
              </a:rPr>
              <a:t> does it jump?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172200"/>
            <a:ext cx="3127057" cy="4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5"/>
            <a:ext cx="8229600" cy="1143000"/>
          </a:xfrm>
        </p:spPr>
        <p:txBody>
          <a:bodyPr/>
          <a:lstStyle/>
          <a:p>
            <a:r>
              <a:rPr lang="en-US" dirty="0" smtClean="0"/>
              <a:t>Framed Wall-Crossing: 2/2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587490" cy="659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00600"/>
            <a:ext cx="420243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57600"/>
            <a:ext cx="5055870" cy="6019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2514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00B050"/>
                </a:solidFill>
              </a:rPr>
              <a:t>How</a:t>
            </a:r>
            <a:r>
              <a:rPr lang="en-US" sz="3600" dirty="0" smtClean="0">
                <a:solidFill>
                  <a:srgbClr val="00B050"/>
                </a:solidFill>
              </a:rPr>
              <a:t> does it jump across </a:t>
            </a:r>
            <a:r>
              <a:rPr lang="en-US" sz="3600" dirty="0" smtClean="0">
                <a:solidFill>
                  <a:srgbClr val="00B050"/>
                </a:solidFill>
                <a:latin typeface="Script MT Bold" panose="03040602040607080904" pitchFamily="66" charset="0"/>
              </a:rPr>
              <a:t>W</a:t>
            </a:r>
            <a:r>
              <a:rPr lang="en-US" sz="3600" dirty="0" smtClean="0">
                <a:solidFill>
                  <a:srgbClr val="00B050"/>
                </a:solidFill>
              </a:rPr>
              <a:t>(</a:t>
            </a:r>
            <a:r>
              <a:rPr lang="en-US" sz="36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</a:t>
            </a:r>
            <a:r>
              <a:rPr lang="en-US" sz="3600" baseline="-250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h</a:t>
            </a:r>
            <a:r>
              <a:rPr lang="en-US" sz="3600" dirty="0" smtClean="0">
                <a:solidFill>
                  <a:srgbClr val="00B050"/>
                </a:solidFill>
                <a:sym typeface="Mathematica1" panose="05000502060100000001" pitchFamily="2" charset="2"/>
              </a:rPr>
              <a:t>) </a:t>
            </a:r>
            <a:r>
              <a:rPr lang="en-US" sz="3600" dirty="0" smtClean="0">
                <a:solidFill>
                  <a:srgbClr val="00B050"/>
                </a:solidFill>
              </a:rPr>
              <a:t>?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791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is an operator-valued function of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943600"/>
            <a:ext cx="304800" cy="3695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43600"/>
            <a:ext cx="67056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3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 </a:t>
            </a:r>
            <a:r>
              <a:rPr lang="en-US" dirty="0" err="1" smtClean="0"/>
              <a:t>Semiclassical</a:t>
            </a:r>
            <a:r>
              <a:rPr lang="en-US" dirty="0" smtClean="0"/>
              <a:t> Vanilla </a:t>
            </a:r>
            <a:br>
              <a:rPr lang="en-US" dirty="0" smtClean="0"/>
            </a:br>
            <a:r>
              <a:rPr lang="en-US" dirty="0" smtClean="0"/>
              <a:t>Wall Crossing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2007870" cy="510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81400"/>
            <a:ext cx="6419850" cy="4914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19600"/>
            <a:ext cx="6225540" cy="4648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6172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``Constituent BPS states exist’’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251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[</a:t>
            </a:r>
            <a:r>
              <a:rPr lang="en-US" sz="2400" dirty="0" err="1" smtClean="0">
                <a:solidFill>
                  <a:srgbClr val="0033CC"/>
                </a:solidFill>
              </a:rPr>
              <a:t>Gauntlett</a:t>
            </a:r>
            <a:r>
              <a:rPr lang="en-US" sz="2400" dirty="0">
                <a:solidFill>
                  <a:srgbClr val="0033CC"/>
                </a:solidFill>
              </a:rPr>
              <a:t>,  Kim,  Lee,  </a:t>
            </a:r>
            <a:r>
              <a:rPr lang="en-US" sz="2400" dirty="0" smtClean="0">
                <a:solidFill>
                  <a:srgbClr val="0033CC"/>
                </a:solidFill>
              </a:rPr>
              <a:t>Yi (2000) ]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334000"/>
            <a:ext cx="3421380" cy="51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Does not exist for </a:t>
            </a:r>
            <a:r>
              <a:rPr lang="en-US" sz="32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 = </a:t>
            </a:r>
            <a:r>
              <a:rPr lang="en-US" sz="3200" dirty="0" err="1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su</a:t>
            </a:r>
            <a:r>
              <a:rPr lang="en-US" sz="3200" dirty="0" smtClean="0">
                <a:solidFill>
                  <a:srgbClr val="FF0000"/>
                </a:solidFill>
              </a:rPr>
              <a:t>(2)   (</a:t>
            </a:r>
            <a:r>
              <a:rPr lang="en-US" sz="3200" dirty="0" err="1" smtClean="0">
                <a:solidFill>
                  <a:srgbClr val="FF0000"/>
                </a:solidFill>
              </a:rPr>
              <a:t>Seiberg</a:t>
            </a:r>
            <a:r>
              <a:rPr lang="en-US" sz="3200" dirty="0" smtClean="0">
                <a:solidFill>
                  <a:srgbClr val="FF0000"/>
                </a:solidFill>
              </a:rPr>
              <a:t> &amp; Witten 1994)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2499360" cy="510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1066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= </a:t>
            </a:r>
            <a:r>
              <a:rPr lang="en-US" sz="4000" dirty="0" err="1" smtClean="0">
                <a:solidFill>
                  <a:srgbClr val="0033CC"/>
                </a:solidFill>
              </a:rPr>
              <a:t>Taub</a:t>
            </a:r>
            <a:r>
              <a:rPr lang="en-US" sz="4000" dirty="0" smtClean="0">
                <a:solidFill>
                  <a:srgbClr val="0033CC"/>
                </a:solidFill>
              </a:rPr>
              <a:t>-NUT: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715000"/>
            <a:ext cx="1501140" cy="659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38800"/>
            <a:ext cx="329946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372276"/>
            <a:ext cx="1527810" cy="4610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82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Zeromodes</a:t>
            </a:r>
            <a:r>
              <a:rPr lang="en-US" sz="3600" dirty="0" smtClean="0">
                <a:solidFill>
                  <a:srgbClr val="FF0000"/>
                </a:solidFill>
              </a:rPr>
              <a:t> of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r>
              <a:rPr lang="en-US" sz="3600" baseline="-25000" dirty="0" smtClean="0">
                <a:solidFill>
                  <a:srgbClr val="FF0000"/>
                </a:solidFill>
              </a:rPr>
              <a:t>0</a:t>
            </a:r>
            <a:r>
              <a:rPr lang="en-US" sz="3600" dirty="0" smtClean="0">
                <a:solidFill>
                  <a:srgbClr val="FF0000"/>
                </a:solidFill>
              </a:rPr>
              <a:t> can be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explicitly</a:t>
            </a:r>
            <a:r>
              <a:rPr lang="en-US" sz="3600" dirty="0" smtClean="0">
                <a:solidFill>
                  <a:srgbClr val="FF0000"/>
                </a:solidFill>
              </a:rPr>
              <a:t> computed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[C. Pope, 1978]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400" y="4495800"/>
            <a:ext cx="3200400" cy="1219200"/>
            <a:chOff x="1524000" y="2209800"/>
            <a:chExt cx="3200400" cy="1219200"/>
          </a:xfrm>
        </p:grpSpPr>
        <p:grpSp>
          <p:nvGrpSpPr>
            <p:cNvPr id="18" name="Group 17"/>
            <p:cNvGrpSpPr/>
            <p:nvPr/>
          </p:nvGrpSpPr>
          <p:grpSpPr>
            <a:xfrm>
              <a:off x="1524000" y="2209800"/>
              <a:ext cx="3200400" cy="1219200"/>
              <a:chOff x="1524000" y="2209800"/>
              <a:chExt cx="3200400" cy="1219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524000" y="2209800"/>
                <a:ext cx="3124200" cy="12192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00400" y="2209800"/>
                <a:ext cx="1524000" cy="1219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971800" y="2209800"/>
              <a:ext cx="685800" cy="1219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95800"/>
            <a:ext cx="3577590" cy="7010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14600" y="4724400"/>
            <a:ext cx="750570" cy="777240"/>
            <a:chOff x="2743200" y="3733800"/>
            <a:chExt cx="750570" cy="77724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743200" y="3733800"/>
              <a:ext cx="0" cy="762000"/>
            </a:xfrm>
            <a:prstGeom prst="straightConnector1">
              <a:avLst/>
            </a:prstGeom>
            <a:ln w="762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810000"/>
              <a:ext cx="521970" cy="70104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600200" y="152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>
                <a:solidFill>
                  <a:schemeClr val="accent2"/>
                </a:solidFill>
              </a:rPr>
              <a:t>Why</a:t>
            </a:r>
            <a:r>
              <a:rPr lang="en-US" sz="4000" dirty="0" smtClean="0">
                <a:solidFill>
                  <a:schemeClr val="accent2"/>
                </a:solidFill>
              </a:rPr>
              <a:t> choose </a:t>
            </a:r>
            <a:r>
              <a:rPr lang="en-US" sz="4000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</a:t>
            </a:r>
            <a:r>
              <a:rPr lang="en-US" sz="4000" baseline="-25000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m </a:t>
            </a:r>
            <a:r>
              <a:rPr lang="en-US" sz="4000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 = H</a:t>
            </a:r>
            <a:r>
              <a:rPr lang="en-US" sz="4000" baseline="-25000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1</a:t>
            </a:r>
            <a:r>
              <a:rPr lang="en-US" sz="4000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 + H</a:t>
            </a:r>
            <a:r>
              <a:rPr lang="en-US" sz="4000" baseline="-25000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2</a:t>
            </a:r>
            <a:r>
              <a:rPr lang="en-US" sz="4000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 ??</a:t>
            </a:r>
            <a:endParaRPr lang="en-US" sz="4000" baseline="-25000" dirty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5791200"/>
            <a:ext cx="1600200" cy="636270"/>
            <a:chOff x="381000" y="4724400"/>
            <a:chExt cx="1600200" cy="63627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1066800" y="5105400"/>
              <a:ext cx="914400" cy="0"/>
            </a:xfrm>
            <a:prstGeom prst="straightConnector1">
              <a:avLst/>
            </a:prstGeom>
            <a:ln w="762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724400"/>
              <a:ext cx="438150" cy="63627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990600" y="3200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What do the </a:t>
            </a:r>
            <a:r>
              <a:rPr lang="en-US" sz="4000" i="1" u="sng" dirty="0" err="1" smtClean="0">
                <a:solidFill>
                  <a:schemeClr val="accent2"/>
                </a:solidFill>
                <a:sym typeface="Mathematica1" panose="05000502060100000001" pitchFamily="2" charset="2"/>
              </a:rPr>
              <a:t>zeromodes</a:t>
            </a:r>
            <a:r>
              <a:rPr lang="en-US" sz="4000" i="1" u="sng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 look like</a:t>
            </a:r>
            <a:r>
              <a:rPr lang="en-US" sz="4000" dirty="0" smtClean="0">
                <a:solidFill>
                  <a:schemeClr val="accent2"/>
                </a:solidFill>
                <a:sym typeface="Mathematica1" panose="05000502060100000001" pitchFamily="2" charset="2"/>
              </a:rPr>
              <a:t> ??</a:t>
            </a:r>
            <a:endParaRPr lang="en-US" sz="4000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447800"/>
            <a:ext cx="5374965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5" y="304800"/>
            <a:ext cx="6693794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638800"/>
            <a:ext cx="3201829" cy="72437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295400" y="4648200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67400"/>
            <a:ext cx="1984534" cy="342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10200" y="1905000"/>
            <a:ext cx="3200400" cy="1219200"/>
            <a:chOff x="1524000" y="2209800"/>
            <a:chExt cx="3200400" cy="1219200"/>
          </a:xfrm>
        </p:grpSpPr>
        <p:grpSp>
          <p:nvGrpSpPr>
            <p:cNvPr id="11" name="Group 10"/>
            <p:cNvGrpSpPr/>
            <p:nvPr/>
          </p:nvGrpSpPr>
          <p:grpSpPr>
            <a:xfrm>
              <a:off x="1524000" y="2209800"/>
              <a:ext cx="3200400" cy="1219200"/>
              <a:chOff x="1524000" y="2209800"/>
              <a:chExt cx="3200400" cy="1219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524000" y="2209800"/>
                <a:ext cx="3124200" cy="12192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00400" y="2209800"/>
                <a:ext cx="1524000" cy="1219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971800" y="2209800"/>
              <a:ext cx="685800" cy="1219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7696200" y="2057400"/>
            <a:ext cx="0" cy="76200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133600"/>
            <a:ext cx="521970" cy="70104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943600" y="3352800"/>
            <a:ext cx="914400" cy="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71800"/>
            <a:ext cx="438150" cy="6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Semiclassical</a:t>
            </a:r>
            <a:r>
              <a:rPr lang="en-US" dirty="0" smtClean="0"/>
              <a:t> Framed </a:t>
            </a:r>
            <a:br>
              <a:rPr lang="en-US" dirty="0" smtClean="0"/>
            </a:br>
            <a:r>
              <a:rPr lang="en-US" dirty="0" smtClean="0"/>
              <a:t>Wall-Crossing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200787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029200"/>
            <a:ext cx="2042160" cy="556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62200"/>
            <a:ext cx="311277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1066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Well-known spectrum of smooth BPS states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[</a:t>
            </a:r>
            <a:r>
              <a:rPr lang="en-US" sz="2400" dirty="0" err="1" smtClean="0">
                <a:solidFill>
                  <a:srgbClr val="FF0000"/>
                </a:solidFill>
              </a:rPr>
              <a:t>Seiberg</a:t>
            </a:r>
            <a:r>
              <a:rPr lang="en-US" sz="2400" dirty="0" smtClean="0">
                <a:solidFill>
                  <a:srgbClr val="FF0000"/>
                </a:solidFill>
              </a:rPr>
              <a:t> &amp; Witten]: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1600"/>
            <a:ext cx="1192530" cy="3619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2057400"/>
            <a:ext cx="5124450" cy="1424940"/>
            <a:chOff x="381000" y="2057400"/>
            <a:chExt cx="5124450" cy="142494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1000" y="2590800"/>
              <a:ext cx="441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990600" y="2057400"/>
              <a:ext cx="4514850" cy="1424940"/>
              <a:chOff x="990600" y="2057400"/>
              <a:chExt cx="4514850" cy="142494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524000" y="2438400"/>
                <a:ext cx="304800" cy="3048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810000" y="2438400"/>
                <a:ext cx="304800" cy="3048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2971800"/>
                <a:ext cx="1409700" cy="51054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1400" y="2971800"/>
                <a:ext cx="1924050" cy="51054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2057400"/>
                <a:ext cx="499110" cy="438150"/>
              </a:xfrm>
              <a:prstGeom prst="rect">
                <a:avLst/>
              </a:prstGeom>
            </p:spPr>
          </p:pic>
        </p:grpSp>
      </p:grpSp>
      <p:pic>
        <p:nvPicPr>
          <p:cNvPr id="29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19800"/>
            <a:ext cx="6587490" cy="6591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Line defect L: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8713470" cy="5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Explicit Generator Of PSC’s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7928610" cy="643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200400"/>
            <a:ext cx="8661689" cy="533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0"/>
            <a:ext cx="774057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962401"/>
            <a:ext cx="4748128" cy="6857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2948940" cy="45339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4800" y="60198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58674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Predictions for </a:t>
            </a:r>
            <a:r>
              <a:rPr lang="en-US" sz="2800" dirty="0" err="1" smtClean="0"/>
              <a:t>ker</a:t>
            </a:r>
            <a:r>
              <a:rPr lang="en-US" sz="2800" dirty="0" smtClean="0"/>
              <a:t> </a:t>
            </a:r>
            <a:r>
              <a:rPr lang="en-US" sz="2800" b="1" dirty="0" smtClean="0"/>
              <a:t>D</a:t>
            </a:r>
            <a:r>
              <a:rPr lang="en-US" sz="2800" dirty="0" smtClean="0"/>
              <a:t>  for infinitely many moduli spaces of arbitrarily high magnetic charge.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08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6340567"/>
            <a:ext cx="80772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Future Directions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94144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Singular Monopole Moduli: Dimension &amp; Existence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N=2 d=4 SYM: Collective Coordinates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Semiclassical</a:t>
            </a:r>
            <a:r>
              <a:rPr lang="en-US" sz="2800" dirty="0" smtClean="0">
                <a:solidFill>
                  <a:srgbClr val="FF0000"/>
                </a:solidFill>
              </a:rPr>
              <a:t> (Framed) BPS States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 1: No Exotics &amp; Generalized Sen Conjecture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6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Application 2: Wall-crossing &amp; </a:t>
            </a:r>
            <a:r>
              <a:rPr lang="en-US" sz="2800" dirty="0" err="1" smtClean="0">
                <a:solidFill>
                  <a:srgbClr val="FF0000"/>
                </a:solidFill>
              </a:rPr>
              <a:t>Fredholm</a:t>
            </a:r>
            <a:r>
              <a:rPr lang="en-US" sz="2800" dirty="0" smtClean="0">
                <a:solidFill>
                  <a:srgbClr val="FF0000"/>
                </a:solidFill>
              </a:rPr>
              <a:t> Property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 -1/4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Add matter and arbitrary Wilson-’t </a:t>
            </a:r>
            <a:r>
              <a:rPr lang="en-US" sz="3200" dirty="0" err="1" smtClean="0">
                <a:solidFill>
                  <a:srgbClr val="0033CC"/>
                </a:solidFill>
              </a:rPr>
              <a:t>Hooft</a:t>
            </a:r>
            <a:r>
              <a:rPr lang="en-US" sz="3200" dirty="0" smtClean="0">
                <a:solidFill>
                  <a:srgbClr val="0033CC"/>
                </a:solidFill>
              </a:rPr>
              <a:t> lines. (In progress with Daniel Brennan)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343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Combine the localization result of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Ito, Okuda, Taki with ``</a:t>
            </a:r>
            <a:r>
              <a:rPr lang="en-US" sz="3200" dirty="0" err="1" smtClean="0">
                <a:solidFill>
                  <a:srgbClr val="FF0000"/>
                </a:solidFill>
              </a:rPr>
              <a:t>Darboux</a:t>
            </a:r>
            <a:r>
              <a:rPr lang="en-US" sz="3200" dirty="0" smtClean="0">
                <a:solidFill>
                  <a:srgbClr val="FF0000"/>
                </a:solidFill>
              </a:rPr>
              <a:t> expansion’’ of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GMN to get an interesting L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-index theorem on (</a:t>
            </a:r>
            <a:r>
              <a:rPr lang="en-US" sz="3200" dirty="0" err="1" smtClean="0">
                <a:solidFill>
                  <a:srgbClr val="FF0000"/>
                </a:solidFill>
              </a:rPr>
              <a:t>noncompact</a:t>
            </a:r>
            <a:r>
              <a:rPr lang="en-US" sz="3200" dirty="0" smtClean="0">
                <a:solidFill>
                  <a:srgbClr val="FF0000"/>
                </a:solidFill>
              </a:rPr>
              <a:t>!) monopole moduli spaces 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19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Understand better how </a:t>
            </a:r>
            <a:r>
              <a:rPr lang="en-US" sz="3200" dirty="0" err="1" smtClean="0">
                <a:solidFill>
                  <a:srgbClr val="7030A0"/>
                </a:solidFill>
              </a:rPr>
              <a:t>Fredholm</a:t>
            </a:r>
            <a:r>
              <a:rPr lang="en-US" sz="3200" dirty="0" smtClean="0">
                <a:solidFill>
                  <a:srgbClr val="7030A0"/>
                </a:solidFill>
              </a:rPr>
              <a:t> property fails by using asymptotic form of the monopole metric.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99060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8288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Singular Monopoles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0" y="2286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66800" y="633478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Future Directions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914400" y="9906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FFFF00"/>
                </a:solidFill>
              </a:rPr>
              <a:t>Monopoles &amp; Monopole Moduli Space</a:t>
            </a:r>
          </a:p>
        </p:txBody>
      </p:sp>
      <p:sp>
        <p:nvSpPr>
          <p:cNvPr id="25" name="Oval 24"/>
          <p:cNvSpPr/>
          <p:nvPr/>
        </p:nvSpPr>
        <p:spPr>
          <a:xfrm>
            <a:off x="0" y="1066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0" y="190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0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0" y="3505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0" y="426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0" y="5029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0" y="57150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0" y="6400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266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Singular Monopole Moduli: Dimension &amp; Existence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90600" y="3429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N=2 d=4 SYM: Collective Coordinates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41910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Semiclassical</a:t>
            </a:r>
            <a:r>
              <a:rPr lang="en-US" sz="2800" dirty="0" smtClean="0"/>
              <a:t> (Framed) BPS States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990600" y="4953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1: No Exotics &amp; Generalized Sen Conjecture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Application 2: Wall-crossing &amp; </a:t>
            </a:r>
            <a:r>
              <a:rPr lang="en-US" sz="2800" dirty="0" err="1" smtClean="0"/>
              <a:t>Fredholm</a:t>
            </a:r>
            <a:r>
              <a:rPr lang="en-US" sz="2800" dirty="0" smtClean="0"/>
              <a:t> Property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228600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 -2/4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63" y="167640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Understand better how </a:t>
            </a:r>
            <a:r>
              <a:rPr lang="en-US" sz="3200" dirty="0" err="1" smtClean="0">
                <a:solidFill>
                  <a:srgbClr val="7030A0"/>
                </a:solidFill>
              </a:rPr>
              <a:t>Fredholm</a:t>
            </a:r>
            <a:r>
              <a:rPr lang="en-US" sz="3200" dirty="0" smtClean="0">
                <a:solidFill>
                  <a:srgbClr val="7030A0"/>
                </a:solidFill>
              </a:rPr>
              <a:t> property of </a:t>
            </a:r>
            <a:r>
              <a:rPr lang="en-US" sz="3200" b="1" dirty="0" smtClean="0">
                <a:solidFill>
                  <a:srgbClr val="7030A0"/>
                </a:solidFill>
              </a:rPr>
              <a:t>D</a:t>
            </a:r>
            <a:r>
              <a:rPr lang="en-US" sz="3200" dirty="0" smtClean="0">
                <a:solidFill>
                  <a:srgbClr val="7030A0"/>
                </a:solidFill>
              </a:rPr>
              <a:t> fails: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Use asymptotic metric for moduli space for widely separated monopoles with charges </a:t>
            </a:r>
            <a:r>
              <a:rPr lang="en-US" sz="32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 {simple roots}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026" name="Picture 2" descr="http://cas.sdss.org/dr6/en/proj/basic/galaxies/images/752-6-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2003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86200"/>
            <a:ext cx="941070" cy="560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715000"/>
            <a:ext cx="4343400" cy="61341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5791200" y="46482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000" y="1066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(In progress with Daniel Brennan &amp; Andy Royston)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 -3/4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43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GMN-2010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There are methods to compute </a:t>
            </a:r>
            <a:r>
              <a:rPr lang="en-US" sz="2800" dirty="0" err="1" smtClean="0">
                <a:solidFill>
                  <a:srgbClr val="0033CC"/>
                </a:solidFill>
              </a:rPr>
              <a:t>vev’s</a:t>
            </a:r>
            <a:r>
              <a:rPr lang="en-US" sz="2800" dirty="0" smtClean="0">
                <a:solidFill>
                  <a:srgbClr val="0033CC"/>
                </a:solidFill>
              </a:rPr>
              <a:t> of </a:t>
            </a:r>
            <a:r>
              <a:rPr lang="en-US" sz="2800" dirty="0" err="1" smtClean="0">
                <a:solidFill>
                  <a:srgbClr val="0033CC"/>
                </a:solidFill>
              </a:rPr>
              <a:t>susy</a:t>
            </a:r>
            <a:r>
              <a:rPr lang="en-US" sz="2800" dirty="0" smtClean="0">
                <a:solidFill>
                  <a:srgbClr val="0033CC"/>
                </a:solidFill>
              </a:rPr>
              <a:t> line defects on </a:t>
            </a:r>
            <a:r>
              <a:rPr lang="en-US" sz="2800" dirty="0" smtClean="0">
                <a:solidFill>
                  <a:srgbClr val="0033CC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R</a:t>
            </a:r>
            <a:r>
              <a:rPr lang="en-US" sz="2800" baseline="30000" dirty="0" smtClean="0">
                <a:solidFill>
                  <a:srgbClr val="0033CC"/>
                </a:solidFill>
              </a:rPr>
              <a:t>3</a:t>
            </a:r>
            <a:r>
              <a:rPr lang="en-US" sz="2800" dirty="0" smtClean="0">
                <a:solidFill>
                  <a:srgbClr val="0033CC"/>
                </a:solidFill>
              </a:rPr>
              <a:t> x S</a:t>
            </a:r>
            <a:r>
              <a:rPr lang="en-US" sz="2800" baseline="30000" dirty="0" smtClean="0">
                <a:solidFill>
                  <a:srgbClr val="0033CC"/>
                </a:solidFill>
              </a:rPr>
              <a:t>1</a:t>
            </a:r>
            <a:r>
              <a:rPr lang="en-US" sz="2800" dirty="0" smtClean="0">
                <a:solidFill>
                  <a:srgbClr val="0033CC"/>
                </a:solidFill>
              </a:rPr>
              <a:t> exactly.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4415790" cy="659130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2438400" y="5105400"/>
            <a:ext cx="3810000" cy="1752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828800" y="4648200"/>
            <a:ext cx="990600" cy="6858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400" y="3810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Weak coupling expression + known </a:t>
            </a:r>
            <a:r>
              <a:rPr lang="en-US" sz="2400" dirty="0" err="1" smtClean="0">
                <a:solidFill>
                  <a:srgbClr val="7030A0"/>
                </a:solidFill>
              </a:rPr>
              <a:t>nonperturbative</a:t>
            </a:r>
            <a:r>
              <a:rPr lang="en-US" sz="2400" dirty="0" smtClean="0">
                <a:solidFill>
                  <a:srgbClr val="7030A0"/>
                </a:solidFill>
              </a:rPr>
              <a:t> corrections.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5000" y="3810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Surprising </a:t>
            </a:r>
            <a:r>
              <a:rPr lang="en-US" sz="2400" dirty="0" err="1" smtClean="0">
                <a:solidFill>
                  <a:srgbClr val="FFC000"/>
                </a:solidFill>
              </a:rPr>
              <a:t>nonperturbative</a:t>
            </a:r>
            <a:r>
              <a:rPr lang="en-US" sz="2400" dirty="0" smtClean="0">
                <a:solidFill>
                  <a:srgbClr val="FFC000"/>
                </a:solidFill>
              </a:rPr>
              <a:t> correction</a:t>
            </a:r>
            <a:endParaRPr lang="en-US" sz="2400" dirty="0">
              <a:solidFill>
                <a:srgbClr val="FFC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467600" y="4800600"/>
            <a:ext cx="685800" cy="61903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57201" y="5486400"/>
            <a:ext cx="8612799" cy="914400"/>
            <a:chOff x="406" y="3472"/>
            <a:chExt cx="25780" cy="2737"/>
          </a:xfrm>
          <a:solidFill>
            <a:srgbClr val="0000FF"/>
          </a:solidFill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406" y="3662"/>
              <a:ext cx="355" cy="159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340" y="8"/>
                </a:cxn>
                <a:cxn ang="0">
                  <a:pos x="348" y="16"/>
                </a:cxn>
                <a:cxn ang="0">
                  <a:pos x="355" y="31"/>
                </a:cxn>
                <a:cxn ang="0">
                  <a:pos x="355" y="39"/>
                </a:cxn>
                <a:cxn ang="0">
                  <a:pos x="348" y="47"/>
                </a:cxn>
                <a:cxn ang="0">
                  <a:pos x="348" y="63"/>
                </a:cxn>
                <a:cxn ang="0">
                  <a:pos x="348" y="63"/>
                </a:cxn>
                <a:cxn ang="0">
                  <a:pos x="63" y="799"/>
                </a:cxn>
                <a:cxn ang="0">
                  <a:pos x="348" y="1535"/>
                </a:cxn>
                <a:cxn ang="0">
                  <a:pos x="348" y="1550"/>
                </a:cxn>
                <a:cxn ang="0">
                  <a:pos x="355" y="1558"/>
                </a:cxn>
                <a:cxn ang="0">
                  <a:pos x="355" y="1558"/>
                </a:cxn>
                <a:cxn ang="0">
                  <a:pos x="348" y="1574"/>
                </a:cxn>
                <a:cxn ang="0">
                  <a:pos x="340" y="1590"/>
                </a:cxn>
                <a:cxn ang="0">
                  <a:pos x="316" y="1590"/>
                </a:cxn>
                <a:cxn ang="0">
                  <a:pos x="308" y="1590"/>
                </a:cxn>
                <a:cxn ang="0">
                  <a:pos x="292" y="1582"/>
                </a:cxn>
                <a:cxn ang="0">
                  <a:pos x="292" y="1566"/>
                </a:cxn>
                <a:cxn ang="0">
                  <a:pos x="284" y="1558"/>
                </a:cxn>
                <a:cxn ang="0">
                  <a:pos x="8" y="823"/>
                </a:cxn>
                <a:cxn ang="0">
                  <a:pos x="0" y="815"/>
                </a:cxn>
                <a:cxn ang="0">
                  <a:pos x="0" y="807"/>
                </a:cxn>
                <a:cxn ang="0">
                  <a:pos x="0" y="799"/>
                </a:cxn>
                <a:cxn ang="0">
                  <a:pos x="0" y="799"/>
                </a:cxn>
                <a:cxn ang="0">
                  <a:pos x="0" y="783"/>
                </a:cxn>
                <a:cxn ang="0">
                  <a:pos x="8" y="767"/>
                </a:cxn>
                <a:cxn ang="0">
                  <a:pos x="284" y="39"/>
                </a:cxn>
                <a:cxn ang="0">
                  <a:pos x="292" y="23"/>
                </a:cxn>
                <a:cxn ang="0">
                  <a:pos x="300" y="8"/>
                </a:cxn>
                <a:cxn ang="0">
                  <a:pos x="308" y="0"/>
                </a:cxn>
                <a:cxn ang="0">
                  <a:pos x="316" y="0"/>
                </a:cxn>
              </a:cxnLst>
              <a:rect l="0" t="0" r="r" b="b"/>
              <a:pathLst>
                <a:path w="355" h="1590">
                  <a:moveTo>
                    <a:pt x="316" y="0"/>
                  </a:moveTo>
                  <a:lnTo>
                    <a:pt x="340" y="8"/>
                  </a:lnTo>
                  <a:lnTo>
                    <a:pt x="348" y="16"/>
                  </a:lnTo>
                  <a:lnTo>
                    <a:pt x="355" y="31"/>
                  </a:lnTo>
                  <a:lnTo>
                    <a:pt x="355" y="39"/>
                  </a:lnTo>
                  <a:lnTo>
                    <a:pt x="348" y="47"/>
                  </a:lnTo>
                  <a:lnTo>
                    <a:pt x="348" y="63"/>
                  </a:lnTo>
                  <a:lnTo>
                    <a:pt x="348" y="63"/>
                  </a:lnTo>
                  <a:lnTo>
                    <a:pt x="63" y="799"/>
                  </a:lnTo>
                  <a:lnTo>
                    <a:pt x="348" y="1535"/>
                  </a:lnTo>
                  <a:lnTo>
                    <a:pt x="348" y="1550"/>
                  </a:lnTo>
                  <a:lnTo>
                    <a:pt x="355" y="1558"/>
                  </a:lnTo>
                  <a:lnTo>
                    <a:pt x="355" y="1558"/>
                  </a:lnTo>
                  <a:lnTo>
                    <a:pt x="348" y="1574"/>
                  </a:lnTo>
                  <a:lnTo>
                    <a:pt x="340" y="1590"/>
                  </a:lnTo>
                  <a:lnTo>
                    <a:pt x="316" y="1590"/>
                  </a:lnTo>
                  <a:lnTo>
                    <a:pt x="308" y="1590"/>
                  </a:lnTo>
                  <a:lnTo>
                    <a:pt x="292" y="1582"/>
                  </a:lnTo>
                  <a:lnTo>
                    <a:pt x="292" y="1566"/>
                  </a:lnTo>
                  <a:lnTo>
                    <a:pt x="284" y="1558"/>
                  </a:lnTo>
                  <a:lnTo>
                    <a:pt x="8" y="823"/>
                  </a:lnTo>
                  <a:lnTo>
                    <a:pt x="0" y="815"/>
                  </a:lnTo>
                  <a:lnTo>
                    <a:pt x="0" y="807"/>
                  </a:lnTo>
                  <a:lnTo>
                    <a:pt x="0" y="799"/>
                  </a:lnTo>
                  <a:lnTo>
                    <a:pt x="0" y="799"/>
                  </a:lnTo>
                  <a:lnTo>
                    <a:pt x="0" y="783"/>
                  </a:lnTo>
                  <a:lnTo>
                    <a:pt x="8" y="767"/>
                  </a:lnTo>
                  <a:lnTo>
                    <a:pt x="284" y="39"/>
                  </a:lnTo>
                  <a:lnTo>
                    <a:pt x="292" y="23"/>
                  </a:lnTo>
                  <a:lnTo>
                    <a:pt x="300" y="8"/>
                  </a:lnTo>
                  <a:lnTo>
                    <a:pt x="308" y="0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903" y="3780"/>
              <a:ext cx="1026" cy="107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995" y="0"/>
                </a:cxn>
                <a:cxn ang="0">
                  <a:pos x="1026" y="356"/>
                </a:cxn>
                <a:cxn ang="0">
                  <a:pos x="987" y="356"/>
                </a:cxn>
                <a:cxn ang="0">
                  <a:pos x="979" y="246"/>
                </a:cxn>
                <a:cxn ang="0">
                  <a:pos x="955" y="167"/>
                </a:cxn>
                <a:cxn ang="0">
                  <a:pos x="924" y="111"/>
                </a:cxn>
                <a:cxn ang="0">
                  <a:pos x="876" y="72"/>
                </a:cxn>
                <a:cxn ang="0">
                  <a:pos x="805" y="56"/>
                </a:cxn>
                <a:cxn ang="0">
                  <a:pos x="703" y="48"/>
                </a:cxn>
                <a:cxn ang="0">
                  <a:pos x="679" y="48"/>
                </a:cxn>
                <a:cxn ang="0">
                  <a:pos x="655" y="48"/>
                </a:cxn>
                <a:cxn ang="0">
                  <a:pos x="632" y="48"/>
                </a:cxn>
                <a:cxn ang="0">
                  <a:pos x="608" y="56"/>
                </a:cxn>
                <a:cxn ang="0">
                  <a:pos x="600" y="56"/>
                </a:cxn>
                <a:cxn ang="0">
                  <a:pos x="592" y="72"/>
                </a:cxn>
                <a:cxn ang="0">
                  <a:pos x="584" y="80"/>
                </a:cxn>
                <a:cxn ang="0">
                  <a:pos x="584" y="95"/>
                </a:cxn>
                <a:cxn ang="0">
                  <a:pos x="584" y="111"/>
                </a:cxn>
                <a:cxn ang="0">
                  <a:pos x="584" y="950"/>
                </a:cxn>
                <a:cxn ang="0">
                  <a:pos x="584" y="981"/>
                </a:cxn>
                <a:cxn ang="0">
                  <a:pos x="592" y="1005"/>
                </a:cxn>
                <a:cxn ang="0">
                  <a:pos x="616" y="1013"/>
                </a:cxn>
                <a:cxn ang="0">
                  <a:pos x="671" y="1021"/>
                </a:cxn>
                <a:cxn ang="0">
                  <a:pos x="750" y="1029"/>
                </a:cxn>
                <a:cxn ang="0">
                  <a:pos x="813" y="1029"/>
                </a:cxn>
                <a:cxn ang="0">
                  <a:pos x="813" y="1076"/>
                </a:cxn>
                <a:cxn ang="0">
                  <a:pos x="750" y="1076"/>
                </a:cxn>
                <a:cxn ang="0">
                  <a:pos x="663" y="1076"/>
                </a:cxn>
                <a:cxn ang="0">
                  <a:pos x="584" y="1076"/>
                </a:cxn>
                <a:cxn ang="0">
                  <a:pos x="513" y="1076"/>
                </a:cxn>
                <a:cxn ang="0">
                  <a:pos x="442" y="1076"/>
                </a:cxn>
                <a:cxn ang="0">
                  <a:pos x="356" y="1076"/>
                </a:cxn>
                <a:cxn ang="0">
                  <a:pos x="277" y="1076"/>
                </a:cxn>
                <a:cxn ang="0">
                  <a:pos x="214" y="1076"/>
                </a:cxn>
                <a:cxn ang="0">
                  <a:pos x="214" y="1029"/>
                </a:cxn>
                <a:cxn ang="0">
                  <a:pos x="277" y="1029"/>
                </a:cxn>
                <a:cxn ang="0">
                  <a:pos x="356" y="1021"/>
                </a:cxn>
                <a:cxn ang="0">
                  <a:pos x="403" y="1013"/>
                </a:cxn>
                <a:cxn ang="0">
                  <a:pos x="427" y="1005"/>
                </a:cxn>
                <a:cxn ang="0">
                  <a:pos x="442" y="981"/>
                </a:cxn>
                <a:cxn ang="0">
                  <a:pos x="442" y="950"/>
                </a:cxn>
                <a:cxn ang="0">
                  <a:pos x="442" y="111"/>
                </a:cxn>
                <a:cxn ang="0">
                  <a:pos x="442" y="95"/>
                </a:cxn>
                <a:cxn ang="0">
                  <a:pos x="442" y="80"/>
                </a:cxn>
                <a:cxn ang="0">
                  <a:pos x="434" y="64"/>
                </a:cxn>
                <a:cxn ang="0">
                  <a:pos x="427" y="56"/>
                </a:cxn>
                <a:cxn ang="0">
                  <a:pos x="411" y="56"/>
                </a:cxn>
                <a:cxn ang="0">
                  <a:pos x="395" y="48"/>
                </a:cxn>
                <a:cxn ang="0">
                  <a:pos x="371" y="48"/>
                </a:cxn>
                <a:cxn ang="0">
                  <a:pos x="348" y="48"/>
                </a:cxn>
                <a:cxn ang="0">
                  <a:pos x="324" y="48"/>
                </a:cxn>
                <a:cxn ang="0">
                  <a:pos x="221" y="56"/>
                </a:cxn>
                <a:cxn ang="0">
                  <a:pos x="143" y="72"/>
                </a:cxn>
                <a:cxn ang="0">
                  <a:pos x="95" y="111"/>
                </a:cxn>
                <a:cxn ang="0">
                  <a:pos x="64" y="167"/>
                </a:cxn>
                <a:cxn ang="0">
                  <a:pos x="48" y="246"/>
                </a:cxn>
                <a:cxn ang="0">
                  <a:pos x="40" y="356"/>
                </a:cxn>
                <a:cxn ang="0">
                  <a:pos x="0" y="356"/>
                </a:cxn>
                <a:cxn ang="0">
                  <a:pos x="24" y="0"/>
                </a:cxn>
              </a:cxnLst>
              <a:rect l="0" t="0" r="r" b="b"/>
              <a:pathLst>
                <a:path w="1026" h="1076">
                  <a:moveTo>
                    <a:pt x="24" y="0"/>
                  </a:moveTo>
                  <a:lnTo>
                    <a:pt x="995" y="0"/>
                  </a:lnTo>
                  <a:lnTo>
                    <a:pt x="1026" y="356"/>
                  </a:lnTo>
                  <a:lnTo>
                    <a:pt x="987" y="356"/>
                  </a:lnTo>
                  <a:lnTo>
                    <a:pt x="979" y="246"/>
                  </a:lnTo>
                  <a:lnTo>
                    <a:pt x="955" y="167"/>
                  </a:lnTo>
                  <a:lnTo>
                    <a:pt x="924" y="111"/>
                  </a:lnTo>
                  <a:lnTo>
                    <a:pt x="876" y="72"/>
                  </a:lnTo>
                  <a:lnTo>
                    <a:pt x="805" y="56"/>
                  </a:lnTo>
                  <a:lnTo>
                    <a:pt x="703" y="48"/>
                  </a:lnTo>
                  <a:lnTo>
                    <a:pt x="679" y="48"/>
                  </a:lnTo>
                  <a:lnTo>
                    <a:pt x="655" y="48"/>
                  </a:lnTo>
                  <a:lnTo>
                    <a:pt x="632" y="48"/>
                  </a:lnTo>
                  <a:lnTo>
                    <a:pt x="608" y="56"/>
                  </a:lnTo>
                  <a:lnTo>
                    <a:pt x="600" y="56"/>
                  </a:lnTo>
                  <a:lnTo>
                    <a:pt x="592" y="72"/>
                  </a:lnTo>
                  <a:lnTo>
                    <a:pt x="584" y="80"/>
                  </a:lnTo>
                  <a:lnTo>
                    <a:pt x="584" y="95"/>
                  </a:lnTo>
                  <a:lnTo>
                    <a:pt x="584" y="111"/>
                  </a:lnTo>
                  <a:lnTo>
                    <a:pt x="584" y="950"/>
                  </a:lnTo>
                  <a:lnTo>
                    <a:pt x="584" y="981"/>
                  </a:lnTo>
                  <a:lnTo>
                    <a:pt x="592" y="1005"/>
                  </a:lnTo>
                  <a:lnTo>
                    <a:pt x="616" y="1013"/>
                  </a:lnTo>
                  <a:lnTo>
                    <a:pt x="671" y="1021"/>
                  </a:lnTo>
                  <a:lnTo>
                    <a:pt x="750" y="1029"/>
                  </a:lnTo>
                  <a:lnTo>
                    <a:pt x="813" y="1029"/>
                  </a:lnTo>
                  <a:lnTo>
                    <a:pt x="813" y="1076"/>
                  </a:lnTo>
                  <a:lnTo>
                    <a:pt x="750" y="1076"/>
                  </a:lnTo>
                  <a:lnTo>
                    <a:pt x="663" y="1076"/>
                  </a:lnTo>
                  <a:lnTo>
                    <a:pt x="584" y="1076"/>
                  </a:lnTo>
                  <a:lnTo>
                    <a:pt x="513" y="1076"/>
                  </a:lnTo>
                  <a:lnTo>
                    <a:pt x="442" y="1076"/>
                  </a:lnTo>
                  <a:lnTo>
                    <a:pt x="356" y="1076"/>
                  </a:lnTo>
                  <a:lnTo>
                    <a:pt x="277" y="1076"/>
                  </a:lnTo>
                  <a:lnTo>
                    <a:pt x="214" y="1076"/>
                  </a:lnTo>
                  <a:lnTo>
                    <a:pt x="214" y="1029"/>
                  </a:lnTo>
                  <a:lnTo>
                    <a:pt x="277" y="1029"/>
                  </a:lnTo>
                  <a:lnTo>
                    <a:pt x="356" y="1021"/>
                  </a:lnTo>
                  <a:lnTo>
                    <a:pt x="403" y="1013"/>
                  </a:lnTo>
                  <a:lnTo>
                    <a:pt x="427" y="1005"/>
                  </a:lnTo>
                  <a:lnTo>
                    <a:pt x="442" y="981"/>
                  </a:lnTo>
                  <a:lnTo>
                    <a:pt x="442" y="950"/>
                  </a:lnTo>
                  <a:lnTo>
                    <a:pt x="442" y="111"/>
                  </a:lnTo>
                  <a:lnTo>
                    <a:pt x="442" y="95"/>
                  </a:lnTo>
                  <a:lnTo>
                    <a:pt x="442" y="80"/>
                  </a:lnTo>
                  <a:lnTo>
                    <a:pt x="434" y="64"/>
                  </a:lnTo>
                  <a:lnTo>
                    <a:pt x="427" y="56"/>
                  </a:lnTo>
                  <a:lnTo>
                    <a:pt x="411" y="56"/>
                  </a:lnTo>
                  <a:lnTo>
                    <a:pt x="395" y="48"/>
                  </a:lnTo>
                  <a:lnTo>
                    <a:pt x="371" y="48"/>
                  </a:lnTo>
                  <a:lnTo>
                    <a:pt x="348" y="48"/>
                  </a:lnTo>
                  <a:lnTo>
                    <a:pt x="324" y="48"/>
                  </a:lnTo>
                  <a:lnTo>
                    <a:pt x="221" y="56"/>
                  </a:lnTo>
                  <a:lnTo>
                    <a:pt x="143" y="72"/>
                  </a:lnTo>
                  <a:lnTo>
                    <a:pt x="95" y="111"/>
                  </a:lnTo>
                  <a:lnTo>
                    <a:pt x="64" y="167"/>
                  </a:lnTo>
                  <a:lnTo>
                    <a:pt x="48" y="246"/>
                  </a:lnTo>
                  <a:lnTo>
                    <a:pt x="40" y="356"/>
                  </a:lnTo>
                  <a:lnTo>
                    <a:pt x="0" y="35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1906" y="4152"/>
              <a:ext cx="528" cy="704"/>
            </a:xfrm>
            <a:custGeom>
              <a:avLst/>
              <a:gdLst/>
              <a:ahLst/>
              <a:cxnLst>
                <a:cxn ang="0">
                  <a:pos x="221" y="174"/>
                </a:cxn>
                <a:cxn ang="0">
                  <a:pos x="244" y="119"/>
                </a:cxn>
                <a:cxn ang="0">
                  <a:pos x="339" y="24"/>
                </a:cxn>
                <a:cxn ang="0">
                  <a:pos x="449" y="8"/>
                </a:cxn>
                <a:cxn ang="0">
                  <a:pos x="513" y="40"/>
                </a:cxn>
                <a:cxn ang="0">
                  <a:pos x="528" y="103"/>
                </a:cxn>
                <a:cxn ang="0">
                  <a:pos x="520" y="143"/>
                </a:cxn>
                <a:cxn ang="0">
                  <a:pos x="497" y="166"/>
                </a:cxn>
                <a:cxn ang="0">
                  <a:pos x="465" y="166"/>
                </a:cxn>
                <a:cxn ang="0">
                  <a:pos x="426" y="159"/>
                </a:cxn>
                <a:cxn ang="0">
                  <a:pos x="394" y="127"/>
                </a:cxn>
                <a:cxn ang="0">
                  <a:pos x="394" y="79"/>
                </a:cxn>
                <a:cxn ang="0">
                  <a:pos x="418" y="48"/>
                </a:cxn>
                <a:cxn ang="0">
                  <a:pos x="434" y="40"/>
                </a:cxn>
                <a:cxn ang="0">
                  <a:pos x="418" y="40"/>
                </a:cxn>
                <a:cxn ang="0">
                  <a:pos x="292" y="95"/>
                </a:cxn>
                <a:cxn ang="0">
                  <a:pos x="236" y="246"/>
                </a:cxn>
                <a:cxn ang="0">
                  <a:pos x="228" y="578"/>
                </a:cxn>
                <a:cxn ang="0">
                  <a:pos x="228" y="617"/>
                </a:cxn>
                <a:cxn ang="0">
                  <a:pos x="244" y="641"/>
                </a:cxn>
                <a:cxn ang="0">
                  <a:pos x="276" y="649"/>
                </a:cxn>
                <a:cxn ang="0">
                  <a:pos x="347" y="657"/>
                </a:cxn>
                <a:cxn ang="0">
                  <a:pos x="378" y="704"/>
                </a:cxn>
                <a:cxn ang="0">
                  <a:pos x="173" y="704"/>
                </a:cxn>
                <a:cxn ang="0">
                  <a:pos x="0" y="704"/>
                </a:cxn>
                <a:cxn ang="0">
                  <a:pos x="39" y="657"/>
                </a:cxn>
                <a:cxn ang="0">
                  <a:pos x="94" y="649"/>
                </a:cxn>
                <a:cxn ang="0">
                  <a:pos x="118" y="617"/>
                </a:cxn>
                <a:cxn ang="0">
                  <a:pos x="118" y="159"/>
                </a:cxn>
                <a:cxn ang="0">
                  <a:pos x="118" y="103"/>
                </a:cxn>
                <a:cxn ang="0">
                  <a:pos x="94" y="79"/>
                </a:cxn>
                <a:cxn ang="0">
                  <a:pos x="39" y="71"/>
                </a:cxn>
                <a:cxn ang="0">
                  <a:pos x="0" y="16"/>
                </a:cxn>
              </a:cxnLst>
              <a:rect l="0" t="0" r="r" b="b"/>
              <a:pathLst>
                <a:path w="528" h="704">
                  <a:moveTo>
                    <a:pt x="221" y="0"/>
                  </a:moveTo>
                  <a:lnTo>
                    <a:pt x="221" y="174"/>
                  </a:lnTo>
                  <a:lnTo>
                    <a:pt x="221" y="174"/>
                  </a:lnTo>
                  <a:lnTo>
                    <a:pt x="244" y="119"/>
                  </a:lnTo>
                  <a:lnTo>
                    <a:pt x="284" y="64"/>
                  </a:lnTo>
                  <a:lnTo>
                    <a:pt x="339" y="24"/>
                  </a:lnTo>
                  <a:lnTo>
                    <a:pt x="418" y="0"/>
                  </a:lnTo>
                  <a:lnTo>
                    <a:pt x="449" y="8"/>
                  </a:lnTo>
                  <a:lnTo>
                    <a:pt x="481" y="24"/>
                  </a:lnTo>
                  <a:lnTo>
                    <a:pt x="513" y="40"/>
                  </a:lnTo>
                  <a:lnTo>
                    <a:pt x="528" y="71"/>
                  </a:lnTo>
                  <a:lnTo>
                    <a:pt x="528" y="103"/>
                  </a:lnTo>
                  <a:lnTo>
                    <a:pt x="528" y="119"/>
                  </a:lnTo>
                  <a:lnTo>
                    <a:pt x="520" y="143"/>
                  </a:lnTo>
                  <a:lnTo>
                    <a:pt x="505" y="151"/>
                  </a:lnTo>
                  <a:lnTo>
                    <a:pt x="497" y="166"/>
                  </a:lnTo>
                  <a:lnTo>
                    <a:pt x="481" y="166"/>
                  </a:lnTo>
                  <a:lnTo>
                    <a:pt x="465" y="166"/>
                  </a:lnTo>
                  <a:lnTo>
                    <a:pt x="442" y="166"/>
                  </a:lnTo>
                  <a:lnTo>
                    <a:pt x="426" y="159"/>
                  </a:lnTo>
                  <a:lnTo>
                    <a:pt x="410" y="143"/>
                  </a:lnTo>
                  <a:lnTo>
                    <a:pt x="394" y="127"/>
                  </a:lnTo>
                  <a:lnTo>
                    <a:pt x="394" y="103"/>
                  </a:lnTo>
                  <a:lnTo>
                    <a:pt x="394" y="79"/>
                  </a:lnTo>
                  <a:lnTo>
                    <a:pt x="402" y="64"/>
                  </a:lnTo>
                  <a:lnTo>
                    <a:pt x="418" y="48"/>
                  </a:lnTo>
                  <a:lnTo>
                    <a:pt x="426" y="40"/>
                  </a:lnTo>
                  <a:lnTo>
                    <a:pt x="434" y="40"/>
                  </a:lnTo>
                  <a:lnTo>
                    <a:pt x="426" y="40"/>
                  </a:lnTo>
                  <a:lnTo>
                    <a:pt x="418" y="40"/>
                  </a:lnTo>
                  <a:lnTo>
                    <a:pt x="347" y="56"/>
                  </a:lnTo>
                  <a:lnTo>
                    <a:pt x="292" y="95"/>
                  </a:lnTo>
                  <a:lnTo>
                    <a:pt x="260" y="166"/>
                  </a:lnTo>
                  <a:lnTo>
                    <a:pt x="236" y="246"/>
                  </a:lnTo>
                  <a:lnTo>
                    <a:pt x="228" y="340"/>
                  </a:lnTo>
                  <a:lnTo>
                    <a:pt x="228" y="578"/>
                  </a:lnTo>
                  <a:lnTo>
                    <a:pt x="228" y="602"/>
                  </a:lnTo>
                  <a:lnTo>
                    <a:pt x="228" y="617"/>
                  </a:lnTo>
                  <a:lnTo>
                    <a:pt x="236" y="633"/>
                  </a:lnTo>
                  <a:lnTo>
                    <a:pt x="244" y="641"/>
                  </a:lnTo>
                  <a:lnTo>
                    <a:pt x="260" y="649"/>
                  </a:lnTo>
                  <a:lnTo>
                    <a:pt x="276" y="649"/>
                  </a:lnTo>
                  <a:lnTo>
                    <a:pt x="307" y="657"/>
                  </a:lnTo>
                  <a:lnTo>
                    <a:pt x="347" y="657"/>
                  </a:lnTo>
                  <a:lnTo>
                    <a:pt x="378" y="657"/>
                  </a:lnTo>
                  <a:lnTo>
                    <a:pt x="378" y="704"/>
                  </a:lnTo>
                  <a:lnTo>
                    <a:pt x="276" y="704"/>
                  </a:lnTo>
                  <a:lnTo>
                    <a:pt x="173" y="704"/>
                  </a:lnTo>
                  <a:lnTo>
                    <a:pt x="94" y="704"/>
                  </a:lnTo>
                  <a:lnTo>
                    <a:pt x="0" y="704"/>
                  </a:lnTo>
                  <a:lnTo>
                    <a:pt x="0" y="657"/>
                  </a:lnTo>
                  <a:lnTo>
                    <a:pt x="39" y="657"/>
                  </a:lnTo>
                  <a:lnTo>
                    <a:pt x="79" y="657"/>
                  </a:lnTo>
                  <a:lnTo>
                    <a:pt x="94" y="649"/>
                  </a:lnTo>
                  <a:lnTo>
                    <a:pt x="110" y="633"/>
                  </a:lnTo>
                  <a:lnTo>
                    <a:pt x="118" y="617"/>
                  </a:lnTo>
                  <a:lnTo>
                    <a:pt x="118" y="586"/>
                  </a:lnTo>
                  <a:lnTo>
                    <a:pt x="118" y="159"/>
                  </a:lnTo>
                  <a:lnTo>
                    <a:pt x="118" y="127"/>
                  </a:lnTo>
                  <a:lnTo>
                    <a:pt x="118" y="103"/>
                  </a:lnTo>
                  <a:lnTo>
                    <a:pt x="102" y="87"/>
                  </a:lnTo>
                  <a:lnTo>
                    <a:pt x="94" y="79"/>
                  </a:lnTo>
                  <a:lnTo>
                    <a:pt x="71" y="71"/>
                  </a:lnTo>
                  <a:lnTo>
                    <a:pt x="39" y="71"/>
                  </a:lnTo>
                  <a:lnTo>
                    <a:pt x="0" y="71"/>
                  </a:lnTo>
                  <a:lnTo>
                    <a:pt x="0" y="16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2561" y="4342"/>
              <a:ext cx="497" cy="744"/>
            </a:xfrm>
            <a:custGeom>
              <a:avLst/>
              <a:gdLst/>
              <a:ahLst/>
              <a:cxnLst>
                <a:cxn ang="0">
                  <a:pos x="315" y="8"/>
                </a:cxn>
                <a:cxn ang="0">
                  <a:pos x="449" y="79"/>
                </a:cxn>
                <a:cxn ang="0">
                  <a:pos x="497" y="222"/>
                </a:cxn>
                <a:cxn ang="0">
                  <a:pos x="449" y="356"/>
                </a:cxn>
                <a:cxn ang="0">
                  <a:pos x="339" y="459"/>
                </a:cxn>
                <a:cxn ang="0">
                  <a:pos x="244" y="538"/>
                </a:cxn>
                <a:cxn ang="0">
                  <a:pos x="110" y="649"/>
                </a:cxn>
                <a:cxn ang="0">
                  <a:pos x="331" y="649"/>
                </a:cxn>
                <a:cxn ang="0">
                  <a:pos x="378" y="649"/>
                </a:cxn>
                <a:cxn ang="0">
                  <a:pos x="418" y="649"/>
                </a:cxn>
                <a:cxn ang="0">
                  <a:pos x="441" y="633"/>
                </a:cxn>
                <a:cxn ang="0">
                  <a:pos x="449" y="586"/>
                </a:cxn>
                <a:cxn ang="0">
                  <a:pos x="457" y="538"/>
                </a:cxn>
                <a:cxn ang="0">
                  <a:pos x="497" y="538"/>
                </a:cxn>
                <a:cxn ang="0">
                  <a:pos x="0" y="744"/>
                </a:cxn>
                <a:cxn ang="0">
                  <a:pos x="0" y="712"/>
                </a:cxn>
                <a:cxn ang="0">
                  <a:pos x="15" y="704"/>
                </a:cxn>
                <a:cxn ang="0">
                  <a:pos x="323" y="380"/>
                </a:cxn>
                <a:cxn ang="0">
                  <a:pos x="386" y="222"/>
                </a:cxn>
                <a:cxn ang="0">
                  <a:pos x="347" y="95"/>
                </a:cxn>
                <a:cxn ang="0">
                  <a:pos x="221" y="40"/>
                </a:cxn>
                <a:cxn ang="0">
                  <a:pos x="126" y="63"/>
                </a:cxn>
                <a:cxn ang="0">
                  <a:pos x="55" y="143"/>
                </a:cxn>
                <a:cxn ang="0">
                  <a:pos x="94" y="150"/>
                </a:cxn>
                <a:cxn ang="0">
                  <a:pos x="118" y="182"/>
                </a:cxn>
                <a:cxn ang="0">
                  <a:pos x="118" y="206"/>
                </a:cxn>
                <a:cxn ang="0">
                  <a:pos x="110" y="245"/>
                </a:cxn>
                <a:cxn ang="0">
                  <a:pos x="78" y="261"/>
                </a:cxn>
                <a:cxn ang="0">
                  <a:pos x="55" y="261"/>
                </a:cxn>
                <a:cxn ang="0">
                  <a:pos x="31" y="253"/>
                </a:cxn>
                <a:cxn ang="0">
                  <a:pos x="7" y="238"/>
                </a:cxn>
                <a:cxn ang="0">
                  <a:pos x="0" y="198"/>
                </a:cxn>
                <a:cxn ang="0">
                  <a:pos x="63" y="63"/>
                </a:cxn>
                <a:cxn ang="0">
                  <a:pos x="236" y="0"/>
                </a:cxn>
              </a:cxnLst>
              <a:rect l="0" t="0" r="r" b="b"/>
              <a:pathLst>
                <a:path w="497" h="744">
                  <a:moveTo>
                    <a:pt x="236" y="0"/>
                  </a:moveTo>
                  <a:lnTo>
                    <a:pt x="315" y="8"/>
                  </a:lnTo>
                  <a:lnTo>
                    <a:pt x="394" y="40"/>
                  </a:lnTo>
                  <a:lnTo>
                    <a:pt x="449" y="79"/>
                  </a:lnTo>
                  <a:lnTo>
                    <a:pt x="489" y="143"/>
                  </a:lnTo>
                  <a:lnTo>
                    <a:pt x="497" y="222"/>
                  </a:lnTo>
                  <a:lnTo>
                    <a:pt x="489" y="293"/>
                  </a:lnTo>
                  <a:lnTo>
                    <a:pt x="449" y="356"/>
                  </a:lnTo>
                  <a:lnTo>
                    <a:pt x="394" y="412"/>
                  </a:lnTo>
                  <a:lnTo>
                    <a:pt x="339" y="459"/>
                  </a:lnTo>
                  <a:lnTo>
                    <a:pt x="292" y="499"/>
                  </a:lnTo>
                  <a:lnTo>
                    <a:pt x="244" y="538"/>
                  </a:lnTo>
                  <a:lnTo>
                    <a:pt x="189" y="586"/>
                  </a:lnTo>
                  <a:lnTo>
                    <a:pt x="110" y="649"/>
                  </a:lnTo>
                  <a:lnTo>
                    <a:pt x="323" y="649"/>
                  </a:lnTo>
                  <a:lnTo>
                    <a:pt x="331" y="649"/>
                  </a:lnTo>
                  <a:lnTo>
                    <a:pt x="355" y="649"/>
                  </a:lnTo>
                  <a:lnTo>
                    <a:pt x="378" y="649"/>
                  </a:lnTo>
                  <a:lnTo>
                    <a:pt x="402" y="649"/>
                  </a:lnTo>
                  <a:lnTo>
                    <a:pt x="418" y="649"/>
                  </a:lnTo>
                  <a:lnTo>
                    <a:pt x="434" y="641"/>
                  </a:lnTo>
                  <a:lnTo>
                    <a:pt x="441" y="633"/>
                  </a:lnTo>
                  <a:lnTo>
                    <a:pt x="449" y="609"/>
                  </a:lnTo>
                  <a:lnTo>
                    <a:pt x="449" y="586"/>
                  </a:lnTo>
                  <a:lnTo>
                    <a:pt x="457" y="562"/>
                  </a:lnTo>
                  <a:lnTo>
                    <a:pt x="457" y="538"/>
                  </a:lnTo>
                  <a:lnTo>
                    <a:pt x="497" y="538"/>
                  </a:lnTo>
                  <a:lnTo>
                    <a:pt x="497" y="538"/>
                  </a:lnTo>
                  <a:lnTo>
                    <a:pt x="465" y="744"/>
                  </a:lnTo>
                  <a:lnTo>
                    <a:pt x="0" y="744"/>
                  </a:lnTo>
                  <a:lnTo>
                    <a:pt x="0" y="728"/>
                  </a:lnTo>
                  <a:lnTo>
                    <a:pt x="0" y="712"/>
                  </a:lnTo>
                  <a:lnTo>
                    <a:pt x="7" y="712"/>
                  </a:lnTo>
                  <a:lnTo>
                    <a:pt x="15" y="704"/>
                  </a:lnTo>
                  <a:lnTo>
                    <a:pt x="284" y="435"/>
                  </a:lnTo>
                  <a:lnTo>
                    <a:pt x="323" y="380"/>
                  </a:lnTo>
                  <a:lnTo>
                    <a:pt x="370" y="309"/>
                  </a:lnTo>
                  <a:lnTo>
                    <a:pt x="386" y="222"/>
                  </a:lnTo>
                  <a:lnTo>
                    <a:pt x="378" y="150"/>
                  </a:lnTo>
                  <a:lnTo>
                    <a:pt x="347" y="95"/>
                  </a:lnTo>
                  <a:lnTo>
                    <a:pt x="292" y="56"/>
                  </a:lnTo>
                  <a:lnTo>
                    <a:pt x="221" y="40"/>
                  </a:lnTo>
                  <a:lnTo>
                    <a:pt x="173" y="40"/>
                  </a:lnTo>
                  <a:lnTo>
                    <a:pt x="126" y="63"/>
                  </a:lnTo>
                  <a:lnTo>
                    <a:pt x="86" y="95"/>
                  </a:lnTo>
                  <a:lnTo>
                    <a:pt x="55" y="143"/>
                  </a:lnTo>
                  <a:lnTo>
                    <a:pt x="78" y="143"/>
                  </a:lnTo>
                  <a:lnTo>
                    <a:pt x="94" y="150"/>
                  </a:lnTo>
                  <a:lnTo>
                    <a:pt x="110" y="166"/>
                  </a:lnTo>
                  <a:lnTo>
                    <a:pt x="118" y="182"/>
                  </a:lnTo>
                  <a:lnTo>
                    <a:pt x="118" y="190"/>
                  </a:lnTo>
                  <a:lnTo>
                    <a:pt x="118" y="206"/>
                  </a:lnTo>
                  <a:lnTo>
                    <a:pt x="118" y="222"/>
                  </a:lnTo>
                  <a:lnTo>
                    <a:pt x="110" y="245"/>
                  </a:lnTo>
                  <a:lnTo>
                    <a:pt x="94" y="253"/>
                  </a:lnTo>
                  <a:lnTo>
                    <a:pt x="78" y="261"/>
                  </a:lnTo>
                  <a:lnTo>
                    <a:pt x="63" y="261"/>
                  </a:lnTo>
                  <a:lnTo>
                    <a:pt x="55" y="261"/>
                  </a:lnTo>
                  <a:lnTo>
                    <a:pt x="47" y="261"/>
                  </a:lnTo>
                  <a:lnTo>
                    <a:pt x="31" y="253"/>
                  </a:lnTo>
                  <a:lnTo>
                    <a:pt x="23" y="245"/>
                  </a:lnTo>
                  <a:lnTo>
                    <a:pt x="7" y="238"/>
                  </a:lnTo>
                  <a:lnTo>
                    <a:pt x="0" y="222"/>
                  </a:lnTo>
                  <a:lnTo>
                    <a:pt x="0" y="198"/>
                  </a:lnTo>
                  <a:lnTo>
                    <a:pt x="15" y="127"/>
                  </a:lnTo>
                  <a:lnTo>
                    <a:pt x="63" y="63"/>
                  </a:lnTo>
                  <a:lnTo>
                    <a:pt x="142" y="16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3263" y="3772"/>
              <a:ext cx="955" cy="1084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497" y="8"/>
                </a:cxn>
                <a:cxn ang="0">
                  <a:pos x="663" y="0"/>
                </a:cxn>
                <a:cxn ang="0">
                  <a:pos x="742" y="0"/>
                </a:cxn>
                <a:cxn ang="0">
                  <a:pos x="757" y="8"/>
                </a:cxn>
                <a:cxn ang="0">
                  <a:pos x="757" y="32"/>
                </a:cxn>
                <a:cxn ang="0">
                  <a:pos x="742" y="48"/>
                </a:cxn>
                <a:cxn ang="0">
                  <a:pos x="702" y="48"/>
                </a:cxn>
                <a:cxn ang="0">
                  <a:pos x="568" y="64"/>
                </a:cxn>
                <a:cxn ang="0">
                  <a:pos x="529" y="119"/>
                </a:cxn>
                <a:cxn ang="0">
                  <a:pos x="316" y="982"/>
                </a:cxn>
                <a:cxn ang="0">
                  <a:pos x="308" y="1005"/>
                </a:cxn>
                <a:cxn ang="0">
                  <a:pos x="308" y="1021"/>
                </a:cxn>
                <a:cxn ang="0">
                  <a:pos x="316" y="1029"/>
                </a:cxn>
                <a:cxn ang="0">
                  <a:pos x="513" y="1037"/>
                </a:cxn>
                <a:cxn ang="0">
                  <a:pos x="702" y="997"/>
                </a:cxn>
                <a:cxn ang="0">
                  <a:pos x="821" y="902"/>
                </a:cxn>
                <a:cxn ang="0">
                  <a:pos x="892" y="776"/>
                </a:cxn>
                <a:cxn ang="0">
                  <a:pos x="923" y="689"/>
                </a:cxn>
                <a:cxn ang="0">
                  <a:pos x="931" y="673"/>
                </a:cxn>
                <a:cxn ang="0">
                  <a:pos x="955" y="681"/>
                </a:cxn>
                <a:cxn ang="0">
                  <a:pos x="955" y="697"/>
                </a:cxn>
                <a:cxn ang="0">
                  <a:pos x="955" y="705"/>
                </a:cxn>
                <a:cxn ang="0">
                  <a:pos x="828" y="1061"/>
                </a:cxn>
                <a:cxn ang="0">
                  <a:pos x="813" y="1084"/>
                </a:cxn>
                <a:cxn ang="0">
                  <a:pos x="781" y="1084"/>
                </a:cxn>
                <a:cxn ang="0">
                  <a:pos x="24" y="1084"/>
                </a:cxn>
                <a:cxn ang="0">
                  <a:pos x="0" y="1077"/>
                </a:cxn>
                <a:cxn ang="0">
                  <a:pos x="0" y="1053"/>
                </a:cxn>
                <a:cxn ang="0">
                  <a:pos x="16" y="1037"/>
                </a:cxn>
                <a:cxn ang="0">
                  <a:pos x="39" y="1037"/>
                </a:cxn>
                <a:cxn ang="0">
                  <a:pos x="158" y="1021"/>
                </a:cxn>
                <a:cxn ang="0">
                  <a:pos x="189" y="958"/>
                </a:cxn>
                <a:cxn ang="0">
                  <a:pos x="402" y="95"/>
                </a:cxn>
                <a:cxn ang="0">
                  <a:pos x="410" y="80"/>
                </a:cxn>
                <a:cxn ang="0">
                  <a:pos x="394" y="56"/>
                </a:cxn>
                <a:cxn ang="0">
                  <a:pos x="363" y="56"/>
                </a:cxn>
                <a:cxn ang="0">
                  <a:pos x="323" y="48"/>
                </a:cxn>
                <a:cxn ang="0">
                  <a:pos x="300" y="48"/>
                </a:cxn>
                <a:cxn ang="0">
                  <a:pos x="268" y="48"/>
                </a:cxn>
                <a:cxn ang="0">
                  <a:pos x="260" y="32"/>
                </a:cxn>
                <a:cxn ang="0">
                  <a:pos x="268" y="8"/>
                </a:cxn>
                <a:cxn ang="0">
                  <a:pos x="284" y="0"/>
                </a:cxn>
              </a:cxnLst>
              <a:rect l="0" t="0" r="r" b="b"/>
              <a:pathLst>
                <a:path w="955" h="1084">
                  <a:moveTo>
                    <a:pt x="292" y="0"/>
                  </a:moveTo>
                  <a:lnTo>
                    <a:pt x="355" y="0"/>
                  </a:lnTo>
                  <a:lnTo>
                    <a:pt x="434" y="0"/>
                  </a:lnTo>
                  <a:lnTo>
                    <a:pt x="497" y="8"/>
                  </a:lnTo>
                  <a:lnTo>
                    <a:pt x="576" y="0"/>
                  </a:lnTo>
                  <a:lnTo>
                    <a:pt x="663" y="0"/>
                  </a:lnTo>
                  <a:lnTo>
                    <a:pt x="734" y="0"/>
                  </a:lnTo>
                  <a:lnTo>
                    <a:pt x="742" y="0"/>
                  </a:lnTo>
                  <a:lnTo>
                    <a:pt x="750" y="0"/>
                  </a:lnTo>
                  <a:lnTo>
                    <a:pt x="757" y="8"/>
                  </a:lnTo>
                  <a:lnTo>
                    <a:pt x="765" y="16"/>
                  </a:lnTo>
                  <a:lnTo>
                    <a:pt x="757" y="32"/>
                  </a:lnTo>
                  <a:lnTo>
                    <a:pt x="757" y="40"/>
                  </a:lnTo>
                  <a:lnTo>
                    <a:pt x="742" y="48"/>
                  </a:lnTo>
                  <a:lnTo>
                    <a:pt x="726" y="48"/>
                  </a:lnTo>
                  <a:lnTo>
                    <a:pt x="702" y="48"/>
                  </a:lnTo>
                  <a:lnTo>
                    <a:pt x="615" y="48"/>
                  </a:lnTo>
                  <a:lnTo>
                    <a:pt x="568" y="64"/>
                  </a:lnTo>
                  <a:lnTo>
                    <a:pt x="544" y="88"/>
                  </a:lnTo>
                  <a:lnTo>
                    <a:pt x="529" y="119"/>
                  </a:lnTo>
                  <a:lnTo>
                    <a:pt x="529" y="119"/>
                  </a:lnTo>
                  <a:lnTo>
                    <a:pt x="316" y="982"/>
                  </a:lnTo>
                  <a:lnTo>
                    <a:pt x="316" y="997"/>
                  </a:lnTo>
                  <a:lnTo>
                    <a:pt x="308" y="1005"/>
                  </a:lnTo>
                  <a:lnTo>
                    <a:pt x="308" y="1013"/>
                  </a:lnTo>
                  <a:lnTo>
                    <a:pt x="308" y="1021"/>
                  </a:lnTo>
                  <a:lnTo>
                    <a:pt x="308" y="1029"/>
                  </a:lnTo>
                  <a:lnTo>
                    <a:pt x="316" y="1029"/>
                  </a:lnTo>
                  <a:lnTo>
                    <a:pt x="331" y="1037"/>
                  </a:lnTo>
                  <a:lnTo>
                    <a:pt x="513" y="1037"/>
                  </a:lnTo>
                  <a:lnTo>
                    <a:pt x="623" y="1029"/>
                  </a:lnTo>
                  <a:lnTo>
                    <a:pt x="702" y="997"/>
                  </a:lnTo>
                  <a:lnTo>
                    <a:pt x="773" y="950"/>
                  </a:lnTo>
                  <a:lnTo>
                    <a:pt x="821" y="902"/>
                  </a:lnTo>
                  <a:lnTo>
                    <a:pt x="860" y="839"/>
                  </a:lnTo>
                  <a:lnTo>
                    <a:pt x="892" y="776"/>
                  </a:lnTo>
                  <a:lnTo>
                    <a:pt x="915" y="705"/>
                  </a:lnTo>
                  <a:lnTo>
                    <a:pt x="923" y="689"/>
                  </a:lnTo>
                  <a:lnTo>
                    <a:pt x="923" y="681"/>
                  </a:lnTo>
                  <a:lnTo>
                    <a:pt x="931" y="673"/>
                  </a:lnTo>
                  <a:lnTo>
                    <a:pt x="939" y="673"/>
                  </a:lnTo>
                  <a:lnTo>
                    <a:pt x="955" y="681"/>
                  </a:lnTo>
                  <a:lnTo>
                    <a:pt x="955" y="689"/>
                  </a:lnTo>
                  <a:lnTo>
                    <a:pt x="955" y="697"/>
                  </a:lnTo>
                  <a:lnTo>
                    <a:pt x="955" y="697"/>
                  </a:lnTo>
                  <a:lnTo>
                    <a:pt x="955" y="705"/>
                  </a:lnTo>
                  <a:lnTo>
                    <a:pt x="955" y="713"/>
                  </a:lnTo>
                  <a:lnTo>
                    <a:pt x="828" y="1061"/>
                  </a:lnTo>
                  <a:lnTo>
                    <a:pt x="821" y="1077"/>
                  </a:lnTo>
                  <a:lnTo>
                    <a:pt x="813" y="1084"/>
                  </a:lnTo>
                  <a:lnTo>
                    <a:pt x="805" y="1084"/>
                  </a:lnTo>
                  <a:lnTo>
                    <a:pt x="781" y="1084"/>
                  </a:lnTo>
                  <a:lnTo>
                    <a:pt x="39" y="1084"/>
                  </a:lnTo>
                  <a:lnTo>
                    <a:pt x="24" y="1084"/>
                  </a:lnTo>
                  <a:lnTo>
                    <a:pt x="8" y="1084"/>
                  </a:lnTo>
                  <a:lnTo>
                    <a:pt x="0" y="1077"/>
                  </a:lnTo>
                  <a:lnTo>
                    <a:pt x="0" y="1069"/>
                  </a:lnTo>
                  <a:lnTo>
                    <a:pt x="0" y="1053"/>
                  </a:lnTo>
                  <a:lnTo>
                    <a:pt x="8" y="1045"/>
                  </a:lnTo>
                  <a:lnTo>
                    <a:pt x="16" y="1037"/>
                  </a:lnTo>
                  <a:lnTo>
                    <a:pt x="31" y="1037"/>
                  </a:lnTo>
                  <a:lnTo>
                    <a:pt x="39" y="1037"/>
                  </a:lnTo>
                  <a:lnTo>
                    <a:pt x="118" y="1029"/>
                  </a:lnTo>
                  <a:lnTo>
                    <a:pt x="158" y="1021"/>
                  </a:lnTo>
                  <a:lnTo>
                    <a:pt x="173" y="997"/>
                  </a:lnTo>
                  <a:lnTo>
                    <a:pt x="189" y="958"/>
                  </a:lnTo>
                  <a:lnTo>
                    <a:pt x="402" y="103"/>
                  </a:lnTo>
                  <a:lnTo>
                    <a:pt x="402" y="95"/>
                  </a:lnTo>
                  <a:lnTo>
                    <a:pt x="402" y="80"/>
                  </a:lnTo>
                  <a:lnTo>
                    <a:pt x="410" y="80"/>
                  </a:lnTo>
                  <a:lnTo>
                    <a:pt x="402" y="64"/>
                  </a:lnTo>
                  <a:lnTo>
                    <a:pt x="394" y="56"/>
                  </a:lnTo>
                  <a:lnTo>
                    <a:pt x="387" y="56"/>
                  </a:lnTo>
                  <a:lnTo>
                    <a:pt x="363" y="56"/>
                  </a:lnTo>
                  <a:lnTo>
                    <a:pt x="347" y="48"/>
                  </a:lnTo>
                  <a:lnTo>
                    <a:pt x="323" y="48"/>
                  </a:lnTo>
                  <a:lnTo>
                    <a:pt x="308" y="48"/>
                  </a:lnTo>
                  <a:lnTo>
                    <a:pt x="300" y="48"/>
                  </a:lnTo>
                  <a:lnTo>
                    <a:pt x="284" y="48"/>
                  </a:lnTo>
                  <a:lnTo>
                    <a:pt x="268" y="48"/>
                  </a:lnTo>
                  <a:lnTo>
                    <a:pt x="260" y="40"/>
                  </a:lnTo>
                  <a:lnTo>
                    <a:pt x="260" y="32"/>
                  </a:lnTo>
                  <a:lnTo>
                    <a:pt x="260" y="16"/>
                  </a:lnTo>
                  <a:lnTo>
                    <a:pt x="268" y="8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4368" y="4303"/>
              <a:ext cx="520" cy="1012"/>
            </a:xfrm>
            <a:custGeom>
              <a:avLst/>
              <a:gdLst/>
              <a:ahLst/>
              <a:cxnLst>
                <a:cxn ang="0">
                  <a:pos x="394" y="126"/>
                </a:cxn>
                <a:cxn ang="0">
                  <a:pos x="370" y="134"/>
                </a:cxn>
                <a:cxn ang="0">
                  <a:pos x="394" y="134"/>
                </a:cxn>
                <a:cxn ang="0">
                  <a:pos x="434" y="134"/>
                </a:cxn>
                <a:cxn ang="0">
                  <a:pos x="473" y="126"/>
                </a:cxn>
                <a:cxn ang="0">
                  <a:pos x="457" y="126"/>
                </a:cxn>
                <a:cxn ang="0">
                  <a:pos x="434" y="126"/>
                </a:cxn>
                <a:cxn ang="0">
                  <a:pos x="323" y="0"/>
                </a:cxn>
                <a:cxn ang="0">
                  <a:pos x="339" y="15"/>
                </a:cxn>
                <a:cxn ang="0">
                  <a:pos x="339" y="39"/>
                </a:cxn>
                <a:cxn ang="0">
                  <a:pos x="331" y="63"/>
                </a:cxn>
                <a:cxn ang="0">
                  <a:pos x="339" y="95"/>
                </a:cxn>
                <a:cxn ang="0">
                  <a:pos x="370" y="95"/>
                </a:cxn>
                <a:cxn ang="0">
                  <a:pos x="418" y="95"/>
                </a:cxn>
                <a:cxn ang="0">
                  <a:pos x="465" y="95"/>
                </a:cxn>
                <a:cxn ang="0">
                  <a:pos x="497" y="102"/>
                </a:cxn>
                <a:cxn ang="0">
                  <a:pos x="520" y="126"/>
                </a:cxn>
                <a:cxn ang="0">
                  <a:pos x="505" y="150"/>
                </a:cxn>
                <a:cxn ang="0">
                  <a:pos x="465" y="166"/>
                </a:cxn>
                <a:cxn ang="0">
                  <a:pos x="426" y="166"/>
                </a:cxn>
                <a:cxn ang="0">
                  <a:pos x="386" y="166"/>
                </a:cxn>
                <a:cxn ang="0">
                  <a:pos x="347" y="158"/>
                </a:cxn>
                <a:cxn ang="0">
                  <a:pos x="331" y="142"/>
                </a:cxn>
                <a:cxn ang="0">
                  <a:pos x="331" y="142"/>
                </a:cxn>
                <a:cxn ang="0">
                  <a:pos x="157" y="308"/>
                </a:cxn>
                <a:cxn ang="0">
                  <a:pos x="71" y="553"/>
                </a:cxn>
                <a:cxn ang="0">
                  <a:pos x="86" y="640"/>
                </a:cxn>
                <a:cxn ang="0">
                  <a:pos x="142" y="704"/>
                </a:cxn>
                <a:cxn ang="0">
                  <a:pos x="260" y="743"/>
                </a:cxn>
                <a:cxn ang="0">
                  <a:pos x="299" y="759"/>
                </a:cxn>
                <a:cxn ang="0">
                  <a:pos x="339" y="767"/>
                </a:cxn>
                <a:cxn ang="0">
                  <a:pos x="378" y="783"/>
                </a:cxn>
                <a:cxn ang="0">
                  <a:pos x="410" y="822"/>
                </a:cxn>
                <a:cxn ang="0">
                  <a:pos x="426" y="878"/>
                </a:cxn>
                <a:cxn ang="0">
                  <a:pos x="386" y="965"/>
                </a:cxn>
                <a:cxn ang="0">
                  <a:pos x="299" y="1012"/>
                </a:cxn>
                <a:cxn ang="0">
                  <a:pos x="236" y="1004"/>
                </a:cxn>
                <a:cxn ang="0">
                  <a:pos x="197" y="981"/>
                </a:cxn>
                <a:cxn ang="0">
                  <a:pos x="173" y="957"/>
                </a:cxn>
                <a:cxn ang="0">
                  <a:pos x="181" y="949"/>
                </a:cxn>
                <a:cxn ang="0">
                  <a:pos x="197" y="949"/>
                </a:cxn>
                <a:cxn ang="0">
                  <a:pos x="244" y="973"/>
                </a:cxn>
                <a:cxn ang="0">
                  <a:pos x="299" y="981"/>
                </a:cxn>
                <a:cxn ang="0">
                  <a:pos x="331" y="965"/>
                </a:cxn>
                <a:cxn ang="0">
                  <a:pos x="347" y="933"/>
                </a:cxn>
                <a:cxn ang="0">
                  <a:pos x="347" y="894"/>
                </a:cxn>
                <a:cxn ang="0">
                  <a:pos x="323" y="862"/>
                </a:cxn>
                <a:cxn ang="0">
                  <a:pos x="292" y="846"/>
                </a:cxn>
                <a:cxn ang="0">
                  <a:pos x="181" y="815"/>
                </a:cxn>
                <a:cxn ang="0">
                  <a:pos x="86" y="775"/>
                </a:cxn>
                <a:cxn ang="0">
                  <a:pos x="15" y="680"/>
                </a:cxn>
                <a:cxn ang="0">
                  <a:pos x="15" y="474"/>
                </a:cxn>
                <a:cxn ang="0">
                  <a:pos x="134" y="261"/>
                </a:cxn>
                <a:cxn ang="0">
                  <a:pos x="307" y="118"/>
                </a:cxn>
                <a:cxn ang="0">
                  <a:pos x="299" y="79"/>
                </a:cxn>
                <a:cxn ang="0">
                  <a:pos x="299" y="47"/>
                </a:cxn>
                <a:cxn ang="0">
                  <a:pos x="299" y="23"/>
                </a:cxn>
                <a:cxn ang="0">
                  <a:pos x="315" y="0"/>
                </a:cxn>
              </a:cxnLst>
              <a:rect l="0" t="0" r="r" b="b"/>
              <a:pathLst>
                <a:path w="520" h="1012">
                  <a:moveTo>
                    <a:pt x="418" y="118"/>
                  </a:moveTo>
                  <a:lnTo>
                    <a:pt x="394" y="126"/>
                  </a:lnTo>
                  <a:lnTo>
                    <a:pt x="363" y="126"/>
                  </a:lnTo>
                  <a:lnTo>
                    <a:pt x="370" y="134"/>
                  </a:lnTo>
                  <a:lnTo>
                    <a:pt x="378" y="134"/>
                  </a:lnTo>
                  <a:lnTo>
                    <a:pt x="394" y="134"/>
                  </a:lnTo>
                  <a:lnTo>
                    <a:pt x="410" y="134"/>
                  </a:lnTo>
                  <a:lnTo>
                    <a:pt x="434" y="134"/>
                  </a:lnTo>
                  <a:lnTo>
                    <a:pt x="457" y="134"/>
                  </a:lnTo>
                  <a:lnTo>
                    <a:pt x="473" y="126"/>
                  </a:lnTo>
                  <a:lnTo>
                    <a:pt x="473" y="126"/>
                  </a:lnTo>
                  <a:lnTo>
                    <a:pt x="457" y="126"/>
                  </a:lnTo>
                  <a:lnTo>
                    <a:pt x="449" y="126"/>
                  </a:lnTo>
                  <a:lnTo>
                    <a:pt x="434" y="126"/>
                  </a:lnTo>
                  <a:lnTo>
                    <a:pt x="418" y="118"/>
                  </a:lnTo>
                  <a:close/>
                  <a:moveTo>
                    <a:pt x="323" y="0"/>
                  </a:moveTo>
                  <a:lnTo>
                    <a:pt x="339" y="8"/>
                  </a:lnTo>
                  <a:lnTo>
                    <a:pt x="339" y="15"/>
                  </a:lnTo>
                  <a:lnTo>
                    <a:pt x="339" y="23"/>
                  </a:lnTo>
                  <a:lnTo>
                    <a:pt x="339" y="39"/>
                  </a:lnTo>
                  <a:lnTo>
                    <a:pt x="339" y="55"/>
                  </a:lnTo>
                  <a:lnTo>
                    <a:pt x="331" y="63"/>
                  </a:lnTo>
                  <a:lnTo>
                    <a:pt x="339" y="79"/>
                  </a:lnTo>
                  <a:lnTo>
                    <a:pt x="339" y="95"/>
                  </a:lnTo>
                  <a:lnTo>
                    <a:pt x="339" y="102"/>
                  </a:lnTo>
                  <a:lnTo>
                    <a:pt x="370" y="95"/>
                  </a:lnTo>
                  <a:lnTo>
                    <a:pt x="394" y="95"/>
                  </a:lnTo>
                  <a:lnTo>
                    <a:pt x="418" y="95"/>
                  </a:lnTo>
                  <a:lnTo>
                    <a:pt x="441" y="95"/>
                  </a:lnTo>
                  <a:lnTo>
                    <a:pt x="465" y="95"/>
                  </a:lnTo>
                  <a:lnTo>
                    <a:pt x="481" y="95"/>
                  </a:lnTo>
                  <a:lnTo>
                    <a:pt x="497" y="102"/>
                  </a:lnTo>
                  <a:lnTo>
                    <a:pt x="513" y="110"/>
                  </a:lnTo>
                  <a:lnTo>
                    <a:pt x="520" y="126"/>
                  </a:lnTo>
                  <a:lnTo>
                    <a:pt x="513" y="142"/>
                  </a:lnTo>
                  <a:lnTo>
                    <a:pt x="505" y="150"/>
                  </a:lnTo>
                  <a:lnTo>
                    <a:pt x="481" y="158"/>
                  </a:lnTo>
                  <a:lnTo>
                    <a:pt x="465" y="166"/>
                  </a:lnTo>
                  <a:lnTo>
                    <a:pt x="441" y="166"/>
                  </a:lnTo>
                  <a:lnTo>
                    <a:pt x="426" y="166"/>
                  </a:lnTo>
                  <a:lnTo>
                    <a:pt x="402" y="166"/>
                  </a:lnTo>
                  <a:lnTo>
                    <a:pt x="386" y="166"/>
                  </a:lnTo>
                  <a:lnTo>
                    <a:pt x="370" y="166"/>
                  </a:lnTo>
                  <a:lnTo>
                    <a:pt x="347" y="158"/>
                  </a:lnTo>
                  <a:lnTo>
                    <a:pt x="331" y="142"/>
                  </a:lnTo>
                  <a:lnTo>
                    <a:pt x="331" y="142"/>
                  </a:lnTo>
                  <a:lnTo>
                    <a:pt x="331" y="142"/>
                  </a:lnTo>
                  <a:lnTo>
                    <a:pt x="331" y="142"/>
                  </a:lnTo>
                  <a:lnTo>
                    <a:pt x="236" y="213"/>
                  </a:lnTo>
                  <a:lnTo>
                    <a:pt x="157" y="308"/>
                  </a:lnTo>
                  <a:lnTo>
                    <a:pt x="94" y="427"/>
                  </a:lnTo>
                  <a:lnTo>
                    <a:pt x="71" y="553"/>
                  </a:lnTo>
                  <a:lnTo>
                    <a:pt x="79" y="601"/>
                  </a:lnTo>
                  <a:lnTo>
                    <a:pt x="86" y="640"/>
                  </a:lnTo>
                  <a:lnTo>
                    <a:pt x="110" y="672"/>
                  </a:lnTo>
                  <a:lnTo>
                    <a:pt x="142" y="704"/>
                  </a:lnTo>
                  <a:lnTo>
                    <a:pt x="189" y="720"/>
                  </a:lnTo>
                  <a:lnTo>
                    <a:pt x="260" y="743"/>
                  </a:lnTo>
                  <a:lnTo>
                    <a:pt x="276" y="751"/>
                  </a:lnTo>
                  <a:lnTo>
                    <a:pt x="299" y="759"/>
                  </a:lnTo>
                  <a:lnTo>
                    <a:pt x="323" y="759"/>
                  </a:lnTo>
                  <a:lnTo>
                    <a:pt x="339" y="767"/>
                  </a:lnTo>
                  <a:lnTo>
                    <a:pt x="355" y="775"/>
                  </a:lnTo>
                  <a:lnTo>
                    <a:pt x="378" y="783"/>
                  </a:lnTo>
                  <a:lnTo>
                    <a:pt x="394" y="799"/>
                  </a:lnTo>
                  <a:lnTo>
                    <a:pt x="410" y="822"/>
                  </a:lnTo>
                  <a:lnTo>
                    <a:pt x="418" y="846"/>
                  </a:lnTo>
                  <a:lnTo>
                    <a:pt x="426" y="878"/>
                  </a:lnTo>
                  <a:lnTo>
                    <a:pt x="418" y="925"/>
                  </a:lnTo>
                  <a:lnTo>
                    <a:pt x="386" y="965"/>
                  </a:lnTo>
                  <a:lnTo>
                    <a:pt x="347" y="1004"/>
                  </a:lnTo>
                  <a:lnTo>
                    <a:pt x="299" y="1012"/>
                  </a:lnTo>
                  <a:lnTo>
                    <a:pt x="268" y="1012"/>
                  </a:lnTo>
                  <a:lnTo>
                    <a:pt x="236" y="1004"/>
                  </a:lnTo>
                  <a:lnTo>
                    <a:pt x="213" y="997"/>
                  </a:lnTo>
                  <a:lnTo>
                    <a:pt x="197" y="981"/>
                  </a:lnTo>
                  <a:lnTo>
                    <a:pt x="181" y="973"/>
                  </a:lnTo>
                  <a:lnTo>
                    <a:pt x="173" y="957"/>
                  </a:lnTo>
                  <a:lnTo>
                    <a:pt x="173" y="957"/>
                  </a:lnTo>
                  <a:lnTo>
                    <a:pt x="181" y="949"/>
                  </a:lnTo>
                  <a:lnTo>
                    <a:pt x="189" y="949"/>
                  </a:lnTo>
                  <a:lnTo>
                    <a:pt x="197" y="949"/>
                  </a:lnTo>
                  <a:lnTo>
                    <a:pt x="205" y="949"/>
                  </a:lnTo>
                  <a:lnTo>
                    <a:pt x="244" y="973"/>
                  </a:lnTo>
                  <a:lnTo>
                    <a:pt x="276" y="981"/>
                  </a:lnTo>
                  <a:lnTo>
                    <a:pt x="299" y="981"/>
                  </a:lnTo>
                  <a:lnTo>
                    <a:pt x="315" y="981"/>
                  </a:lnTo>
                  <a:lnTo>
                    <a:pt x="331" y="965"/>
                  </a:lnTo>
                  <a:lnTo>
                    <a:pt x="347" y="957"/>
                  </a:lnTo>
                  <a:lnTo>
                    <a:pt x="347" y="933"/>
                  </a:lnTo>
                  <a:lnTo>
                    <a:pt x="355" y="917"/>
                  </a:lnTo>
                  <a:lnTo>
                    <a:pt x="347" y="894"/>
                  </a:lnTo>
                  <a:lnTo>
                    <a:pt x="339" y="878"/>
                  </a:lnTo>
                  <a:lnTo>
                    <a:pt x="323" y="862"/>
                  </a:lnTo>
                  <a:lnTo>
                    <a:pt x="307" y="854"/>
                  </a:lnTo>
                  <a:lnTo>
                    <a:pt x="292" y="846"/>
                  </a:lnTo>
                  <a:lnTo>
                    <a:pt x="268" y="846"/>
                  </a:lnTo>
                  <a:lnTo>
                    <a:pt x="181" y="815"/>
                  </a:lnTo>
                  <a:lnTo>
                    <a:pt x="126" y="791"/>
                  </a:lnTo>
                  <a:lnTo>
                    <a:pt x="86" y="775"/>
                  </a:lnTo>
                  <a:lnTo>
                    <a:pt x="63" y="751"/>
                  </a:lnTo>
                  <a:lnTo>
                    <a:pt x="15" y="680"/>
                  </a:lnTo>
                  <a:lnTo>
                    <a:pt x="0" y="585"/>
                  </a:lnTo>
                  <a:lnTo>
                    <a:pt x="15" y="474"/>
                  </a:lnTo>
                  <a:lnTo>
                    <a:pt x="63" y="356"/>
                  </a:lnTo>
                  <a:lnTo>
                    <a:pt x="134" y="261"/>
                  </a:lnTo>
                  <a:lnTo>
                    <a:pt x="221" y="174"/>
                  </a:lnTo>
                  <a:lnTo>
                    <a:pt x="307" y="118"/>
                  </a:lnTo>
                  <a:lnTo>
                    <a:pt x="299" y="95"/>
                  </a:lnTo>
                  <a:lnTo>
                    <a:pt x="299" y="79"/>
                  </a:lnTo>
                  <a:lnTo>
                    <a:pt x="299" y="63"/>
                  </a:lnTo>
                  <a:lnTo>
                    <a:pt x="299" y="47"/>
                  </a:lnTo>
                  <a:lnTo>
                    <a:pt x="299" y="39"/>
                  </a:lnTo>
                  <a:lnTo>
                    <a:pt x="299" y="23"/>
                  </a:lnTo>
                  <a:lnTo>
                    <a:pt x="307" y="8"/>
                  </a:lnTo>
                  <a:lnTo>
                    <a:pt x="315" y="0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5109" y="3662"/>
              <a:ext cx="355" cy="159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63" y="39"/>
                </a:cxn>
                <a:cxn ang="0">
                  <a:pos x="348" y="767"/>
                </a:cxn>
                <a:cxn ang="0">
                  <a:pos x="348" y="783"/>
                </a:cxn>
                <a:cxn ang="0">
                  <a:pos x="355" y="791"/>
                </a:cxn>
                <a:cxn ang="0">
                  <a:pos x="355" y="791"/>
                </a:cxn>
                <a:cxn ang="0">
                  <a:pos x="355" y="799"/>
                </a:cxn>
                <a:cxn ang="0">
                  <a:pos x="355" y="799"/>
                </a:cxn>
                <a:cxn ang="0">
                  <a:pos x="355" y="807"/>
                </a:cxn>
                <a:cxn ang="0">
                  <a:pos x="348" y="815"/>
                </a:cxn>
                <a:cxn ang="0">
                  <a:pos x="348" y="823"/>
                </a:cxn>
                <a:cxn ang="0">
                  <a:pos x="348" y="823"/>
                </a:cxn>
                <a:cxn ang="0">
                  <a:pos x="63" y="1558"/>
                </a:cxn>
                <a:cxn ang="0">
                  <a:pos x="63" y="1574"/>
                </a:cxn>
                <a:cxn ang="0">
                  <a:pos x="56" y="1582"/>
                </a:cxn>
                <a:cxn ang="0">
                  <a:pos x="48" y="1590"/>
                </a:cxn>
                <a:cxn ang="0">
                  <a:pos x="32" y="1590"/>
                </a:cxn>
                <a:cxn ang="0">
                  <a:pos x="16" y="1590"/>
                </a:cxn>
                <a:cxn ang="0">
                  <a:pos x="8" y="1574"/>
                </a:cxn>
                <a:cxn ang="0">
                  <a:pos x="0" y="1558"/>
                </a:cxn>
                <a:cxn ang="0">
                  <a:pos x="0" y="1558"/>
                </a:cxn>
                <a:cxn ang="0">
                  <a:pos x="0" y="1550"/>
                </a:cxn>
                <a:cxn ang="0">
                  <a:pos x="8" y="1535"/>
                </a:cxn>
                <a:cxn ang="0">
                  <a:pos x="292" y="799"/>
                </a:cxn>
                <a:cxn ang="0">
                  <a:pos x="8" y="63"/>
                </a:cxn>
                <a:cxn ang="0">
                  <a:pos x="0" y="47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32" y="0"/>
                </a:cxn>
              </a:cxnLst>
              <a:rect l="0" t="0" r="r" b="b"/>
              <a:pathLst>
                <a:path w="355" h="1590">
                  <a:moveTo>
                    <a:pt x="32" y="0"/>
                  </a:moveTo>
                  <a:lnTo>
                    <a:pt x="48" y="8"/>
                  </a:lnTo>
                  <a:lnTo>
                    <a:pt x="56" y="16"/>
                  </a:lnTo>
                  <a:lnTo>
                    <a:pt x="63" y="39"/>
                  </a:lnTo>
                  <a:lnTo>
                    <a:pt x="348" y="767"/>
                  </a:lnTo>
                  <a:lnTo>
                    <a:pt x="348" y="783"/>
                  </a:lnTo>
                  <a:lnTo>
                    <a:pt x="355" y="791"/>
                  </a:lnTo>
                  <a:lnTo>
                    <a:pt x="355" y="791"/>
                  </a:lnTo>
                  <a:lnTo>
                    <a:pt x="355" y="799"/>
                  </a:lnTo>
                  <a:lnTo>
                    <a:pt x="355" y="799"/>
                  </a:lnTo>
                  <a:lnTo>
                    <a:pt x="355" y="807"/>
                  </a:lnTo>
                  <a:lnTo>
                    <a:pt x="348" y="815"/>
                  </a:lnTo>
                  <a:lnTo>
                    <a:pt x="348" y="823"/>
                  </a:lnTo>
                  <a:lnTo>
                    <a:pt x="348" y="823"/>
                  </a:lnTo>
                  <a:lnTo>
                    <a:pt x="63" y="1558"/>
                  </a:lnTo>
                  <a:lnTo>
                    <a:pt x="63" y="1574"/>
                  </a:lnTo>
                  <a:lnTo>
                    <a:pt x="56" y="1582"/>
                  </a:lnTo>
                  <a:lnTo>
                    <a:pt x="48" y="1590"/>
                  </a:lnTo>
                  <a:lnTo>
                    <a:pt x="32" y="1590"/>
                  </a:lnTo>
                  <a:lnTo>
                    <a:pt x="16" y="1590"/>
                  </a:lnTo>
                  <a:lnTo>
                    <a:pt x="8" y="1574"/>
                  </a:lnTo>
                  <a:lnTo>
                    <a:pt x="0" y="1558"/>
                  </a:lnTo>
                  <a:lnTo>
                    <a:pt x="0" y="1558"/>
                  </a:lnTo>
                  <a:lnTo>
                    <a:pt x="0" y="1550"/>
                  </a:lnTo>
                  <a:lnTo>
                    <a:pt x="8" y="1535"/>
                  </a:lnTo>
                  <a:lnTo>
                    <a:pt x="292" y="799"/>
                  </a:lnTo>
                  <a:lnTo>
                    <a:pt x="8" y="63"/>
                  </a:lnTo>
                  <a:lnTo>
                    <a:pt x="0" y="47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6167" y="4271"/>
              <a:ext cx="1057" cy="372"/>
            </a:xfrm>
            <a:custGeom>
              <a:avLst/>
              <a:gdLst/>
              <a:ahLst/>
              <a:cxnLst>
                <a:cxn ang="0">
                  <a:pos x="55" y="309"/>
                </a:cxn>
                <a:cxn ang="0">
                  <a:pos x="1002" y="309"/>
                </a:cxn>
                <a:cxn ang="0">
                  <a:pos x="1018" y="309"/>
                </a:cxn>
                <a:cxn ang="0">
                  <a:pos x="1033" y="316"/>
                </a:cxn>
                <a:cxn ang="0">
                  <a:pos x="1041" y="316"/>
                </a:cxn>
                <a:cxn ang="0">
                  <a:pos x="1049" y="324"/>
                </a:cxn>
                <a:cxn ang="0">
                  <a:pos x="1057" y="340"/>
                </a:cxn>
                <a:cxn ang="0">
                  <a:pos x="1049" y="356"/>
                </a:cxn>
                <a:cxn ang="0">
                  <a:pos x="1041" y="364"/>
                </a:cxn>
                <a:cxn ang="0">
                  <a:pos x="1033" y="372"/>
                </a:cxn>
                <a:cxn ang="0">
                  <a:pos x="1018" y="372"/>
                </a:cxn>
                <a:cxn ang="0">
                  <a:pos x="1002" y="372"/>
                </a:cxn>
                <a:cxn ang="0">
                  <a:pos x="55" y="372"/>
                </a:cxn>
                <a:cxn ang="0">
                  <a:pos x="39" y="372"/>
                </a:cxn>
                <a:cxn ang="0">
                  <a:pos x="23" y="372"/>
                </a:cxn>
                <a:cxn ang="0">
                  <a:pos x="8" y="364"/>
                </a:cxn>
                <a:cxn ang="0">
                  <a:pos x="0" y="356"/>
                </a:cxn>
                <a:cxn ang="0">
                  <a:pos x="0" y="340"/>
                </a:cxn>
                <a:cxn ang="0">
                  <a:pos x="0" y="324"/>
                </a:cxn>
                <a:cxn ang="0">
                  <a:pos x="8" y="316"/>
                </a:cxn>
                <a:cxn ang="0">
                  <a:pos x="23" y="316"/>
                </a:cxn>
                <a:cxn ang="0">
                  <a:pos x="39" y="309"/>
                </a:cxn>
                <a:cxn ang="0">
                  <a:pos x="55" y="309"/>
                </a:cxn>
                <a:cxn ang="0">
                  <a:pos x="55" y="0"/>
                </a:cxn>
                <a:cxn ang="0">
                  <a:pos x="1002" y="0"/>
                </a:cxn>
                <a:cxn ang="0">
                  <a:pos x="1018" y="0"/>
                </a:cxn>
                <a:cxn ang="0">
                  <a:pos x="1033" y="8"/>
                </a:cxn>
                <a:cxn ang="0">
                  <a:pos x="1041" y="8"/>
                </a:cxn>
                <a:cxn ang="0">
                  <a:pos x="1049" y="16"/>
                </a:cxn>
                <a:cxn ang="0">
                  <a:pos x="1057" y="32"/>
                </a:cxn>
                <a:cxn ang="0">
                  <a:pos x="1049" y="47"/>
                </a:cxn>
                <a:cxn ang="0">
                  <a:pos x="1041" y="55"/>
                </a:cxn>
                <a:cxn ang="0">
                  <a:pos x="1033" y="63"/>
                </a:cxn>
                <a:cxn ang="0">
                  <a:pos x="1018" y="63"/>
                </a:cxn>
                <a:cxn ang="0">
                  <a:pos x="1002" y="63"/>
                </a:cxn>
                <a:cxn ang="0">
                  <a:pos x="55" y="63"/>
                </a:cxn>
                <a:cxn ang="0">
                  <a:pos x="39" y="63"/>
                </a:cxn>
                <a:cxn ang="0">
                  <a:pos x="23" y="63"/>
                </a:cxn>
                <a:cxn ang="0">
                  <a:pos x="8" y="55"/>
                </a:cxn>
                <a:cxn ang="0">
                  <a:pos x="0" y="47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23" y="8"/>
                </a:cxn>
                <a:cxn ang="0">
                  <a:pos x="39" y="0"/>
                </a:cxn>
                <a:cxn ang="0">
                  <a:pos x="55" y="0"/>
                </a:cxn>
              </a:cxnLst>
              <a:rect l="0" t="0" r="r" b="b"/>
              <a:pathLst>
                <a:path w="1057" h="372">
                  <a:moveTo>
                    <a:pt x="55" y="309"/>
                  </a:moveTo>
                  <a:lnTo>
                    <a:pt x="1002" y="309"/>
                  </a:lnTo>
                  <a:lnTo>
                    <a:pt x="1018" y="309"/>
                  </a:lnTo>
                  <a:lnTo>
                    <a:pt x="1033" y="316"/>
                  </a:lnTo>
                  <a:lnTo>
                    <a:pt x="1041" y="316"/>
                  </a:lnTo>
                  <a:lnTo>
                    <a:pt x="1049" y="324"/>
                  </a:lnTo>
                  <a:lnTo>
                    <a:pt x="1057" y="340"/>
                  </a:lnTo>
                  <a:lnTo>
                    <a:pt x="1049" y="356"/>
                  </a:lnTo>
                  <a:lnTo>
                    <a:pt x="1041" y="364"/>
                  </a:lnTo>
                  <a:lnTo>
                    <a:pt x="1033" y="372"/>
                  </a:lnTo>
                  <a:lnTo>
                    <a:pt x="1018" y="372"/>
                  </a:lnTo>
                  <a:lnTo>
                    <a:pt x="1002" y="372"/>
                  </a:lnTo>
                  <a:lnTo>
                    <a:pt x="55" y="372"/>
                  </a:lnTo>
                  <a:lnTo>
                    <a:pt x="39" y="372"/>
                  </a:lnTo>
                  <a:lnTo>
                    <a:pt x="23" y="372"/>
                  </a:lnTo>
                  <a:lnTo>
                    <a:pt x="8" y="364"/>
                  </a:lnTo>
                  <a:lnTo>
                    <a:pt x="0" y="356"/>
                  </a:lnTo>
                  <a:lnTo>
                    <a:pt x="0" y="340"/>
                  </a:lnTo>
                  <a:lnTo>
                    <a:pt x="0" y="324"/>
                  </a:lnTo>
                  <a:lnTo>
                    <a:pt x="8" y="316"/>
                  </a:lnTo>
                  <a:lnTo>
                    <a:pt x="23" y="316"/>
                  </a:lnTo>
                  <a:lnTo>
                    <a:pt x="39" y="309"/>
                  </a:lnTo>
                  <a:lnTo>
                    <a:pt x="55" y="309"/>
                  </a:lnTo>
                  <a:close/>
                  <a:moveTo>
                    <a:pt x="55" y="0"/>
                  </a:moveTo>
                  <a:lnTo>
                    <a:pt x="1002" y="0"/>
                  </a:lnTo>
                  <a:lnTo>
                    <a:pt x="1018" y="0"/>
                  </a:lnTo>
                  <a:lnTo>
                    <a:pt x="1033" y="8"/>
                  </a:lnTo>
                  <a:lnTo>
                    <a:pt x="1041" y="8"/>
                  </a:lnTo>
                  <a:lnTo>
                    <a:pt x="1049" y="16"/>
                  </a:lnTo>
                  <a:lnTo>
                    <a:pt x="1057" y="32"/>
                  </a:lnTo>
                  <a:lnTo>
                    <a:pt x="1049" y="47"/>
                  </a:lnTo>
                  <a:lnTo>
                    <a:pt x="1041" y="55"/>
                  </a:lnTo>
                  <a:lnTo>
                    <a:pt x="1033" y="63"/>
                  </a:lnTo>
                  <a:lnTo>
                    <a:pt x="1018" y="63"/>
                  </a:lnTo>
                  <a:lnTo>
                    <a:pt x="1002" y="63"/>
                  </a:lnTo>
                  <a:lnTo>
                    <a:pt x="55" y="63"/>
                  </a:lnTo>
                  <a:lnTo>
                    <a:pt x="39" y="63"/>
                  </a:lnTo>
                  <a:lnTo>
                    <a:pt x="23" y="63"/>
                  </a:lnTo>
                  <a:lnTo>
                    <a:pt x="8" y="55"/>
                  </a:lnTo>
                  <a:lnTo>
                    <a:pt x="0" y="47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3" y="8"/>
                  </a:lnTo>
                  <a:lnTo>
                    <a:pt x="39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7934" y="3503"/>
              <a:ext cx="1452" cy="1907"/>
            </a:xfrm>
            <a:custGeom>
              <a:avLst/>
              <a:gdLst/>
              <a:ahLst/>
              <a:cxnLst>
                <a:cxn ang="0">
                  <a:pos x="1421" y="0"/>
                </a:cxn>
                <a:cxn ang="0">
                  <a:pos x="1436" y="8"/>
                </a:cxn>
                <a:cxn ang="0">
                  <a:pos x="1444" y="16"/>
                </a:cxn>
                <a:cxn ang="0">
                  <a:pos x="1452" y="32"/>
                </a:cxn>
                <a:cxn ang="0">
                  <a:pos x="1452" y="40"/>
                </a:cxn>
                <a:cxn ang="0">
                  <a:pos x="1444" y="40"/>
                </a:cxn>
                <a:cxn ang="0">
                  <a:pos x="1444" y="48"/>
                </a:cxn>
                <a:cxn ang="0">
                  <a:pos x="1436" y="64"/>
                </a:cxn>
                <a:cxn ang="0">
                  <a:pos x="568" y="1884"/>
                </a:cxn>
                <a:cxn ang="0">
                  <a:pos x="561" y="1899"/>
                </a:cxn>
                <a:cxn ang="0">
                  <a:pos x="553" y="1907"/>
                </a:cxn>
                <a:cxn ang="0">
                  <a:pos x="545" y="1907"/>
                </a:cxn>
                <a:cxn ang="0">
                  <a:pos x="529" y="1907"/>
                </a:cxn>
                <a:cxn ang="0">
                  <a:pos x="505" y="1907"/>
                </a:cxn>
                <a:cxn ang="0">
                  <a:pos x="505" y="1907"/>
                </a:cxn>
                <a:cxn ang="0">
                  <a:pos x="142" y="1069"/>
                </a:cxn>
                <a:cxn ang="0">
                  <a:pos x="32" y="1156"/>
                </a:cxn>
                <a:cxn ang="0">
                  <a:pos x="0" y="1124"/>
                </a:cxn>
                <a:cxn ang="0">
                  <a:pos x="229" y="958"/>
                </a:cxn>
                <a:cxn ang="0">
                  <a:pos x="561" y="1749"/>
                </a:cxn>
                <a:cxn ang="0">
                  <a:pos x="1381" y="32"/>
                </a:cxn>
                <a:cxn ang="0">
                  <a:pos x="1389" y="24"/>
                </a:cxn>
                <a:cxn ang="0">
                  <a:pos x="1397" y="8"/>
                </a:cxn>
                <a:cxn ang="0">
                  <a:pos x="1405" y="8"/>
                </a:cxn>
                <a:cxn ang="0">
                  <a:pos x="1421" y="0"/>
                </a:cxn>
              </a:cxnLst>
              <a:rect l="0" t="0" r="r" b="b"/>
              <a:pathLst>
                <a:path w="1452" h="1907">
                  <a:moveTo>
                    <a:pt x="1421" y="0"/>
                  </a:moveTo>
                  <a:lnTo>
                    <a:pt x="1436" y="8"/>
                  </a:lnTo>
                  <a:lnTo>
                    <a:pt x="1444" y="16"/>
                  </a:lnTo>
                  <a:lnTo>
                    <a:pt x="1452" y="32"/>
                  </a:lnTo>
                  <a:lnTo>
                    <a:pt x="1452" y="40"/>
                  </a:lnTo>
                  <a:lnTo>
                    <a:pt x="1444" y="40"/>
                  </a:lnTo>
                  <a:lnTo>
                    <a:pt x="1444" y="48"/>
                  </a:lnTo>
                  <a:lnTo>
                    <a:pt x="1436" y="64"/>
                  </a:lnTo>
                  <a:lnTo>
                    <a:pt x="568" y="1884"/>
                  </a:lnTo>
                  <a:lnTo>
                    <a:pt x="561" y="1899"/>
                  </a:lnTo>
                  <a:lnTo>
                    <a:pt x="553" y="1907"/>
                  </a:lnTo>
                  <a:lnTo>
                    <a:pt x="545" y="1907"/>
                  </a:lnTo>
                  <a:lnTo>
                    <a:pt x="529" y="1907"/>
                  </a:lnTo>
                  <a:lnTo>
                    <a:pt x="505" y="1907"/>
                  </a:lnTo>
                  <a:lnTo>
                    <a:pt x="505" y="1907"/>
                  </a:lnTo>
                  <a:lnTo>
                    <a:pt x="142" y="1069"/>
                  </a:lnTo>
                  <a:lnTo>
                    <a:pt x="32" y="1156"/>
                  </a:lnTo>
                  <a:lnTo>
                    <a:pt x="0" y="1124"/>
                  </a:lnTo>
                  <a:lnTo>
                    <a:pt x="229" y="958"/>
                  </a:lnTo>
                  <a:lnTo>
                    <a:pt x="561" y="1749"/>
                  </a:lnTo>
                  <a:lnTo>
                    <a:pt x="1381" y="32"/>
                  </a:lnTo>
                  <a:lnTo>
                    <a:pt x="1389" y="24"/>
                  </a:lnTo>
                  <a:lnTo>
                    <a:pt x="1397" y="8"/>
                  </a:lnTo>
                  <a:lnTo>
                    <a:pt x="1405" y="8"/>
                  </a:lnTo>
                  <a:lnTo>
                    <a:pt x="14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9386" y="3535"/>
              <a:ext cx="2431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9402" y="3772"/>
              <a:ext cx="1089" cy="1298"/>
            </a:xfrm>
            <a:custGeom>
              <a:avLst/>
              <a:gdLst/>
              <a:ahLst/>
              <a:cxnLst>
                <a:cxn ang="0">
                  <a:pos x="978" y="8"/>
                </a:cxn>
                <a:cxn ang="0">
                  <a:pos x="1057" y="64"/>
                </a:cxn>
                <a:cxn ang="0">
                  <a:pos x="1089" y="182"/>
                </a:cxn>
                <a:cxn ang="0">
                  <a:pos x="1065" y="325"/>
                </a:cxn>
                <a:cxn ang="0">
                  <a:pos x="955" y="578"/>
                </a:cxn>
                <a:cxn ang="0">
                  <a:pos x="718" y="902"/>
                </a:cxn>
                <a:cxn ang="0">
                  <a:pos x="576" y="1053"/>
                </a:cxn>
                <a:cxn ang="0">
                  <a:pos x="410" y="1195"/>
                </a:cxn>
                <a:cxn ang="0">
                  <a:pos x="253" y="1290"/>
                </a:cxn>
                <a:cxn ang="0">
                  <a:pos x="126" y="1290"/>
                </a:cxn>
                <a:cxn ang="0">
                  <a:pos x="32" y="1211"/>
                </a:cxn>
                <a:cxn ang="0">
                  <a:pos x="0" y="1116"/>
                </a:cxn>
                <a:cxn ang="0">
                  <a:pos x="16" y="1069"/>
                </a:cxn>
                <a:cxn ang="0">
                  <a:pos x="39" y="1029"/>
                </a:cxn>
                <a:cxn ang="0">
                  <a:pos x="55" y="1029"/>
                </a:cxn>
                <a:cxn ang="0">
                  <a:pos x="63" y="1045"/>
                </a:cxn>
                <a:cxn ang="0">
                  <a:pos x="134" y="1148"/>
                </a:cxn>
                <a:cxn ang="0">
                  <a:pos x="213" y="1179"/>
                </a:cxn>
                <a:cxn ang="0">
                  <a:pos x="284" y="1171"/>
                </a:cxn>
                <a:cxn ang="0">
                  <a:pos x="387" y="1108"/>
                </a:cxn>
                <a:cxn ang="0">
                  <a:pos x="466" y="1053"/>
                </a:cxn>
                <a:cxn ang="0">
                  <a:pos x="481" y="1037"/>
                </a:cxn>
                <a:cxn ang="0">
                  <a:pos x="481" y="974"/>
                </a:cxn>
                <a:cxn ang="0">
                  <a:pos x="489" y="800"/>
                </a:cxn>
                <a:cxn ang="0">
                  <a:pos x="450" y="388"/>
                </a:cxn>
                <a:cxn ang="0">
                  <a:pos x="339" y="159"/>
                </a:cxn>
                <a:cxn ang="0">
                  <a:pos x="166" y="80"/>
                </a:cxn>
                <a:cxn ang="0">
                  <a:pos x="126" y="119"/>
                </a:cxn>
                <a:cxn ang="0">
                  <a:pos x="87" y="135"/>
                </a:cxn>
                <a:cxn ang="0">
                  <a:pos x="71" y="135"/>
                </a:cxn>
                <a:cxn ang="0">
                  <a:pos x="63" y="127"/>
                </a:cxn>
                <a:cxn ang="0">
                  <a:pos x="71" y="95"/>
                </a:cxn>
                <a:cxn ang="0">
                  <a:pos x="142" y="32"/>
                </a:cxn>
                <a:cxn ang="0">
                  <a:pos x="268" y="0"/>
                </a:cxn>
                <a:cxn ang="0">
                  <a:pos x="426" y="64"/>
                </a:cxn>
                <a:cxn ang="0">
                  <a:pos x="529" y="214"/>
                </a:cxn>
                <a:cxn ang="0">
                  <a:pos x="584" y="404"/>
                </a:cxn>
                <a:cxn ang="0">
                  <a:pos x="600" y="602"/>
                </a:cxn>
                <a:cxn ang="0">
                  <a:pos x="608" y="744"/>
                </a:cxn>
                <a:cxn ang="0">
                  <a:pos x="600" y="934"/>
                </a:cxn>
                <a:cxn ang="0">
                  <a:pos x="600" y="934"/>
                </a:cxn>
                <a:cxn ang="0">
                  <a:pos x="758" y="768"/>
                </a:cxn>
                <a:cxn ang="0">
                  <a:pos x="947" y="483"/>
                </a:cxn>
                <a:cxn ang="0">
                  <a:pos x="1018" y="301"/>
                </a:cxn>
                <a:cxn ang="0">
                  <a:pos x="1026" y="214"/>
                </a:cxn>
                <a:cxn ang="0">
                  <a:pos x="971" y="143"/>
                </a:cxn>
                <a:cxn ang="0">
                  <a:pos x="892" y="119"/>
                </a:cxn>
                <a:cxn ang="0">
                  <a:pos x="884" y="111"/>
                </a:cxn>
                <a:cxn ang="0">
                  <a:pos x="884" y="88"/>
                </a:cxn>
                <a:cxn ang="0">
                  <a:pos x="892" y="48"/>
                </a:cxn>
                <a:cxn ang="0">
                  <a:pos x="907" y="16"/>
                </a:cxn>
                <a:cxn ang="0">
                  <a:pos x="939" y="0"/>
                </a:cxn>
              </a:cxnLst>
              <a:rect l="0" t="0" r="r" b="b"/>
              <a:pathLst>
                <a:path w="1089" h="1298">
                  <a:moveTo>
                    <a:pt x="939" y="0"/>
                  </a:moveTo>
                  <a:lnTo>
                    <a:pt x="978" y="8"/>
                  </a:lnTo>
                  <a:lnTo>
                    <a:pt x="1018" y="24"/>
                  </a:lnTo>
                  <a:lnTo>
                    <a:pt x="1057" y="64"/>
                  </a:lnTo>
                  <a:lnTo>
                    <a:pt x="1081" y="111"/>
                  </a:lnTo>
                  <a:lnTo>
                    <a:pt x="1089" y="182"/>
                  </a:lnTo>
                  <a:lnTo>
                    <a:pt x="1089" y="238"/>
                  </a:lnTo>
                  <a:lnTo>
                    <a:pt x="1065" y="325"/>
                  </a:lnTo>
                  <a:lnTo>
                    <a:pt x="1026" y="436"/>
                  </a:lnTo>
                  <a:lnTo>
                    <a:pt x="955" y="578"/>
                  </a:lnTo>
                  <a:lnTo>
                    <a:pt x="852" y="728"/>
                  </a:lnTo>
                  <a:lnTo>
                    <a:pt x="718" y="902"/>
                  </a:lnTo>
                  <a:lnTo>
                    <a:pt x="655" y="982"/>
                  </a:lnTo>
                  <a:lnTo>
                    <a:pt x="576" y="1053"/>
                  </a:lnTo>
                  <a:lnTo>
                    <a:pt x="489" y="1132"/>
                  </a:lnTo>
                  <a:lnTo>
                    <a:pt x="410" y="1195"/>
                  </a:lnTo>
                  <a:lnTo>
                    <a:pt x="331" y="1251"/>
                  </a:lnTo>
                  <a:lnTo>
                    <a:pt x="253" y="1290"/>
                  </a:lnTo>
                  <a:lnTo>
                    <a:pt x="197" y="1298"/>
                  </a:lnTo>
                  <a:lnTo>
                    <a:pt x="126" y="1290"/>
                  </a:lnTo>
                  <a:lnTo>
                    <a:pt x="71" y="1259"/>
                  </a:lnTo>
                  <a:lnTo>
                    <a:pt x="32" y="1211"/>
                  </a:lnTo>
                  <a:lnTo>
                    <a:pt x="8" y="1164"/>
                  </a:lnTo>
                  <a:lnTo>
                    <a:pt x="0" y="1116"/>
                  </a:lnTo>
                  <a:lnTo>
                    <a:pt x="8" y="1092"/>
                  </a:lnTo>
                  <a:lnTo>
                    <a:pt x="16" y="1069"/>
                  </a:lnTo>
                  <a:lnTo>
                    <a:pt x="24" y="1045"/>
                  </a:lnTo>
                  <a:lnTo>
                    <a:pt x="39" y="1029"/>
                  </a:lnTo>
                  <a:lnTo>
                    <a:pt x="47" y="1029"/>
                  </a:lnTo>
                  <a:lnTo>
                    <a:pt x="55" y="1029"/>
                  </a:lnTo>
                  <a:lnTo>
                    <a:pt x="63" y="1037"/>
                  </a:lnTo>
                  <a:lnTo>
                    <a:pt x="63" y="1045"/>
                  </a:lnTo>
                  <a:lnTo>
                    <a:pt x="95" y="1108"/>
                  </a:lnTo>
                  <a:lnTo>
                    <a:pt x="134" y="1148"/>
                  </a:lnTo>
                  <a:lnTo>
                    <a:pt x="181" y="1171"/>
                  </a:lnTo>
                  <a:lnTo>
                    <a:pt x="213" y="1179"/>
                  </a:lnTo>
                  <a:lnTo>
                    <a:pt x="237" y="1179"/>
                  </a:lnTo>
                  <a:lnTo>
                    <a:pt x="284" y="1171"/>
                  </a:lnTo>
                  <a:lnTo>
                    <a:pt x="331" y="1140"/>
                  </a:lnTo>
                  <a:lnTo>
                    <a:pt x="387" y="1108"/>
                  </a:lnTo>
                  <a:lnTo>
                    <a:pt x="426" y="1077"/>
                  </a:lnTo>
                  <a:lnTo>
                    <a:pt x="466" y="1053"/>
                  </a:lnTo>
                  <a:lnTo>
                    <a:pt x="473" y="1037"/>
                  </a:lnTo>
                  <a:lnTo>
                    <a:pt x="481" y="1037"/>
                  </a:lnTo>
                  <a:lnTo>
                    <a:pt x="481" y="1021"/>
                  </a:lnTo>
                  <a:lnTo>
                    <a:pt x="481" y="974"/>
                  </a:lnTo>
                  <a:lnTo>
                    <a:pt x="489" y="895"/>
                  </a:lnTo>
                  <a:lnTo>
                    <a:pt x="489" y="800"/>
                  </a:lnTo>
                  <a:lnTo>
                    <a:pt x="481" y="586"/>
                  </a:lnTo>
                  <a:lnTo>
                    <a:pt x="450" y="388"/>
                  </a:lnTo>
                  <a:lnTo>
                    <a:pt x="402" y="254"/>
                  </a:lnTo>
                  <a:lnTo>
                    <a:pt x="339" y="159"/>
                  </a:lnTo>
                  <a:lnTo>
                    <a:pt x="268" y="95"/>
                  </a:lnTo>
                  <a:lnTo>
                    <a:pt x="166" y="80"/>
                  </a:lnTo>
                  <a:lnTo>
                    <a:pt x="150" y="103"/>
                  </a:lnTo>
                  <a:lnTo>
                    <a:pt x="126" y="119"/>
                  </a:lnTo>
                  <a:lnTo>
                    <a:pt x="103" y="127"/>
                  </a:lnTo>
                  <a:lnTo>
                    <a:pt x="87" y="135"/>
                  </a:lnTo>
                  <a:lnTo>
                    <a:pt x="79" y="135"/>
                  </a:lnTo>
                  <a:lnTo>
                    <a:pt x="71" y="135"/>
                  </a:lnTo>
                  <a:lnTo>
                    <a:pt x="63" y="127"/>
                  </a:lnTo>
                  <a:lnTo>
                    <a:pt x="63" y="127"/>
                  </a:lnTo>
                  <a:lnTo>
                    <a:pt x="55" y="119"/>
                  </a:lnTo>
                  <a:lnTo>
                    <a:pt x="71" y="95"/>
                  </a:lnTo>
                  <a:lnTo>
                    <a:pt x="103" y="64"/>
                  </a:lnTo>
                  <a:lnTo>
                    <a:pt x="142" y="32"/>
                  </a:lnTo>
                  <a:lnTo>
                    <a:pt x="205" y="8"/>
                  </a:lnTo>
                  <a:lnTo>
                    <a:pt x="268" y="0"/>
                  </a:lnTo>
                  <a:lnTo>
                    <a:pt x="355" y="16"/>
                  </a:lnTo>
                  <a:lnTo>
                    <a:pt x="426" y="64"/>
                  </a:lnTo>
                  <a:lnTo>
                    <a:pt x="489" y="127"/>
                  </a:lnTo>
                  <a:lnTo>
                    <a:pt x="529" y="214"/>
                  </a:lnTo>
                  <a:lnTo>
                    <a:pt x="560" y="309"/>
                  </a:lnTo>
                  <a:lnTo>
                    <a:pt x="584" y="404"/>
                  </a:lnTo>
                  <a:lnTo>
                    <a:pt x="592" y="507"/>
                  </a:lnTo>
                  <a:lnTo>
                    <a:pt x="600" y="602"/>
                  </a:lnTo>
                  <a:lnTo>
                    <a:pt x="608" y="681"/>
                  </a:lnTo>
                  <a:lnTo>
                    <a:pt x="608" y="744"/>
                  </a:lnTo>
                  <a:lnTo>
                    <a:pt x="608" y="831"/>
                  </a:lnTo>
                  <a:lnTo>
                    <a:pt x="600" y="934"/>
                  </a:lnTo>
                  <a:lnTo>
                    <a:pt x="600" y="934"/>
                  </a:lnTo>
                  <a:lnTo>
                    <a:pt x="600" y="934"/>
                  </a:lnTo>
                  <a:lnTo>
                    <a:pt x="600" y="934"/>
                  </a:lnTo>
                  <a:lnTo>
                    <a:pt x="758" y="768"/>
                  </a:lnTo>
                  <a:lnTo>
                    <a:pt x="868" y="618"/>
                  </a:lnTo>
                  <a:lnTo>
                    <a:pt x="947" y="483"/>
                  </a:lnTo>
                  <a:lnTo>
                    <a:pt x="994" y="372"/>
                  </a:lnTo>
                  <a:lnTo>
                    <a:pt x="1018" y="301"/>
                  </a:lnTo>
                  <a:lnTo>
                    <a:pt x="1026" y="254"/>
                  </a:lnTo>
                  <a:lnTo>
                    <a:pt x="1026" y="214"/>
                  </a:lnTo>
                  <a:lnTo>
                    <a:pt x="1002" y="175"/>
                  </a:lnTo>
                  <a:lnTo>
                    <a:pt x="971" y="143"/>
                  </a:lnTo>
                  <a:lnTo>
                    <a:pt x="907" y="119"/>
                  </a:lnTo>
                  <a:lnTo>
                    <a:pt x="892" y="119"/>
                  </a:lnTo>
                  <a:lnTo>
                    <a:pt x="884" y="119"/>
                  </a:lnTo>
                  <a:lnTo>
                    <a:pt x="884" y="111"/>
                  </a:lnTo>
                  <a:lnTo>
                    <a:pt x="884" y="95"/>
                  </a:lnTo>
                  <a:lnTo>
                    <a:pt x="884" y="88"/>
                  </a:lnTo>
                  <a:lnTo>
                    <a:pt x="884" y="72"/>
                  </a:lnTo>
                  <a:lnTo>
                    <a:pt x="892" y="48"/>
                  </a:lnTo>
                  <a:lnTo>
                    <a:pt x="900" y="32"/>
                  </a:lnTo>
                  <a:lnTo>
                    <a:pt x="907" y="16"/>
                  </a:lnTo>
                  <a:lnTo>
                    <a:pt x="923" y="0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10444" y="4595"/>
              <a:ext cx="655" cy="736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402" y="111"/>
                </a:cxn>
                <a:cxn ang="0">
                  <a:pos x="449" y="238"/>
                </a:cxn>
                <a:cxn ang="0">
                  <a:pos x="465" y="333"/>
                </a:cxn>
                <a:cxn ang="0">
                  <a:pos x="497" y="254"/>
                </a:cxn>
                <a:cxn ang="0">
                  <a:pos x="576" y="95"/>
                </a:cxn>
                <a:cxn ang="0">
                  <a:pos x="615" y="16"/>
                </a:cxn>
                <a:cxn ang="0">
                  <a:pos x="631" y="8"/>
                </a:cxn>
                <a:cxn ang="0">
                  <a:pos x="647" y="8"/>
                </a:cxn>
                <a:cxn ang="0">
                  <a:pos x="655" y="16"/>
                </a:cxn>
                <a:cxn ang="0">
                  <a:pos x="599" y="119"/>
                </a:cxn>
                <a:cxn ang="0">
                  <a:pos x="552" y="222"/>
                </a:cxn>
                <a:cxn ang="0">
                  <a:pos x="513" y="317"/>
                </a:cxn>
                <a:cxn ang="0">
                  <a:pos x="473" y="436"/>
                </a:cxn>
                <a:cxn ang="0">
                  <a:pos x="449" y="546"/>
                </a:cxn>
                <a:cxn ang="0">
                  <a:pos x="418" y="673"/>
                </a:cxn>
                <a:cxn ang="0">
                  <a:pos x="402" y="720"/>
                </a:cxn>
                <a:cxn ang="0">
                  <a:pos x="386" y="736"/>
                </a:cxn>
                <a:cxn ang="0">
                  <a:pos x="370" y="728"/>
                </a:cxn>
                <a:cxn ang="0">
                  <a:pos x="363" y="712"/>
                </a:cxn>
                <a:cxn ang="0">
                  <a:pos x="370" y="665"/>
                </a:cxn>
                <a:cxn ang="0">
                  <a:pos x="402" y="530"/>
                </a:cxn>
                <a:cxn ang="0">
                  <a:pos x="426" y="451"/>
                </a:cxn>
                <a:cxn ang="0">
                  <a:pos x="426" y="428"/>
                </a:cxn>
                <a:cxn ang="0">
                  <a:pos x="426" y="380"/>
                </a:cxn>
                <a:cxn ang="0">
                  <a:pos x="418" y="254"/>
                </a:cxn>
                <a:cxn ang="0">
                  <a:pos x="355" y="135"/>
                </a:cxn>
                <a:cxn ang="0">
                  <a:pos x="221" y="87"/>
                </a:cxn>
                <a:cxn ang="0">
                  <a:pos x="86" y="135"/>
                </a:cxn>
                <a:cxn ang="0">
                  <a:pos x="39" y="206"/>
                </a:cxn>
                <a:cxn ang="0">
                  <a:pos x="23" y="214"/>
                </a:cxn>
                <a:cxn ang="0">
                  <a:pos x="7" y="214"/>
                </a:cxn>
                <a:cxn ang="0">
                  <a:pos x="0" y="198"/>
                </a:cxn>
                <a:cxn ang="0">
                  <a:pos x="31" y="127"/>
                </a:cxn>
                <a:cxn ang="0">
                  <a:pos x="126" y="32"/>
                </a:cxn>
                <a:cxn ang="0">
                  <a:pos x="236" y="0"/>
                </a:cxn>
              </a:cxnLst>
              <a:rect l="0" t="0" r="r" b="b"/>
              <a:pathLst>
                <a:path w="655" h="736">
                  <a:moveTo>
                    <a:pt x="236" y="0"/>
                  </a:moveTo>
                  <a:lnTo>
                    <a:pt x="307" y="16"/>
                  </a:lnTo>
                  <a:lnTo>
                    <a:pt x="363" y="56"/>
                  </a:lnTo>
                  <a:lnTo>
                    <a:pt x="402" y="111"/>
                  </a:lnTo>
                  <a:lnTo>
                    <a:pt x="434" y="174"/>
                  </a:lnTo>
                  <a:lnTo>
                    <a:pt x="449" y="238"/>
                  </a:lnTo>
                  <a:lnTo>
                    <a:pt x="465" y="293"/>
                  </a:lnTo>
                  <a:lnTo>
                    <a:pt x="465" y="333"/>
                  </a:lnTo>
                  <a:lnTo>
                    <a:pt x="465" y="333"/>
                  </a:lnTo>
                  <a:lnTo>
                    <a:pt x="497" y="254"/>
                  </a:lnTo>
                  <a:lnTo>
                    <a:pt x="536" y="166"/>
                  </a:lnTo>
                  <a:lnTo>
                    <a:pt x="576" y="95"/>
                  </a:lnTo>
                  <a:lnTo>
                    <a:pt x="599" y="40"/>
                  </a:lnTo>
                  <a:lnTo>
                    <a:pt x="615" y="16"/>
                  </a:lnTo>
                  <a:lnTo>
                    <a:pt x="623" y="8"/>
                  </a:lnTo>
                  <a:lnTo>
                    <a:pt x="631" y="8"/>
                  </a:lnTo>
                  <a:lnTo>
                    <a:pt x="639" y="8"/>
                  </a:lnTo>
                  <a:lnTo>
                    <a:pt x="647" y="8"/>
                  </a:lnTo>
                  <a:lnTo>
                    <a:pt x="647" y="16"/>
                  </a:lnTo>
                  <a:lnTo>
                    <a:pt x="655" y="16"/>
                  </a:lnTo>
                  <a:lnTo>
                    <a:pt x="647" y="32"/>
                  </a:lnTo>
                  <a:lnTo>
                    <a:pt x="599" y="119"/>
                  </a:lnTo>
                  <a:lnTo>
                    <a:pt x="576" y="182"/>
                  </a:lnTo>
                  <a:lnTo>
                    <a:pt x="552" y="222"/>
                  </a:lnTo>
                  <a:lnTo>
                    <a:pt x="536" y="261"/>
                  </a:lnTo>
                  <a:lnTo>
                    <a:pt x="513" y="317"/>
                  </a:lnTo>
                  <a:lnTo>
                    <a:pt x="489" y="380"/>
                  </a:lnTo>
                  <a:lnTo>
                    <a:pt x="473" y="436"/>
                  </a:lnTo>
                  <a:lnTo>
                    <a:pt x="465" y="467"/>
                  </a:lnTo>
                  <a:lnTo>
                    <a:pt x="449" y="546"/>
                  </a:lnTo>
                  <a:lnTo>
                    <a:pt x="434" y="617"/>
                  </a:lnTo>
                  <a:lnTo>
                    <a:pt x="418" y="673"/>
                  </a:lnTo>
                  <a:lnTo>
                    <a:pt x="410" y="705"/>
                  </a:lnTo>
                  <a:lnTo>
                    <a:pt x="402" y="720"/>
                  </a:lnTo>
                  <a:lnTo>
                    <a:pt x="394" y="728"/>
                  </a:lnTo>
                  <a:lnTo>
                    <a:pt x="386" y="736"/>
                  </a:lnTo>
                  <a:lnTo>
                    <a:pt x="378" y="736"/>
                  </a:lnTo>
                  <a:lnTo>
                    <a:pt x="370" y="728"/>
                  </a:lnTo>
                  <a:lnTo>
                    <a:pt x="363" y="720"/>
                  </a:lnTo>
                  <a:lnTo>
                    <a:pt x="363" y="712"/>
                  </a:lnTo>
                  <a:lnTo>
                    <a:pt x="363" y="705"/>
                  </a:lnTo>
                  <a:lnTo>
                    <a:pt x="370" y="665"/>
                  </a:lnTo>
                  <a:lnTo>
                    <a:pt x="378" y="602"/>
                  </a:lnTo>
                  <a:lnTo>
                    <a:pt x="402" y="530"/>
                  </a:lnTo>
                  <a:lnTo>
                    <a:pt x="418" y="459"/>
                  </a:lnTo>
                  <a:lnTo>
                    <a:pt x="426" y="451"/>
                  </a:lnTo>
                  <a:lnTo>
                    <a:pt x="426" y="443"/>
                  </a:lnTo>
                  <a:lnTo>
                    <a:pt x="426" y="428"/>
                  </a:lnTo>
                  <a:lnTo>
                    <a:pt x="426" y="412"/>
                  </a:lnTo>
                  <a:lnTo>
                    <a:pt x="426" y="380"/>
                  </a:lnTo>
                  <a:lnTo>
                    <a:pt x="426" y="325"/>
                  </a:lnTo>
                  <a:lnTo>
                    <a:pt x="418" y="254"/>
                  </a:lnTo>
                  <a:lnTo>
                    <a:pt x="394" y="190"/>
                  </a:lnTo>
                  <a:lnTo>
                    <a:pt x="355" y="135"/>
                  </a:lnTo>
                  <a:lnTo>
                    <a:pt x="299" y="103"/>
                  </a:lnTo>
                  <a:lnTo>
                    <a:pt x="221" y="87"/>
                  </a:lnTo>
                  <a:lnTo>
                    <a:pt x="150" y="103"/>
                  </a:lnTo>
                  <a:lnTo>
                    <a:pt x="86" y="135"/>
                  </a:lnTo>
                  <a:lnTo>
                    <a:pt x="39" y="190"/>
                  </a:lnTo>
                  <a:lnTo>
                    <a:pt x="39" y="206"/>
                  </a:lnTo>
                  <a:lnTo>
                    <a:pt x="31" y="214"/>
                  </a:lnTo>
                  <a:lnTo>
                    <a:pt x="23" y="214"/>
                  </a:lnTo>
                  <a:lnTo>
                    <a:pt x="15" y="214"/>
                  </a:lnTo>
                  <a:lnTo>
                    <a:pt x="7" y="214"/>
                  </a:lnTo>
                  <a:lnTo>
                    <a:pt x="7" y="206"/>
                  </a:lnTo>
                  <a:lnTo>
                    <a:pt x="0" y="198"/>
                  </a:lnTo>
                  <a:lnTo>
                    <a:pt x="7" y="174"/>
                  </a:lnTo>
                  <a:lnTo>
                    <a:pt x="31" y="127"/>
                  </a:lnTo>
                  <a:lnTo>
                    <a:pt x="86" y="64"/>
                  </a:lnTo>
                  <a:lnTo>
                    <a:pt x="126" y="32"/>
                  </a:lnTo>
                  <a:lnTo>
                    <a:pt x="173" y="8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 noEditPoints="1"/>
            </p:cNvSpPr>
            <p:nvPr/>
          </p:nvSpPr>
          <p:spPr bwMode="auto">
            <a:xfrm>
              <a:off x="11170" y="4896"/>
              <a:ext cx="378" cy="356"/>
            </a:xfrm>
            <a:custGeom>
              <a:avLst/>
              <a:gdLst/>
              <a:ahLst/>
              <a:cxnLst>
                <a:cxn ang="0">
                  <a:pos x="213" y="32"/>
                </a:cxn>
                <a:cxn ang="0">
                  <a:pos x="118" y="79"/>
                </a:cxn>
                <a:cxn ang="0">
                  <a:pos x="126" y="142"/>
                </a:cxn>
                <a:cxn ang="0">
                  <a:pos x="213" y="142"/>
                </a:cxn>
                <a:cxn ang="0">
                  <a:pos x="299" y="103"/>
                </a:cxn>
                <a:cxn ang="0">
                  <a:pos x="307" y="55"/>
                </a:cxn>
                <a:cxn ang="0">
                  <a:pos x="284" y="32"/>
                </a:cxn>
                <a:cxn ang="0">
                  <a:pos x="236" y="24"/>
                </a:cxn>
                <a:cxn ang="0">
                  <a:pos x="276" y="8"/>
                </a:cxn>
                <a:cxn ang="0">
                  <a:pos x="331" y="32"/>
                </a:cxn>
                <a:cxn ang="0">
                  <a:pos x="355" y="71"/>
                </a:cxn>
                <a:cxn ang="0">
                  <a:pos x="299" y="142"/>
                </a:cxn>
                <a:cxn ang="0">
                  <a:pos x="189" y="166"/>
                </a:cxn>
                <a:cxn ang="0">
                  <a:pos x="134" y="174"/>
                </a:cxn>
                <a:cxn ang="0">
                  <a:pos x="71" y="198"/>
                </a:cxn>
                <a:cxn ang="0">
                  <a:pos x="71" y="229"/>
                </a:cxn>
                <a:cxn ang="0">
                  <a:pos x="78" y="285"/>
                </a:cxn>
                <a:cxn ang="0">
                  <a:pos x="110" y="316"/>
                </a:cxn>
                <a:cxn ang="0">
                  <a:pos x="165" y="332"/>
                </a:cxn>
                <a:cxn ang="0">
                  <a:pos x="292" y="301"/>
                </a:cxn>
                <a:cxn ang="0">
                  <a:pos x="347" y="253"/>
                </a:cxn>
                <a:cxn ang="0">
                  <a:pos x="355" y="253"/>
                </a:cxn>
                <a:cxn ang="0">
                  <a:pos x="370" y="253"/>
                </a:cxn>
                <a:cxn ang="0">
                  <a:pos x="378" y="269"/>
                </a:cxn>
                <a:cxn ang="0">
                  <a:pos x="363" y="293"/>
                </a:cxn>
                <a:cxn ang="0">
                  <a:pos x="323" y="316"/>
                </a:cxn>
                <a:cxn ang="0">
                  <a:pos x="236" y="348"/>
                </a:cxn>
                <a:cxn ang="0">
                  <a:pos x="165" y="356"/>
                </a:cxn>
                <a:cxn ang="0">
                  <a:pos x="39" y="301"/>
                </a:cxn>
                <a:cxn ang="0">
                  <a:pos x="0" y="198"/>
                </a:cxn>
                <a:cxn ang="0">
                  <a:pos x="55" y="71"/>
                </a:cxn>
                <a:cxn ang="0">
                  <a:pos x="173" y="8"/>
                </a:cxn>
              </a:cxnLst>
              <a:rect l="0" t="0" r="r" b="b"/>
              <a:pathLst>
                <a:path w="378" h="356">
                  <a:moveTo>
                    <a:pt x="236" y="24"/>
                  </a:moveTo>
                  <a:lnTo>
                    <a:pt x="213" y="32"/>
                  </a:lnTo>
                  <a:lnTo>
                    <a:pt x="165" y="40"/>
                  </a:lnTo>
                  <a:lnTo>
                    <a:pt x="118" y="79"/>
                  </a:lnTo>
                  <a:lnTo>
                    <a:pt x="86" y="142"/>
                  </a:lnTo>
                  <a:lnTo>
                    <a:pt x="126" y="142"/>
                  </a:lnTo>
                  <a:lnTo>
                    <a:pt x="165" y="142"/>
                  </a:lnTo>
                  <a:lnTo>
                    <a:pt x="213" y="142"/>
                  </a:lnTo>
                  <a:lnTo>
                    <a:pt x="260" y="127"/>
                  </a:lnTo>
                  <a:lnTo>
                    <a:pt x="299" y="103"/>
                  </a:lnTo>
                  <a:lnTo>
                    <a:pt x="315" y="71"/>
                  </a:lnTo>
                  <a:lnTo>
                    <a:pt x="307" y="55"/>
                  </a:lnTo>
                  <a:lnTo>
                    <a:pt x="299" y="40"/>
                  </a:lnTo>
                  <a:lnTo>
                    <a:pt x="284" y="32"/>
                  </a:lnTo>
                  <a:lnTo>
                    <a:pt x="260" y="24"/>
                  </a:lnTo>
                  <a:lnTo>
                    <a:pt x="236" y="24"/>
                  </a:lnTo>
                  <a:close/>
                  <a:moveTo>
                    <a:pt x="236" y="0"/>
                  </a:moveTo>
                  <a:lnTo>
                    <a:pt x="276" y="8"/>
                  </a:lnTo>
                  <a:lnTo>
                    <a:pt x="307" y="16"/>
                  </a:lnTo>
                  <a:lnTo>
                    <a:pt x="331" y="32"/>
                  </a:lnTo>
                  <a:lnTo>
                    <a:pt x="347" y="47"/>
                  </a:lnTo>
                  <a:lnTo>
                    <a:pt x="355" y="71"/>
                  </a:lnTo>
                  <a:lnTo>
                    <a:pt x="339" y="119"/>
                  </a:lnTo>
                  <a:lnTo>
                    <a:pt x="299" y="142"/>
                  </a:lnTo>
                  <a:lnTo>
                    <a:pt x="244" y="158"/>
                  </a:lnTo>
                  <a:lnTo>
                    <a:pt x="189" y="166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78" y="174"/>
                  </a:lnTo>
                  <a:lnTo>
                    <a:pt x="71" y="198"/>
                  </a:lnTo>
                  <a:lnTo>
                    <a:pt x="71" y="214"/>
                  </a:lnTo>
                  <a:lnTo>
                    <a:pt x="71" y="229"/>
                  </a:lnTo>
                  <a:lnTo>
                    <a:pt x="71" y="253"/>
                  </a:lnTo>
                  <a:lnTo>
                    <a:pt x="78" y="285"/>
                  </a:lnTo>
                  <a:lnTo>
                    <a:pt x="94" y="301"/>
                  </a:lnTo>
                  <a:lnTo>
                    <a:pt x="110" y="316"/>
                  </a:lnTo>
                  <a:lnTo>
                    <a:pt x="134" y="324"/>
                  </a:lnTo>
                  <a:lnTo>
                    <a:pt x="165" y="332"/>
                  </a:lnTo>
                  <a:lnTo>
                    <a:pt x="236" y="324"/>
                  </a:lnTo>
                  <a:lnTo>
                    <a:pt x="292" y="301"/>
                  </a:lnTo>
                  <a:lnTo>
                    <a:pt x="339" y="261"/>
                  </a:lnTo>
                  <a:lnTo>
                    <a:pt x="347" y="253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63" y="253"/>
                  </a:lnTo>
                  <a:lnTo>
                    <a:pt x="370" y="253"/>
                  </a:lnTo>
                  <a:lnTo>
                    <a:pt x="370" y="261"/>
                  </a:lnTo>
                  <a:lnTo>
                    <a:pt x="378" y="269"/>
                  </a:lnTo>
                  <a:lnTo>
                    <a:pt x="370" y="277"/>
                  </a:lnTo>
                  <a:lnTo>
                    <a:pt x="363" y="293"/>
                  </a:lnTo>
                  <a:lnTo>
                    <a:pt x="347" y="309"/>
                  </a:lnTo>
                  <a:lnTo>
                    <a:pt x="323" y="316"/>
                  </a:lnTo>
                  <a:lnTo>
                    <a:pt x="292" y="332"/>
                  </a:lnTo>
                  <a:lnTo>
                    <a:pt x="236" y="348"/>
                  </a:lnTo>
                  <a:lnTo>
                    <a:pt x="189" y="356"/>
                  </a:lnTo>
                  <a:lnTo>
                    <a:pt x="165" y="356"/>
                  </a:lnTo>
                  <a:lnTo>
                    <a:pt x="86" y="340"/>
                  </a:lnTo>
                  <a:lnTo>
                    <a:pt x="39" y="301"/>
                  </a:lnTo>
                  <a:lnTo>
                    <a:pt x="7" y="253"/>
                  </a:lnTo>
                  <a:lnTo>
                    <a:pt x="0" y="198"/>
                  </a:lnTo>
                  <a:lnTo>
                    <a:pt x="15" y="127"/>
                  </a:lnTo>
                  <a:lnTo>
                    <a:pt x="55" y="71"/>
                  </a:lnTo>
                  <a:lnTo>
                    <a:pt x="110" y="32"/>
                  </a:lnTo>
                  <a:lnTo>
                    <a:pt x="173" y="8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12227" y="3931"/>
              <a:ext cx="1049" cy="1060"/>
            </a:xfrm>
            <a:custGeom>
              <a:avLst/>
              <a:gdLst/>
              <a:ahLst/>
              <a:cxnLst>
                <a:cxn ang="0">
                  <a:pos x="529" y="0"/>
                </a:cxn>
                <a:cxn ang="0">
                  <a:pos x="537" y="0"/>
                </a:cxn>
                <a:cxn ang="0">
                  <a:pos x="552" y="8"/>
                </a:cxn>
                <a:cxn ang="0">
                  <a:pos x="552" y="23"/>
                </a:cxn>
                <a:cxn ang="0">
                  <a:pos x="552" y="39"/>
                </a:cxn>
                <a:cxn ang="0">
                  <a:pos x="552" y="47"/>
                </a:cxn>
                <a:cxn ang="0">
                  <a:pos x="552" y="498"/>
                </a:cxn>
                <a:cxn ang="0">
                  <a:pos x="1002" y="498"/>
                </a:cxn>
                <a:cxn ang="0">
                  <a:pos x="1018" y="498"/>
                </a:cxn>
                <a:cxn ang="0">
                  <a:pos x="1026" y="498"/>
                </a:cxn>
                <a:cxn ang="0">
                  <a:pos x="1042" y="506"/>
                </a:cxn>
                <a:cxn ang="0">
                  <a:pos x="1049" y="514"/>
                </a:cxn>
                <a:cxn ang="0">
                  <a:pos x="1049" y="530"/>
                </a:cxn>
                <a:cxn ang="0">
                  <a:pos x="1049" y="546"/>
                </a:cxn>
                <a:cxn ang="0">
                  <a:pos x="1042" y="554"/>
                </a:cxn>
                <a:cxn ang="0">
                  <a:pos x="1026" y="561"/>
                </a:cxn>
                <a:cxn ang="0">
                  <a:pos x="1018" y="561"/>
                </a:cxn>
                <a:cxn ang="0">
                  <a:pos x="1002" y="561"/>
                </a:cxn>
                <a:cxn ang="0">
                  <a:pos x="552" y="561"/>
                </a:cxn>
                <a:cxn ang="0">
                  <a:pos x="552" y="1005"/>
                </a:cxn>
                <a:cxn ang="0">
                  <a:pos x="552" y="1020"/>
                </a:cxn>
                <a:cxn ang="0">
                  <a:pos x="552" y="1036"/>
                </a:cxn>
                <a:cxn ang="0">
                  <a:pos x="552" y="1044"/>
                </a:cxn>
                <a:cxn ang="0">
                  <a:pos x="537" y="1060"/>
                </a:cxn>
                <a:cxn ang="0">
                  <a:pos x="529" y="1060"/>
                </a:cxn>
                <a:cxn ang="0">
                  <a:pos x="513" y="1060"/>
                </a:cxn>
                <a:cxn ang="0">
                  <a:pos x="497" y="1044"/>
                </a:cxn>
                <a:cxn ang="0">
                  <a:pos x="497" y="1036"/>
                </a:cxn>
                <a:cxn ang="0">
                  <a:pos x="497" y="1020"/>
                </a:cxn>
                <a:cxn ang="0">
                  <a:pos x="497" y="1005"/>
                </a:cxn>
                <a:cxn ang="0">
                  <a:pos x="497" y="561"/>
                </a:cxn>
                <a:cxn ang="0">
                  <a:pos x="47" y="561"/>
                </a:cxn>
                <a:cxn ang="0">
                  <a:pos x="32" y="561"/>
                </a:cxn>
                <a:cxn ang="0">
                  <a:pos x="24" y="561"/>
                </a:cxn>
                <a:cxn ang="0">
                  <a:pos x="8" y="554"/>
                </a:cxn>
                <a:cxn ang="0">
                  <a:pos x="0" y="546"/>
                </a:cxn>
                <a:cxn ang="0">
                  <a:pos x="0" y="530"/>
                </a:cxn>
                <a:cxn ang="0">
                  <a:pos x="0" y="514"/>
                </a:cxn>
                <a:cxn ang="0">
                  <a:pos x="8" y="506"/>
                </a:cxn>
                <a:cxn ang="0">
                  <a:pos x="24" y="498"/>
                </a:cxn>
                <a:cxn ang="0">
                  <a:pos x="32" y="498"/>
                </a:cxn>
                <a:cxn ang="0">
                  <a:pos x="47" y="498"/>
                </a:cxn>
                <a:cxn ang="0">
                  <a:pos x="497" y="498"/>
                </a:cxn>
                <a:cxn ang="0">
                  <a:pos x="497" y="47"/>
                </a:cxn>
                <a:cxn ang="0">
                  <a:pos x="497" y="39"/>
                </a:cxn>
                <a:cxn ang="0">
                  <a:pos x="497" y="23"/>
                </a:cxn>
                <a:cxn ang="0">
                  <a:pos x="497" y="8"/>
                </a:cxn>
                <a:cxn ang="0">
                  <a:pos x="513" y="0"/>
                </a:cxn>
                <a:cxn ang="0">
                  <a:pos x="529" y="0"/>
                </a:cxn>
              </a:cxnLst>
              <a:rect l="0" t="0" r="r" b="b"/>
              <a:pathLst>
                <a:path w="1049" h="1060">
                  <a:moveTo>
                    <a:pt x="529" y="0"/>
                  </a:moveTo>
                  <a:lnTo>
                    <a:pt x="537" y="0"/>
                  </a:lnTo>
                  <a:lnTo>
                    <a:pt x="552" y="8"/>
                  </a:lnTo>
                  <a:lnTo>
                    <a:pt x="552" y="23"/>
                  </a:lnTo>
                  <a:lnTo>
                    <a:pt x="552" y="39"/>
                  </a:lnTo>
                  <a:lnTo>
                    <a:pt x="552" y="47"/>
                  </a:lnTo>
                  <a:lnTo>
                    <a:pt x="552" y="498"/>
                  </a:lnTo>
                  <a:lnTo>
                    <a:pt x="1002" y="498"/>
                  </a:lnTo>
                  <a:lnTo>
                    <a:pt x="1018" y="498"/>
                  </a:lnTo>
                  <a:lnTo>
                    <a:pt x="1026" y="498"/>
                  </a:lnTo>
                  <a:lnTo>
                    <a:pt x="1042" y="506"/>
                  </a:lnTo>
                  <a:lnTo>
                    <a:pt x="1049" y="514"/>
                  </a:lnTo>
                  <a:lnTo>
                    <a:pt x="1049" y="530"/>
                  </a:lnTo>
                  <a:lnTo>
                    <a:pt x="1049" y="546"/>
                  </a:lnTo>
                  <a:lnTo>
                    <a:pt x="1042" y="554"/>
                  </a:lnTo>
                  <a:lnTo>
                    <a:pt x="1026" y="561"/>
                  </a:lnTo>
                  <a:lnTo>
                    <a:pt x="1018" y="561"/>
                  </a:lnTo>
                  <a:lnTo>
                    <a:pt x="1002" y="561"/>
                  </a:lnTo>
                  <a:lnTo>
                    <a:pt x="552" y="561"/>
                  </a:lnTo>
                  <a:lnTo>
                    <a:pt x="552" y="1005"/>
                  </a:lnTo>
                  <a:lnTo>
                    <a:pt x="552" y="1020"/>
                  </a:lnTo>
                  <a:lnTo>
                    <a:pt x="552" y="1036"/>
                  </a:lnTo>
                  <a:lnTo>
                    <a:pt x="552" y="1044"/>
                  </a:lnTo>
                  <a:lnTo>
                    <a:pt x="537" y="1060"/>
                  </a:lnTo>
                  <a:lnTo>
                    <a:pt x="529" y="1060"/>
                  </a:lnTo>
                  <a:lnTo>
                    <a:pt x="513" y="1060"/>
                  </a:lnTo>
                  <a:lnTo>
                    <a:pt x="497" y="1044"/>
                  </a:lnTo>
                  <a:lnTo>
                    <a:pt x="497" y="1036"/>
                  </a:lnTo>
                  <a:lnTo>
                    <a:pt x="497" y="1020"/>
                  </a:lnTo>
                  <a:lnTo>
                    <a:pt x="497" y="1005"/>
                  </a:lnTo>
                  <a:lnTo>
                    <a:pt x="497" y="561"/>
                  </a:lnTo>
                  <a:lnTo>
                    <a:pt x="47" y="561"/>
                  </a:lnTo>
                  <a:lnTo>
                    <a:pt x="32" y="561"/>
                  </a:lnTo>
                  <a:lnTo>
                    <a:pt x="24" y="561"/>
                  </a:lnTo>
                  <a:lnTo>
                    <a:pt x="8" y="554"/>
                  </a:lnTo>
                  <a:lnTo>
                    <a:pt x="0" y="546"/>
                  </a:lnTo>
                  <a:lnTo>
                    <a:pt x="0" y="530"/>
                  </a:lnTo>
                  <a:lnTo>
                    <a:pt x="0" y="514"/>
                  </a:lnTo>
                  <a:lnTo>
                    <a:pt x="8" y="506"/>
                  </a:lnTo>
                  <a:lnTo>
                    <a:pt x="24" y="498"/>
                  </a:lnTo>
                  <a:lnTo>
                    <a:pt x="32" y="498"/>
                  </a:lnTo>
                  <a:lnTo>
                    <a:pt x="47" y="498"/>
                  </a:lnTo>
                  <a:lnTo>
                    <a:pt x="497" y="498"/>
                  </a:lnTo>
                  <a:lnTo>
                    <a:pt x="497" y="47"/>
                  </a:lnTo>
                  <a:lnTo>
                    <a:pt x="497" y="39"/>
                  </a:lnTo>
                  <a:lnTo>
                    <a:pt x="497" y="23"/>
                  </a:lnTo>
                  <a:lnTo>
                    <a:pt x="497" y="8"/>
                  </a:lnTo>
                  <a:lnTo>
                    <a:pt x="513" y="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15454" y="3472"/>
              <a:ext cx="411" cy="751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45" y="8"/>
                </a:cxn>
                <a:cxn ang="0">
                  <a:pos x="253" y="8"/>
                </a:cxn>
                <a:cxn ang="0">
                  <a:pos x="261" y="16"/>
                </a:cxn>
                <a:cxn ang="0">
                  <a:pos x="261" y="39"/>
                </a:cxn>
                <a:cxn ang="0">
                  <a:pos x="261" y="657"/>
                </a:cxn>
                <a:cxn ang="0">
                  <a:pos x="261" y="672"/>
                </a:cxn>
                <a:cxn ang="0">
                  <a:pos x="261" y="688"/>
                </a:cxn>
                <a:cxn ang="0">
                  <a:pos x="269" y="696"/>
                </a:cxn>
                <a:cxn ang="0">
                  <a:pos x="277" y="704"/>
                </a:cxn>
                <a:cxn ang="0">
                  <a:pos x="300" y="704"/>
                </a:cxn>
                <a:cxn ang="0">
                  <a:pos x="332" y="712"/>
                </a:cxn>
                <a:cxn ang="0">
                  <a:pos x="371" y="712"/>
                </a:cxn>
                <a:cxn ang="0">
                  <a:pos x="411" y="712"/>
                </a:cxn>
                <a:cxn ang="0">
                  <a:pos x="411" y="751"/>
                </a:cxn>
                <a:cxn ang="0">
                  <a:pos x="379" y="751"/>
                </a:cxn>
                <a:cxn ang="0">
                  <a:pos x="316" y="751"/>
                </a:cxn>
                <a:cxn ang="0">
                  <a:pos x="253" y="744"/>
                </a:cxn>
                <a:cxn ang="0">
                  <a:pos x="213" y="744"/>
                </a:cxn>
                <a:cxn ang="0">
                  <a:pos x="166" y="744"/>
                </a:cxn>
                <a:cxn ang="0">
                  <a:pos x="103" y="751"/>
                </a:cxn>
                <a:cxn ang="0">
                  <a:pos x="48" y="751"/>
                </a:cxn>
                <a:cxn ang="0">
                  <a:pos x="8" y="751"/>
                </a:cxn>
                <a:cxn ang="0">
                  <a:pos x="8" y="712"/>
                </a:cxn>
                <a:cxn ang="0">
                  <a:pos x="56" y="712"/>
                </a:cxn>
                <a:cxn ang="0">
                  <a:pos x="95" y="712"/>
                </a:cxn>
                <a:cxn ang="0">
                  <a:pos x="127" y="704"/>
                </a:cxn>
                <a:cxn ang="0">
                  <a:pos x="142" y="704"/>
                </a:cxn>
                <a:cxn ang="0">
                  <a:pos x="158" y="696"/>
                </a:cxn>
                <a:cxn ang="0">
                  <a:pos x="166" y="688"/>
                </a:cxn>
                <a:cxn ang="0">
                  <a:pos x="166" y="672"/>
                </a:cxn>
                <a:cxn ang="0">
                  <a:pos x="166" y="657"/>
                </a:cxn>
                <a:cxn ang="0">
                  <a:pos x="166" y="87"/>
                </a:cxn>
                <a:cxn ang="0">
                  <a:pos x="103" y="111"/>
                </a:cxn>
                <a:cxn ang="0">
                  <a:pos x="48" y="111"/>
                </a:cxn>
                <a:cxn ang="0">
                  <a:pos x="0" y="119"/>
                </a:cxn>
                <a:cxn ang="0">
                  <a:pos x="0" y="79"/>
                </a:cxn>
                <a:cxn ang="0">
                  <a:pos x="48" y="71"/>
                </a:cxn>
                <a:cxn ang="0">
                  <a:pos x="103" y="63"/>
                </a:cxn>
                <a:cxn ang="0">
                  <a:pos x="166" y="47"/>
                </a:cxn>
                <a:cxn ang="0">
                  <a:pos x="221" y="0"/>
                </a:cxn>
              </a:cxnLst>
              <a:rect l="0" t="0" r="r" b="b"/>
              <a:pathLst>
                <a:path w="411" h="751">
                  <a:moveTo>
                    <a:pt x="221" y="0"/>
                  </a:moveTo>
                  <a:lnTo>
                    <a:pt x="245" y="8"/>
                  </a:lnTo>
                  <a:lnTo>
                    <a:pt x="253" y="8"/>
                  </a:lnTo>
                  <a:lnTo>
                    <a:pt x="261" y="16"/>
                  </a:lnTo>
                  <a:lnTo>
                    <a:pt x="261" y="39"/>
                  </a:lnTo>
                  <a:lnTo>
                    <a:pt x="261" y="657"/>
                  </a:lnTo>
                  <a:lnTo>
                    <a:pt x="261" y="672"/>
                  </a:lnTo>
                  <a:lnTo>
                    <a:pt x="261" y="688"/>
                  </a:lnTo>
                  <a:lnTo>
                    <a:pt x="269" y="696"/>
                  </a:lnTo>
                  <a:lnTo>
                    <a:pt x="277" y="704"/>
                  </a:lnTo>
                  <a:lnTo>
                    <a:pt x="300" y="704"/>
                  </a:lnTo>
                  <a:lnTo>
                    <a:pt x="332" y="712"/>
                  </a:lnTo>
                  <a:lnTo>
                    <a:pt x="371" y="712"/>
                  </a:lnTo>
                  <a:lnTo>
                    <a:pt x="411" y="712"/>
                  </a:lnTo>
                  <a:lnTo>
                    <a:pt x="411" y="751"/>
                  </a:lnTo>
                  <a:lnTo>
                    <a:pt x="379" y="751"/>
                  </a:lnTo>
                  <a:lnTo>
                    <a:pt x="316" y="751"/>
                  </a:lnTo>
                  <a:lnTo>
                    <a:pt x="253" y="744"/>
                  </a:lnTo>
                  <a:lnTo>
                    <a:pt x="213" y="744"/>
                  </a:lnTo>
                  <a:lnTo>
                    <a:pt x="166" y="744"/>
                  </a:lnTo>
                  <a:lnTo>
                    <a:pt x="103" y="751"/>
                  </a:lnTo>
                  <a:lnTo>
                    <a:pt x="48" y="751"/>
                  </a:lnTo>
                  <a:lnTo>
                    <a:pt x="8" y="751"/>
                  </a:lnTo>
                  <a:lnTo>
                    <a:pt x="8" y="712"/>
                  </a:lnTo>
                  <a:lnTo>
                    <a:pt x="56" y="712"/>
                  </a:lnTo>
                  <a:lnTo>
                    <a:pt x="95" y="712"/>
                  </a:lnTo>
                  <a:lnTo>
                    <a:pt x="127" y="704"/>
                  </a:lnTo>
                  <a:lnTo>
                    <a:pt x="142" y="704"/>
                  </a:lnTo>
                  <a:lnTo>
                    <a:pt x="158" y="696"/>
                  </a:lnTo>
                  <a:lnTo>
                    <a:pt x="166" y="688"/>
                  </a:lnTo>
                  <a:lnTo>
                    <a:pt x="166" y="672"/>
                  </a:lnTo>
                  <a:lnTo>
                    <a:pt x="166" y="657"/>
                  </a:lnTo>
                  <a:lnTo>
                    <a:pt x="166" y="87"/>
                  </a:lnTo>
                  <a:lnTo>
                    <a:pt x="103" y="111"/>
                  </a:lnTo>
                  <a:lnTo>
                    <a:pt x="48" y="111"/>
                  </a:lnTo>
                  <a:lnTo>
                    <a:pt x="0" y="119"/>
                  </a:lnTo>
                  <a:lnTo>
                    <a:pt x="0" y="79"/>
                  </a:lnTo>
                  <a:lnTo>
                    <a:pt x="48" y="71"/>
                  </a:lnTo>
                  <a:lnTo>
                    <a:pt x="103" y="63"/>
                  </a:lnTo>
                  <a:lnTo>
                    <a:pt x="166" y="47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1"/>
            <p:cNvSpPr>
              <a:spLocks noChangeArrowheads="1"/>
            </p:cNvSpPr>
            <p:nvPr/>
          </p:nvSpPr>
          <p:spPr bwMode="auto">
            <a:xfrm>
              <a:off x="13860" y="4342"/>
              <a:ext cx="3488" cy="7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14034" y="4619"/>
              <a:ext cx="1239" cy="1590"/>
            </a:xfrm>
            <a:custGeom>
              <a:avLst/>
              <a:gdLst/>
              <a:ahLst/>
              <a:cxnLst>
                <a:cxn ang="0">
                  <a:pos x="1207" y="0"/>
                </a:cxn>
                <a:cxn ang="0">
                  <a:pos x="1223" y="8"/>
                </a:cxn>
                <a:cxn ang="0">
                  <a:pos x="1231" y="16"/>
                </a:cxn>
                <a:cxn ang="0">
                  <a:pos x="1239" y="32"/>
                </a:cxn>
                <a:cxn ang="0">
                  <a:pos x="1239" y="40"/>
                </a:cxn>
                <a:cxn ang="0">
                  <a:pos x="1239" y="40"/>
                </a:cxn>
                <a:cxn ang="0">
                  <a:pos x="1231" y="55"/>
                </a:cxn>
                <a:cxn ang="0">
                  <a:pos x="1231" y="63"/>
                </a:cxn>
                <a:cxn ang="0">
                  <a:pos x="505" y="1559"/>
                </a:cxn>
                <a:cxn ang="0">
                  <a:pos x="497" y="1575"/>
                </a:cxn>
                <a:cxn ang="0">
                  <a:pos x="489" y="1582"/>
                </a:cxn>
                <a:cxn ang="0">
                  <a:pos x="481" y="1590"/>
                </a:cxn>
                <a:cxn ang="0">
                  <a:pos x="466" y="1590"/>
                </a:cxn>
                <a:cxn ang="0">
                  <a:pos x="458" y="1590"/>
                </a:cxn>
                <a:cxn ang="0">
                  <a:pos x="450" y="1590"/>
                </a:cxn>
                <a:cxn ang="0">
                  <a:pos x="442" y="1582"/>
                </a:cxn>
                <a:cxn ang="0">
                  <a:pos x="434" y="1567"/>
                </a:cxn>
                <a:cxn ang="0">
                  <a:pos x="118" y="878"/>
                </a:cxn>
                <a:cxn ang="0">
                  <a:pos x="103" y="886"/>
                </a:cxn>
                <a:cxn ang="0">
                  <a:pos x="95" y="902"/>
                </a:cxn>
                <a:cxn ang="0">
                  <a:pos x="79" y="910"/>
                </a:cxn>
                <a:cxn ang="0">
                  <a:pos x="71" y="918"/>
                </a:cxn>
                <a:cxn ang="0">
                  <a:pos x="55" y="926"/>
                </a:cxn>
                <a:cxn ang="0">
                  <a:pos x="39" y="942"/>
                </a:cxn>
                <a:cxn ang="0">
                  <a:pos x="24" y="950"/>
                </a:cxn>
                <a:cxn ang="0">
                  <a:pos x="16" y="950"/>
                </a:cxn>
                <a:cxn ang="0">
                  <a:pos x="8" y="950"/>
                </a:cxn>
                <a:cxn ang="0">
                  <a:pos x="0" y="942"/>
                </a:cxn>
                <a:cxn ang="0">
                  <a:pos x="0" y="934"/>
                </a:cxn>
                <a:cxn ang="0">
                  <a:pos x="0" y="934"/>
                </a:cxn>
                <a:cxn ang="0">
                  <a:pos x="0" y="926"/>
                </a:cxn>
                <a:cxn ang="0">
                  <a:pos x="8" y="918"/>
                </a:cxn>
                <a:cxn ang="0">
                  <a:pos x="24" y="910"/>
                </a:cxn>
                <a:cxn ang="0">
                  <a:pos x="174" y="791"/>
                </a:cxn>
                <a:cxn ang="0">
                  <a:pos x="181" y="783"/>
                </a:cxn>
                <a:cxn ang="0">
                  <a:pos x="189" y="783"/>
                </a:cxn>
                <a:cxn ang="0">
                  <a:pos x="197" y="783"/>
                </a:cxn>
                <a:cxn ang="0">
                  <a:pos x="205" y="783"/>
                </a:cxn>
                <a:cxn ang="0">
                  <a:pos x="205" y="783"/>
                </a:cxn>
                <a:cxn ang="0">
                  <a:pos x="213" y="791"/>
                </a:cxn>
                <a:cxn ang="0">
                  <a:pos x="221" y="807"/>
                </a:cxn>
                <a:cxn ang="0">
                  <a:pos x="505" y="1424"/>
                </a:cxn>
                <a:cxn ang="0">
                  <a:pos x="505" y="1424"/>
                </a:cxn>
                <a:cxn ang="0">
                  <a:pos x="1168" y="32"/>
                </a:cxn>
                <a:cxn ang="0">
                  <a:pos x="1184" y="16"/>
                </a:cxn>
                <a:cxn ang="0">
                  <a:pos x="1191" y="8"/>
                </a:cxn>
                <a:cxn ang="0">
                  <a:pos x="1207" y="0"/>
                </a:cxn>
              </a:cxnLst>
              <a:rect l="0" t="0" r="r" b="b"/>
              <a:pathLst>
                <a:path w="1239" h="1590">
                  <a:moveTo>
                    <a:pt x="1207" y="0"/>
                  </a:moveTo>
                  <a:lnTo>
                    <a:pt x="1223" y="8"/>
                  </a:lnTo>
                  <a:lnTo>
                    <a:pt x="1231" y="16"/>
                  </a:lnTo>
                  <a:lnTo>
                    <a:pt x="1239" y="32"/>
                  </a:lnTo>
                  <a:lnTo>
                    <a:pt x="1239" y="40"/>
                  </a:lnTo>
                  <a:lnTo>
                    <a:pt x="1239" y="40"/>
                  </a:lnTo>
                  <a:lnTo>
                    <a:pt x="1231" y="55"/>
                  </a:lnTo>
                  <a:lnTo>
                    <a:pt x="1231" y="63"/>
                  </a:lnTo>
                  <a:lnTo>
                    <a:pt x="505" y="1559"/>
                  </a:lnTo>
                  <a:lnTo>
                    <a:pt x="497" y="1575"/>
                  </a:lnTo>
                  <a:lnTo>
                    <a:pt x="489" y="1582"/>
                  </a:lnTo>
                  <a:lnTo>
                    <a:pt x="481" y="1590"/>
                  </a:lnTo>
                  <a:lnTo>
                    <a:pt x="466" y="1590"/>
                  </a:lnTo>
                  <a:lnTo>
                    <a:pt x="458" y="1590"/>
                  </a:lnTo>
                  <a:lnTo>
                    <a:pt x="450" y="1590"/>
                  </a:lnTo>
                  <a:lnTo>
                    <a:pt x="442" y="1582"/>
                  </a:lnTo>
                  <a:lnTo>
                    <a:pt x="434" y="1567"/>
                  </a:lnTo>
                  <a:lnTo>
                    <a:pt x="118" y="878"/>
                  </a:lnTo>
                  <a:lnTo>
                    <a:pt x="103" y="886"/>
                  </a:lnTo>
                  <a:lnTo>
                    <a:pt x="95" y="902"/>
                  </a:lnTo>
                  <a:lnTo>
                    <a:pt x="79" y="910"/>
                  </a:lnTo>
                  <a:lnTo>
                    <a:pt x="71" y="918"/>
                  </a:lnTo>
                  <a:lnTo>
                    <a:pt x="55" y="926"/>
                  </a:lnTo>
                  <a:lnTo>
                    <a:pt x="39" y="942"/>
                  </a:lnTo>
                  <a:lnTo>
                    <a:pt x="24" y="950"/>
                  </a:lnTo>
                  <a:lnTo>
                    <a:pt x="16" y="950"/>
                  </a:lnTo>
                  <a:lnTo>
                    <a:pt x="8" y="950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0" y="934"/>
                  </a:lnTo>
                  <a:lnTo>
                    <a:pt x="0" y="926"/>
                  </a:lnTo>
                  <a:lnTo>
                    <a:pt x="8" y="918"/>
                  </a:lnTo>
                  <a:lnTo>
                    <a:pt x="24" y="910"/>
                  </a:lnTo>
                  <a:lnTo>
                    <a:pt x="174" y="791"/>
                  </a:lnTo>
                  <a:lnTo>
                    <a:pt x="181" y="783"/>
                  </a:lnTo>
                  <a:lnTo>
                    <a:pt x="189" y="783"/>
                  </a:lnTo>
                  <a:lnTo>
                    <a:pt x="197" y="783"/>
                  </a:lnTo>
                  <a:lnTo>
                    <a:pt x="205" y="783"/>
                  </a:lnTo>
                  <a:lnTo>
                    <a:pt x="205" y="783"/>
                  </a:lnTo>
                  <a:lnTo>
                    <a:pt x="213" y="791"/>
                  </a:lnTo>
                  <a:lnTo>
                    <a:pt x="221" y="807"/>
                  </a:lnTo>
                  <a:lnTo>
                    <a:pt x="505" y="1424"/>
                  </a:lnTo>
                  <a:lnTo>
                    <a:pt x="505" y="1424"/>
                  </a:lnTo>
                  <a:lnTo>
                    <a:pt x="1168" y="32"/>
                  </a:lnTo>
                  <a:lnTo>
                    <a:pt x="1184" y="16"/>
                  </a:lnTo>
                  <a:lnTo>
                    <a:pt x="1191" y="8"/>
                  </a:lnTo>
                  <a:lnTo>
                    <a:pt x="1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3"/>
            <p:cNvSpPr>
              <a:spLocks noChangeArrowheads="1"/>
            </p:cNvSpPr>
            <p:nvPr/>
          </p:nvSpPr>
          <p:spPr bwMode="auto">
            <a:xfrm>
              <a:off x="15297" y="4659"/>
              <a:ext cx="2146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15297" y="4936"/>
              <a:ext cx="836" cy="925"/>
            </a:xfrm>
            <a:custGeom>
              <a:avLst/>
              <a:gdLst/>
              <a:ahLst/>
              <a:cxnLst>
                <a:cxn ang="0">
                  <a:pos x="268" y="15"/>
                </a:cxn>
                <a:cxn ang="0">
                  <a:pos x="378" y="142"/>
                </a:cxn>
                <a:cxn ang="0">
                  <a:pos x="441" y="332"/>
                </a:cxn>
                <a:cxn ang="0">
                  <a:pos x="457" y="522"/>
                </a:cxn>
                <a:cxn ang="0">
                  <a:pos x="465" y="656"/>
                </a:cxn>
                <a:cxn ang="0">
                  <a:pos x="678" y="419"/>
                </a:cxn>
                <a:cxn ang="0">
                  <a:pos x="773" y="237"/>
                </a:cxn>
                <a:cxn ang="0">
                  <a:pos x="781" y="166"/>
                </a:cxn>
                <a:cxn ang="0">
                  <a:pos x="757" y="126"/>
                </a:cxn>
                <a:cxn ang="0">
                  <a:pos x="718" y="102"/>
                </a:cxn>
                <a:cxn ang="0">
                  <a:pos x="678" y="95"/>
                </a:cxn>
                <a:cxn ang="0">
                  <a:pos x="662" y="87"/>
                </a:cxn>
                <a:cxn ang="0">
                  <a:pos x="662" y="63"/>
                </a:cxn>
                <a:cxn ang="0">
                  <a:pos x="670" y="39"/>
                </a:cxn>
                <a:cxn ang="0">
                  <a:pos x="686" y="15"/>
                </a:cxn>
                <a:cxn ang="0">
                  <a:pos x="710" y="0"/>
                </a:cxn>
                <a:cxn ang="0">
                  <a:pos x="820" y="63"/>
                </a:cxn>
                <a:cxn ang="0">
                  <a:pos x="828" y="197"/>
                </a:cxn>
                <a:cxn ang="0">
                  <a:pos x="741" y="395"/>
                </a:cxn>
                <a:cxn ang="0">
                  <a:pos x="560" y="640"/>
                </a:cxn>
                <a:cxn ang="0">
                  <a:pos x="370" y="807"/>
                </a:cxn>
                <a:cxn ang="0">
                  <a:pos x="213" y="909"/>
                </a:cxn>
                <a:cxn ang="0">
                  <a:pos x="94" y="917"/>
                </a:cxn>
                <a:cxn ang="0">
                  <a:pos x="23" y="854"/>
                </a:cxn>
                <a:cxn ang="0">
                  <a:pos x="0" y="791"/>
                </a:cxn>
                <a:cxn ang="0">
                  <a:pos x="7" y="751"/>
                </a:cxn>
                <a:cxn ang="0">
                  <a:pos x="31" y="727"/>
                </a:cxn>
                <a:cxn ang="0">
                  <a:pos x="47" y="727"/>
                </a:cxn>
                <a:cxn ang="0">
                  <a:pos x="86" y="791"/>
                </a:cxn>
                <a:cxn ang="0">
                  <a:pos x="165" y="822"/>
                </a:cxn>
                <a:cxn ang="0">
                  <a:pos x="228" y="815"/>
                </a:cxn>
                <a:cxn ang="0">
                  <a:pos x="315" y="767"/>
                </a:cxn>
                <a:cxn ang="0">
                  <a:pos x="362" y="735"/>
                </a:cxn>
                <a:cxn ang="0">
                  <a:pos x="362" y="720"/>
                </a:cxn>
                <a:cxn ang="0">
                  <a:pos x="362" y="672"/>
                </a:cxn>
                <a:cxn ang="0">
                  <a:pos x="331" y="300"/>
                </a:cxn>
                <a:cxn ang="0">
                  <a:pos x="299" y="213"/>
                </a:cxn>
                <a:cxn ang="0">
                  <a:pos x="228" y="110"/>
                </a:cxn>
                <a:cxn ang="0">
                  <a:pos x="118" y="63"/>
                </a:cxn>
                <a:cxn ang="0">
                  <a:pos x="110" y="63"/>
                </a:cxn>
                <a:cxn ang="0">
                  <a:pos x="78" y="87"/>
                </a:cxn>
                <a:cxn ang="0">
                  <a:pos x="39" y="102"/>
                </a:cxn>
                <a:cxn ang="0">
                  <a:pos x="23" y="95"/>
                </a:cxn>
                <a:cxn ang="0">
                  <a:pos x="39" y="63"/>
                </a:cxn>
                <a:cxn ang="0">
                  <a:pos x="126" y="7"/>
                </a:cxn>
              </a:cxnLst>
              <a:rect l="0" t="0" r="r" b="b"/>
              <a:pathLst>
                <a:path w="836" h="925">
                  <a:moveTo>
                    <a:pt x="189" y="0"/>
                  </a:moveTo>
                  <a:lnTo>
                    <a:pt x="268" y="15"/>
                  </a:lnTo>
                  <a:lnTo>
                    <a:pt x="331" y="71"/>
                  </a:lnTo>
                  <a:lnTo>
                    <a:pt x="378" y="142"/>
                  </a:lnTo>
                  <a:lnTo>
                    <a:pt x="418" y="229"/>
                  </a:lnTo>
                  <a:lnTo>
                    <a:pt x="441" y="332"/>
                  </a:lnTo>
                  <a:lnTo>
                    <a:pt x="449" y="427"/>
                  </a:lnTo>
                  <a:lnTo>
                    <a:pt x="457" y="522"/>
                  </a:lnTo>
                  <a:lnTo>
                    <a:pt x="465" y="593"/>
                  </a:lnTo>
                  <a:lnTo>
                    <a:pt x="465" y="656"/>
                  </a:lnTo>
                  <a:lnTo>
                    <a:pt x="583" y="538"/>
                  </a:lnTo>
                  <a:lnTo>
                    <a:pt x="678" y="419"/>
                  </a:lnTo>
                  <a:lnTo>
                    <a:pt x="733" y="316"/>
                  </a:lnTo>
                  <a:lnTo>
                    <a:pt x="773" y="237"/>
                  </a:lnTo>
                  <a:lnTo>
                    <a:pt x="781" y="189"/>
                  </a:lnTo>
                  <a:lnTo>
                    <a:pt x="781" y="166"/>
                  </a:lnTo>
                  <a:lnTo>
                    <a:pt x="773" y="150"/>
                  </a:lnTo>
                  <a:lnTo>
                    <a:pt x="757" y="126"/>
                  </a:lnTo>
                  <a:lnTo>
                    <a:pt x="741" y="110"/>
                  </a:lnTo>
                  <a:lnTo>
                    <a:pt x="718" y="102"/>
                  </a:lnTo>
                  <a:lnTo>
                    <a:pt x="686" y="95"/>
                  </a:lnTo>
                  <a:lnTo>
                    <a:pt x="678" y="95"/>
                  </a:lnTo>
                  <a:lnTo>
                    <a:pt x="670" y="87"/>
                  </a:lnTo>
                  <a:lnTo>
                    <a:pt x="662" y="87"/>
                  </a:lnTo>
                  <a:lnTo>
                    <a:pt x="662" y="71"/>
                  </a:lnTo>
                  <a:lnTo>
                    <a:pt x="662" y="63"/>
                  </a:lnTo>
                  <a:lnTo>
                    <a:pt x="662" y="55"/>
                  </a:lnTo>
                  <a:lnTo>
                    <a:pt x="670" y="39"/>
                  </a:lnTo>
                  <a:lnTo>
                    <a:pt x="678" y="23"/>
                  </a:lnTo>
                  <a:lnTo>
                    <a:pt x="686" y="15"/>
                  </a:lnTo>
                  <a:lnTo>
                    <a:pt x="702" y="0"/>
                  </a:lnTo>
                  <a:lnTo>
                    <a:pt x="710" y="0"/>
                  </a:lnTo>
                  <a:lnTo>
                    <a:pt x="773" y="15"/>
                  </a:lnTo>
                  <a:lnTo>
                    <a:pt x="820" y="63"/>
                  </a:lnTo>
                  <a:lnTo>
                    <a:pt x="836" y="134"/>
                  </a:lnTo>
                  <a:lnTo>
                    <a:pt x="828" y="197"/>
                  </a:lnTo>
                  <a:lnTo>
                    <a:pt x="796" y="284"/>
                  </a:lnTo>
                  <a:lnTo>
                    <a:pt x="741" y="395"/>
                  </a:lnTo>
                  <a:lnTo>
                    <a:pt x="662" y="514"/>
                  </a:lnTo>
                  <a:lnTo>
                    <a:pt x="560" y="640"/>
                  </a:lnTo>
                  <a:lnTo>
                    <a:pt x="465" y="735"/>
                  </a:lnTo>
                  <a:lnTo>
                    <a:pt x="370" y="807"/>
                  </a:lnTo>
                  <a:lnTo>
                    <a:pt x="284" y="870"/>
                  </a:lnTo>
                  <a:lnTo>
                    <a:pt x="213" y="909"/>
                  </a:lnTo>
                  <a:lnTo>
                    <a:pt x="157" y="925"/>
                  </a:lnTo>
                  <a:lnTo>
                    <a:pt x="94" y="917"/>
                  </a:lnTo>
                  <a:lnTo>
                    <a:pt x="55" y="886"/>
                  </a:lnTo>
                  <a:lnTo>
                    <a:pt x="23" y="854"/>
                  </a:lnTo>
                  <a:lnTo>
                    <a:pt x="7" y="822"/>
                  </a:lnTo>
                  <a:lnTo>
                    <a:pt x="0" y="791"/>
                  </a:lnTo>
                  <a:lnTo>
                    <a:pt x="0" y="775"/>
                  </a:lnTo>
                  <a:lnTo>
                    <a:pt x="7" y="751"/>
                  </a:lnTo>
                  <a:lnTo>
                    <a:pt x="15" y="735"/>
                  </a:lnTo>
                  <a:lnTo>
                    <a:pt x="31" y="727"/>
                  </a:lnTo>
                  <a:lnTo>
                    <a:pt x="39" y="720"/>
                  </a:lnTo>
                  <a:lnTo>
                    <a:pt x="47" y="727"/>
                  </a:lnTo>
                  <a:lnTo>
                    <a:pt x="47" y="735"/>
                  </a:lnTo>
                  <a:lnTo>
                    <a:pt x="86" y="791"/>
                  </a:lnTo>
                  <a:lnTo>
                    <a:pt x="126" y="815"/>
                  </a:lnTo>
                  <a:lnTo>
                    <a:pt x="165" y="822"/>
                  </a:lnTo>
                  <a:lnTo>
                    <a:pt x="189" y="830"/>
                  </a:lnTo>
                  <a:lnTo>
                    <a:pt x="228" y="815"/>
                  </a:lnTo>
                  <a:lnTo>
                    <a:pt x="276" y="799"/>
                  </a:lnTo>
                  <a:lnTo>
                    <a:pt x="315" y="767"/>
                  </a:lnTo>
                  <a:lnTo>
                    <a:pt x="347" y="743"/>
                  </a:lnTo>
                  <a:lnTo>
                    <a:pt x="362" y="735"/>
                  </a:lnTo>
                  <a:lnTo>
                    <a:pt x="362" y="727"/>
                  </a:lnTo>
                  <a:lnTo>
                    <a:pt x="362" y="720"/>
                  </a:lnTo>
                  <a:lnTo>
                    <a:pt x="362" y="712"/>
                  </a:lnTo>
                  <a:lnTo>
                    <a:pt x="362" y="672"/>
                  </a:lnTo>
                  <a:lnTo>
                    <a:pt x="355" y="466"/>
                  </a:lnTo>
                  <a:lnTo>
                    <a:pt x="331" y="300"/>
                  </a:lnTo>
                  <a:lnTo>
                    <a:pt x="315" y="261"/>
                  </a:lnTo>
                  <a:lnTo>
                    <a:pt x="299" y="213"/>
                  </a:lnTo>
                  <a:lnTo>
                    <a:pt x="268" y="158"/>
                  </a:lnTo>
                  <a:lnTo>
                    <a:pt x="228" y="110"/>
                  </a:lnTo>
                  <a:lnTo>
                    <a:pt x="181" y="79"/>
                  </a:lnTo>
                  <a:lnTo>
                    <a:pt x="118" y="63"/>
                  </a:lnTo>
                  <a:lnTo>
                    <a:pt x="110" y="63"/>
                  </a:lnTo>
                  <a:lnTo>
                    <a:pt x="110" y="63"/>
                  </a:lnTo>
                  <a:lnTo>
                    <a:pt x="102" y="71"/>
                  </a:lnTo>
                  <a:lnTo>
                    <a:pt x="78" y="87"/>
                  </a:lnTo>
                  <a:lnTo>
                    <a:pt x="63" y="95"/>
                  </a:lnTo>
                  <a:lnTo>
                    <a:pt x="39" y="102"/>
                  </a:lnTo>
                  <a:lnTo>
                    <a:pt x="31" y="102"/>
                  </a:lnTo>
                  <a:lnTo>
                    <a:pt x="23" y="95"/>
                  </a:lnTo>
                  <a:lnTo>
                    <a:pt x="23" y="87"/>
                  </a:lnTo>
                  <a:lnTo>
                    <a:pt x="39" y="63"/>
                  </a:lnTo>
                  <a:lnTo>
                    <a:pt x="71" y="39"/>
                  </a:lnTo>
                  <a:lnTo>
                    <a:pt x="126" y="7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16141" y="5513"/>
              <a:ext cx="513" cy="514"/>
            </a:xfrm>
            <a:custGeom>
              <a:avLst/>
              <a:gdLst/>
              <a:ahLst/>
              <a:cxnLst>
                <a:cxn ang="0">
                  <a:pos x="252" y="16"/>
                </a:cxn>
                <a:cxn ang="0">
                  <a:pos x="331" y="111"/>
                </a:cxn>
                <a:cxn ang="0">
                  <a:pos x="371" y="230"/>
                </a:cxn>
                <a:cxn ang="0">
                  <a:pos x="371" y="230"/>
                </a:cxn>
                <a:cxn ang="0">
                  <a:pos x="402" y="158"/>
                </a:cxn>
                <a:cxn ang="0">
                  <a:pos x="465" y="32"/>
                </a:cxn>
                <a:cxn ang="0">
                  <a:pos x="481" y="8"/>
                </a:cxn>
                <a:cxn ang="0">
                  <a:pos x="497" y="8"/>
                </a:cxn>
                <a:cxn ang="0">
                  <a:pos x="513" y="16"/>
                </a:cxn>
                <a:cxn ang="0">
                  <a:pos x="505" y="24"/>
                </a:cxn>
                <a:cxn ang="0">
                  <a:pos x="465" y="95"/>
                </a:cxn>
                <a:cxn ang="0">
                  <a:pos x="434" y="166"/>
                </a:cxn>
                <a:cxn ang="0">
                  <a:pos x="402" y="245"/>
                </a:cxn>
                <a:cxn ang="0">
                  <a:pos x="371" y="340"/>
                </a:cxn>
                <a:cxn ang="0">
                  <a:pos x="339" y="475"/>
                </a:cxn>
                <a:cxn ang="0">
                  <a:pos x="323" y="514"/>
                </a:cxn>
                <a:cxn ang="0">
                  <a:pos x="300" y="514"/>
                </a:cxn>
                <a:cxn ang="0">
                  <a:pos x="292" y="499"/>
                </a:cxn>
                <a:cxn ang="0">
                  <a:pos x="300" y="451"/>
                </a:cxn>
                <a:cxn ang="0">
                  <a:pos x="331" y="340"/>
                </a:cxn>
                <a:cxn ang="0">
                  <a:pos x="339" y="317"/>
                </a:cxn>
                <a:cxn ang="0">
                  <a:pos x="339" y="285"/>
                </a:cxn>
                <a:cxn ang="0">
                  <a:pos x="323" y="166"/>
                </a:cxn>
                <a:cxn ang="0">
                  <a:pos x="244" y="79"/>
                </a:cxn>
                <a:cxn ang="0">
                  <a:pos x="134" y="71"/>
                </a:cxn>
                <a:cxn ang="0">
                  <a:pos x="55" y="103"/>
                </a:cxn>
                <a:cxn ang="0">
                  <a:pos x="31" y="143"/>
                </a:cxn>
                <a:cxn ang="0">
                  <a:pos x="16" y="150"/>
                </a:cxn>
                <a:cxn ang="0">
                  <a:pos x="0" y="143"/>
                </a:cxn>
                <a:cxn ang="0">
                  <a:pos x="0" y="127"/>
                </a:cxn>
                <a:cxn ang="0">
                  <a:pos x="16" y="95"/>
                </a:cxn>
                <a:cxn ang="0">
                  <a:pos x="55" y="48"/>
                </a:cxn>
                <a:cxn ang="0">
                  <a:pos x="181" y="0"/>
                </a:cxn>
              </a:cxnLst>
              <a:rect l="0" t="0" r="r" b="b"/>
              <a:pathLst>
                <a:path w="513" h="514">
                  <a:moveTo>
                    <a:pt x="181" y="0"/>
                  </a:moveTo>
                  <a:lnTo>
                    <a:pt x="252" y="16"/>
                  </a:lnTo>
                  <a:lnTo>
                    <a:pt x="300" y="56"/>
                  </a:lnTo>
                  <a:lnTo>
                    <a:pt x="331" y="111"/>
                  </a:lnTo>
                  <a:lnTo>
                    <a:pt x="355" y="174"/>
                  </a:lnTo>
                  <a:lnTo>
                    <a:pt x="371" y="230"/>
                  </a:lnTo>
                  <a:lnTo>
                    <a:pt x="371" y="230"/>
                  </a:lnTo>
                  <a:lnTo>
                    <a:pt x="371" y="230"/>
                  </a:lnTo>
                  <a:lnTo>
                    <a:pt x="371" y="230"/>
                  </a:lnTo>
                  <a:lnTo>
                    <a:pt x="402" y="158"/>
                  </a:lnTo>
                  <a:lnTo>
                    <a:pt x="434" y="87"/>
                  </a:lnTo>
                  <a:lnTo>
                    <a:pt x="465" y="32"/>
                  </a:lnTo>
                  <a:lnTo>
                    <a:pt x="481" y="8"/>
                  </a:lnTo>
                  <a:lnTo>
                    <a:pt x="481" y="8"/>
                  </a:lnTo>
                  <a:lnTo>
                    <a:pt x="489" y="8"/>
                  </a:lnTo>
                  <a:lnTo>
                    <a:pt x="497" y="8"/>
                  </a:lnTo>
                  <a:lnTo>
                    <a:pt x="505" y="8"/>
                  </a:lnTo>
                  <a:lnTo>
                    <a:pt x="513" y="16"/>
                  </a:lnTo>
                  <a:lnTo>
                    <a:pt x="505" y="16"/>
                  </a:lnTo>
                  <a:lnTo>
                    <a:pt x="505" y="24"/>
                  </a:lnTo>
                  <a:lnTo>
                    <a:pt x="505" y="32"/>
                  </a:lnTo>
                  <a:lnTo>
                    <a:pt x="465" y="95"/>
                  </a:lnTo>
                  <a:lnTo>
                    <a:pt x="442" y="143"/>
                  </a:lnTo>
                  <a:lnTo>
                    <a:pt x="434" y="166"/>
                  </a:lnTo>
                  <a:lnTo>
                    <a:pt x="418" y="198"/>
                  </a:lnTo>
                  <a:lnTo>
                    <a:pt x="402" y="245"/>
                  </a:lnTo>
                  <a:lnTo>
                    <a:pt x="379" y="293"/>
                  </a:lnTo>
                  <a:lnTo>
                    <a:pt x="371" y="340"/>
                  </a:lnTo>
                  <a:lnTo>
                    <a:pt x="355" y="412"/>
                  </a:lnTo>
                  <a:lnTo>
                    <a:pt x="339" y="475"/>
                  </a:lnTo>
                  <a:lnTo>
                    <a:pt x="331" y="499"/>
                  </a:lnTo>
                  <a:lnTo>
                    <a:pt x="323" y="514"/>
                  </a:lnTo>
                  <a:lnTo>
                    <a:pt x="308" y="514"/>
                  </a:lnTo>
                  <a:lnTo>
                    <a:pt x="300" y="514"/>
                  </a:lnTo>
                  <a:lnTo>
                    <a:pt x="300" y="507"/>
                  </a:lnTo>
                  <a:lnTo>
                    <a:pt x="292" y="499"/>
                  </a:lnTo>
                  <a:lnTo>
                    <a:pt x="292" y="491"/>
                  </a:lnTo>
                  <a:lnTo>
                    <a:pt x="300" y="451"/>
                  </a:lnTo>
                  <a:lnTo>
                    <a:pt x="315" y="396"/>
                  </a:lnTo>
                  <a:lnTo>
                    <a:pt x="331" y="340"/>
                  </a:lnTo>
                  <a:lnTo>
                    <a:pt x="331" y="325"/>
                  </a:lnTo>
                  <a:lnTo>
                    <a:pt x="339" y="317"/>
                  </a:lnTo>
                  <a:lnTo>
                    <a:pt x="339" y="301"/>
                  </a:lnTo>
                  <a:lnTo>
                    <a:pt x="339" y="285"/>
                  </a:lnTo>
                  <a:lnTo>
                    <a:pt x="339" y="222"/>
                  </a:lnTo>
                  <a:lnTo>
                    <a:pt x="323" y="166"/>
                  </a:lnTo>
                  <a:lnTo>
                    <a:pt x="292" y="119"/>
                  </a:lnTo>
                  <a:lnTo>
                    <a:pt x="244" y="79"/>
                  </a:lnTo>
                  <a:lnTo>
                    <a:pt x="173" y="63"/>
                  </a:lnTo>
                  <a:lnTo>
                    <a:pt x="134" y="71"/>
                  </a:lnTo>
                  <a:lnTo>
                    <a:pt x="95" y="79"/>
                  </a:lnTo>
                  <a:lnTo>
                    <a:pt x="55" y="103"/>
                  </a:lnTo>
                  <a:lnTo>
                    <a:pt x="31" y="135"/>
                  </a:lnTo>
                  <a:lnTo>
                    <a:pt x="31" y="143"/>
                  </a:lnTo>
                  <a:lnTo>
                    <a:pt x="24" y="150"/>
                  </a:lnTo>
                  <a:lnTo>
                    <a:pt x="16" y="150"/>
                  </a:lnTo>
                  <a:lnTo>
                    <a:pt x="8" y="150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8" y="111"/>
                  </a:lnTo>
                  <a:lnTo>
                    <a:pt x="16" y="95"/>
                  </a:lnTo>
                  <a:lnTo>
                    <a:pt x="31" y="71"/>
                  </a:lnTo>
                  <a:lnTo>
                    <a:pt x="55" y="48"/>
                  </a:lnTo>
                  <a:lnTo>
                    <a:pt x="118" y="16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6"/>
            <p:cNvSpPr>
              <a:spLocks noEditPoints="1"/>
            </p:cNvSpPr>
            <p:nvPr/>
          </p:nvSpPr>
          <p:spPr bwMode="auto">
            <a:xfrm>
              <a:off x="16764" y="5663"/>
              <a:ext cx="379" cy="357"/>
            </a:xfrm>
            <a:custGeom>
              <a:avLst/>
              <a:gdLst/>
              <a:ahLst/>
              <a:cxnLst>
                <a:cxn ang="0">
                  <a:pos x="213" y="32"/>
                </a:cxn>
                <a:cxn ang="0">
                  <a:pos x="126" y="80"/>
                </a:cxn>
                <a:cxn ang="0">
                  <a:pos x="134" y="143"/>
                </a:cxn>
                <a:cxn ang="0">
                  <a:pos x="213" y="143"/>
                </a:cxn>
                <a:cxn ang="0">
                  <a:pos x="300" y="111"/>
                </a:cxn>
                <a:cxn ang="0">
                  <a:pos x="308" y="56"/>
                </a:cxn>
                <a:cxn ang="0">
                  <a:pos x="284" y="32"/>
                </a:cxn>
                <a:cxn ang="0">
                  <a:pos x="245" y="24"/>
                </a:cxn>
                <a:cxn ang="0">
                  <a:pos x="284" y="8"/>
                </a:cxn>
                <a:cxn ang="0">
                  <a:pos x="340" y="32"/>
                </a:cxn>
                <a:cxn ang="0">
                  <a:pos x="355" y="72"/>
                </a:cxn>
                <a:cxn ang="0">
                  <a:pos x="300" y="151"/>
                </a:cxn>
                <a:cxn ang="0">
                  <a:pos x="190" y="175"/>
                </a:cxn>
                <a:cxn ang="0">
                  <a:pos x="134" y="175"/>
                </a:cxn>
                <a:cxn ang="0">
                  <a:pos x="79" y="198"/>
                </a:cxn>
                <a:cxn ang="0">
                  <a:pos x="71" y="230"/>
                </a:cxn>
                <a:cxn ang="0">
                  <a:pos x="87" y="285"/>
                </a:cxn>
                <a:cxn ang="0">
                  <a:pos x="111" y="317"/>
                </a:cxn>
                <a:cxn ang="0">
                  <a:pos x="166" y="333"/>
                </a:cxn>
                <a:cxn ang="0">
                  <a:pos x="300" y="301"/>
                </a:cxn>
                <a:cxn ang="0">
                  <a:pos x="355" y="262"/>
                </a:cxn>
                <a:cxn ang="0">
                  <a:pos x="363" y="254"/>
                </a:cxn>
                <a:cxn ang="0">
                  <a:pos x="371" y="254"/>
                </a:cxn>
                <a:cxn ang="0">
                  <a:pos x="379" y="269"/>
                </a:cxn>
                <a:cxn ang="0">
                  <a:pos x="363" y="293"/>
                </a:cxn>
                <a:cxn ang="0">
                  <a:pos x="324" y="325"/>
                </a:cxn>
                <a:cxn ang="0">
                  <a:pos x="245" y="349"/>
                </a:cxn>
                <a:cxn ang="0">
                  <a:pos x="166" y="357"/>
                </a:cxn>
                <a:cxn ang="0">
                  <a:pos x="40" y="309"/>
                </a:cxn>
                <a:cxn ang="0">
                  <a:pos x="0" y="206"/>
                </a:cxn>
                <a:cxn ang="0">
                  <a:pos x="55" y="80"/>
                </a:cxn>
                <a:cxn ang="0">
                  <a:pos x="174" y="8"/>
                </a:cxn>
              </a:cxnLst>
              <a:rect l="0" t="0" r="r" b="b"/>
              <a:pathLst>
                <a:path w="379" h="357">
                  <a:moveTo>
                    <a:pt x="245" y="24"/>
                  </a:moveTo>
                  <a:lnTo>
                    <a:pt x="213" y="32"/>
                  </a:lnTo>
                  <a:lnTo>
                    <a:pt x="166" y="48"/>
                  </a:lnTo>
                  <a:lnTo>
                    <a:pt x="126" y="80"/>
                  </a:lnTo>
                  <a:lnTo>
                    <a:pt x="87" y="143"/>
                  </a:lnTo>
                  <a:lnTo>
                    <a:pt x="134" y="143"/>
                  </a:lnTo>
                  <a:lnTo>
                    <a:pt x="166" y="143"/>
                  </a:lnTo>
                  <a:lnTo>
                    <a:pt x="213" y="143"/>
                  </a:lnTo>
                  <a:lnTo>
                    <a:pt x="261" y="127"/>
                  </a:lnTo>
                  <a:lnTo>
                    <a:pt x="300" y="111"/>
                  </a:lnTo>
                  <a:lnTo>
                    <a:pt x="316" y="72"/>
                  </a:lnTo>
                  <a:lnTo>
                    <a:pt x="308" y="56"/>
                  </a:lnTo>
                  <a:lnTo>
                    <a:pt x="300" y="48"/>
                  </a:lnTo>
                  <a:lnTo>
                    <a:pt x="284" y="32"/>
                  </a:lnTo>
                  <a:lnTo>
                    <a:pt x="269" y="32"/>
                  </a:lnTo>
                  <a:lnTo>
                    <a:pt x="245" y="24"/>
                  </a:lnTo>
                  <a:close/>
                  <a:moveTo>
                    <a:pt x="245" y="0"/>
                  </a:moveTo>
                  <a:lnTo>
                    <a:pt x="284" y="8"/>
                  </a:lnTo>
                  <a:lnTo>
                    <a:pt x="316" y="16"/>
                  </a:lnTo>
                  <a:lnTo>
                    <a:pt x="340" y="32"/>
                  </a:lnTo>
                  <a:lnTo>
                    <a:pt x="347" y="48"/>
                  </a:lnTo>
                  <a:lnTo>
                    <a:pt x="355" y="72"/>
                  </a:lnTo>
                  <a:lnTo>
                    <a:pt x="340" y="119"/>
                  </a:lnTo>
                  <a:lnTo>
                    <a:pt x="300" y="151"/>
                  </a:lnTo>
                  <a:lnTo>
                    <a:pt x="245" y="167"/>
                  </a:lnTo>
                  <a:lnTo>
                    <a:pt x="190" y="175"/>
                  </a:lnTo>
                  <a:lnTo>
                    <a:pt x="134" y="175"/>
                  </a:lnTo>
                  <a:lnTo>
                    <a:pt x="134" y="175"/>
                  </a:lnTo>
                  <a:lnTo>
                    <a:pt x="79" y="175"/>
                  </a:lnTo>
                  <a:lnTo>
                    <a:pt x="79" y="198"/>
                  </a:lnTo>
                  <a:lnTo>
                    <a:pt x="71" y="222"/>
                  </a:lnTo>
                  <a:lnTo>
                    <a:pt x="71" y="230"/>
                  </a:lnTo>
                  <a:lnTo>
                    <a:pt x="79" y="262"/>
                  </a:lnTo>
                  <a:lnTo>
                    <a:pt x="87" y="285"/>
                  </a:lnTo>
                  <a:lnTo>
                    <a:pt x="95" y="301"/>
                  </a:lnTo>
                  <a:lnTo>
                    <a:pt x="111" y="317"/>
                  </a:lnTo>
                  <a:lnTo>
                    <a:pt x="142" y="325"/>
                  </a:lnTo>
                  <a:lnTo>
                    <a:pt x="166" y="333"/>
                  </a:lnTo>
                  <a:lnTo>
                    <a:pt x="237" y="325"/>
                  </a:lnTo>
                  <a:lnTo>
                    <a:pt x="300" y="301"/>
                  </a:lnTo>
                  <a:lnTo>
                    <a:pt x="347" y="262"/>
                  </a:lnTo>
                  <a:lnTo>
                    <a:pt x="355" y="262"/>
                  </a:lnTo>
                  <a:lnTo>
                    <a:pt x="355" y="254"/>
                  </a:lnTo>
                  <a:lnTo>
                    <a:pt x="363" y="254"/>
                  </a:lnTo>
                  <a:lnTo>
                    <a:pt x="363" y="254"/>
                  </a:lnTo>
                  <a:lnTo>
                    <a:pt x="371" y="254"/>
                  </a:lnTo>
                  <a:lnTo>
                    <a:pt x="379" y="262"/>
                  </a:lnTo>
                  <a:lnTo>
                    <a:pt x="379" y="269"/>
                  </a:lnTo>
                  <a:lnTo>
                    <a:pt x="379" y="277"/>
                  </a:lnTo>
                  <a:lnTo>
                    <a:pt x="363" y="293"/>
                  </a:lnTo>
                  <a:lnTo>
                    <a:pt x="347" y="309"/>
                  </a:lnTo>
                  <a:lnTo>
                    <a:pt x="324" y="325"/>
                  </a:lnTo>
                  <a:lnTo>
                    <a:pt x="292" y="333"/>
                  </a:lnTo>
                  <a:lnTo>
                    <a:pt x="245" y="349"/>
                  </a:lnTo>
                  <a:lnTo>
                    <a:pt x="197" y="357"/>
                  </a:lnTo>
                  <a:lnTo>
                    <a:pt x="166" y="357"/>
                  </a:lnTo>
                  <a:lnTo>
                    <a:pt x="87" y="341"/>
                  </a:lnTo>
                  <a:lnTo>
                    <a:pt x="40" y="309"/>
                  </a:lnTo>
                  <a:lnTo>
                    <a:pt x="8" y="254"/>
                  </a:lnTo>
                  <a:lnTo>
                    <a:pt x="0" y="206"/>
                  </a:lnTo>
                  <a:lnTo>
                    <a:pt x="16" y="135"/>
                  </a:lnTo>
                  <a:lnTo>
                    <a:pt x="55" y="80"/>
                  </a:lnTo>
                  <a:lnTo>
                    <a:pt x="111" y="32"/>
                  </a:lnTo>
                  <a:lnTo>
                    <a:pt x="174" y="8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8035" y="3931"/>
              <a:ext cx="1049" cy="1060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44" y="0"/>
                </a:cxn>
                <a:cxn ang="0">
                  <a:pos x="552" y="8"/>
                </a:cxn>
                <a:cxn ang="0">
                  <a:pos x="552" y="23"/>
                </a:cxn>
                <a:cxn ang="0">
                  <a:pos x="560" y="39"/>
                </a:cxn>
                <a:cxn ang="0">
                  <a:pos x="560" y="47"/>
                </a:cxn>
                <a:cxn ang="0">
                  <a:pos x="560" y="498"/>
                </a:cxn>
                <a:cxn ang="0">
                  <a:pos x="1002" y="498"/>
                </a:cxn>
                <a:cxn ang="0">
                  <a:pos x="1018" y="498"/>
                </a:cxn>
                <a:cxn ang="0">
                  <a:pos x="1025" y="498"/>
                </a:cxn>
                <a:cxn ang="0">
                  <a:pos x="1041" y="506"/>
                </a:cxn>
                <a:cxn ang="0">
                  <a:pos x="1049" y="514"/>
                </a:cxn>
                <a:cxn ang="0">
                  <a:pos x="1049" y="530"/>
                </a:cxn>
                <a:cxn ang="0">
                  <a:pos x="1049" y="546"/>
                </a:cxn>
                <a:cxn ang="0">
                  <a:pos x="1041" y="554"/>
                </a:cxn>
                <a:cxn ang="0">
                  <a:pos x="1025" y="561"/>
                </a:cxn>
                <a:cxn ang="0">
                  <a:pos x="1018" y="561"/>
                </a:cxn>
                <a:cxn ang="0">
                  <a:pos x="1002" y="561"/>
                </a:cxn>
                <a:cxn ang="0">
                  <a:pos x="560" y="561"/>
                </a:cxn>
                <a:cxn ang="0">
                  <a:pos x="560" y="1005"/>
                </a:cxn>
                <a:cxn ang="0">
                  <a:pos x="560" y="1020"/>
                </a:cxn>
                <a:cxn ang="0">
                  <a:pos x="552" y="1036"/>
                </a:cxn>
                <a:cxn ang="0">
                  <a:pos x="552" y="1044"/>
                </a:cxn>
                <a:cxn ang="0">
                  <a:pos x="544" y="1060"/>
                </a:cxn>
                <a:cxn ang="0">
                  <a:pos x="528" y="1060"/>
                </a:cxn>
                <a:cxn ang="0">
                  <a:pos x="513" y="1060"/>
                </a:cxn>
                <a:cxn ang="0">
                  <a:pos x="505" y="1044"/>
                </a:cxn>
                <a:cxn ang="0">
                  <a:pos x="497" y="1036"/>
                </a:cxn>
                <a:cxn ang="0">
                  <a:pos x="497" y="1020"/>
                </a:cxn>
                <a:cxn ang="0">
                  <a:pos x="497" y="1005"/>
                </a:cxn>
                <a:cxn ang="0">
                  <a:pos x="497" y="561"/>
                </a:cxn>
                <a:cxn ang="0">
                  <a:pos x="47" y="561"/>
                </a:cxn>
                <a:cxn ang="0">
                  <a:pos x="39" y="561"/>
                </a:cxn>
                <a:cxn ang="0">
                  <a:pos x="23" y="561"/>
                </a:cxn>
                <a:cxn ang="0">
                  <a:pos x="8" y="554"/>
                </a:cxn>
                <a:cxn ang="0">
                  <a:pos x="0" y="546"/>
                </a:cxn>
                <a:cxn ang="0">
                  <a:pos x="0" y="530"/>
                </a:cxn>
                <a:cxn ang="0">
                  <a:pos x="0" y="514"/>
                </a:cxn>
                <a:cxn ang="0">
                  <a:pos x="8" y="506"/>
                </a:cxn>
                <a:cxn ang="0">
                  <a:pos x="23" y="498"/>
                </a:cxn>
                <a:cxn ang="0">
                  <a:pos x="39" y="498"/>
                </a:cxn>
                <a:cxn ang="0">
                  <a:pos x="47" y="498"/>
                </a:cxn>
                <a:cxn ang="0">
                  <a:pos x="497" y="498"/>
                </a:cxn>
                <a:cxn ang="0">
                  <a:pos x="497" y="47"/>
                </a:cxn>
                <a:cxn ang="0">
                  <a:pos x="497" y="39"/>
                </a:cxn>
                <a:cxn ang="0">
                  <a:pos x="497" y="23"/>
                </a:cxn>
                <a:cxn ang="0">
                  <a:pos x="505" y="8"/>
                </a:cxn>
                <a:cxn ang="0">
                  <a:pos x="513" y="0"/>
                </a:cxn>
                <a:cxn ang="0">
                  <a:pos x="528" y="0"/>
                </a:cxn>
              </a:cxnLst>
              <a:rect l="0" t="0" r="r" b="b"/>
              <a:pathLst>
                <a:path w="1049" h="1060">
                  <a:moveTo>
                    <a:pt x="528" y="0"/>
                  </a:moveTo>
                  <a:lnTo>
                    <a:pt x="544" y="0"/>
                  </a:lnTo>
                  <a:lnTo>
                    <a:pt x="552" y="8"/>
                  </a:lnTo>
                  <a:lnTo>
                    <a:pt x="552" y="23"/>
                  </a:lnTo>
                  <a:lnTo>
                    <a:pt x="560" y="39"/>
                  </a:lnTo>
                  <a:lnTo>
                    <a:pt x="560" y="47"/>
                  </a:lnTo>
                  <a:lnTo>
                    <a:pt x="560" y="498"/>
                  </a:lnTo>
                  <a:lnTo>
                    <a:pt x="1002" y="498"/>
                  </a:lnTo>
                  <a:lnTo>
                    <a:pt x="1018" y="498"/>
                  </a:lnTo>
                  <a:lnTo>
                    <a:pt x="1025" y="498"/>
                  </a:lnTo>
                  <a:lnTo>
                    <a:pt x="1041" y="506"/>
                  </a:lnTo>
                  <a:lnTo>
                    <a:pt x="1049" y="514"/>
                  </a:lnTo>
                  <a:lnTo>
                    <a:pt x="1049" y="530"/>
                  </a:lnTo>
                  <a:lnTo>
                    <a:pt x="1049" y="546"/>
                  </a:lnTo>
                  <a:lnTo>
                    <a:pt x="1041" y="554"/>
                  </a:lnTo>
                  <a:lnTo>
                    <a:pt x="1025" y="561"/>
                  </a:lnTo>
                  <a:lnTo>
                    <a:pt x="1018" y="561"/>
                  </a:lnTo>
                  <a:lnTo>
                    <a:pt x="1002" y="561"/>
                  </a:lnTo>
                  <a:lnTo>
                    <a:pt x="560" y="561"/>
                  </a:lnTo>
                  <a:lnTo>
                    <a:pt x="560" y="1005"/>
                  </a:lnTo>
                  <a:lnTo>
                    <a:pt x="560" y="1020"/>
                  </a:lnTo>
                  <a:lnTo>
                    <a:pt x="552" y="1036"/>
                  </a:lnTo>
                  <a:lnTo>
                    <a:pt x="552" y="1044"/>
                  </a:lnTo>
                  <a:lnTo>
                    <a:pt x="544" y="1060"/>
                  </a:lnTo>
                  <a:lnTo>
                    <a:pt x="528" y="1060"/>
                  </a:lnTo>
                  <a:lnTo>
                    <a:pt x="513" y="1060"/>
                  </a:lnTo>
                  <a:lnTo>
                    <a:pt x="505" y="1044"/>
                  </a:lnTo>
                  <a:lnTo>
                    <a:pt x="497" y="1036"/>
                  </a:lnTo>
                  <a:lnTo>
                    <a:pt x="497" y="1020"/>
                  </a:lnTo>
                  <a:lnTo>
                    <a:pt x="497" y="1005"/>
                  </a:lnTo>
                  <a:lnTo>
                    <a:pt x="497" y="561"/>
                  </a:lnTo>
                  <a:lnTo>
                    <a:pt x="47" y="561"/>
                  </a:lnTo>
                  <a:lnTo>
                    <a:pt x="39" y="561"/>
                  </a:lnTo>
                  <a:lnTo>
                    <a:pt x="23" y="561"/>
                  </a:lnTo>
                  <a:lnTo>
                    <a:pt x="8" y="554"/>
                  </a:lnTo>
                  <a:lnTo>
                    <a:pt x="0" y="546"/>
                  </a:lnTo>
                  <a:lnTo>
                    <a:pt x="0" y="530"/>
                  </a:lnTo>
                  <a:lnTo>
                    <a:pt x="0" y="514"/>
                  </a:lnTo>
                  <a:lnTo>
                    <a:pt x="8" y="506"/>
                  </a:lnTo>
                  <a:lnTo>
                    <a:pt x="23" y="498"/>
                  </a:lnTo>
                  <a:lnTo>
                    <a:pt x="39" y="498"/>
                  </a:lnTo>
                  <a:lnTo>
                    <a:pt x="47" y="498"/>
                  </a:lnTo>
                  <a:lnTo>
                    <a:pt x="497" y="498"/>
                  </a:lnTo>
                  <a:lnTo>
                    <a:pt x="497" y="47"/>
                  </a:lnTo>
                  <a:lnTo>
                    <a:pt x="497" y="39"/>
                  </a:lnTo>
                  <a:lnTo>
                    <a:pt x="497" y="23"/>
                  </a:lnTo>
                  <a:lnTo>
                    <a:pt x="505" y="8"/>
                  </a:lnTo>
                  <a:lnTo>
                    <a:pt x="513" y="0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19708" y="3503"/>
              <a:ext cx="1444" cy="1907"/>
            </a:xfrm>
            <a:custGeom>
              <a:avLst/>
              <a:gdLst/>
              <a:ahLst/>
              <a:cxnLst>
                <a:cxn ang="0">
                  <a:pos x="1412" y="0"/>
                </a:cxn>
                <a:cxn ang="0">
                  <a:pos x="1428" y="8"/>
                </a:cxn>
                <a:cxn ang="0">
                  <a:pos x="1444" y="16"/>
                </a:cxn>
                <a:cxn ang="0">
                  <a:pos x="1444" y="32"/>
                </a:cxn>
                <a:cxn ang="0">
                  <a:pos x="1444" y="40"/>
                </a:cxn>
                <a:cxn ang="0">
                  <a:pos x="1444" y="40"/>
                </a:cxn>
                <a:cxn ang="0">
                  <a:pos x="1444" y="48"/>
                </a:cxn>
                <a:cxn ang="0">
                  <a:pos x="1436" y="64"/>
                </a:cxn>
                <a:cxn ang="0">
                  <a:pos x="568" y="1884"/>
                </a:cxn>
                <a:cxn ang="0">
                  <a:pos x="560" y="1899"/>
                </a:cxn>
                <a:cxn ang="0">
                  <a:pos x="552" y="1907"/>
                </a:cxn>
                <a:cxn ang="0">
                  <a:pos x="536" y="1907"/>
                </a:cxn>
                <a:cxn ang="0">
                  <a:pos x="520" y="1907"/>
                </a:cxn>
                <a:cxn ang="0">
                  <a:pos x="497" y="1907"/>
                </a:cxn>
                <a:cxn ang="0">
                  <a:pos x="497" y="1907"/>
                </a:cxn>
                <a:cxn ang="0">
                  <a:pos x="142" y="1069"/>
                </a:cxn>
                <a:cxn ang="0">
                  <a:pos x="23" y="1156"/>
                </a:cxn>
                <a:cxn ang="0">
                  <a:pos x="0" y="1124"/>
                </a:cxn>
                <a:cxn ang="0">
                  <a:pos x="220" y="958"/>
                </a:cxn>
                <a:cxn ang="0">
                  <a:pos x="560" y="1749"/>
                </a:cxn>
                <a:cxn ang="0">
                  <a:pos x="1380" y="32"/>
                </a:cxn>
                <a:cxn ang="0">
                  <a:pos x="1388" y="24"/>
                </a:cxn>
                <a:cxn ang="0">
                  <a:pos x="1396" y="8"/>
                </a:cxn>
                <a:cxn ang="0">
                  <a:pos x="1404" y="8"/>
                </a:cxn>
                <a:cxn ang="0">
                  <a:pos x="1412" y="0"/>
                </a:cxn>
              </a:cxnLst>
              <a:rect l="0" t="0" r="r" b="b"/>
              <a:pathLst>
                <a:path w="1444" h="1907">
                  <a:moveTo>
                    <a:pt x="1412" y="0"/>
                  </a:moveTo>
                  <a:lnTo>
                    <a:pt x="1428" y="8"/>
                  </a:lnTo>
                  <a:lnTo>
                    <a:pt x="1444" y="16"/>
                  </a:lnTo>
                  <a:lnTo>
                    <a:pt x="1444" y="32"/>
                  </a:lnTo>
                  <a:lnTo>
                    <a:pt x="1444" y="40"/>
                  </a:lnTo>
                  <a:lnTo>
                    <a:pt x="1444" y="40"/>
                  </a:lnTo>
                  <a:lnTo>
                    <a:pt x="1444" y="48"/>
                  </a:lnTo>
                  <a:lnTo>
                    <a:pt x="1436" y="64"/>
                  </a:lnTo>
                  <a:lnTo>
                    <a:pt x="568" y="1884"/>
                  </a:lnTo>
                  <a:lnTo>
                    <a:pt x="560" y="1899"/>
                  </a:lnTo>
                  <a:lnTo>
                    <a:pt x="552" y="1907"/>
                  </a:lnTo>
                  <a:lnTo>
                    <a:pt x="536" y="1907"/>
                  </a:lnTo>
                  <a:lnTo>
                    <a:pt x="520" y="1907"/>
                  </a:lnTo>
                  <a:lnTo>
                    <a:pt x="497" y="1907"/>
                  </a:lnTo>
                  <a:lnTo>
                    <a:pt x="497" y="1907"/>
                  </a:lnTo>
                  <a:lnTo>
                    <a:pt x="142" y="1069"/>
                  </a:lnTo>
                  <a:lnTo>
                    <a:pt x="23" y="1156"/>
                  </a:lnTo>
                  <a:lnTo>
                    <a:pt x="0" y="1124"/>
                  </a:lnTo>
                  <a:lnTo>
                    <a:pt x="220" y="958"/>
                  </a:lnTo>
                  <a:lnTo>
                    <a:pt x="560" y="1749"/>
                  </a:lnTo>
                  <a:lnTo>
                    <a:pt x="1380" y="32"/>
                  </a:lnTo>
                  <a:lnTo>
                    <a:pt x="1388" y="24"/>
                  </a:lnTo>
                  <a:lnTo>
                    <a:pt x="1396" y="8"/>
                  </a:lnTo>
                  <a:lnTo>
                    <a:pt x="1404" y="8"/>
                  </a:lnTo>
                  <a:lnTo>
                    <a:pt x="14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049" y="3535"/>
              <a:ext cx="5137" cy="7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21175" y="3772"/>
              <a:ext cx="1089" cy="1298"/>
            </a:xfrm>
            <a:custGeom>
              <a:avLst/>
              <a:gdLst/>
              <a:ahLst/>
              <a:cxnLst>
                <a:cxn ang="0">
                  <a:pos x="979" y="8"/>
                </a:cxn>
                <a:cxn ang="0">
                  <a:pos x="1058" y="64"/>
                </a:cxn>
                <a:cxn ang="0">
                  <a:pos x="1089" y="182"/>
                </a:cxn>
                <a:cxn ang="0">
                  <a:pos x="1066" y="325"/>
                </a:cxn>
                <a:cxn ang="0">
                  <a:pos x="955" y="578"/>
                </a:cxn>
                <a:cxn ang="0">
                  <a:pos x="718" y="902"/>
                </a:cxn>
                <a:cxn ang="0">
                  <a:pos x="576" y="1053"/>
                </a:cxn>
                <a:cxn ang="0">
                  <a:pos x="403" y="1195"/>
                </a:cxn>
                <a:cxn ang="0">
                  <a:pos x="253" y="1290"/>
                </a:cxn>
                <a:cxn ang="0">
                  <a:pos x="119" y="1290"/>
                </a:cxn>
                <a:cxn ang="0">
                  <a:pos x="32" y="1211"/>
                </a:cxn>
                <a:cxn ang="0">
                  <a:pos x="0" y="1116"/>
                </a:cxn>
                <a:cxn ang="0">
                  <a:pos x="8" y="1069"/>
                </a:cxn>
                <a:cxn ang="0">
                  <a:pos x="32" y="1029"/>
                </a:cxn>
                <a:cxn ang="0">
                  <a:pos x="55" y="1029"/>
                </a:cxn>
                <a:cxn ang="0">
                  <a:pos x="63" y="1045"/>
                </a:cxn>
                <a:cxn ang="0">
                  <a:pos x="134" y="1148"/>
                </a:cxn>
                <a:cxn ang="0">
                  <a:pos x="213" y="1179"/>
                </a:cxn>
                <a:cxn ang="0">
                  <a:pos x="276" y="1171"/>
                </a:cxn>
                <a:cxn ang="0">
                  <a:pos x="379" y="1108"/>
                </a:cxn>
                <a:cxn ang="0">
                  <a:pos x="458" y="1053"/>
                </a:cxn>
                <a:cxn ang="0">
                  <a:pos x="474" y="1037"/>
                </a:cxn>
                <a:cxn ang="0">
                  <a:pos x="482" y="974"/>
                </a:cxn>
                <a:cxn ang="0">
                  <a:pos x="489" y="800"/>
                </a:cxn>
                <a:cxn ang="0">
                  <a:pos x="450" y="388"/>
                </a:cxn>
                <a:cxn ang="0">
                  <a:pos x="340" y="159"/>
                </a:cxn>
                <a:cxn ang="0">
                  <a:pos x="166" y="80"/>
                </a:cxn>
                <a:cxn ang="0">
                  <a:pos x="119" y="119"/>
                </a:cxn>
                <a:cxn ang="0">
                  <a:pos x="87" y="135"/>
                </a:cxn>
                <a:cxn ang="0">
                  <a:pos x="71" y="135"/>
                </a:cxn>
                <a:cxn ang="0">
                  <a:pos x="55" y="127"/>
                </a:cxn>
                <a:cxn ang="0">
                  <a:pos x="71" y="95"/>
                </a:cxn>
                <a:cxn ang="0">
                  <a:pos x="142" y="32"/>
                </a:cxn>
                <a:cxn ang="0">
                  <a:pos x="261" y="0"/>
                </a:cxn>
                <a:cxn ang="0">
                  <a:pos x="426" y="64"/>
                </a:cxn>
                <a:cxn ang="0">
                  <a:pos x="529" y="214"/>
                </a:cxn>
                <a:cxn ang="0">
                  <a:pos x="576" y="404"/>
                </a:cxn>
                <a:cxn ang="0">
                  <a:pos x="600" y="602"/>
                </a:cxn>
                <a:cxn ang="0">
                  <a:pos x="600" y="744"/>
                </a:cxn>
                <a:cxn ang="0">
                  <a:pos x="600" y="934"/>
                </a:cxn>
                <a:cxn ang="0">
                  <a:pos x="600" y="934"/>
                </a:cxn>
                <a:cxn ang="0">
                  <a:pos x="868" y="618"/>
                </a:cxn>
                <a:cxn ang="0">
                  <a:pos x="994" y="372"/>
                </a:cxn>
                <a:cxn ang="0">
                  <a:pos x="1026" y="254"/>
                </a:cxn>
                <a:cxn ang="0">
                  <a:pos x="1002" y="175"/>
                </a:cxn>
                <a:cxn ang="0">
                  <a:pos x="908" y="119"/>
                </a:cxn>
                <a:cxn ang="0">
                  <a:pos x="884" y="119"/>
                </a:cxn>
                <a:cxn ang="0">
                  <a:pos x="876" y="95"/>
                </a:cxn>
                <a:cxn ang="0">
                  <a:pos x="884" y="72"/>
                </a:cxn>
                <a:cxn ang="0">
                  <a:pos x="892" y="32"/>
                </a:cxn>
                <a:cxn ang="0">
                  <a:pos x="923" y="0"/>
                </a:cxn>
              </a:cxnLst>
              <a:rect l="0" t="0" r="r" b="b"/>
              <a:pathLst>
                <a:path w="1089" h="1298">
                  <a:moveTo>
                    <a:pt x="939" y="0"/>
                  </a:moveTo>
                  <a:lnTo>
                    <a:pt x="979" y="8"/>
                  </a:lnTo>
                  <a:lnTo>
                    <a:pt x="1018" y="24"/>
                  </a:lnTo>
                  <a:lnTo>
                    <a:pt x="1058" y="64"/>
                  </a:lnTo>
                  <a:lnTo>
                    <a:pt x="1081" y="111"/>
                  </a:lnTo>
                  <a:lnTo>
                    <a:pt x="1089" y="182"/>
                  </a:lnTo>
                  <a:lnTo>
                    <a:pt x="1081" y="238"/>
                  </a:lnTo>
                  <a:lnTo>
                    <a:pt x="1066" y="325"/>
                  </a:lnTo>
                  <a:lnTo>
                    <a:pt x="1018" y="436"/>
                  </a:lnTo>
                  <a:lnTo>
                    <a:pt x="955" y="578"/>
                  </a:lnTo>
                  <a:lnTo>
                    <a:pt x="852" y="728"/>
                  </a:lnTo>
                  <a:lnTo>
                    <a:pt x="718" y="902"/>
                  </a:lnTo>
                  <a:lnTo>
                    <a:pt x="647" y="982"/>
                  </a:lnTo>
                  <a:lnTo>
                    <a:pt x="576" y="1053"/>
                  </a:lnTo>
                  <a:lnTo>
                    <a:pt x="489" y="1132"/>
                  </a:lnTo>
                  <a:lnTo>
                    <a:pt x="403" y="1195"/>
                  </a:lnTo>
                  <a:lnTo>
                    <a:pt x="324" y="1251"/>
                  </a:lnTo>
                  <a:lnTo>
                    <a:pt x="253" y="1290"/>
                  </a:lnTo>
                  <a:lnTo>
                    <a:pt x="198" y="1298"/>
                  </a:lnTo>
                  <a:lnTo>
                    <a:pt x="119" y="1290"/>
                  </a:lnTo>
                  <a:lnTo>
                    <a:pt x="63" y="1259"/>
                  </a:lnTo>
                  <a:lnTo>
                    <a:pt x="32" y="1211"/>
                  </a:lnTo>
                  <a:lnTo>
                    <a:pt x="8" y="1164"/>
                  </a:lnTo>
                  <a:lnTo>
                    <a:pt x="0" y="1116"/>
                  </a:lnTo>
                  <a:lnTo>
                    <a:pt x="0" y="1092"/>
                  </a:lnTo>
                  <a:lnTo>
                    <a:pt x="8" y="1069"/>
                  </a:lnTo>
                  <a:lnTo>
                    <a:pt x="24" y="1045"/>
                  </a:lnTo>
                  <a:lnTo>
                    <a:pt x="32" y="1029"/>
                  </a:lnTo>
                  <a:lnTo>
                    <a:pt x="48" y="1029"/>
                  </a:lnTo>
                  <a:lnTo>
                    <a:pt x="55" y="1029"/>
                  </a:lnTo>
                  <a:lnTo>
                    <a:pt x="55" y="1037"/>
                  </a:lnTo>
                  <a:lnTo>
                    <a:pt x="63" y="1045"/>
                  </a:lnTo>
                  <a:lnTo>
                    <a:pt x="87" y="1108"/>
                  </a:lnTo>
                  <a:lnTo>
                    <a:pt x="134" y="1148"/>
                  </a:lnTo>
                  <a:lnTo>
                    <a:pt x="174" y="1171"/>
                  </a:lnTo>
                  <a:lnTo>
                    <a:pt x="213" y="1179"/>
                  </a:lnTo>
                  <a:lnTo>
                    <a:pt x="237" y="1179"/>
                  </a:lnTo>
                  <a:lnTo>
                    <a:pt x="276" y="1171"/>
                  </a:lnTo>
                  <a:lnTo>
                    <a:pt x="332" y="1140"/>
                  </a:lnTo>
                  <a:lnTo>
                    <a:pt x="379" y="1108"/>
                  </a:lnTo>
                  <a:lnTo>
                    <a:pt x="426" y="1077"/>
                  </a:lnTo>
                  <a:lnTo>
                    <a:pt x="458" y="1053"/>
                  </a:lnTo>
                  <a:lnTo>
                    <a:pt x="474" y="1037"/>
                  </a:lnTo>
                  <a:lnTo>
                    <a:pt x="474" y="1037"/>
                  </a:lnTo>
                  <a:lnTo>
                    <a:pt x="482" y="1021"/>
                  </a:lnTo>
                  <a:lnTo>
                    <a:pt x="482" y="974"/>
                  </a:lnTo>
                  <a:lnTo>
                    <a:pt x="482" y="895"/>
                  </a:lnTo>
                  <a:lnTo>
                    <a:pt x="489" y="800"/>
                  </a:lnTo>
                  <a:lnTo>
                    <a:pt x="474" y="586"/>
                  </a:lnTo>
                  <a:lnTo>
                    <a:pt x="450" y="388"/>
                  </a:lnTo>
                  <a:lnTo>
                    <a:pt x="403" y="254"/>
                  </a:lnTo>
                  <a:lnTo>
                    <a:pt x="340" y="159"/>
                  </a:lnTo>
                  <a:lnTo>
                    <a:pt x="261" y="95"/>
                  </a:lnTo>
                  <a:lnTo>
                    <a:pt x="166" y="80"/>
                  </a:lnTo>
                  <a:lnTo>
                    <a:pt x="142" y="103"/>
                  </a:lnTo>
                  <a:lnTo>
                    <a:pt x="119" y="119"/>
                  </a:lnTo>
                  <a:lnTo>
                    <a:pt x="103" y="127"/>
                  </a:lnTo>
                  <a:lnTo>
                    <a:pt x="87" y="135"/>
                  </a:lnTo>
                  <a:lnTo>
                    <a:pt x="71" y="135"/>
                  </a:lnTo>
                  <a:lnTo>
                    <a:pt x="71" y="135"/>
                  </a:lnTo>
                  <a:lnTo>
                    <a:pt x="63" y="127"/>
                  </a:lnTo>
                  <a:lnTo>
                    <a:pt x="55" y="127"/>
                  </a:lnTo>
                  <a:lnTo>
                    <a:pt x="55" y="119"/>
                  </a:lnTo>
                  <a:lnTo>
                    <a:pt x="71" y="95"/>
                  </a:lnTo>
                  <a:lnTo>
                    <a:pt x="95" y="64"/>
                  </a:lnTo>
                  <a:lnTo>
                    <a:pt x="142" y="32"/>
                  </a:lnTo>
                  <a:lnTo>
                    <a:pt x="198" y="8"/>
                  </a:lnTo>
                  <a:lnTo>
                    <a:pt x="261" y="0"/>
                  </a:lnTo>
                  <a:lnTo>
                    <a:pt x="355" y="16"/>
                  </a:lnTo>
                  <a:lnTo>
                    <a:pt x="426" y="64"/>
                  </a:lnTo>
                  <a:lnTo>
                    <a:pt x="482" y="127"/>
                  </a:lnTo>
                  <a:lnTo>
                    <a:pt x="529" y="214"/>
                  </a:lnTo>
                  <a:lnTo>
                    <a:pt x="560" y="309"/>
                  </a:lnTo>
                  <a:lnTo>
                    <a:pt x="576" y="404"/>
                  </a:lnTo>
                  <a:lnTo>
                    <a:pt x="592" y="507"/>
                  </a:lnTo>
                  <a:lnTo>
                    <a:pt x="600" y="602"/>
                  </a:lnTo>
                  <a:lnTo>
                    <a:pt x="600" y="681"/>
                  </a:lnTo>
                  <a:lnTo>
                    <a:pt x="600" y="744"/>
                  </a:lnTo>
                  <a:lnTo>
                    <a:pt x="600" y="831"/>
                  </a:lnTo>
                  <a:lnTo>
                    <a:pt x="600" y="934"/>
                  </a:lnTo>
                  <a:lnTo>
                    <a:pt x="600" y="934"/>
                  </a:lnTo>
                  <a:lnTo>
                    <a:pt x="600" y="934"/>
                  </a:lnTo>
                  <a:lnTo>
                    <a:pt x="750" y="768"/>
                  </a:lnTo>
                  <a:lnTo>
                    <a:pt x="868" y="618"/>
                  </a:lnTo>
                  <a:lnTo>
                    <a:pt x="947" y="483"/>
                  </a:lnTo>
                  <a:lnTo>
                    <a:pt x="994" y="372"/>
                  </a:lnTo>
                  <a:lnTo>
                    <a:pt x="1018" y="301"/>
                  </a:lnTo>
                  <a:lnTo>
                    <a:pt x="1026" y="254"/>
                  </a:lnTo>
                  <a:lnTo>
                    <a:pt x="1018" y="214"/>
                  </a:lnTo>
                  <a:lnTo>
                    <a:pt x="1002" y="175"/>
                  </a:lnTo>
                  <a:lnTo>
                    <a:pt x="963" y="143"/>
                  </a:lnTo>
                  <a:lnTo>
                    <a:pt x="908" y="119"/>
                  </a:lnTo>
                  <a:lnTo>
                    <a:pt x="892" y="119"/>
                  </a:lnTo>
                  <a:lnTo>
                    <a:pt x="884" y="119"/>
                  </a:lnTo>
                  <a:lnTo>
                    <a:pt x="876" y="111"/>
                  </a:lnTo>
                  <a:lnTo>
                    <a:pt x="876" y="95"/>
                  </a:lnTo>
                  <a:lnTo>
                    <a:pt x="876" y="88"/>
                  </a:lnTo>
                  <a:lnTo>
                    <a:pt x="884" y="72"/>
                  </a:lnTo>
                  <a:lnTo>
                    <a:pt x="884" y="48"/>
                  </a:lnTo>
                  <a:lnTo>
                    <a:pt x="892" y="32"/>
                  </a:lnTo>
                  <a:lnTo>
                    <a:pt x="908" y="16"/>
                  </a:lnTo>
                  <a:lnTo>
                    <a:pt x="923" y="0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22217" y="4595"/>
              <a:ext cx="647" cy="736"/>
            </a:xfrm>
            <a:custGeom>
              <a:avLst/>
              <a:gdLst/>
              <a:ahLst/>
              <a:cxnLst>
                <a:cxn ang="0">
                  <a:pos x="308" y="16"/>
                </a:cxn>
                <a:cxn ang="0">
                  <a:pos x="402" y="111"/>
                </a:cxn>
                <a:cxn ang="0">
                  <a:pos x="450" y="238"/>
                </a:cxn>
                <a:cxn ang="0">
                  <a:pos x="465" y="333"/>
                </a:cxn>
                <a:cxn ang="0">
                  <a:pos x="497" y="254"/>
                </a:cxn>
                <a:cxn ang="0">
                  <a:pos x="568" y="95"/>
                </a:cxn>
                <a:cxn ang="0">
                  <a:pos x="615" y="16"/>
                </a:cxn>
                <a:cxn ang="0">
                  <a:pos x="631" y="8"/>
                </a:cxn>
                <a:cxn ang="0">
                  <a:pos x="639" y="8"/>
                </a:cxn>
                <a:cxn ang="0">
                  <a:pos x="647" y="16"/>
                </a:cxn>
                <a:cxn ang="0">
                  <a:pos x="647" y="32"/>
                </a:cxn>
                <a:cxn ang="0">
                  <a:pos x="568" y="182"/>
                </a:cxn>
                <a:cxn ang="0">
                  <a:pos x="536" y="261"/>
                </a:cxn>
                <a:cxn ang="0">
                  <a:pos x="489" y="380"/>
                </a:cxn>
                <a:cxn ang="0">
                  <a:pos x="458" y="467"/>
                </a:cxn>
                <a:cxn ang="0">
                  <a:pos x="434" y="617"/>
                </a:cxn>
                <a:cxn ang="0">
                  <a:pos x="410" y="705"/>
                </a:cxn>
                <a:cxn ang="0">
                  <a:pos x="386" y="728"/>
                </a:cxn>
                <a:cxn ang="0">
                  <a:pos x="379" y="736"/>
                </a:cxn>
                <a:cxn ang="0">
                  <a:pos x="363" y="720"/>
                </a:cxn>
                <a:cxn ang="0">
                  <a:pos x="363" y="705"/>
                </a:cxn>
                <a:cxn ang="0">
                  <a:pos x="379" y="602"/>
                </a:cxn>
                <a:cxn ang="0">
                  <a:pos x="418" y="459"/>
                </a:cxn>
                <a:cxn ang="0">
                  <a:pos x="426" y="443"/>
                </a:cxn>
                <a:cxn ang="0">
                  <a:pos x="426" y="412"/>
                </a:cxn>
                <a:cxn ang="0">
                  <a:pos x="426" y="325"/>
                </a:cxn>
                <a:cxn ang="0">
                  <a:pos x="394" y="190"/>
                </a:cxn>
                <a:cxn ang="0">
                  <a:pos x="300" y="103"/>
                </a:cxn>
                <a:cxn ang="0">
                  <a:pos x="150" y="103"/>
                </a:cxn>
                <a:cxn ang="0">
                  <a:pos x="39" y="190"/>
                </a:cxn>
                <a:cxn ang="0">
                  <a:pos x="31" y="214"/>
                </a:cxn>
                <a:cxn ang="0">
                  <a:pos x="16" y="214"/>
                </a:cxn>
                <a:cxn ang="0">
                  <a:pos x="0" y="206"/>
                </a:cxn>
                <a:cxn ang="0">
                  <a:pos x="8" y="174"/>
                </a:cxn>
                <a:cxn ang="0">
                  <a:pos x="79" y="64"/>
                </a:cxn>
                <a:cxn ang="0">
                  <a:pos x="173" y="8"/>
                </a:cxn>
              </a:cxnLst>
              <a:rect l="0" t="0" r="r" b="b"/>
              <a:pathLst>
                <a:path w="647" h="736">
                  <a:moveTo>
                    <a:pt x="237" y="0"/>
                  </a:moveTo>
                  <a:lnTo>
                    <a:pt x="308" y="16"/>
                  </a:lnTo>
                  <a:lnTo>
                    <a:pt x="363" y="56"/>
                  </a:lnTo>
                  <a:lnTo>
                    <a:pt x="402" y="111"/>
                  </a:lnTo>
                  <a:lnTo>
                    <a:pt x="434" y="174"/>
                  </a:lnTo>
                  <a:lnTo>
                    <a:pt x="450" y="238"/>
                  </a:lnTo>
                  <a:lnTo>
                    <a:pt x="458" y="293"/>
                  </a:lnTo>
                  <a:lnTo>
                    <a:pt x="465" y="333"/>
                  </a:lnTo>
                  <a:lnTo>
                    <a:pt x="465" y="333"/>
                  </a:lnTo>
                  <a:lnTo>
                    <a:pt x="497" y="254"/>
                  </a:lnTo>
                  <a:lnTo>
                    <a:pt x="536" y="166"/>
                  </a:lnTo>
                  <a:lnTo>
                    <a:pt x="568" y="95"/>
                  </a:lnTo>
                  <a:lnTo>
                    <a:pt x="600" y="40"/>
                  </a:lnTo>
                  <a:lnTo>
                    <a:pt x="615" y="16"/>
                  </a:lnTo>
                  <a:lnTo>
                    <a:pt x="623" y="8"/>
                  </a:lnTo>
                  <a:lnTo>
                    <a:pt x="631" y="8"/>
                  </a:lnTo>
                  <a:lnTo>
                    <a:pt x="631" y="8"/>
                  </a:lnTo>
                  <a:lnTo>
                    <a:pt x="639" y="8"/>
                  </a:lnTo>
                  <a:lnTo>
                    <a:pt x="647" y="16"/>
                  </a:lnTo>
                  <a:lnTo>
                    <a:pt x="647" y="16"/>
                  </a:lnTo>
                  <a:lnTo>
                    <a:pt x="647" y="24"/>
                  </a:lnTo>
                  <a:lnTo>
                    <a:pt x="647" y="32"/>
                  </a:lnTo>
                  <a:lnTo>
                    <a:pt x="600" y="119"/>
                  </a:lnTo>
                  <a:lnTo>
                    <a:pt x="568" y="182"/>
                  </a:lnTo>
                  <a:lnTo>
                    <a:pt x="552" y="222"/>
                  </a:lnTo>
                  <a:lnTo>
                    <a:pt x="536" y="261"/>
                  </a:lnTo>
                  <a:lnTo>
                    <a:pt x="513" y="317"/>
                  </a:lnTo>
                  <a:lnTo>
                    <a:pt x="489" y="380"/>
                  </a:lnTo>
                  <a:lnTo>
                    <a:pt x="473" y="436"/>
                  </a:lnTo>
                  <a:lnTo>
                    <a:pt x="458" y="467"/>
                  </a:lnTo>
                  <a:lnTo>
                    <a:pt x="450" y="546"/>
                  </a:lnTo>
                  <a:lnTo>
                    <a:pt x="434" y="617"/>
                  </a:lnTo>
                  <a:lnTo>
                    <a:pt x="418" y="673"/>
                  </a:lnTo>
                  <a:lnTo>
                    <a:pt x="410" y="705"/>
                  </a:lnTo>
                  <a:lnTo>
                    <a:pt x="394" y="720"/>
                  </a:lnTo>
                  <a:lnTo>
                    <a:pt x="386" y="728"/>
                  </a:lnTo>
                  <a:lnTo>
                    <a:pt x="386" y="736"/>
                  </a:lnTo>
                  <a:lnTo>
                    <a:pt x="379" y="736"/>
                  </a:lnTo>
                  <a:lnTo>
                    <a:pt x="371" y="728"/>
                  </a:lnTo>
                  <a:lnTo>
                    <a:pt x="363" y="720"/>
                  </a:lnTo>
                  <a:lnTo>
                    <a:pt x="363" y="712"/>
                  </a:lnTo>
                  <a:lnTo>
                    <a:pt x="363" y="705"/>
                  </a:lnTo>
                  <a:lnTo>
                    <a:pt x="363" y="665"/>
                  </a:lnTo>
                  <a:lnTo>
                    <a:pt x="379" y="602"/>
                  </a:lnTo>
                  <a:lnTo>
                    <a:pt x="402" y="530"/>
                  </a:lnTo>
                  <a:lnTo>
                    <a:pt x="418" y="459"/>
                  </a:lnTo>
                  <a:lnTo>
                    <a:pt x="418" y="451"/>
                  </a:lnTo>
                  <a:lnTo>
                    <a:pt x="426" y="443"/>
                  </a:lnTo>
                  <a:lnTo>
                    <a:pt x="426" y="428"/>
                  </a:lnTo>
                  <a:lnTo>
                    <a:pt x="426" y="412"/>
                  </a:lnTo>
                  <a:lnTo>
                    <a:pt x="426" y="380"/>
                  </a:lnTo>
                  <a:lnTo>
                    <a:pt x="426" y="325"/>
                  </a:lnTo>
                  <a:lnTo>
                    <a:pt x="410" y="254"/>
                  </a:lnTo>
                  <a:lnTo>
                    <a:pt x="394" y="190"/>
                  </a:lnTo>
                  <a:lnTo>
                    <a:pt x="355" y="135"/>
                  </a:lnTo>
                  <a:lnTo>
                    <a:pt x="300" y="103"/>
                  </a:lnTo>
                  <a:lnTo>
                    <a:pt x="221" y="87"/>
                  </a:lnTo>
                  <a:lnTo>
                    <a:pt x="150" y="103"/>
                  </a:lnTo>
                  <a:lnTo>
                    <a:pt x="79" y="135"/>
                  </a:lnTo>
                  <a:lnTo>
                    <a:pt x="39" y="190"/>
                  </a:lnTo>
                  <a:lnTo>
                    <a:pt x="31" y="206"/>
                  </a:lnTo>
                  <a:lnTo>
                    <a:pt x="31" y="214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8" y="214"/>
                  </a:lnTo>
                  <a:lnTo>
                    <a:pt x="0" y="206"/>
                  </a:lnTo>
                  <a:lnTo>
                    <a:pt x="0" y="198"/>
                  </a:lnTo>
                  <a:lnTo>
                    <a:pt x="8" y="174"/>
                  </a:lnTo>
                  <a:lnTo>
                    <a:pt x="31" y="127"/>
                  </a:lnTo>
                  <a:lnTo>
                    <a:pt x="79" y="64"/>
                  </a:lnTo>
                  <a:lnTo>
                    <a:pt x="118" y="32"/>
                  </a:lnTo>
                  <a:lnTo>
                    <a:pt x="173" y="8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22919" y="4896"/>
              <a:ext cx="821" cy="356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74" y="24"/>
                </a:cxn>
                <a:cxn ang="0">
                  <a:pos x="197" y="79"/>
                </a:cxn>
                <a:cxn ang="0">
                  <a:pos x="347" y="0"/>
                </a:cxn>
                <a:cxn ang="0">
                  <a:pos x="395" y="8"/>
                </a:cxn>
                <a:cxn ang="0">
                  <a:pos x="450" y="40"/>
                </a:cxn>
                <a:cxn ang="0">
                  <a:pos x="505" y="47"/>
                </a:cxn>
                <a:cxn ang="0">
                  <a:pos x="655" y="0"/>
                </a:cxn>
                <a:cxn ang="0">
                  <a:pos x="718" y="47"/>
                </a:cxn>
                <a:cxn ang="0">
                  <a:pos x="726" y="150"/>
                </a:cxn>
                <a:cxn ang="0">
                  <a:pos x="679" y="269"/>
                </a:cxn>
                <a:cxn ang="0">
                  <a:pos x="679" y="309"/>
                </a:cxn>
                <a:cxn ang="0">
                  <a:pos x="695" y="332"/>
                </a:cxn>
                <a:cxn ang="0">
                  <a:pos x="773" y="277"/>
                </a:cxn>
                <a:cxn ang="0">
                  <a:pos x="797" y="222"/>
                </a:cxn>
                <a:cxn ang="0">
                  <a:pos x="813" y="222"/>
                </a:cxn>
                <a:cxn ang="0">
                  <a:pos x="813" y="261"/>
                </a:cxn>
                <a:cxn ang="0">
                  <a:pos x="695" y="356"/>
                </a:cxn>
                <a:cxn ang="0">
                  <a:pos x="624" y="324"/>
                </a:cxn>
                <a:cxn ang="0">
                  <a:pos x="616" y="269"/>
                </a:cxn>
                <a:cxn ang="0">
                  <a:pos x="655" y="135"/>
                </a:cxn>
                <a:cxn ang="0">
                  <a:pos x="663" y="47"/>
                </a:cxn>
                <a:cxn ang="0">
                  <a:pos x="616" y="24"/>
                </a:cxn>
                <a:cxn ang="0">
                  <a:pos x="466" y="127"/>
                </a:cxn>
                <a:cxn ang="0">
                  <a:pos x="450" y="158"/>
                </a:cxn>
                <a:cxn ang="0">
                  <a:pos x="442" y="190"/>
                </a:cxn>
                <a:cxn ang="0">
                  <a:pos x="426" y="269"/>
                </a:cxn>
                <a:cxn ang="0">
                  <a:pos x="410" y="324"/>
                </a:cxn>
                <a:cxn ang="0">
                  <a:pos x="395" y="348"/>
                </a:cxn>
                <a:cxn ang="0">
                  <a:pos x="355" y="348"/>
                </a:cxn>
                <a:cxn ang="0">
                  <a:pos x="347" y="316"/>
                </a:cxn>
                <a:cxn ang="0">
                  <a:pos x="355" y="277"/>
                </a:cxn>
                <a:cxn ang="0">
                  <a:pos x="355" y="277"/>
                </a:cxn>
                <a:cxn ang="0">
                  <a:pos x="395" y="103"/>
                </a:cxn>
                <a:cxn ang="0">
                  <a:pos x="387" y="47"/>
                </a:cxn>
                <a:cxn ang="0">
                  <a:pos x="339" y="24"/>
                </a:cxn>
                <a:cxn ang="0">
                  <a:pos x="268" y="47"/>
                </a:cxn>
                <a:cxn ang="0">
                  <a:pos x="229" y="87"/>
                </a:cxn>
                <a:cxn ang="0">
                  <a:pos x="190" y="142"/>
                </a:cxn>
                <a:cxn ang="0">
                  <a:pos x="166" y="214"/>
                </a:cxn>
                <a:cxn ang="0">
                  <a:pos x="158" y="253"/>
                </a:cxn>
                <a:cxn ang="0">
                  <a:pos x="142" y="301"/>
                </a:cxn>
                <a:cxn ang="0">
                  <a:pos x="134" y="332"/>
                </a:cxn>
                <a:cxn ang="0">
                  <a:pos x="111" y="356"/>
                </a:cxn>
                <a:cxn ang="0">
                  <a:pos x="71" y="340"/>
                </a:cxn>
                <a:cxn ang="0">
                  <a:pos x="79" y="301"/>
                </a:cxn>
                <a:cxn ang="0">
                  <a:pos x="103" y="198"/>
                </a:cxn>
                <a:cxn ang="0">
                  <a:pos x="118" y="127"/>
                </a:cxn>
                <a:cxn ang="0">
                  <a:pos x="126" y="79"/>
                </a:cxn>
                <a:cxn ang="0">
                  <a:pos x="126" y="47"/>
                </a:cxn>
                <a:cxn ang="0">
                  <a:pos x="95" y="24"/>
                </a:cxn>
                <a:cxn ang="0">
                  <a:pos x="55" y="63"/>
                </a:cxn>
                <a:cxn ang="0">
                  <a:pos x="32" y="127"/>
                </a:cxn>
                <a:cxn ang="0">
                  <a:pos x="16" y="135"/>
                </a:cxn>
                <a:cxn ang="0">
                  <a:pos x="0" y="119"/>
                </a:cxn>
                <a:cxn ang="0">
                  <a:pos x="16" y="87"/>
                </a:cxn>
                <a:cxn ang="0">
                  <a:pos x="40" y="32"/>
                </a:cxn>
                <a:cxn ang="0">
                  <a:pos x="103" y="0"/>
                </a:cxn>
              </a:cxnLst>
              <a:rect l="0" t="0" r="r" b="b"/>
              <a:pathLst>
                <a:path w="821" h="356">
                  <a:moveTo>
                    <a:pt x="103" y="0"/>
                  </a:moveTo>
                  <a:lnTo>
                    <a:pt x="111" y="0"/>
                  </a:lnTo>
                  <a:lnTo>
                    <a:pt x="126" y="0"/>
                  </a:lnTo>
                  <a:lnTo>
                    <a:pt x="142" y="8"/>
                  </a:lnTo>
                  <a:lnTo>
                    <a:pt x="158" y="16"/>
                  </a:lnTo>
                  <a:lnTo>
                    <a:pt x="174" y="24"/>
                  </a:lnTo>
                  <a:lnTo>
                    <a:pt x="182" y="40"/>
                  </a:lnTo>
                  <a:lnTo>
                    <a:pt x="197" y="55"/>
                  </a:lnTo>
                  <a:lnTo>
                    <a:pt x="197" y="79"/>
                  </a:lnTo>
                  <a:lnTo>
                    <a:pt x="229" y="47"/>
                  </a:lnTo>
                  <a:lnTo>
                    <a:pt x="284" y="16"/>
                  </a:lnTo>
                  <a:lnTo>
                    <a:pt x="347" y="0"/>
                  </a:lnTo>
                  <a:lnTo>
                    <a:pt x="363" y="0"/>
                  </a:lnTo>
                  <a:lnTo>
                    <a:pt x="379" y="0"/>
                  </a:lnTo>
                  <a:lnTo>
                    <a:pt x="395" y="8"/>
                  </a:lnTo>
                  <a:lnTo>
                    <a:pt x="410" y="16"/>
                  </a:lnTo>
                  <a:lnTo>
                    <a:pt x="434" y="24"/>
                  </a:lnTo>
                  <a:lnTo>
                    <a:pt x="450" y="40"/>
                  </a:lnTo>
                  <a:lnTo>
                    <a:pt x="458" y="55"/>
                  </a:lnTo>
                  <a:lnTo>
                    <a:pt x="466" y="87"/>
                  </a:lnTo>
                  <a:lnTo>
                    <a:pt x="505" y="47"/>
                  </a:lnTo>
                  <a:lnTo>
                    <a:pt x="552" y="16"/>
                  </a:lnTo>
                  <a:lnTo>
                    <a:pt x="616" y="0"/>
                  </a:lnTo>
                  <a:lnTo>
                    <a:pt x="655" y="0"/>
                  </a:lnTo>
                  <a:lnTo>
                    <a:pt x="679" y="16"/>
                  </a:lnTo>
                  <a:lnTo>
                    <a:pt x="702" y="24"/>
                  </a:lnTo>
                  <a:lnTo>
                    <a:pt x="718" y="47"/>
                  </a:lnTo>
                  <a:lnTo>
                    <a:pt x="734" y="63"/>
                  </a:lnTo>
                  <a:lnTo>
                    <a:pt x="734" y="95"/>
                  </a:lnTo>
                  <a:lnTo>
                    <a:pt x="726" y="150"/>
                  </a:lnTo>
                  <a:lnTo>
                    <a:pt x="702" y="214"/>
                  </a:lnTo>
                  <a:lnTo>
                    <a:pt x="687" y="253"/>
                  </a:lnTo>
                  <a:lnTo>
                    <a:pt x="679" y="269"/>
                  </a:lnTo>
                  <a:lnTo>
                    <a:pt x="679" y="285"/>
                  </a:lnTo>
                  <a:lnTo>
                    <a:pt x="679" y="301"/>
                  </a:lnTo>
                  <a:lnTo>
                    <a:pt x="679" y="309"/>
                  </a:lnTo>
                  <a:lnTo>
                    <a:pt x="679" y="316"/>
                  </a:lnTo>
                  <a:lnTo>
                    <a:pt x="687" y="324"/>
                  </a:lnTo>
                  <a:lnTo>
                    <a:pt x="695" y="332"/>
                  </a:lnTo>
                  <a:lnTo>
                    <a:pt x="726" y="324"/>
                  </a:lnTo>
                  <a:lnTo>
                    <a:pt x="750" y="301"/>
                  </a:lnTo>
                  <a:lnTo>
                    <a:pt x="773" y="277"/>
                  </a:lnTo>
                  <a:lnTo>
                    <a:pt x="789" y="237"/>
                  </a:lnTo>
                  <a:lnTo>
                    <a:pt x="789" y="229"/>
                  </a:lnTo>
                  <a:lnTo>
                    <a:pt x="797" y="222"/>
                  </a:lnTo>
                  <a:lnTo>
                    <a:pt x="805" y="222"/>
                  </a:lnTo>
                  <a:lnTo>
                    <a:pt x="805" y="222"/>
                  </a:lnTo>
                  <a:lnTo>
                    <a:pt x="813" y="222"/>
                  </a:lnTo>
                  <a:lnTo>
                    <a:pt x="821" y="229"/>
                  </a:lnTo>
                  <a:lnTo>
                    <a:pt x="821" y="229"/>
                  </a:lnTo>
                  <a:lnTo>
                    <a:pt x="813" y="261"/>
                  </a:lnTo>
                  <a:lnTo>
                    <a:pt x="789" y="301"/>
                  </a:lnTo>
                  <a:lnTo>
                    <a:pt x="750" y="340"/>
                  </a:lnTo>
                  <a:lnTo>
                    <a:pt x="695" y="356"/>
                  </a:lnTo>
                  <a:lnTo>
                    <a:pt x="671" y="348"/>
                  </a:lnTo>
                  <a:lnTo>
                    <a:pt x="647" y="340"/>
                  </a:lnTo>
                  <a:lnTo>
                    <a:pt x="624" y="324"/>
                  </a:lnTo>
                  <a:lnTo>
                    <a:pt x="616" y="309"/>
                  </a:lnTo>
                  <a:lnTo>
                    <a:pt x="608" y="285"/>
                  </a:lnTo>
                  <a:lnTo>
                    <a:pt x="616" y="269"/>
                  </a:lnTo>
                  <a:lnTo>
                    <a:pt x="616" y="253"/>
                  </a:lnTo>
                  <a:lnTo>
                    <a:pt x="639" y="198"/>
                  </a:lnTo>
                  <a:lnTo>
                    <a:pt x="655" y="135"/>
                  </a:lnTo>
                  <a:lnTo>
                    <a:pt x="671" y="87"/>
                  </a:lnTo>
                  <a:lnTo>
                    <a:pt x="663" y="63"/>
                  </a:lnTo>
                  <a:lnTo>
                    <a:pt x="663" y="47"/>
                  </a:lnTo>
                  <a:lnTo>
                    <a:pt x="647" y="40"/>
                  </a:lnTo>
                  <a:lnTo>
                    <a:pt x="631" y="32"/>
                  </a:lnTo>
                  <a:lnTo>
                    <a:pt x="616" y="24"/>
                  </a:lnTo>
                  <a:lnTo>
                    <a:pt x="552" y="40"/>
                  </a:lnTo>
                  <a:lnTo>
                    <a:pt x="497" y="87"/>
                  </a:lnTo>
                  <a:lnTo>
                    <a:pt x="466" y="127"/>
                  </a:lnTo>
                  <a:lnTo>
                    <a:pt x="450" y="158"/>
                  </a:lnTo>
                  <a:lnTo>
                    <a:pt x="450" y="158"/>
                  </a:lnTo>
                  <a:lnTo>
                    <a:pt x="450" y="158"/>
                  </a:lnTo>
                  <a:lnTo>
                    <a:pt x="450" y="166"/>
                  </a:lnTo>
                  <a:lnTo>
                    <a:pt x="450" y="174"/>
                  </a:lnTo>
                  <a:lnTo>
                    <a:pt x="442" y="190"/>
                  </a:lnTo>
                  <a:lnTo>
                    <a:pt x="442" y="206"/>
                  </a:lnTo>
                  <a:lnTo>
                    <a:pt x="434" y="229"/>
                  </a:lnTo>
                  <a:lnTo>
                    <a:pt x="426" y="269"/>
                  </a:lnTo>
                  <a:lnTo>
                    <a:pt x="418" y="285"/>
                  </a:lnTo>
                  <a:lnTo>
                    <a:pt x="418" y="309"/>
                  </a:lnTo>
                  <a:lnTo>
                    <a:pt x="410" y="324"/>
                  </a:lnTo>
                  <a:lnTo>
                    <a:pt x="410" y="332"/>
                  </a:lnTo>
                  <a:lnTo>
                    <a:pt x="403" y="340"/>
                  </a:lnTo>
                  <a:lnTo>
                    <a:pt x="395" y="348"/>
                  </a:lnTo>
                  <a:lnTo>
                    <a:pt x="379" y="356"/>
                  </a:lnTo>
                  <a:lnTo>
                    <a:pt x="371" y="356"/>
                  </a:lnTo>
                  <a:lnTo>
                    <a:pt x="355" y="348"/>
                  </a:lnTo>
                  <a:lnTo>
                    <a:pt x="347" y="340"/>
                  </a:lnTo>
                  <a:lnTo>
                    <a:pt x="339" y="324"/>
                  </a:lnTo>
                  <a:lnTo>
                    <a:pt x="347" y="316"/>
                  </a:lnTo>
                  <a:lnTo>
                    <a:pt x="347" y="309"/>
                  </a:lnTo>
                  <a:lnTo>
                    <a:pt x="347" y="293"/>
                  </a:lnTo>
                  <a:lnTo>
                    <a:pt x="355" y="277"/>
                  </a:lnTo>
                  <a:lnTo>
                    <a:pt x="355" y="277"/>
                  </a:lnTo>
                  <a:lnTo>
                    <a:pt x="355" y="277"/>
                  </a:lnTo>
                  <a:lnTo>
                    <a:pt x="355" y="277"/>
                  </a:lnTo>
                  <a:lnTo>
                    <a:pt x="387" y="158"/>
                  </a:lnTo>
                  <a:lnTo>
                    <a:pt x="387" y="127"/>
                  </a:lnTo>
                  <a:lnTo>
                    <a:pt x="395" y="103"/>
                  </a:lnTo>
                  <a:lnTo>
                    <a:pt x="395" y="87"/>
                  </a:lnTo>
                  <a:lnTo>
                    <a:pt x="395" y="63"/>
                  </a:lnTo>
                  <a:lnTo>
                    <a:pt x="387" y="47"/>
                  </a:lnTo>
                  <a:lnTo>
                    <a:pt x="379" y="40"/>
                  </a:lnTo>
                  <a:lnTo>
                    <a:pt x="363" y="32"/>
                  </a:lnTo>
                  <a:lnTo>
                    <a:pt x="339" y="24"/>
                  </a:lnTo>
                  <a:lnTo>
                    <a:pt x="316" y="32"/>
                  </a:lnTo>
                  <a:lnTo>
                    <a:pt x="292" y="40"/>
                  </a:lnTo>
                  <a:lnTo>
                    <a:pt x="268" y="47"/>
                  </a:lnTo>
                  <a:lnTo>
                    <a:pt x="253" y="55"/>
                  </a:lnTo>
                  <a:lnTo>
                    <a:pt x="245" y="71"/>
                  </a:lnTo>
                  <a:lnTo>
                    <a:pt x="229" y="87"/>
                  </a:lnTo>
                  <a:lnTo>
                    <a:pt x="213" y="103"/>
                  </a:lnTo>
                  <a:lnTo>
                    <a:pt x="197" y="127"/>
                  </a:lnTo>
                  <a:lnTo>
                    <a:pt x="190" y="142"/>
                  </a:lnTo>
                  <a:lnTo>
                    <a:pt x="182" y="158"/>
                  </a:lnTo>
                  <a:lnTo>
                    <a:pt x="182" y="158"/>
                  </a:lnTo>
                  <a:lnTo>
                    <a:pt x="166" y="214"/>
                  </a:lnTo>
                  <a:lnTo>
                    <a:pt x="166" y="222"/>
                  </a:lnTo>
                  <a:lnTo>
                    <a:pt x="158" y="237"/>
                  </a:lnTo>
                  <a:lnTo>
                    <a:pt x="158" y="253"/>
                  </a:lnTo>
                  <a:lnTo>
                    <a:pt x="150" y="269"/>
                  </a:lnTo>
                  <a:lnTo>
                    <a:pt x="150" y="285"/>
                  </a:lnTo>
                  <a:lnTo>
                    <a:pt x="142" y="301"/>
                  </a:lnTo>
                  <a:lnTo>
                    <a:pt x="142" y="309"/>
                  </a:lnTo>
                  <a:lnTo>
                    <a:pt x="142" y="324"/>
                  </a:lnTo>
                  <a:lnTo>
                    <a:pt x="134" y="332"/>
                  </a:lnTo>
                  <a:lnTo>
                    <a:pt x="126" y="340"/>
                  </a:lnTo>
                  <a:lnTo>
                    <a:pt x="118" y="348"/>
                  </a:lnTo>
                  <a:lnTo>
                    <a:pt x="111" y="356"/>
                  </a:lnTo>
                  <a:lnTo>
                    <a:pt x="95" y="356"/>
                  </a:lnTo>
                  <a:lnTo>
                    <a:pt x="87" y="348"/>
                  </a:lnTo>
                  <a:lnTo>
                    <a:pt x="71" y="340"/>
                  </a:lnTo>
                  <a:lnTo>
                    <a:pt x="71" y="324"/>
                  </a:lnTo>
                  <a:lnTo>
                    <a:pt x="71" y="316"/>
                  </a:lnTo>
                  <a:lnTo>
                    <a:pt x="79" y="301"/>
                  </a:lnTo>
                  <a:lnTo>
                    <a:pt x="79" y="285"/>
                  </a:lnTo>
                  <a:lnTo>
                    <a:pt x="87" y="269"/>
                  </a:lnTo>
                  <a:lnTo>
                    <a:pt x="103" y="198"/>
                  </a:lnTo>
                  <a:lnTo>
                    <a:pt x="111" y="182"/>
                  </a:lnTo>
                  <a:lnTo>
                    <a:pt x="111" y="150"/>
                  </a:lnTo>
                  <a:lnTo>
                    <a:pt x="118" y="127"/>
                  </a:lnTo>
                  <a:lnTo>
                    <a:pt x="126" y="111"/>
                  </a:lnTo>
                  <a:lnTo>
                    <a:pt x="126" y="95"/>
                  </a:lnTo>
                  <a:lnTo>
                    <a:pt x="126" y="79"/>
                  </a:lnTo>
                  <a:lnTo>
                    <a:pt x="134" y="71"/>
                  </a:lnTo>
                  <a:lnTo>
                    <a:pt x="134" y="55"/>
                  </a:lnTo>
                  <a:lnTo>
                    <a:pt x="126" y="47"/>
                  </a:lnTo>
                  <a:lnTo>
                    <a:pt x="118" y="32"/>
                  </a:lnTo>
                  <a:lnTo>
                    <a:pt x="111" y="32"/>
                  </a:lnTo>
                  <a:lnTo>
                    <a:pt x="95" y="24"/>
                  </a:lnTo>
                  <a:lnTo>
                    <a:pt x="79" y="32"/>
                  </a:lnTo>
                  <a:lnTo>
                    <a:pt x="63" y="47"/>
                  </a:lnTo>
                  <a:lnTo>
                    <a:pt x="55" y="63"/>
                  </a:lnTo>
                  <a:lnTo>
                    <a:pt x="47" y="87"/>
                  </a:lnTo>
                  <a:lnTo>
                    <a:pt x="40" y="119"/>
                  </a:lnTo>
                  <a:lnTo>
                    <a:pt x="32" y="127"/>
                  </a:lnTo>
                  <a:lnTo>
                    <a:pt x="32" y="135"/>
                  </a:lnTo>
                  <a:lnTo>
                    <a:pt x="16" y="135"/>
                  </a:lnTo>
                  <a:lnTo>
                    <a:pt x="16" y="135"/>
                  </a:lnTo>
                  <a:lnTo>
                    <a:pt x="8" y="135"/>
                  </a:lnTo>
                  <a:lnTo>
                    <a:pt x="8" y="127"/>
                  </a:lnTo>
                  <a:lnTo>
                    <a:pt x="0" y="119"/>
                  </a:lnTo>
                  <a:lnTo>
                    <a:pt x="8" y="119"/>
                  </a:lnTo>
                  <a:lnTo>
                    <a:pt x="8" y="103"/>
                  </a:lnTo>
                  <a:lnTo>
                    <a:pt x="16" y="87"/>
                  </a:lnTo>
                  <a:lnTo>
                    <a:pt x="24" y="71"/>
                  </a:lnTo>
                  <a:lnTo>
                    <a:pt x="32" y="47"/>
                  </a:lnTo>
                  <a:lnTo>
                    <a:pt x="40" y="32"/>
                  </a:lnTo>
                  <a:lnTo>
                    <a:pt x="63" y="16"/>
                  </a:lnTo>
                  <a:lnTo>
                    <a:pt x="79" y="8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23984" y="4390"/>
              <a:ext cx="829" cy="830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27" y="0"/>
                </a:cxn>
                <a:cxn ang="0">
                  <a:pos x="434" y="8"/>
                </a:cxn>
                <a:cxn ang="0">
                  <a:pos x="442" y="23"/>
                </a:cxn>
                <a:cxn ang="0">
                  <a:pos x="442" y="31"/>
                </a:cxn>
                <a:cxn ang="0">
                  <a:pos x="442" y="39"/>
                </a:cxn>
                <a:cxn ang="0">
                  <a:pos x="442" y="387"/>
                </a:cxn>
                <a:cxn ang="0">
                  <a:pos x="789" y="387"/>
                </a:cxn>
                <a:cxn ang="0">
                  <a:pos x="797" y="387"/>
                </a:cxn>
                <a:cxn ang="0">
                  <a:pos x="805" y="387"/>
                </a:cxn>
                <a:cxn ang="0">
                  <a:pos x="813" y="395"/>
                </a:cxn>
                <a:cxn ang="0">
                  <a:pos x="821" y="403"/>
                </a:cxn>
                <a:cxn ang="0">
                  <a:pos x="829" y="419"/>
                </a:cxn>
                <a:cxn ang="0">
                  <a:pos x="821" y="427"/>
                </a:cxn>
                <a:cxn ang="0">
                  <a:pos x="813" y="435"/>
                </a:cxn>
                <a:cxn ang="0">
                  <a:pos x="805" y="443"/>
                </a:cxn>
                <a:cxn ang="0">
                  <a:pos x="797" y="443"/>
                </a:cxn>
                <a:cxn ang="0">
                  <a:pos x="789" y="443"/>
                </a:cxn>
                <a:cxn ang="0">
                  <a:pos x="442" y="443"/>
                </a:cxn>
                <a:cxn ang="0">
                  <a:pos x="442" y="791"/>
                </a:cxn>
                <a:cxn ang="0">
                  <a:pos x="442" y="799"/>
                </a:cxn>
                <a:cxn ang="0">
                  <a:pos x="442" y="815"/>
                </a:cxn>
                <a:cxn ang="0">
                  <a:pos x="434" y="822"/>
                </a:cxn>
                <a:cxn ang="0">
                  <a:pos x="427" y="830"/>
                </a:cxn>
                <a:cxn ang="0">
                  <a:pos x="411" y="830"/>
                </a:cxn>
                <a:cxn ang="0">
                  <a:pos x="403" y="830"/>
                </a:cxn>
                <a:cxn ang="0">
                  <a:pos x="395" y="822"/>
                </a:cxn>
                <a:cxn ang="0">
                  <a:pos x="387" y="807"/>
                </a:cxn>
                <a:cxn ang="0">
                  <a:pos x="387" y="799"/>
                </a:cxn>
                <a:cxn ang="0">
                  <a:pos x="387" y="791"/>
                </a:cxn>
                <a:cxn ang="0">
                  <a:pos x="387" y="443"/>
                </a:cxn>
                <a:cxn ang="0">
                  <a:pos x="40" y="443"/>
                </a:cxn>
                <a:cxn ang="0">
                  <a:pos x="32" y="443"/>
                </a:cxn>
                <a:cxn ang="0">
                  <a:pos x="16" y="443"/>
                </a:cxn>
                <a:cxn ang="0">
                  <a:pos x="8" y="435"/>
                </a:cxn>
                <a:cxn ang="0">
                  <a:pos x="0" y="427"/>
                </a:cxn>
                <a:cxn ang="0">
                  <a:pos x="0" y="419"/>
                </a:cxn>
                <a:cxn ang="0">
                  <a:pos x="0" y="403"/>
                </a:cxn>
                <a:cxn ang="0">
                  <a:pos x="8" y="395"/>
                </a:cxn>
                <a:cxn ang="0">
                  <a:pos x="16" y="387"/>
                </a:cxn>
                <a:cxn ang="0">
                  <a:pos x="32" y="387"/>
                </a:cxn>
                <a:cxn ang="0">
                  <a:pos x="40" y="387"/>
                </a:cxn>
                <a:cxn ang="0">
                  <a:pos x="387" y="387"/>
                </a:cxn>
                <a:cxn ang="0">
                  <a:pos x="387" y="39"/>
                </a:cxn>
                <a:cxn ang="0">
                  <a:pos x="387" y="31"/>
                </a:cxn>
                <a:cxn ang="0">
                  <a:pos x="387" y="23"/>
                </a:cxn>
                <a:cxn ang="0">
                  <a:pos x="395" y="8"/>
                </a:cxn>
                <a:cxn ang="0">
                  <a:pos x="403" y="0"/>
                </a:cxn>
                <a:cxn ang="0">
                  <a:pos x="419" y="0"/>
                </a:cxn>
              </a:cxnLst>
              <a:rect l="0" t="0" r="r" b="b"/>
              <a:pathLst>
                <a:path w="829" h="830">
                  <a:moveTo>
                    <a:pt x="419" y="0"/>
                  </a:moveTo>
                  <a:lnTo>
                    <a:pt x="427" y="0"/>
                  </a:lnTo>
                  <a:lnTo>
                    <a:pt x="434" y="8"/>
                  </a:lnTo>
                  <a:lnTo>
                    <a:pt x="442" y="23"/>
                  </a:lnTo>
                  <a:lnTo>
                    <a:pt x="442" y="31"/>
                  </a:lnTo>
                  <a:lnTo>
                    <a:pt x="442" y="39"/>
                  </a:lnTo>
                  <a:lnTo>
                    <a:pt x="442" y="387"/>
                  </a:lnTo>
                  <a:lnTo>
                    <a:pt x="789" y="387"/>
                  </a:lnTo>
                  <a:lnTo>
                    <a:pt x="797" y="387"/>
                  </a:lnTo>
                  <a:lnTo>
                    <a:pt x="805" y="387"/>
                  </a:lnTo>
                  <a:lnTo>
                    <a:pt x="813" y="395"/>
                  </a:lnTo>
                  <a:lnTo>
                    <a:pt x="821" y="403"/>
                  </a:lnTo>
                  <a:lnTo>
                    <a:pt x="829" y="419"/>
                  </a:lnTo>
                  <a:lnTo>
                    <a:pt x="821" y="427"/>
                  </a:lnTo>
                  <a:lnTo>
                    <a:pt x="813" y="435"/>
                  </a:lnTo>
                  <a:lnTo>
                    <a:pt x="805" y="443"/>
                  </a:lnTo>
                  <a:lnTo>
                    <a:pt x="797" y="443"/>
                  </a:lnTo>
                  <a:lnTo>
                    <a:pt x="789" y="443"/>
                  </a:lnTo>
                  <a:lnTo>
                    <a:pt x="442" y="443"/>
                  </a:lnTo>
                  <a:lnTo>
                    <a:pt x="442" y="791"/>
                  </a:lnTo>
                  <a:lnTo>
                    <a:pt x="442" y="799"/>
                  </a:lnTo>
                  <a:lnTo>
                    <a:pt x="442" y="815"/>
                  </a:lnTo>
                  <a:lnTo>
                    <a:pt x="434" y="822"/>
                  </a:lnTo>
                  <a:lnTo>
                    <a:pt x="427" y="830"/>
                  </a:lnTo>
                  <a:lnTo>
                    <a:pt x="411" y="830"/>
                  </a:lnTo>
                  <a:lnTo>
                    <a:pt x="403" y="830"/>
                  </a:lnTo>
                  <a:lnTo>
                    <a:pt x="395" y="822"/>
                  </a:lnTo>
                  <a:lnTo>
                    <a:pt x="387" y="807"/>
                  </a:lnTo>
                  <a:lnTo>
                    <a:pt x="387" y="799"/>
                  </a:lnTo>
                  <a:lnTo>
                    <a:pt x="387" y="791"/>
                  </a:lnTo>
                  <a:lnTo>
                    <a:pt x="387" y="443"/>
                  </a:lnTo>
                  <a:lnTo>
                    <a:pt x="40" y="443"/>
                  </a:lnTo>
                  <a:lnTo>
                    <a:pt x="32" y="443"/>
                  </a:lnTo>
                  <a:lnTo>
                    <a:pt x="16" y="443"/>
                  </a:lnTo>
                  <a:lnTo>
                    <a:pt x="8" y="435"/>
                  </a:lnTo>
                  <a:lnTo>
                    <a:pt x="0" y="427"/>
                  </a:lnTo>
                  <a:lnTo>
                    <a:pt x="0" y="419"/>
                  </a:lnTo>
                  <a:lnTo>
                    <a:pt x="0" y="403"/>
                  </a:lnTo>
                  <a:lnTo>
                    <a:pt x="8" y="395"/>
                  </a:lnTo>
                  <a:lnTo>
                    <a:pt x="16" y="387"/>
                  </a:lnTo>
                  <a:lnTo>
                    <a:pt x="32" y="387"/>
                  </a:lnTo>
                  <a:lnTo>
                    <a:pt x="40" y="387"/>
                  </a:lnTo>
                  <a:lnTo>
                    <a:pt x="387" y="387"/>
                  </a:lnTo>
                  <a:lnTo>
                    <a:pt x="387" y="39"/>
                  </a:lnTo>
                  <a:lnTo>
                    <a:pt x="387" y="31"/>
                  </a:lnTo>
                  <a:lnTo>
                    <a:pt x="387" y="23"/>
                  </a:lnTo>
                  <a:lnTo>
                    <a:pt x="395" y="8"/>
                  </a:lnTo>
                  <a:lnTo>
                    <a:pt x="403" y="0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24916" y="4595"/>
              <a:ext cx="654" cy="736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402" y="111"/>
                </a:cxn>
                <a:cxn ang="0">
                  <a:pos x="449" y="238"/>
                </a:cxn>
                <a:cxn ang="0">
                  <a:pos x="465" y="333"/>
                </a:cxn>
                <a:cxn ang="0">
                  <a:pos x="505" y="254"/>
                </a:cxn>
                <a:cxn ang="0">
                  <a:pos x="576" y="95"/>
                </a:cxn>
                <a:cxn ang="0">
                  <a:pos x="615" y="16"/>
                </a:cxn>
                <a:cxn ang="0">
                  <a:pos x="631" y="8"/>
                </a:cxn>
                <a:cxn ang="0">
                  <a:pos x="647" y="8"/>
                </a:cxn>
                <a:cxn ang="0">
                  <a:pos x="654" y="16"/>
                </a:cxn>
                <a:cxn ang="0">
                  <a:pos x="647" y="32"/>
                </a:cxn>
                <a:cxn ang="0">
                  <a:pos x="576" y="182"/>
                </a:cxn>
                <a:cxn ang="0">
                  <a:pos x="536" y="261"/>
                </a:cxn>
                <a:cxn ang="0">
                  <a:pos x="489" y="380"/>
                </a:cxn>
                <a:cxn ang="0">
                  <a:pos x="465" y="467"/>
                </a:cxn>
                <a:cxn ang="0">
                  <a:pos x="434" y="617"/>
                </a:cxn>
                <a:cxn ang="0">
                  <a:pos x="410" y="705"/>
                </a:cxn>
                <a:cxn ang="0">
                  <a:pos x="394" y="728"/>
                </a:cxn>
                <a:cxn ang="0">
                  <a:pos x="386" y="736"/>
                </a:cxn>
                <a:cxn ang="0">
                  <a:pos x="370" y="720"/>
                </a:cxn>
                <a:cxn ang="0">
                  <a:pos x="363" y="705"/>
                </a:cxn>
                <a:cxn ang="0">
                  <a:pos x="386" y="602"/>
                </a:cxn>
                <a:cxn ang="0">
                  <a:pos x="426" y="459"/>
                </a:cxn>
                <a:cxn ang="0">
                  <a:pos x="426" y="443"/>
                </a:cxn>
                <a:cxn ang="0">
                  <a:pos x="434" y="412"/>
                </a:cxn>
                <a:cxn ang="0">
                  <a:pos x="426" y="325"/>
                </a:cxn>
                <a:cxn ang="0">
                  <a:pos x="394" y="190"/>
                </a:cxn>
                <a:cxn ang="0">
                  <a:pos x="307" y="103"/>
                </a:cxn>
                <a:cxn ang="0">
                  <a:pos x="149" y="103"/>
                </a:cxn>
                <a:cxn ang="0">
                  <a:pos x="47" y="190"/>
                </a:cxn>
                <a:cxn ang="0">
                  <a:pos x="31" y="214"/>
                </a:cxn>
                <a:cxn ang="0">
                  <a:pos x="15" y="214"/>
                </a:cxn>
                <a:cxn ang="0">
                  <a:pos x="7" y="206"/>
                </a:cxn>
                <a:cxn ang="0">
                  <a:pos x="7" y="174"/>
                </a:cxn>
                <a:cxn ang="0">
                  <a:pos x="86" y="64"/>
                </a:cxn>
                <a:cxn ang="0">
                  <a:pos x="181" y="8"/>
                </a:cxn>
              </a:cxnLst>
              <a:rect l="0" t="0" r="r" b="b"/>
              <a:pathLst>
                <a:path w="654" h="736">
                  <a:moveTo>
                    <a:pt x="244" y="0"/>
                  </a:moveTo>
                  <a:lnTo>
                    <a:pt x="307" y="16"/>
                  </a:lnTo>
                  <a:lnTo>
                    <a:pt x="363" y="56"/>
                  </a:lnTo>
                  <a:lnTo>
                    <a:pt x="402" y="111"/>
                  </a:lnTo>
                  <a:lnTo>
                    <a:pt x="434" y="174"/>
                  </a:lnTo>
                  <a:lnTo>
                    <a:pt x="449" y="238"/>
                  </a:lnTo>
                  <a:lnTo>
                    <a:pt x="465" y="293"/>
                  </a:lnTo>
                  <a:lnTo>
                    <a:pt x="465" y="333"/>
                  </a:lnTo>
                  <a:lnTo>
                    <a:pt x="465" y="333"/>
                  </a:lnTo>
                  <a:lnTo>
                    <a:pt x="505" y="254"/>
                  </a:lnTo>
                  <a:lnTo>
                    <a:pt x="536" y="166"/>
                  </a:lnTo>
                  <a:lnTo>
                    <a:pt x="576" y="95"/>
                  </a:lnTo>
                  <a:lnTo>
                    <a:pt x="599" y="40"/>
                  </a:lnTo>
                  <a:lnTo>
                    <a:pt x="615" y="16"/>
                  </a:lnTo>
                  <a:lnTo>
                    <a:pt x="623" y="8"/>
                  </a:lnTo>
                  <a:lnTo>
                    <a:pt x="631" y="8"/>
                  </a:lnTo>
                  <a:lnTo>
                    <a:pt x="639" y="8"/>
                  </a:lnTo>
                  <a:lnTo>
                    <a:pt x="647" y="8"/>
                  </a:lnTo>
                  <a:lnTo>
                    <a:pt x="647" y="16"/>
                  </a:lnTo>
                  <a:lnTo>
                    <a:pt x="654" y="16"/>
                  </a:lnTo>
                  <a:lnTo>
                    <a:pt x="654" y="24"/>
                  </a:lnTo>
                  <a:lnTo>
                    <a:pt x="647" y="32"/>
                  </a:lnTo>
                  <a:lnTo>
                    <a:pt x="607" y="119"/>
                  </a:lnTo>
                  <a:lnTo>
                    <a:pt x="576" y="182"/>
                  </a:lnTo>
                  <a:lnTo>
                    <a:pt x="552" y="222"/>
                  </a:lnTo>
                  <a:lnTo>
                    <a:pt x="536" y="261"/>
                  </a:lnTo>
                  <a:lnTo>
                    <a:pt x="512" y="317"/>
                  </a:lnTo>
                  <a:lnTo>
                    <a:pt x="489" y="380"/>
                  </a:lnTo>
                  <a:lnTo>
                    <a:pt x="473" y="436"/>
                  </a:lnTo>
                  <a:lnTo>
                    <a:pt x="465" y="467"/>
                  </a:lnTo>
                  <a:lnTo>
                    <a:pt x="449" y="546"/>
                  </a:lnTo>
                  <a:lnTo>
                    <a:pt x="434" y="617"/>
                  </a:lnTo>
                  <a:lnTo>
                    <a:pt x="418" y="673"/>
                  </a:lnTo>
                  <a:lnTo>
                    <a:pt x="410" y="705"/>
                  </a:lnTo>
                  <a:lnTo>
                    <a:pt x="402" y="720"/>
                  </a:lnTo>
                  <a:lnTo>
                    <a:pt x="394" y="728"/>
                  </a:lnTo>
                  <a:lnTo>
                    <a:pt x="386" y="736"/>
                  </a:lnTo>
                  <a:lnTo>
                    <a:pt x="386" y="736"/>
                  </a:lnTo>
                  <a:lnTo>
                    <a:pt x="370" y="728"/>
                  </a:lnTo>
                  <a:lnTo>
                    <a:pt x="370" y="720"/>
                  </a:lnTo>
                  <a:lnTo>
                    <a:pt x="363" y="712"/>
                  </a:lnTo>
                  <a:lnTo>
                    <a:pt x="363" y="705"/>
                  </a:lnTo>
                  <a:lnTo>
                    <a:pt x="370" y="665"/>
                  </a:lnTo>
                  <a:lnTo>
                    <a:pt x="386" y="602"/>
                  </a:lnTo>
                  <a:lnTo>
                    <a:pt x="402" y="530"/>
                  </a:lnTo>
                  <a:lnTo>
                    <a:pt x="426" y="459"/>
                  </a:lnTo>
                  <a:lnTo>
                    <a:pt x="426" y="451"/>
                  </a:lnTo>
                  <a:lnTo>
                    <a:pt x="426" y="443"/>
                  </a:lnTo>
                  <a:lnTo>
                    <a:pt x="426" y="428"/>
                  </a:lnTo>
                  <a:lnTo>
                    <a:pt x="434" y="412"/>
                  </a:lnTo>
                  <a:lnTo>
                    <a:pt x="434" y="380"/>
                  </a:lnTo>
                  <a:lnTo>
                    <a:pt x="426" y="325"/>
                  </a:lnTo>
                  <a:lnTo>
                    <a:pt x="418" y="254"/>
                  </a:lnTo>
                  <a:lnTo>
                    <a:pt x="394" y="190"/>
                  </a:lnTo>
                  <a:lnTo>
                    <a:pt x="363" y="135"/>
                  </a:lnTo>
                  <a:lnTo>
                    <a:pt x="307" y="103"/>
                  </a:lnTo>
                  <a:lnTo>
                    <a:pt x="228" y="87"/>
                  </a:lnTo>
                  <a:lnTo>
                    <a:pt x="149" y="103"/>
                  </a:lnTo>
                  <a:lnTo>
                    <a:pt x="86" y="135"/>
                  </a:lnTo>
                  <a:lnTo>
                    <a:pt x="47" y="190"/>
                  </a:lnTo>
                  <a:lnTo>
                    <a:pt x="39" y="206"/>
                  </a:lnTo>
                  <a:lnTo>
                    <a:pt x="31" y="214"/>
                  </a:lnTo>
                  <a:lnTo>
                    <a:pt x="23" y="214"/>
                  </a:lnTo>
                  <a:lnTo>
                    <a:pt x="15" y="214"/>
                  </a:lnTo>
                  <a:lnTo>
                    <a:pt x="7" y="214"/>
                  </a:lnTo>
                  <a:lnTo>
                    <a:pt x="7" y="206"/>
                  </a:lnTo>
                  <a:lnTo>
                    <a:pt x="0" y="198"/>
                  </a:lnTo>
                  <a:lnTo>
                    <a:pt x="7" y="174"/>
                  </a:lnTo>
                  <a:lnTo>
                    <a:pt x="31" y="127"/>
                  </a:lnTo>
                  <a:lnTo>
                    <a:pt x="86" y="64"/>
                  </a:lnTo>
                  <a:lnTo>
                    <a:pt x="126" y="32"/>
                  </a:lnTo>
                  <a:lnTo>
                    <a:pt x="181" y="8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5"/>
            <p:cNvSpPr>
              <a:spLocks noEditPoints="1"/>
            </p:cNvSpPr>
            <p:nvPr/>
          </p:nvSpPr>
          <p:spPr bwMode="auto">
            <a:xfrm>
              <a:off x="25641" y="4896"/>
              <a:ext cx="379" cy="356"/>
            </a:xfrm>
            <a:custGeom>
              <a:avLst/>
              <a:gdLst/>
              <a:ahLst/>
              <a:cxnLst>
                <a:cxn ang="0">
                  <a:pos x="214" y="32"/>
                </a:cxn>
                <a:cxn ang="0">
                  <a:pos x="119" y="79"/>
                </a:cxn>
                <a:cxn ang="0">
                  <a:pos x="135" y="142"/>
                </a:cxn>
                <a:cxn ang="0">
                  <a:pos x="214" y="142"/>
                </a:cxn>
                <a:cxn ang="0">
                  <a:pos x="300" y="103"/>
                </a:cxn>
                <a:cxn ang="0">
                  <a:pos x="308" y="55"/>
                </a:cxn>
                <a:cxn ang="0">
                  <a:pos x="285" y="32"/>
                </a:cxn>
                <a:cxn ang="0">
                  <a:pos x="245" y="24"/>
                </a:cxn>
                <a:cxn ang="0">
                  <a:pos x="285" y="8"/>
                </a:cxn>
                <a:cxn ang="0">
                  <a:pos x="332" y="32"/>
                </a:cxn>
                <a:cxn ang="0">
                  <a:pos x="356" y="71"/>
                </a:cxn>
                <a:cxn ang="0">
                  <a:pos x="300" y="142"/>
                </a:cxn>
                <a:cxn ang="0">
                  <a:pos x="190" y="166"/>
                </a:cxn>
                <a:cxn ang="0">
                  <a:pos x="135" y="174"/>
                </a:cxn>
                <a:cxn ang="0">
                  <a:pos x="72" y="198"/>
                </a:cxn>
                <a:cxn ang="0">
                  <a:pos x="72" y="229"/>
                </a:cxn>
                <a:cxn ang="0">
                  <a:pos x="79" y="285"/>
                </a:cxn>
                <a:cxn ang="0">
                  <a:pos x="111" y="316"/>
                </a:cxn>
                <a:cxn ang="0">
                  <a:pos x="166" y="332"/>
                </a:cxn>
                <a:cxn ang="0">
                  <a:pos x="300" y="301"/>
                </a:cxn>
                <a:cxn ang="0">
                  <a:pos x="348" y="253"/>
                </a:cxn>
                <a:cxn ang="0">
                  <a:pos x="356" y="253"/>
                </a:cxn>
                <a:cxn ang="0">
                  <a:pos x="371" y="253"/>
                </a:cxn>
                <a:cxn ang="0">
                  <a:pos x="379" y="269"/>
                </a:cxn>
                <a:cxn ang="0">
                  <a:pos x="363" y="293"/>
                </a:cxn>
                <a:cxn ang="0">
                  <a:pos x="324" y="316"/>
                </a:cxn>
                <a:cxn ang="0">
                  <a:pos x="237" y="348"/>
                </a:cxn>
                <a:cxn ang="0">
                  <a:pos x="166" y="356"/>
                </a:cxn>
                <a:cxn ang="0">
                  <a:pos x="40" y="301"/>
                </a:cxn>
                <a:cxn ang="0">
                  <a:pos x="0" y="198"/>
                </a:cxn>
                <a:cxn ang="0">
                  <a:pos x="56" y="71"/>
                </a:cxn>
                <a:cxn ang="0">
                  <a:pos x="174" y="8"/>
                </a:cxn>
              </a:cxnLst>
              <a:rect l="0" t="0" r="r" b="b"/>
              <a:pathLst>
                <a:path w="379" h="356">
                  <a:moveTo>
                    <a:pt x="245" y="24"/>
                  </a:moveTo>
                  <a:lnTo>
                    <a:pt x="214" y="32"/>
                  </a:lnTo>
                  <a:lnTo>
                    <a:pt x="166" y="40"/>
                  </a:lnTo>
                  <a:lnTo>
                    <a:pt x="119" y="79"/>
                  </a:lnTo>
                  <a:lnTo>
                    <a:pt x="87" y="142"/>
                  </a:lnTo>
                  <a:lnTo>
                    <a:pt x="135" y="142"/>
                  </a:lnTo>
                  <a:lnTo>
                    <a:pt x="166" y="142"/>
                  </a:lnTo>
                  <a:lnTo>
                    <a:pt x="214" y="142"/>
                  </a:lnTo>
                  <a:lnTo>
                    <a:pt x="261" y="127"/>
                  </a:lnTo>
                  <a:lnTo>
                    <a:pt x="300" y="103"/>
                  </a:lnTo>
                  <a:lnTo>
                    <a:pt x="316" y="71"/>
                  </a:lnTo>
                  <a:lnTo>
                    <a:pt x="308" y="55"/>
                  </a:lnTo>
                  <a:lnTo>
                    <a:pt x="300" y="40"/>
                  </a:lnTo>
                  <a:lnTo>
                    <a:pt x="285" y="32"/>
                  </a:lnTo>
                  <a:lnTo>
                    <a:pt x="261" y="24"/>
                  </a:lnTo>
                  <a:lnTo>
                    <a:pt x="245" y="24"/>
                  </a:lnTo>
                  <a:close/>
                  <a:moveTo>
                    <a:pt x="245" y="0"/>
                  </a:moveTo>
                  <a:lnTo>
                    <a:pt x="285" y="8"/>
                  </a:lnTo>
                  <a:lnTo>
                    <a:pt x="316" y="16"/>
                  </a:lnTo>
                  <a:lnTo>
                    <a:pt x="332" y="32"/>
                  </a:lnTo>
                  <a:lnTo>
                    <a:pt x="348" y="47"/>
                  </a:lnTo>
                  <a:lnTo>
                    <a:pt x="356" y="71"/>
                  </a:lnTo>
                  <a:lnTo>
                    <a:pt x="340" y="119"/>
                  </a:lnTo>
                  <a:lnTo>
                    <a:pt x="300" y="142"/>
                  </a:lnTo>
                  <a:lnTo>
                    <a:pt x="245" y="158"/>
                  </a:lnTo>
                  <a:lnTo>
                    <a:pt x="190" y="166"/>
                  </a:lnTo>
                  <a:lnTo>
                    <a:pt x="135" y="174"/>
                  </a:lnTo>
                  <a:lnTo>
                    <a:pt x="135" y="174"/>
                  </a:lnTo>
                  <a:lnTo>
                    <a:pt x="79" y="174"/>
                  </a:lnTo>
                  <a:lnTo>
                    <a:pt x="72" y="198"/>
                  </a:lnTo>
                  <a:lnTo>
                    <a:pt x="72" y="214"/>
                  </a:lnTo>
                  <a:lnTo>
                    <a:pt x="72" y="229"/>
                  </a:lnTo>
                  <a:lnTo>
                    <a:pt x="72" y="253"/>
                  </a:lnTo>
                  <a:lnTo>
                    <a:pt x="79" y="285"/>
                  </a:lnTo>
                  <a:lnTo>
                    <a:pt x="95" y="301"/>
                  </a:lnTo>
                  <a:lnTo>
                    <a:pt x="111" y="316"/>
                  </a:lnTo>
                  <a:lnTo>
                    <a:pt x="135" y="324"/>
                  </a:lnTo>
                  <a:lnTo>
                    <a:pt x="166" y="332"/>
                  </a:lnTo>
                  <a:lnTo>
                    <a:pt x="237" y="324"/>
                  </a:lnTo>
                  <a:lnTo>
                    <a:pt x="300" y="301"/>
                  </a:lnTo>
                  <a:lnTo>
                    <a:pt x="348" y="261"/>
                  </a:lnTo>
                  <a:lnTo>
                    <a:pt x="348" y="253"/>
                  </a:lnTo>
                  <a:lnTo>
                    <a:pt x="356" y="253"/>
                  </a:lnTo>
                  <a:lnTo>
                    <a:pt x="356" y="253"/>
                  </a:lnTo>
                  <a:lnTo>
                    <a:pt x="363" y="253"/>
                  </a:lnTo>
                  <a:lnTo>
                    <a:pt x="371" y="253"/>
                  </a:lnTo>
                  <a:lnTo>
                    <a:pt x="379" y="261"/>
                  </a:lnTo>
                  <a:lnTo>
                    <a:pt x="379" y="269"/>
                  </a:lnTo>
                  <a:lnTo>
                    <a:pt x="371" y="277"/>
                  </a:lnTo>
                  <a:lnTo>
                    <a:pt x="363" y="293"/>
                  </a:lnTo>
                  <a:lnTo>
                    <a:pt x="348" y="309"/>
                  </a:lnTo>
                  <a:lnTo>
                    <a:pt x="324" y="316"/>
                  </a:lnTo>
                  <a:lnTo>
                    <a:pt x="292" y="332"/>
                  </a:lnTo>
                  <a:lnTo>
                    <a:pt x="237" y="348"/>
                  </a:lnTo>
                  <a:lnTo>
                    <a:pt x="190" y="356"/>
                  </a:lnTo>
                  <a:lnTo>
                    <a:pt x="166" y="356"/>
                  </a:lnTo>
                  <a:lnTo>
                    <a:pt x="87" y="340"/>
                  </a:lnTo>
                  <a:lnTo>
                    <a:pt x="40" y="301"/>
                  </a:lnTo>
                  <a:lnTo>
                    <a:pt x="8" y="253"/>
                  </a:lnTo>
                  <a:lnTo>
                    <a:pt x="0" y="198"/>
                  </a:lnTo>
                  <a:lnTo>
                    <a:pt x="16" y="127"/>
                  </a:lnTo>
                  <a:lnTo>
                    <a:pt x="56" y="71"/>
                  </a:lnTo>
                  <a:lnTo>
                    <a:pt x="111" y="32"/>
                  </a:lnTo>
                  <a:lnTo>
                    <a:pt x="174" y="8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6" name="Picture 8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0400"/>
            <a:ext cx="6163628" cy="500063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2667000" y="914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(In progress with </a:t>
            </a:r>
            <a:r>
              <a:rPr lang="en-US" dirty="0" err="1" smtClean="0">
                <a:solidFill>
                  <a:srgbClr val="0033CC"/>
                </a:solidFill>
              </a:rPr>
              <a:t>Anindya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err="1" smtClean="0">
                <a:solidFill>
                  <a:srgbClr val="0033CC"/>
                </a:solidFill>
              </a:rPr>
              <a:t>Dey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50" grpId="0" animBg="1"/>
      <p:bldP spid="52" grpId="0"/>
      <p:bldP spid="53" grpId="0"/>
      <p:bldP spid="8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 </a:t>
            </a:r>
            <a:r>
              <a:rPr lang="en-US" dirty="0" smtClean="0"/>
              <a:t>-4/4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Localization computations of the same quantities by Ito, Okuda, Taki (2011) give expressions like: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5951220" cy="613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3" y="3962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b</a:t>
            </a:r>
            <a:r>
              <a:rPr lang="en-US" sz="3600" dirty="0" smtClean="0">
                <a:solidFill>
                  <a:srgbClr val="FF0000"/>
                </a:solidFill>
              </a:rPr>
              <a:t> :  </a:t>
            </a:r>
            <a:r>
              <a:rPr lang="en-US" sz="3600" dirty="0" err="1">
                <a:solidFill>
                  <a:srgbClr val="FF0000"/>
                </a:solidFill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</a:rPr>
              <a:t>omplexified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Fenchel</a:t>
            </a:r>
            <a:r>
              <a:rPr lang="en-US" sz="3600" dirty="0" smtClean="0">
                <a:solidFill>
                  <a:srgbClr val="FF0000"/>
                </a:solidFill>
              </a:rPr>
              <a:t>-Nielsen coordinates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2007870" cy="510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51054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Involves integrals over moduli spaces of singular monopoles of characteristic classes.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So, What Did He Say?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04693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0033CC"/>
                </a:solidFill>
              </a:rPr>
              <a:t>Recent</a:t>
            </a:r>
            <a:r>
              <a:rPr lang="en-US" sz="4400" dirty="0" smtClean="0"/>
              <a:t> results on N=2 d=4</a:t>
            </a:r>
          </a:p>
          <a:p>
            <a:r>
              <a:rPr lang="en-US" sz="4400" dirty="0" smtClean="0"/>
              <a:t>imply </a:t>
            </a:r>
            <a:r>
              <a:rPr lang="en-US" sz="4400" u="sng" dirty="0" smtClean="0">
                <a:solidFill>
                  <a:srgbClr val="FF0000"/>
                </a:solidFill>
              </a:rPr>
              <a:t>new</a:t>
            </a:r>
            <a:r>
              <a:rPr lang="en-US" sz="4400" dirty="0" smtClean="0"/>
              <a:t> results about the </a:t>
            </a:r>
          </a:p>
          <a:p>
            <a:r>
              <a:rPr lang="en-US" sz="4400" dirty="0" smtClean="0"/>
              <a:t>differential geometry of </a:t>
            </a:r>
            <a:r>
              <a:rPr lang="en-US" sz="4400" u="sng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old</a:t>
            </a:r>
            <a:r>
              <a:rPr lang="en-US" sz="4400" dirty="0" smtClean="0"/>
              <a:t> </a:t>
            </a:r>
          </a:p>
          <a:p>
            <a:r>
              <a:rPr lang="en-US" sz="4400" dirty="0"/>
              <a:t>m</a:t>
            </a:r>
            <a:r>
              <a:rPr lang="en-US" sz="4400" dirty="0" smtClean="0"/>
              <a:t>onopole moduli spaces. </a:t>
            </a:r>
            <a:endParaRPr lang="en-US" sz="4400" dirty="0"/>
          </a:p>
        </p:txBody>
      </p:sp>
      <p:pic>
        <p:nvPicPr>
          <p:cNvPr id="4" name="Picture 4" descr="http://themfp.com/wp-content/uploads/2013/01/T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238"/>
            <a:ext cx="238125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3200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0033CC"/>
                </a:solidFill>
              </a:rPr>
              <a:t>Recent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200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</a:rPr>
              <a:t>new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200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old</a:t>
            </a:r>
            <a:endParaRPr lang="en-US" sz="4000" dirty="0">
              <a:latin typeface="Mathematica6" panose="00000400000000000000" pitchFamily="2" charset="0"/>
              <a:ea typeface="Mathematica6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Lie Algebra Review: 1/4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4503420" cy="544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4533900" cy="51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24400"/>
            <a:ext cx="3063240" cy="51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248400"/>
            <a:ext cx="4678680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562600"/>
            <a:ext cx="4678680" cy="544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990600"/>
            <a:ext cx="922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7030A0"/>
                </a:solidFill>
              </a:rPr>
              <a:t>Let G be a compact simple Lie group with Lie algebra  </a:t>
            </a:r>
            <a:r>
              <a:rPr lang="en-US" sz="3000" dirty="0" smtClean="0">
                <a:solidFill>
                  <a:srgbClr val="7030A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g</a:t>
            </a:r>
            <a:r>
              <a:rPr lang="en-US" sz="3000" dirty="0" smtClean="0">
                <a:solidFill>
                  <a:srgbClr val="7030A0"/>
                </a:solidFill>
              </a:rPr>
              <a:t>. </a:t>
            </a:r>
            <a:endParaRPr lang="en-US" sz="30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299210" cy="4533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1676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i</a:t>
            </a:r>
            <a:r>
              <a:rPr lang="en-US" sz="3200" dirty="0" smtClean="0">
                <a:solidFill>
                  <a:srgbClr val="0033CC"/>
                </a:solidFill>
              </a:rPr>
              <a:t>s </a:t>
            </a:r>
            <a:r>
              <a:rPr lang="en-US" sz="3200" b="1" i="1" u="sng" dirty="0" smtClean="0">
                <a:solidFill>
                  <a:srgbClr val="0033CC"/>
                </a:solidFill>
              </a:rPr>
              <a:t>regular</a:t>
            </a:r>
            <a:r>
              <a:rPr lang="en-US" sz="3200" dirty="0" smtClean="0">
                <a:solidFill>
                  <a:srgbClr val="0033CC"/>
                </a:solidFill>
              </a:rPr>
              <a:t> if Z(X) has minimal dimension.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362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Then Z(X) = </a:t>
            </a:r>
            <a:r>
              <a:rPr lang="en-US" sz="3200" dirty="0" smtClean="0">
                <a:solidFill>
                  <a:srgbClr val="0033CC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 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is a </a:t>
            </a:r>
            <a:r>
              <a:rPr lang="en-US" sz="3200" dirty="0" err="1" smtClean="0">
                <a:solidFill>
                  <a:srgbClr val="0033CC"/>
                </a:solidFill>
                <a:ea typeface="Mathematica6" panose="00000400000000000000" pitchFamily="2" charset="0"/>
              </a:rPr>
              <a:t>Cartan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ea typeface="Mathematica6" panose="00000400000000000000" pitchFamily="2" charset="0"/>
              </a:rPr>
              <a:t>subalgebra</a:t>
            </a:r>
            <a:r>
              <a:rPr lang="en-US" sz="3200" dirty="0" smtClean="0">
                <a:solidFill>
                  <a:srgbClr val="0033CC"/>
                </a:solidFill>
                <a:ea typeface="Mathematica6" panose="00000400000000000000" pitchFamily="2" charset="0"/>
              </a:rPr>
              <a:t>. 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2754630" cy="510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33800" y="3048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Mathematica6" panose="00000400000000000000" pitchFamily="2" charset="0"/>
              </a:rPr>
              <a:t>is a </a:t>
            </a:r>
            <a:r>
              <a:rPr lang="en-US" sz="3200" dirty="0" err="1" smtClean="0">
                <a:solidFill>
                  <a:srgbClr val="00B050"/>
                </a:solidFill>
                <a:ea typeface="Mathematica6" panose="00000400000000000000" pitchFamily="2" charset="0"/>
              </a:rPr>
              <a:t>Cartan</a:t>
            </a:r>
            <a:r>
              <a:rPr lang="en-US" sz="3200" dirty="0" smtClean="0">
                <a:solidFill>
                  <a:srgbClr val="00B050"/>
                </a:solidFill>
                <a:ea typeface="Mathematica6" panose="00000400000000000000" pitchFamily="2" charset="0"/>
              </a:rPr>
              <a:t> subgroup. 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3886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Mathematica6" panose="00000400000000000000" pitchFamily="2" charset="0"/>
              </a:rPr>
              <a:t>c</a:t>
            </a:r>
            <a:r>
              <a:rPr lang="en-US" sz="3600" dirty="0" smtClean="0">
                <a:solidFill>
                  <a:srgbClr val="FF0000"/>
                </a:solidFill>
                <a:ea typeface="Mathematica6" panose="00000400000000000000" pitchFamily="2" charset="0"/>
              </a:rPr>
              <a:t>haracter lattice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Lie Algebra </a:t>
            </a:r>
            <a:r>
              <a:rPr lang="en-US" dirty="0" smtClean="0"/>
              <a:t>Review: 2/4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Moreover, a regular element X determines a set of simple roots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71800"/>
            <a:ext cx="3162300" cy="472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52600"/>
            <a:ext cx="1573530" cy="472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819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and simple  </a:t>
            </a:r>
            <a:r>
              <a:rPr lang="en-US" sz="3200" dirty="0" err="1" smtClean="0">
                <a:solidFill>
                  <a:srgbClr val="FF0000"/>
                </a:solidFill>
              </a:rPr>
              <a:t>coroots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4000500" cy="47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81600"/>
            <a:ext cx="3886200" cy="4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1 $&#10;&#10;&#10;&#10;\end{document}"/>
  <p:tag name="IGUANATEXSIZE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e_7 $&#10;&#10;&#10;&#10;\end{document}"/>
  <p:tag name="IGUANATEXSIZE" val="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&#10; \underline{\overline{\CM}}  $&#10;&#10;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 \underline{\overline{\CM}}(P;\gamma_m; X_\infty) \not= \emptyset $&#10;&#10;&#10;&#10;\end{document}"/>
  <p:tag name="IGUANATEXSIZE" val="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orall I,  \tilde n_m^I \geq 0  $&#10;&#10;&#10;&#10;\end{document}"/>
  <p:tag name="IGUANATEXSIZE" val="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Red}  \zeta^{-1} \varphi = Y + \I X $&#10;&#10;&#10;&#10;\end{document}"/>
  <p:tag name="IGUANATEXSIZE" val="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Purple}  Q + \zeta^{-1} \bar Q $&#10;&#10;&#10;&#10;\end{document}"/>
  <p:tag name="IGUANATEXSIZE" val="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F =B =  * DX $&#10;&#10;&#10;&#10;\end{document}"/>
  <p:tag name="IGUANATEXSIZE" val="4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E = DY $&#10;&#10;&#10;&#10;\end{document}"/>
  <p:tag name="IGUANATEXSIZE" val="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Sepia}  E\geq - {\rm Re}(\zeta^{-1} Z_\gamma) $&#10;&#10;&#10;&#10;\end{document}"/>
  <p:tag name="IGUANATEXSIZE" val="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overline{\underline{\CH}}^{\rm BPS}(L,\gamma;u) $&#10;&#10;&#10;&#10;\end{document}"/>
  <p:tag name="IGUANATEXSIZE" val="4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u \in \CM_{\rm Coulomb} 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e_8 $&#10;&#10;&#10;&#10;\end{document}"/>
  <p:tag name="IGUANATEXSIZE" val="4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zeta = - Z_{\gamma}(u)/\vert Z_{\gamma}(u)\vert $&#10;&#10;&#10;&#10;\end{document}"/>
  <p:tag name="IGUANATEXSIZE" val="4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CH^{\rm BPS}(\gamma;u) $&#10;&#10;&#10;&#10;\end{document}"/>
  <p:tag name="IGUANATEXSIZE" val="4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Sepia}  \gamma\in \Gamma $&#10;&#10;&#10;&#10;\end{document}"/>
  <p:tag name="IGUANATEXSIZE" val="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Lambda(t) = e^{-\pi t/h^\vee} \Lambda_0 $&#10;&#10;&#10;&#10;\end{document}"/>
  <p:tag name="IGUANATEXSIZE" val="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 \lim_{t\to +\infty} \CH^{\rm BPS}(\gamma;u_t) $&#10;&#10;&#10;&#10;\end{document}"/>
  <p:tag name="IGUANATEXSIZE" val="4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 \subset \Lambda_{wt} \oplus \Lambda_{mw} $&#10;&#10;&#10;&#10;\end{document}"/>
  <p:tag name="IGUANATEXSIZE" val="4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 = \gamma^e \oplus \gamma_m $&#10;&#10;&#10;&#10;\end{document}"/>
  <p:tag name="IGUANATEXSIZE" val="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vert \langle \alpha, a \rangle \vert &gt;&#10;  c \vert \Lambda \vert $&#10;&#10;&#10;&#10;\end{document}"/>
  <p:tag name="IGUANATEXSIZE" val="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CM(\gamma_m; X_\infty)$&#10;&#10;&#10;&#10;\end{document}"/>
  <p:tag name="IGUANATEXSIZE" val="4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overline{\underline{\CM}}(P,\gamma_m; X_\infty)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e_7 $&#10;&#10;&#10;&#10;\end{document}"/>
  <p:tag name="IGUANATEXSIZE" val="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Q_4 = \chi^\mu(D+G(\CY_\infty^{\rm cl} ))_\mu$&#10; &#10;&#10;&#10;&#10;\end{document}"/>
  <p:tag name="IGUANATEXSIZE" val="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 = \int \left( \parallel \dot z \parallel^2 - &#10;\parallel G(\CY_{\infty}^{\rm cl} )\parallel^2 + \cdots \right) $&#10; &#10;&#10;&#10;&#10;\end{document}"/>
  <p:tag name="IGUANATEXSIZE" val="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:= \textbf{D}$&#10; &#10;&#10;&#10;&#10;\end{document}"/>
  <p:tag name="IGUANATEXSIZE" val="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{ Q, z^\mu \} \sim \chi^\mu$&#10; &#10;&#10;&#10;&#10;\end{document}"/>
  <p:tag name="IGUANATEXSIZE" val="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CY_\infty^{\rm cl}&#10;:= \frac{4\pi}{g_0^2} Y_\infty + \frac{\theta_0}{2\pi} X_\infty $&#10;&#10;&#10;&#10;\end{document}"/>
  <p:tag name="IGUANATEXSIZE" val="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_{\infty} := {\rm Im} (\zeta^{-1} a(u) ) $&#10;&#10;&#10;&#10;\end{document}"/>
  <p:tag name="IGUANATEXSIZE" val="4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Y_{\infty} &#10;:= {\rm Im} (\zeta^{-1} a_D(u;\Lambda) ) $&#10;&#10;&#10;&#10;\end{document}"/>
  <p:tag name="IGUANATEXSIZE" val="4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:= \CY  $&#10;&#10;&#10;&#10;\end{document}"/>
  <p:tag name="IGUANATEXSIZE" val="4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:= X  $&#10;&#10;&#10;&#10;\end{document}"/>
  <p:tag name="IGUANATEXSIZE" val="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G(\CY_{\infty}^{\rm cl} ) &#10;\rightarrow G(\CY_{\infty}) $&#10;&#10;&#10;&#10;\end{document}"/>
  <p:tag name="IGUANATEXSIZE" val="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5 $&#10;&#10;&#10;&#10;\end{document}"/>
  <p:tag name="IGUANATEXSIZE" val="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Q_4 = \chi^\mu(D+G(\CY))_\mu := \textbf{D}$&#10; &#10;&#10;&#10;&#10;\end{document}"/>
  <p:tag name="IGUANATEXSIZE" val="4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ker_{L^2} \textbf{D}$&#10; &#10;&#10;&#10;&#10;\end{document}"/>
  <p:tag name="IGUANATEXSIZE" val="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textbf{D}\Psi = 0 $&#10; &#10;&#10;&#10;&#10;\end{document}"/>
  <p:tag name="IGUANATEXSIZE" val="4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{\rm ker}_{L^2} \textbf{D} = &#10;\oplus_{\gamma^e }   {\rm ker}_{L^2}^{\gamma^e}\textbf{D} $&#10; &#10;&#10;&#10;&#10;\end{document}"/>
  <p:tag name="IGUANATEXSIZE" val="4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^e \in  \ft^\vee$&#10;&#10;&#10;&#10;\end{document}"/>
  <p:tag name="IGUANATEXSIZE" val="4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underline{\overline{\CM}}$&#10;&#10;&#10;&#10;\end{document}"/>
  <p:tag name="IGUANATEXSIZE" val="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 \underline{\overline{\CM}}$&#10;&#10;&#10;&#10;\end{document}"/>
  <p:tag name="IGUANATEXSIZE" val="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exp[2\pi G(H)]\cdot \Psi = &#10;\exp[2\pi \I \langle \gamma^e, H \rangle] \Psi  $&#10; &#10;&#10;&#10;&#10;\end{document}"/>
  <p:tag name="IGUANATEXSIZE" val="4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gamma^e \in \Lambda_{mw}^\vee &#10;\cong \Lambda_{rt}$&#10;&#10;&#10;&#10;\end{document}"/>
  <p:tag name="IGUANATEXSIZE" val="4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T = \ft/\Lambda_{mw} $&#10;&#10;&#10;&#10;\end{document}"/>
  <p:tag name="IGUANATEXSIZE" val="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c_3 $&#10;&#10;&#10;&#10;\end{document}"/>
  <p:tag name="IGUANATEXSIZE" val="4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overline{\underline{\CH}}^{\rm BPS}(L,\gamma;u) &#10;= $&#10;&#10;&#10;&#10;\end{document}"/>
  <p:tag name="IGUANATEXSIZE" val="4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= {\rm Im} (\zeta^{-1} a(u) )&#10; $&#10;&#10;&#10;&#10;\end{document}"/>
  <p:tag name="IGUANATEXSIZE" val="4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CY  = {\rm Im} (\zeta^{-1} a_D(u;\Lambda) ) $&#10;&#10;&#10;&#10;\end{document}"/>
  <p:tag name="IGUANATEXSIZE" val="4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= \ker_{L^2}^{\gamma^e}\textbf{D}$&#10;&#10;&#10;&#10;\end{document}"/>
  <p:tag name="IGUANATEXSIZE" val="4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??? $&#10;&#10;&#10;&#10;\end{document}"/>
  <p:tag name="IGUANATEXSIZE" val="5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Rightarrow &#10;\ \overline{\underline{\CM}}(P;\gamma_m;X) $&#10;&#10;&#10;&#10;\end{document}"/>
  <p:tag name="IGUANATEXSIZE" val="4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Rightarrow &#10;\textbf{D} $&#10;&#10;&#10;&#10;\end{document}"/>
  <p:tag name="IGUANATEXSIZE" val="4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gamma^e \in \Lambda_{mw}^\vee \cong \Lambda_{rt} $&#10;&#10;&#10;&#10;\end{document}"/>
  <p:tag name="IGUANATEXSIZE" val="4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  \textbf{D} ={\color{Blue} \textbf{D}_{\rm com} } + &#10;{\color{Red} \textbf{D}_{0} } $&#10; &#10;&#10;&#10;&#10;\end{document}"/>
  <p:tag name="IGUANATEXSIZE" val="4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 \Psi ={\color{Blue} \Psi_{\rm com}}  \otimes&#10;{\color{Red}  \Psi_0} $&#10; &#10;&#10;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f}_4 $&#10;&#10;&#10;&#10;\end{document}"/>
  <p:tag name="IGUANATEXSIZE" val="4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textbf{D}_{\rm com} \Psi_{\rm com} &#10;=0  $&#10; &#10;&#10;&#10;&#10;\end{document}"/>
  <p:tag name="IGUANATEXSIZE" val="4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textbf{D}_0  \Psi_0&#10;=0  $&#10; &#10;&#10;&#10;&#10;\end{document}"/>
  <p:tag name="IGUANATEXSIZE" val="4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widetilde{\CM}(\gamma_m; X_\infty)=&#10; {\color{Blue} \IR^3 \times \IR}  \times &#10;{\color{Red} \CM_0} $&#10;&#10;&#10;&#10;\end{document}"/>
  <p:tag name="IGUANATEXSIZE" val="4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Sepia}  (G(X_\infty), G(H) )_{\rm metric} $&#10; &#10;&#10;&#10;&#10;\end{document}"/>
  <p:tag name="IGUANATEXSIZE" val="4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Sepia}  &#10; = (\gamma_m, H)_{\rm Killing} $&#10; &#10;&#10;&#10;&#10;\end{document}"/>
  <p:tag name="IGUANATEXSIZE" val="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Psi_0 \in \ker_{L^2} \textbf{D}_0$&#10; &#10;&#10;&#10;&#10;\end{document}"/>
  <p:tag name="IGUANATEXSIZE" val="4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widetilde{\CM}(\gamma_m; X_\infty)=&#10; {\color{Blue} \IR^3 \times \IR}  \times &#10;{\color{Red} \CM_0} $&#10;&#10;&#10;&#10;\end{document}"/>
  <p:tag name="IGUANATEXSIZE" val="4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H^{\rm BPS}(\gamma;u) = &#10;\left(  {\rm ker}(\textbf{D}_{\rm com}) \otimes  &#10; {\rm ker}_{L^2}\textbf{D}_0 \right)^{\gamma^e} &#10;$&#10; &#10;&#10;&#10;&#10;\end{document}"/>
  <p:tag name="IGUANATEXSIZE" val="4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= {\rm Im} (\zeta^{-1} a(u) ) $&#10;&#10;&#10;&#10;\end{document}"/>
  <p:tag name="IGUANATEXSIZE" val="4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Y  = {\rm Im} (\zeta^{-1} a_D(u;\Lambda) ) 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e}_6 $&#10;&#10;&#10;&#10;\end{document}"/>
  <p:tag name="IGUANATEXSIZE" val="4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zeta = - Z_{\gamma}(u)/\vert Z_{\gamma}(u)\vert $&#10;&#10;&#10;&#10;\end{document}"/>
  <p:tag name="IGUANATEXSIZE" val="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CM = \widetilde{\CM}/\ID$&#10;&#10;&#10;&#10;\end{document}"/>
  <p:tag name="IGUANATEXSIZE" val="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ID\cong \IZ$&#10;&#10;&#10;&#10;\end{document}"/>
  <p:tag name="IGUANATEXSIZE" val="4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exp[2\pi G(\lambda)]\Psi = \Psi $&#10;&#10;&#10;&#10;\end{document}"/>
  <p:tag name="IGUANATEXSIZE" val="4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lambda\in \Lambda_{mw} $&#10;&#10;&#10;&#10;\end{document}"/>
  <p:tag name="IGUANATEXSIZE" val="4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xp[2\pi G(\lambda)] = \phi^{\mu(\lambda)} $&#10; &#10;&#10;&#10;&#10;\end{document}"/>
  <p:tag name="IGUANATEXSIZE" val="4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f: T \to T\cdot m_0 \subset \CM   $&#10;&#10;&#10;&#10;\end{document}"/>
  <p:tag name="IGUANATEXSIZE" val="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f_*: \pi_1(T,1) \to \pi_1(\CM,m_0)  $&#10;&#10;&#10;&#10;\end{document}"/>
  <p:tag name="IGUANATEXSIZE" val="4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f_*: \Lambda_{mw} \to \IZ  $&#10;&#10;&#10;&#10;\end{document}"/>
  <p:tag name="IGUANATEXSIZE" val="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f_*:=\mu  $&#10;&#10;&#10;&#10;\end{document}"/>
  <p:tag name="IGUANATEXSIZE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i}$&#10;&#10;&#10;\end{document}"/>
  <p:tag name="IGUANATEXSIZE" val="2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mu(\lambda) = (\lambda, \gamma_m) $&#10; &#10;&#10;&#10;&#10;\end{document}"/>
  <p:tag name="IGUANATEXSIZE" val="4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Biggl( \left( &#10;{\rm ker}(\textbf{D}_{\rm com}) \otimes  &#10; {\rm ker}_{L^2}\textbf{D}_0  &#10;\right)^{\gamma_e} \Biggr)^{\rm \IZ/r\IZ} $&#10; &#10;&#10;&#10;&#10;\end{document}"/>
  <p:tag name="IGUANATEXSIZE" val="4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exp[2\pi G(\lambda)] = \phi^{\mu(\lambda)} $&#10; &#10;&#10;&#10;&#10;\end{document}"/>
  <p:tag name="IGUANATEXSIZE" val="4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CH^{\rm BPS}_\gamma = \rho_{hh}\otimes &#10;\fh(\gamma) $&#10; &#10;&#10;&#10;&#10;\end{document}"/>
  <p:tag name="IGUANATEXSIZE" val="4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 \rho_{hh} = (\half;0 ) \oplus (0;\half) $&#10; &#10;&#10;&#10;&#10;\end{document}"/>
  <p:tag name="IGUANATEXSIZE" val="4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fs\fo(3)_{\rm rot} \oplus \fs\fu(2)_R $&#10;&#10;&#10;&#10;\end{document}"/>
  <p:tag name="IGUANATEXSIZE" val="4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\CH^{\rm BPS}_{\gamma} $&#10; &#10;&#10;&#10;&#10;\end{document}"/>
  <p:tag name="IGUANATEXSIZE" val="4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overline{\underline{\CH}}^{\rm BPS}_{\gamma} $&#10; &#10;&#10;&#10;&#10;\end{document}"/>
  <p:tag name="IGUANATEXSIZE" val="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overline{\underline{\CH}}^{\rm BPS}_{\gamma}= \fh(\gamma) $&#10; &#10;&#10;&#10;&#10;\end{document}"/>
  <p:tag name="IGUANATEXSIZE" val="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I^r \sim \omega^r_{\mu\nu} \chi^\mu \chi^\nu $&#10;&#10;&#10;&#10;\end{document}"/>
  <p:tag name="IGUANATEXSIZE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j}$&#10;&#10;&#10;\end{document}"/>
  <p:tag name="IGUANATEXSIZE" val="2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dim_{\IR} \CM = 4N $&#10;&#10;&#10;&#10;\end{document}"/>
  <p:tag name="IGUANATEXSIZE" val="4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overline{ \underline{\CH}}^{\rm BPS}(L,\gamma,u)&#10;\cong&#10; {\rm ker}_{L^2}^{\gamma_e}\textbf{D} $&#10; &#10;&#10;&#10;&#10;\end{document}"/>
  <p:tag name="IGUANATEXSIZE" val="4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underline{\overline{\CM}}$&#10;&#10;&#10;&#10;\end{document}"/>
  <p:tag name="IGUANATEXSIZE" val="4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fh^{\rm BPS}(\gamma;u) \cong&#10; {\rm ker}_{L^2}^{\gamma^e_0}\textbf{D}_0 $&#10; &#10;&#10;&#10;&#10;\end{document}"/>
  <p:tag name="IGUANATEXSIZE" val="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s\fo(3)_{\rm rot}\oplus \fs\fu(2)_R $&#10;&#10;&#10;&#10;\end{document}"/>
  <p:tag name="IGUANATEXSIZE" val="4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CM$&#10;&#10;&#10;&#10;\end{document}"/>
  <p:tag name="IGUANATEXSIZE" val="4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rho: SU(2)_R \times USp(2N) \rightarrow &#10;{\rm Spin}(4N)  $&#10;&#10;&#10;&#10;\end{document}"/>
  <p:tag name="IGUANATEXSIZE" val="4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rho: (-1,1) \rightarrow {\rm vol}:=\Gamma^1 \cdots &#10;\Gamma^{4N} $&#10;&#10;&#10;&#10;\end{document}"/>
  <p:tag name="IGUANATEXSIZE" val="4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{\rm Ind}\textbf{D}_0^+ = &#10;\dim\ker \textbf{D}_0 $&#10; &#10;&#10;&#10;&#10;\end{document}"/>
  <p:tag name="IGUANATEXSIZE" val="4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S \cong \Lambda^{0,*}(T\CM) \otimes K^{-1/2} $&#10; &#10;&#10;&#10;&#10;\end{document}"/>
  <p:tag name="IGUANATEXSIZE" val="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k}$&#10;&#10;&#10;\end{document}"/>
  <p:tag name="IGUANATEXSIZE" val="2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Red} Q_3 + \I Q_4 \sim \bar\p + G^{0,1}(\CY)\wedge  $&#10; &#10;&#10;&#10;&#10;\end{document}"/>
  <p:tag name="IGUANATEXSIZE" val="4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I^3\vert_{\Lambda^{0,q}} = \half (q-N) \textbf{1} $&#10; &#10;&#10;&#10;&#10;\end{document}"/>
  <p:tag name="IGUANATEXSIZE" val="4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I^+ \sim \omega^{0,2}\wedge $&#10; &#10;&#10;&#10;&#10;\end{document}"/>
  <p:tag name="IGUANATEXSIZE" val="4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I^- \sim \iota(\omega^{2,0} ) $&#10; &#10;&#10;&#10;&#10;\end{document}"/>
  <p:tag name="IGUANATEXSIZE" val="4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forall \CY \in \ft $&#10; &#10;&#10;&#10;&#10;\end{document}"/>
  <p:tag name="IGUANATEXSIZE" val="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 H^{0,q}_{L^2}(\bar\p + G^{0,1}(\CY))$&#10; &#10;&#10;&#10;&#10;\end{document}"/>
  <p:tag name="IGUANATEXSIZE" val="4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d = \sum_{\mu} \biggl[&#10;{\rm sign}(\langle \mu, X \rangle +  m_I ) &#10;\langle \mu, \gamma_m \rangle + \vert \langle \mu, P \rangle \vert&#10;\biggr] $&#10;&#10;&#10;&#10;\end{document}"/>
  <p:tag name="IGUANATEXSIZE" val="3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m_I:= {\rm Im}( \zeta^{-1} m ) $&#10;&#10;&#10;&#10;\end{document}"/>
  <p:tag name="IGUANATEXSIZE" val="4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 \otimes \Lambda^* \CW \to \CM_0&#10; $&#10;&#10;&#10;&#10;\end{document}"/>
  <p:tag name="IGUANATEXSIZE" val="4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,&#10;\overline{\underline{\CM}}&#10; $&#10;&#10;&#10;&#10;\end{document}"/>
  <p:tag name="IGUANATEXSIZE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2 $&#10;&#10;&#10;&#10;\end{document}"/>
  <p:tag name="IGUANATEXSIZE" val="4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Lambda_G^\vee :=\Hom(T,U(1)) $&#10;&#10;&#10;&#10;\end{document}"/>
  <p:tag name="IGUANATEXSIZE" val="4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E\otimes \IC \cong \CW \oplus \overline{\CW}&#10; $&#10;&#10;&#10;&#10;\end{document}"/>
  <p:tag name="IGUANATEXSIZE" val="4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H^{0,q}_{L^2}(\bar \p + G^{0,1}(\CY); \Lambda^*\CW)&#10; $&#10;&#10;&#10;&#10;\end{document}"/>
  <p:tag name="IGUANATEXSIZE" val="4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F(L) = \sum_{\gamma\in \Gamma} &#10;\overline{\underline{\Omega}}(L,\gamma;X,\CY) V_\gamma $&#10; &#10;&#10;&#10;&#10;\end{document}"/>
  <p:tag name="IGUANATEXSIZE" val="4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overline{\underline{\Omega}}(L,\gamma;X,\CY) = &#10;{\rm Tr}_{\overline{\underline{\CH}}} y^{2J_3}  $&#10; &#10;&#10;&#10;&#10;\end{document}"/>
  <p:tag name="IGUANATEXSIZE" val="4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&#10;\CW(\gamma_h):= \{ (X,\CY): (\gamma_{h,m}, \CY) + \langle &#10;\gamma_{h,e} , X \rangle = 0 \} &#10;$&#10; &#10;&#10;&#10;&#10;\end{document}"/>
  <p:tag name="IGUANATEXSIZE" val="3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&#10;\CH^{\rm BPS}(\gamma_h,u) \not= 0 &#10;$&#10; &#10;&#10;&#10;&#10;\end{document}"/>
  <p:tag name="IGUANATEXSIZE" val="3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F(L) = \sum_{\gamma\in \Gamma} &#10;\overline{\underline{\Omega}}(L,\gamma;X,\CY) V_\gamma $&#10; &#10;&#10;&#10;&#10;\end{document}"/>
  <p:tag name="IGUANATEXSIZE" val="4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F(L) \rightarrow S F(L) S^{-1} $&#10; &#10;&#10;&#10;&#10;\end{document}"/>
  <p:tag name="IGUANATEXSIZE" val="4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V_{\gamma_1} V_{\gamma_2} = y^{\langle \gamma_1, \gamma_2 \rangle}&#10;V_{\gamma_1 + \gamma_2}   $&#10; &#10;&#10;&#10;&#10;\end{document}"/>
  <p:tag name="IGUANATEXSIZE" val="4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S  $&#10; &#10;&#10;&#10;&#10;\end{document}"/>
  <p:tag name="IGUANATEXSIZE" val="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 \Lambda_G :=\Hom(U(1),T) $&#10;&#10;&#10;&#10;\end{document}"/>
  <p:tag name="IGUANATEXSIZE" val="4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V_{\gamma_h}  $&#10; &#10;&#10;&#10;&#10;\end{document}"/>
  <p:tag name="IGUANATEXSIZE" val="4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g = \fs\fu(3)$&#10;&#10;&#10;&#10;\end{document}"/>
  <p:tag name="IGUANATEXSIZE" val="4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\gamma_m = H_1 + H_2 = \gamma_{1,m} + \gamma_{2,m} $&#10;&#10;&#10;&#10;\end{document}"/>
  <p:tag name="IGUANATEXSIZE" val="4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gamma^e= n_1 \alpha_1 + n_2 \alpha_2 = \gamma^e_1 + \gamma^e_2  $&#10;&#10;&#10;&#10;\end{document}"/>
  <p:tag name="IGUANATEXSIZE" val="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CH(\gamma_i; X, \CY)\not=0$&#10; &#10;&#10;&#10;&#10;\end{document}"/>
  <p:tag name="IGUANATEXSIZE" val="4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\CM_0(X;\gamma_{m}) $&#10;&#10;&#10;&#10;\end{document}"/>
  <p:tag name="IGUANATEXSIZE" val="4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L_{\frac{\p}{\p \psi}} \Psi_0  $&#10;&#10;&#10;&#10;\end{document}"/>
  <p:tag name="IGUANATEXSIZE" val="4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= \I (n_1 - n_2) \Psi_0  $&#10;&#10;&#10;&#10;\end{document}"/>
  <p:tag name="IGUANATEXSIZE" val="4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= \I \mu \Psi_0  $&#10;&#10;&#10;&#10;\end{document}"/>
  <p:tag name="IGUANATEXSIZE" val="4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&#10;G(\CY) = C(\CY) \frac{\p}{\p \psi}  $&#10;&#10;&#10;&#10;\end{document}"/>
  <p:tag name="IGUANATEXSIZE" val="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 \exp(2\pi X) = 1 $&#10;&#10;&#10;&#10;\end{document}"/>
  <p:tag name="IGUANATEXSIZE" val="4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frac{\p}{\p r}  $&#10;&#10;&#10;&#10;\end{document}"/>
  <p:tag name="IGUANATEXSIZE" val="4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frac{\p}{\p \psi}  $&#10;&#10;&#10;&#10;\end{document}"/>
  <p:tag name="IGUANATEXSIZE" val="4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Psi_0 \sim r^{(\mu-1)/2}&#10; e^{-\vert C - \mu\vert r/2} $&#10;&#10;&#10;&#10;\end{document}"/>
  <p:tag name="IGUANATEXSIZE" val="4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r_{\rm max} = \frac{\mu}{\vert C-\mu\vert}  $&#10;&#10;&#10;&#10;\end{document}"/>
  <p:tag name="IGUANATEXSIZE" val="4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 = &#10;r_{\rm Denef} $&#10;&#10;&#10;&#10;\end{document}"/>
  <p:tag name="IGUANATEXSIZE" val="4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frac{\p}{\p \psi}  $&#10;&#10;&#10;&#10;\end{document}"/>
  <p:tag name="IGUANATEXSIZE" val="4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Blue}  \frac{\p}{\p r}  $&#10;&#10;&#10;&#10;\end{document}"/>
  <p:tag name="IGUANATEXSIZE" val="4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g = \fs\fu(2)$&#10;&#10;&#10;&#10;\end{document}"/>
  <p:tag name="IGUANATEXSIZE" val="4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P = \frac{p}{2} H_{\alpha} $&#10;&#10;&#10;&#10;\end{document}"/>
  <p:tag name="IGUANATEXSIZE" val="4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gamma_n =  n \alpha \oplus H_{\alpha}  $&#10;&#10;&#10;&#10;\end{document}"/>
  <p:tag name="IGUANATEXSIZE" val="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\Lambda_{cr} \subset \Lambda_G &#10;\subset \Lambda_{mw}\subset \ft $&#10;&#10;&#10;&#10;\end{document}"/>
  <p:tag name="IGUANATEXSIZE" val="4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ft \cong \IR $&#10;&#10;&#10;&#10;\end{document}"/>
  <p:tag name="IGUANATEXSIZE" val="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F(L) = \sum_{\gamma\in \Gamma} &#10;\overline{\underline{\Omega}}(L,\gamma;X,\CY) V_\gamma $&#10; &#10;&#10;&#10;&#10;\end{document}"/>
  <p:tag name="IGUANATEXSIZE" val="4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CW(\gamma_h):= &#10;\{ \CY\vert (\gamma_{h,m}, \CY) + \langle &#10;\gamma_{h,e} , X \rangle = 0\} $&#10; &#10;&#10;&#10;&#10;\end{document}"/>
  <p:tag name="IGUANATEXSIZE" val="4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CW(\gamma_n)  $&#10;&#10;&#10;&#10;\end{document}"/>
  <p:tag name="IGUANATEXSIZE" val="4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CW(\gamma_{n+1})  $&#10;&#10;&#10;&#10;\end{document}"/>
  <p:tag name="IGUANATEXSIZE" val="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\CC_n $&#10;&#10;&#10;&#10;\end{document}"/>
  <p:tag name="IGUANATEXSIZE" val="4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V_{\gamma} = V_{ n^e \alpha +  n_m H} = &#10;y^{-\half n^e n_m } V_{2}^{n^e} V_1^{n_m}  $&#10;&#10;&#10;&#10;\end{document}"/>
  <p:tag name="IGUANATEXSIZE" val="4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F(\CC_\ell) = &#10;\left[ y^{2\ell} V_1^{-1} V_2^{-\ell}&#10;\left( \CU_\ell(f_\ell) - y^2 V_2^{-1} \CU_{\ell-1}(f_\ell)&#10;\right) \right]^p$&#10;&#10;&#10;&#10;\end{document}"/>
  <p:tag name="IGUANATEXSIZE" val="2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f_\ell = \half&#10;\left[ y^{-2} V_2 + y^2 V_2^{-1}&#10;\left(1 + y^{-1} V_1^2 V_2^{2\ell+2}&#10;\right) \right]$&#10;&#10;&#10;&#10;\end{document}"/>
  <p:tag name="IGUANATEXSIZE" val="2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\CU_{\ell}(\cos\theta):= \frac{\sin((\ell+1)\theta)}{&#10;\sin\theta} $&#10;&#10;&#10;&#10;\end{document}"/>
  <p:tag name="IGUANATEXSIZE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ambda_{rt} \subset \Lambda_G^\vee&#10;\subset \Lambda_{wt}\subset \ft^\vee $&#10;&#10;&#10;&#10;\end{document}"/>
  <p:tag name="IGUANATEXSIZE" val="4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V_1 V_2 = y V_2 V_1 $&#10;&#10;&#10;&#10;\end{document}"/>
  <p:tag name="IGUANATEXSIZE" val="4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\CM_0^N $&#10;&#10;&#10;&#10;\end{document}"/>
  <p:tag name="IGUANATEXSIZE" val="4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\CM_0^{N_1} \times \CM_0^{N_2} \times TN $&#10;&#10;&#10;&#10;\end{document}"/>
  <p:tag name="IGUANATEXSIZE" val="4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\langle L \rangle = \sum_{\gamma} &#10;\overline{\underline{\Omega}}(L,\gamma) \CY_\gamma $&#10;&#10;&#10;&#10;\end{document}"/>
  <p:tag name="IGUANATEXSIZE" val="4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angle {\rm Tr}_2 L_\zeta \rangle = \sqrt{{\cal Y}_{\gamma_e} } + \frac{1}{\sqrt{{\cal Y}_{\gamma_e} } } + \sqrt{ {\cal Y}_{\gamma_m + \gamma_e}}$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L_\zeta = {\rm Tr}_{\textbf{2}} {\rm Pexp} &#10;\int_{\IR_t \times \vec 0} \left(\zeta^{-1} \varphi &#10;+ A + \zeta \bar \varphi\right) $&#10;&#10;&#10;&#10;\end{document}"/>
  <p:tag name="IGUANATEXSIZE" val="3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def\fb{\mathfrak{b}}&#10;\def\fa{\mathfrak{a}}&#10;&#10;\pagestyle{empty}&#10;\begin{document}&#10; &#10;$\color{Blue} \langle L \rangle = \sum_{v} &#10;e^{2\pi \I (v, \fb)} Z(P,v,\fa) $&#10;&#10;&#10;&#10;\end{document}"/>
  <p:tag name="IGUANATEXSIZE" val="4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def\fb{\mathfrak{b}}&#10;\def\fa{\mathfrak{a}}&#10;&#10;\pagestyle{empty}&#10;\begin{document}&#10; &#10;$\color{Sepia} Z(P,v,\fa) $&#10;&#10;&#10;&#10;\end{document}"/>
  <p:tag name="IGUANATEXSIZE" val="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 X\in \fg $&#10;&#10;&#10;&#10;\end{document}"/>
  <p:tag name="IGUANATEXSIZE" val="4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 T = \exp[2\pi \ft] $&#10;&#10;&#10;&#10;\end{document}"/>
  <p:tag name="IGUANATEXSIZE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H_{\alpha_I}:=H_I \in \ft $&#10;&#10;&#10;&#10;\end{document}"/>
  <p:tag name="IGUANATEXSIZE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alpha_I \in \ft^\vee $&#10;&#10;&#10;&#10;\end{document}"/>
  <p:tag name="IGUANATEXSIZE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Lambda_{rt} = \oplus_I  \IZ \alpha_I &#10;\subset \ft^\vee$&#10;&#10;&#10;&#10;\end{document}"/>
  <p:tag name="IGUANATEXSIZE" val="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c_3 $&#10;&#10;&#10;&#10;\end{document}"/>
  <p:tag name="IGUANATEXSIZE" val="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ambda_{cr} = \oplus_I  \IZ H_I &#10;\subset \ft $&#10;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\alpha_2 $&#10;&#10;&#10;&#10;\end{document}"/>
  <p:tag name="IGUANATEXSIZE" val="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\alpha_1 $&#10;&#10;&#10;&#10;\end{document}"/>
  <p:tag name="IGUANATEXSIZE" val="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X $&#10;&#10;&#10;&#10;\end{document}"/>
  <p:tag name="IGUANATEXSIZE" val="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ineGreen} X $&#10;&#10;&#10;&#10;\end{document}"/>
  <p:tag name="IGUANATEXSIZE" val="6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ineGreen} \alpha_1+\alpha_2$&#10;&#10;&#10;&#10;\end{document}"/>
  <p:tag name="IGUANATEXSIZE" val="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ineGreen} - \alpha_1$&#10;&#10;&#10;&#10;\end{document}"/>
  <p:tag name="IGUANATEXSIZE" val="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(A,X) $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int_{\IR^4} {\rm Tr} (F*F + DX*DX) $&#10;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 F = *DX $&#10;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f}_4 $&#10;&#10;&#10;&#10;\end{document}"/>
  <p:tag name="IGUANATEXSIZE" val="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\rightarrow X_\infty - \frac{\gamma_m}{2r} + \cdots$&#10;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F = \gamma_m {\rm vol}(S^2) + \cdots $&#10;&#10;&#10;&#10;\end{document}"/>
  <p:tag name="IGUANATEXSIZE" val="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X_\infty \in \fg $&#10;&#10;&#10;&#10;\end{document}"/>
  <p:tag name="IGUANATEXSIZE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ft $&#10;&#10;&#10;&#10;\end{document}"/>
  <p:tag name="IGUANATEXSIZE" val="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_m\in \Lambda_{cr}\subset\ft\subset \fg $&#10;&#10;&#10;&#10;\end{document}"/>
  <p:tag name="IGUANATEXSIZE" val="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gamma_m = \sum_{I=1}^r n_m^I H_I $&#10;&#10;&#10;&#10;\end{document}"/>
  <p:tag name="IGUANATEXSIZE" val="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n_m^I \in \IZ $&#10;&#10;&#10;&#10;\end{document}"/>
  <p:tag name="IGUANATEXSIZE" val="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_I $&#10;&#10;&#10;&#10;\end{document}"/>
  <p:tag name="IGUANATEXSIZE" val="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alpha_I $&#10;&#10;&#10;&#10;\end{document}"/>
  <p:tag name="IGUANATEXSIZE" val="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M(\gamma_m; X_\infty)$&#10;&#10;&#10;&#10;\end{document}"/>
  <p:tag name="IGUANATEXSIZE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2 $&#10;&#10;&#10;&#10;\end{document}"/>
  <p:tag name="IGUANATEXSIZE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dim \CM(\gamma_m; X_\infty)= 4\sum_I n_m^I $&#10;&#10;&#10;&#10;\end{document}"/>
  <p:tag name="IGUANATEXSIZE" val="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{ \color{Plum}  \IR^3 } \oplus &#10;{\color{Red} \fs\fo(3)} \oplus &#10;{\color{Blue} \ft } $&#10;&#10;&#10;&#10;\end{document}"/>
  <p:tag name="IGUANATEXSIZE" val="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hat A = A_i dx^i + X dx^4 $&#10;&#10;&#10;&#10;\end{document}"/>
  <p:tag name="IGUANATEXSIZE" val="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epsilon: \IR^3 \to \fg$&#10;&#10;&#10;&#10;\end{document}"/>
  <p:tag name="IGUANATEXSIZE" val="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frac{d \hat A}{ds} = - \hat D \epsilon $&#10;&#10;&#10;&#10;\end{document}"/>
  <p:tag name="IGUANATEXSIZE" val="4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hat D^2 \epsilon = 0 $&#10;&#10;&#10;&#10;\end{document}"/>
  <p:tag name="IGUANATEXSIZE" val="4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H \in \ft $&#10;&#10;&#10;&#10;\end{document}"/>
  <p:tag name="IGUANATEXSIZE" val="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im_{x\to \infty} \epsilon(x) = H $&#10;&#10;&#10;&#10;\end{document}"/>
  <p:tag name="IGUANATEXSIZE" val="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G(H)  $&#10;&#10;&#10;&#10;\end{document}"/>
  <p:tag name="IGUANATEXSIZE" val="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[\hat A ] \in \CM $&#10;&#10;&#10;&#10;\end{document}"/>
  <p:tag name="IGUANATEXSIZE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2 \times \fa_2 $&#10;&#10;&#10;&#10;\end{document}"/>
  <p:tag name="IGUANATEXSIZE" val="4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hat F = * \hat F $&#10;&#10;\end{document}"/>
  <p:tag name="IGUANATEXSIZE" val="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widetilde{\CM}(\gamma_m; X_\infty)=&#10;{\color{Red} \IR^3 }&#10;\times {\color{Blue} \IR}  \times &#10;\CM_0$&#10;&#10;&#10;&#10;\end{document}"/>
  <p:tag name="IGUANATEXSIZE" val="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CM(\gamma_m; X_\infty)=\IR^3 &#10;\times \frac{ \IR  \times \CM_0}{\IZ} $&#10;&#10;&#10;&#10;\end{document}"/>
  <p:tag name="IGUANATEXSIZE" val="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CM(\gamma_m; X_\infty) \not=  \IR^3 &#10;\times \frac{ S^1  \times \CM_0}{\IZ_r } $&#10;&#10;&#10;&#10;\end{document}"/>
  <p:tag name="IGUANATEXSIZE" val="4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vec x \to 0 $&#10;&#10;&#10;&#10;\end{document}"/>
  <p:tag name="IGUANATEXSIZE" val="3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\rightarrow X_\infty - \frac{\gamma_m}{2r} + \cdots$&#10;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F = P \vol(S^2) + \cdots $&#10;&#10;&#10;&#10;\end{document}"/>
  <p:tag name="IGUANATEXSIZE" val="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X\rightarrow - \frac{P}{2r} + \CO(r^{-1/2}) $&#10;&#10;&#10;&#10;\end{document}"/>
  <p:tag name="IGUANATEXSIZE" val="3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F = \gamma_m {\rm vol}(S^2) + \cdots $&#10;&#10;&#10;&#10;\end{document}"/>
  <p:tag name="IGUANATEXSIZE" val="4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vec x \to \infty $&#10;&#10;&#10;&#10;\end{document}"/>
  <p:tag name="IGUANATEXSIZE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a_5 $&#10;&#10;&#10;&#10;\end{document}"/>
  <p:tag name="IGUANATEXSIZE" val="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&#10;h(r) = m_W \coth(m_W r + {\color{PineGreen} c} ) -\frac{1}{r}  $&#10;&#10;&#10;&#10;\end{document}"/>
  <p:tag name="IGUANATEXSIZE" val="2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f(r) = \frac{m_W r}{\sinh(m_W r + {\color{PineGreen} c} )}  $&#10;&#10;&#10;&#10;\end{document}"/>
  <p:tag name="IGUANATEXSIZE" val="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f'(r) + f(r) {\color{Red} h(r)} =0 $&#10;&#10;&#10;&#10;\end{document}"/>
  <p:tag name="IGUANATEXSIZE" val="2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r^2 {\color{Red} h'(r)} + f(r)^2 -1 =0 $&#10;&#10;&#10;&#10;\end{document}"/>
  <p:tag name="IGUANATEXSIZE" val="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X = \half {\color{Red} h(r)}  H_\alpha $&#10;&#10;&#10;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A = \half(\pm 1 - \cos\theta)d \phi H_{\alpha} $&#10;&#10;&#10;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\pagestyle{empty}&#10;\begin{document}&#10; &#10;$\color{Sepia} &#10;+ \half {\color{Blue} f(r)} \left[ e^{\pm \I \phi}(-d\theta - &#10;\I \sin\theta d \phi)E_+ + c.c.\right]&#10;$&#10;&#10;&#10;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underline{\overline{\CM}}(P;\gamma_m; X_\infty)  $&#10;&#10;&#10;&#10;\end{document}"/>
  <p:tag name="IGUANATEXSIZE" val="4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dim \underline{\overline{\CM}}=2{\rm ind}(L) = &#10;\lim_{\epsilon\to 0^+} {\rm Tr}\left( &#10;\frac{\epsilon}{L^\dagger L + \epsilon} - &#10;\frac{\epsilon}{L L^\dagger + \epsilon} \right) $&#10;&#10;&#10;&#10;\end{document}"/>
  <p:tag name="IGUANATEXSIZE" val="4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= &#10;4\sum_I {\color{Blue} \tilde n_m^I} $&#10;&#10;&#10;&#10;\end{document}"/>
  <p:tag name="IGUANATEXSIZE" val="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\mathfrak{e}_6 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dim \overline{\underline{\CM}} &#10;= \int_{M_3 - \CS} d J^{(\epsilon)} $&#10;&#10;&#10;&#10;\end{document}"/>
  <p:tag name="IGUANATEXSIZE" val="4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P^-:$&#10;&#10;&#10;&#10;\end{document}"/>
  <p:tag name="IGUANATEXSIZE" val="4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langle \alpha_I, P^- \rangle \leq 0 $&#10;&#10;&#10;&#10;\end{document}"/>
  <p:tag name="IGUANATEXSIZE" val="4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dim \overline{\underline{\CM}} &#10;=  4\sum_I \tilde n^I_m $&#10;&#10;&#10;&#10;\end{document}"/>
  <p:tag name="IGUANATEXSIZE" val="4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_m - P^-  $&#10;&#10;&#10;&#10;\end{document}"/>
  <p:tag name="IGUANATEXSIZE" val="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sum_I \tilde n_m^I H_I = $&#10;&#10;&#10;&#10;\end{document}"/>
  <p:tag name="IGUANATEXSIZE" val="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X = \begin{pmatrix} x_1 - \frac{p_1}{2r} &amp; 0 \\&#10;0 &amp; x_2 - \frac{p_2}{2r} \\ \end{pmatrix} $&#10;&#10;&#10;&#10;\end{document}"/>
  <p:tag name="IGUANATEXSIZE" val="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gamma_m = P = (p^1 - p^2) H_\alpha $&#10;&#10;&#10;&#10;\end{document}"/>
  <p:tag name="IGUANATEXSIZE" val="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x_1 $&#10;&#10;&#10;&#10;\end{document}"/>
  <p:tag name="IGUANATEXSIZE" val="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x_2 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  \fd_6 $&#10;&#10;&#10;&#10;\end{document}"/>
  <p:tag name="IGUANATEXSIZE" val="4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p^1&lt;p^2 $&#10;&#10;&#10;&#10;\end{document}"/>
  <p:tag name="IGUANATEXSIZE" val="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gamma_m = P^- $&#10;&#10;&#10;&#10;\end{document}"/>
  <p:tag name="IGUANATEXSIZE" val="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\dim \overline{\underline{\CM}} =0 $&#10;&#10;&#10;&#10;\end{document}"/>
  <p:tag name="IGUANATEXSIZE" val="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p^1 &gt; p^2 $&#10;&#10;&#10;&#10;\end{document}"/>
  <p:tag name="IGUANATEXSIZE" val="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gamma_m =- P^- $&#10;&#10;&#10;&#10;\end{document}"/>
  <p:tag name="IGUANATEXSIZE" val="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\dim \overline{\underline{\CM}} =4 (p^1-p^2) $&#10;&#10;&#10;&#10;\end{document}"/>
  <p:tag name="IGUANATEXSIZE" val="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X = (m_W \coth(m_W r + c) -\frac{1}{r} )\half H $&#10;&#10;&#10;&#10;\end{document}"/>
  <p:tag name="IGUANATEXSIZE" val="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gamma_m = P =  H \Rightarrow \tilde n_m = 2 $&#10;&#10;&#10;&#10;\end{document}"/>
  <p:tag name="IGUANATEXSIZE" val="4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Rightarrow \dim \overline{\underline{\CM}} = 8$&#10;&#10;&#10;&#10;\end{document}"/>
  <p:tag name="IGUANATEXSIZE" val="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urple} &#10; e^{-c} = \sin (\psi/2) $&#10;&#10;&#10;&#10;\end{document}"/>
  <p:tag name="IGUANATEXSIZE" val="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14147</TotalTime>
  <Words>3156</Words>
  <Application>Microsoft Office PowerPoint</Application>
  <PresentationFormat>On-screen Show (4:3)</PresentationFormat>
  <Paragraphs>502</Paragraphs>
  <Slides>73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90" baseType="lpstr">
      <vt:lpstr>Arial</vt:lpstr>
      <vt:lpstr>Arial</vt:lpstr>
      <vt:lpstr>Calibri</vt:lpstr>
      <vt:lpstr>Century Schoolbook</vt:lpstr>
      <vt:lpstr>eufb10</vt:lpstr>
      <vt:lpstr>Gloucester MT Extra Condensed</vt:lpstr>
      <vt:lpstr>Mathematica1</vt:lpstr>
      <vt:lpstr>Mathematica6</vt:lpstr>
      <vt:lpstr>Mathematica7Mono</vt:lpstr>
      <vt:lpstr>MathJax_AMS</vt:lpstr>
      <vt:lpstr>MathJax_Main</vt:lpstr>
      <vt:lpstr>Monotype Corsiva</vt:lpstr>
      <vt:lpstr>Old English Text MT</vt:lpstr>
      <vt:lpstr>Script MT Bold</vt:lpstr>
      <vt:lpstr>Symbol</vt:lpstr>
      <vt:lpstr>Times New Roman</vt:lpstr>
      <vt:lpstr>Office Theme</vt:lpstr>
      <vt:lpstr>Monopolia</vt:lpstr>
      <vt:lpstr>PowerPoint Presentation</vt:lpstr>
      <vt:lpstr>Robbert Dijkgraaf’s Thesis Frontispiece</vt:lpstr>
      <vt:lpstr>PowerPoint Presentation</vt:lpstr>
      <vt:lpstr>PowerPoint Presentation</vt:lpstr>
      <vt:lpstr>Goal Of Our Project</vt:lpstr>
      <vt:lpstr>PowerPoint Presentation</vt:lpstr>
      <vt:lpstr>Lie Algebra Review: 1/4</vt:lpstr>
      <vt:lpstr>Lie Algebra Review: 2/4</vt:lpstr>
      <vt:lpstr>PowerPoint Presentation</vt:lpstr>
      <vt:lpstr>Nonabelian Monopoles</vt:lpstr>
      <vt:lpstr>Monopole Moduli Space</vt:lpstr>
      <vt:lpstr>Action Of Global Gauge Transformations</vt:lpstr>
      <vt:lpstr>Strongly Centered Moduli Space</vt:lpstr>
      <vt:lpstr>PowerPoint Presentation</vt:lpstr>
      <vt:lpstr>Singular Monopoles</vt:lpstr>
      <vt:lpstr>Example: A Singular Nonabelian SU(2)  Monopole  </vt:lpstr>
      <vt:lpstr>PowerPoint Presentation</vt:lpstr>
      <vt:lpstr>Singular Monopole Moduli Space</vt:lpstr>
      <vt:lpstr>Dimension Formula</vt:lpstr>
      <vt:lpstr>Dimension Formula</vt:lpstr>
      <vt:lpstr>D-Brane Interpretation</vt:lpstr>
      <vt:lpstr>PowerPoint Presentation</vt:lpstr>
      <vt:lpstr>Application: Meaning Of The Singular ‘t Hooft-Polyakov Ansatz</vt:lpstr>
      <vt:lpstr>Properties of M</vt:lpstr>
      <vt:lpstr>PowerPoint Presentation</vt:lpstr>
      <vt:lpstr>N=2 Super-Yang-Mills</vt:lpstr>
      <vt:lpstr> And BPS States</vt:lpstr>
      <vt:lpstr>Semiclassical Regime</vt:lpstr>
      <vt:lpstr>Collective Coordinate Quantization</vt:lpstr>
      <vt:lpstr>What Sort Of SQM? </vt:lpstr>
      <vt:lpstr>How is (u,) related to X? </vt:lpstr>
      <vt:lpstr>PowerPoint Presentation</vt:lpstr>
      <vt:lpstr>Semiclassical BPS States: Overview</vt:lpstr>
      <vt:lpstr>States Of Definite Electric Charge</vt:lpstr>
      <vt:lpstr>Framed BPS States: The Answer</vt:lpstr>
      <vt:lpstr>Vanilla BPS States &amp; Smooth Monopoles </vt:lpstr>
      <vt:lpstr>Separating The Center Of Mass</vt:lpstr>
      <vt:lpstr>L2 - Condition</vt:lpstr>
      <vt:lpstr>Semiclassical Smooth BPS States</vt:lpstr>
      <vt:lpstr>Tricky Subtlety: 1/3</vt:lpstr>
      <vt:lpstr>PowerPoint Presentation</vt:lpstr>
      <vt:lpstr>Tricky Subtlety: 3/3</vt:lpstr>
      <vt:lpstr>PowerPoint Presentation</vt:lpstr>
      <vt:lpstr>PowerPoint Presentation</vt:lpstr>
      <vt:lpstr>Exotic (Framed) BPS States</vt:lpstr>
      <vt:lpstr>No Exotics Conjecture/Theorem</vt:lpstr>
      <vt:lpstr>Geometry Of The R-Symmetry</vt:lpstr>
      <vt:lpstr>PowerPoint Presentation</vt:lpstr>
      <vt:lpstr>Geometrical Interpretation Of The  No-Exotics Theorem -1</vt:lpstr>
      <vt:lpstr>PowerPoint Presentation</vt:lpstr>
      <vt:lpstr>Geometrical Interpretation Of The  No-Exotics Theorem - 2</vt:lpstr>
      <vt:lpstr>Geometrical Interpretation Of The  No-Exotics Theorem - 3</vt:lpstr>
      <vt:lpstr>Adding Matter-1/2 </vt:lpstr>
      <vt:lpstr>Adding Matter-2/2 </vt:lpstr>
      <vt:lpstr>Geometrical Interpretation Of The  No-Exotics Theorem - 4</vt:lpstr>
      <vt:lpstr>PowerPoint Presentation</vt:lpstr>
      <vt:lpstr>Semiclassical Wall-Crossing: Overview</vt:lpstr>
      <vt:lpstr>Jumping Index</vt:lpstr>
      <vt:lpstr>How Does The BPS Space Jump?</vt:lpstr>
      <vt:lpstr>Framed Wall-Crossing: 1/2</vt:lpstr>
      <vt:lpstr>Framed Wall-Crossing: 2/2 </vt:lpstr>
      <vt:lpstr>Example:  Semiclassical Vanilla  Wall Crossing</vt:lpstr>
      <vt:lpstr>PowerPoint Presentation</vt:lpstr>
      <vt:lpstr>PowerPoint Presentation</vt:lpstr>
      <vt:lpstr>Example: Semiclassical Framed  Wall-Crossing</vt:lpstr>
      <vt:lpstr>Explicit Generator Of PSC’s</vt:lpstr>
      <vt:lpstr>PowerPoint Presentation</vt:lpstr>
      <vt:lpstr>Future Directions -1/4</vt:lpstr>
      <vt:lpstr>Future Directions -2/4</vt:lpstr>
      <vt:lpstr>Future Directions -3/4</vt:lpstr>
      <vt:lpstr>Future Directions -4/4</vt:lpstr>
      <vt:lpstr>So, What Did He Say?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gmoore</cp:lastModifiedBy>
  <cp:revision>894</cp:revision>
  <cp:lastPrinted>2016-03-11T21:03:50Z</cp:lastPrinted>
  <dcterms:created xsi:type="dcterms:W3CDTF">2012-12-09T22:45:15Z</dcterms:created>
  <dcterms:modified xsi:type="dcterms:W3CDTF">2016-03-13T04:01:38Z</dcterms:modified>
</cp:coreProperties>
</file>