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handoutMasterIdLst>
    <p:handoutMasterId r:id="rId94"/>
  </p:handoutMasterIdLst>
  <p:sldIdLst>
    <p:sldId id="297" r:id="rId2"/>
    <p:sldId id="339" r:id="rId3"/>
    <p:sldId id="838" r:id="rId4"/>
    <p:sldId id="839" r:id="rId5"/>
    <p:sldId id="891" r:id="rId6"/>
    <p:sldId id="886" r:id="rId7"/>
    <p:sldId id="926" r:id="rId8"/>
    <p:sldId id="902" r:id="rId9"/>
    <p:sldId id="916" r:id="rId10"/>
    <p:sldId id="861" r:id="rId11"/>
    <p:sldId id="901" r:id="rId12"/>
    <p:sldId id="919" r:id="rId13"/>
    <p:sldId id="934" r:id="rId14"/>
    <p:sldId id="856" r:id="rId15"/>
    <p:sldId id="893" r:id="rId16"/>
    <p:sldId id="894" r:id="rId17"/>
    <p:sldId id="920" r:id="rId18"/>
    <p:sldId id="940" r:id="rId19"/>
    <p:sldId id="909" r:id="rId20"/>
    <p:sldId id="910" r:id="rId21"/>
    <p:sldId id="911" r:id="rId22"/>
    <p:sldId id="935" r:id="rId23"/>
    <p:sldId id="936" r:id="rId24"/>
    <p:sldId id="912" r:id="rId25"/>
    <p:sldId id="942" r:id="rId26"/>
    <p:sldId id="937" r:id="rId27"/>
    <p:sldId id="846" r:id="rId28"/>
    <p:sldId id="845" r:id="rId29"/>
    <p:sldId id="847" r:id="rId30"/>
    <p:sldId id="848" r:id="rId31"/>
    <p:sldId id="892" r:id="rId32"/>
    <p:sldId id="849" r:id="rId33"/>
    <p:sldId id="923" r:id="rId34"/>
    <p:sldId id="850" r:id="rId35"/>
    <p:sldId id="693" r:id="rId36"/>
    <p:sldId id="674" r:id="rId37"/>
    <p:sldId id="854" r:id="rId38"/>
    <p:sldId id="924" r:id="rId39"/>
    <p:sldId id="470" r:id="rId40"/>
    <p:sldId id="866" r:id="rId41"/>
    <p:sldId id="895" r:id="rId42"/>
    <p:sldId id="869" r:id="rId43"/>
    <p:sldId id="913" r:id="rId44"/>
    <p:sldId id="938" r:id="rId45"/>
    <p:sldId id="601" r:id="rId46"/>
    <p:sldId id="941" r:id="rId47"/>
    <p:sldId id="896" r:id="rId48"/>
    <p:sldId id="914" r:id="rId49"/>
    <p:sldId id="925" r:id="rId50"/>
    <p:sldId id="930" r:id="rId51"/>
    <p:sldId id="864" r:id="rId52"/>
    <p:sldId id="595" r:id="rId53"/>
    <p:sldId id="873" r:id="rId54"/>
    <p:sldId id="897" r:id="rId55"/>
    <p:sldId id="614" r:id="rId56"/>
    <p:sldId id="906" r:id="rId57"/>
    <p:sldId id="875" r:id="rId58"/>
    <p:sldId id="631" r:id="rId59"/>
    <p:sldId id="659" r:id="rId60"/>
    <p:sldId id="596" r:id="rId61"/>
    <p:sldId id="679" r:id="rId62"/>
    <p:sldId id="689" r:id="rId63"/>
    <p:sldId id="680" r:id="rId64"/>
    <p:sldId id="908" r:id="rId65"/>
    <p:sldId id="681" r:id="rId66"/>
    <p:sldId id="682" r:id="rId67"/>
    <p:sldId id="696" r:id="rId68"/>
    <p:sldId id="723" r:id="rId69"/>
    <p:sldId id="735" r:id="rId70"/>
    <p:sldId id="899" r:id="rId71"/>
    <p:sldId id="915" r:id="rId72"/>
    <p:sldId id="683" r:id="rId73"/>
    <p:sldId id="733" r:id="rId74"/>
    <p:sldId id="877" r:id="rId75"/>
    <p:sldId id="684" r:id="rId76"/>
    <p:sldId id="645" r:id="rId77"/>
    <p:sldId id="876" r:id="rId78"/>
    <p:sldId id="699" r:id="rId79"/>
    <p:sldId id="939" r:id="rId80"/>
    <p:sldId id="641" r:id="rId81"/>
    <p:sldId id="882" r:id="rId82"/>
    <p:sldId id="918" r:id="rId83"/>
    <p:sldId id="883" r:id="rId84"/>
    <p:sldId id="741" r:id="rId85"/>
    <p:sldId id="742" r:id="rId86"/>
    <p:sldId id="740" r:id="rId87"/>
    <p:sldId id="794" r:id="rId88"/>
    <p:sldId id="884" r:id="rId89"/>
    <p:sldId id="885" r:id="rId90"/>
    <p:sldId id="722" r:id="rId91"/>
    <p:sldId id="391" r:id="rId92"/>
  </p:sldIdLst>
  <p:sldSz cx="9144000" cy="6858000" type="screen4x3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DF09C7"/>
    <a:srgbClr val="660C64"/>
    <a:srgbClr val="FF3399"/>
    <a:srgbClr val="1635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260" autoAdjust="0"/>
    <p:restoredTop sz="81713" autoAdjust="0"/>
  </p:normalViewPr>
  <p:slideViewPr>
    <p:cSldViewPr>
      <p:cViewPr varScale="1">
        <p:scale>
          <a:sx n="50" d="100"/>
          <a:sy n="50" d="100"/>
        </p:scale>
        <p:origin x="110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0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9" d="100"/>
        <a:sy n="109" d="100"/>
      </p:scale>
      <p:origin x="0" y="-31708"/>
    </p:cViewPr>
  </p:sorterViewPr>
  <p:notesViewPr>
    <p:cSldViewPr>
      <p:cViewPr varScale="1">
        <p:scale>
          <a:sx n="51" d="100"/>
          <a:sy n="51" d="100"/>
        </p:scale>
        <p:origin x="267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5393" cy="465425"/>
          </a:xfrm>
          <a:prstGeom prst="rect">
            <a:avLst/>
          </a:prstGeom>
        </p:spPr>
        <p:txBody>
          <a:bodyPr vert="horz" lIns="88062" tIns="44032" rIns="88062" bIns="4403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140" y="1"/>
            <a:ext cx="3035393" cy="465425"/>
          </a:xfrm>
          <a:prstGeom prst="rect">
            <a:avLst/>
          </a:prstGeom>
        </p:spPr>
        <p:txBody>
          <a:bodyPr vert="horz" lIns="88062" tIns="44032" rIns="88062" bIns="44032" rtlCol="0"/>
          <a:lstStyle>
            <a:lvl1pPr algn="r">
              <a:defRPr sz="1100"/>
            </a:lvl1pPr>
          </a:lstStyle>
          <a:p>
            <a:fld id="{FF265733-381B-3244-B8B0-35B3DD358381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4626"/>
            <a:ext cx="3035393" cy="465424"/>
          </a:xfrm>
          <a:prstGeom prst="rect">
            <a:avLst/>
          </a:prstGeom>
        </p:spPr>
        <p:txBody>
          <a:bodyPr vert="horz" lIns="88062" tIns="44032" rIns="88062" bIns="4403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140" y="8824626"/>
            <a:ext cx="3035393" cy="465424"/>
          </a:xfrm>
          <a:prstGeom prst="rect">
            <a:avLst/>
          </a:prstGeom>
        </p:spPr>
        <p:txBody>
          <a:bodyPr vert="horz" lIns="88062" tIns="44032" rIns="88062" bIns="44032" rtlCol="0" anchor="b"/>
          <a:lstStyle>
            <a:lvl1pPr algn="r">
              <a:defRPr sz="1100"/>
            </a:lvl1pPr>
          </a:lstStyle>
          <a:p>
            <a:fld id="{4C622C83-A3CB-8F4B-ABB1-5AA31C407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65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5393" cy="465425"/>
          </a:xfrm>
          <a:prstGeom prst="rect">
            <a:avLst/>
          </a:prstGeom>
        </p:spPr>
        <p:txBody>
          <a:bodyPr vert="horz" lIns="88049" tIns="44026" rIns="88049" bIns="44026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140" y="2"/>
            <a:ext cx="3035393" cy="465425"/>
          </a:xfrm>
          <a:prstGeom prst="rect">
            <a:avLst/>
          </a:prstGeom>
        </p:spPr>
        <p:txBody>
          <a:bodyPr vert="horz" lIns="88049" tIns="44026" rIns="88049" bIns="44026" rtlCol="0"/>
          <a:lstStyle>
            <a:lvl1pPr algn="r">
              <a:defRPr sz="1100"/>
            </a:lvl1pPr>
          </a:lstStyle>
          <a:p>
            <a:fld id="{91192433-76AE-4237-9053-A01AE7C3AD64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0463"/>
            <a:ext cx="4178300" cy="3135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049" tIns="44026" rIns="88049" bIns="440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4" y="4471454"/>
            <a:ext cx="5602632" cy="3657342"/>
          </a:xfrm>
          <a:prstGeom prst="rect">
            <a:avLst/>
          </a:prstGeom>
        </p:spPr>
        <p:txBody>
          <a:bodyPr vert="horz" lIns="88049" tIns="44026" rIns="88049" bIns="4402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4626"/>
            <a:ext cx="3035393" cy="465424"/>
          </a:xfrm>
          <a:prstGeom prst="rect">
            <a:avLst/>
          </a:prstGeom>
        </p:spPr>
        <p:txBody>
          <a:bodyPr vert="horz" lIns="88049" tIns="44026" rIns="88049" bIns="44026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140" y="8824626"/>
            <a:ext cx="3035393" cy="465424"/>
          </a:xfrm>
          <a:prstGeom prst="rect">
            <a:avLst/>
          </a:prstGeom>
        </p:spPr>
        <p:txBody>
          <a:bodyPr vert="horz" lIns="88049" tIns="44026" rIns="88049" bIns="44026" rtlCol="0" anchor="b"/>
          <a:lstStyle>
            <a:lvl1pPr algn="r">
              <a:defRPr sz="1100"/>
            </a:lvl1pPr>
          </a:lstStyle>
          <a:p>
            <a:fld id="{D542D17E-4B7A-4E9E-969E-28F0C0323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5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72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13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45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misconception: These conditions come from the existence of hypermultiplets.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42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28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35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81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back to theory of SU(2) VM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12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66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190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44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4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far the concrete results are just for the instanton moduli stack, where my role has mostly been as chief cheerleader and pest – a little like Edmund Halley’s role in writing the Principia 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94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47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We’ve been working on this since Sept. 30, 2021, and indeed </a:t>
            </a:r>
            <a:r>
              <a:rPr lang="en-US" dirty="0" err="1"/>
              <a:t>Heeyeon</a:t>
            </a:r>
            <a:r>
              <a:rPr lang="en-US" dirty="0"/>
              <a:t> spoke about it at </a:t>
            </a:r>
            <a:r>
              <a:rPr lang="en-US" dirty="0" err="1"/>
              <a:t>StringMath</a:t>
            </a:r>
            <a:r>
              <a:rPr lang="en-US" dirty="0"/>
              <a:t> 2022. But we had some puzzles back then which we have not resolved.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333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103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200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626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Seiberg</a:t>
            </a:r>
            <a:r>
              <a:rPr lang="en-US" dirty="0"/>
              <a:t>-Witten geometry is much more subtle than in the usual 4d case, and I would say is not fully understood but one thing that is clear is that there is again a modular parametrization of the Coulomb branch but now…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636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Well, if you do that you get results that disagree with GNY. This confused us for two years. We now understand the resolution.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814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711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that </a:t>
            </a:r>
            <a:r>
              <a:rPr lang="en-US" dirty="0" err="1"/>
              <a:t>Aharony</a:t>
            </a:r>
            <a:r>
              <a:rPr lang="en-US" dirty="0"/>
              <a:t>-</a:t>
            </a:r>
            <a:r>
              <a:rPr lang="en-US" dirty="0" err="1"/>
              <a:t>Razamat</a:t>
            </a:r>
            <a:r>
              <a:rPr lang="en-US" dirty="0"/>
              <a:t>-</a:t>
            </a:r>
            <a:r>
              <a:rPr lang="en-US" dirty="0" err="1"/>
              <a:t>Seiberg</a:t>
            </a:r>
            <a:r>
              <a:rPr lang="en-US" dirty="0"/>
              <a:t>-Willet had related issues relating 3d dualities to 4d dualities.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00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not as glorious, but certainly not inglorious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041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732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008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280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9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99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0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57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39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28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74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4A76F-98B3-4362-97F8-5A6F509EB33C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91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2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31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3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2.png"/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2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2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3.png"/><Relationship Id="rId10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1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79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421.png"/><Relationship Id="rId7" Type="http://schemas.openxmlformats.org/officeDocument/2006/relationships/image" Target="../media/image1610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11" Type="http://schemas.openxmlformats.org/officeDocument/2006/relationships/image" Target="../media/image85.png"/><Relationship Id="rId5" Type="http://schemas.openxmlformats.org/officeDocument/2006/relationships/image" Target="../media/image830.png"/><Relationship Id="rId10" Type="http://schemas.openxmlformats.org/officeDocument/2006/relationships/image" Target="../media/image841.png"/><Relationship Id="rId4" Type="http://schemas.openxmlformats.org/officeDocument/2006/relationships/image" Target="../media/image430.png"/><Relationship Id="rId9" Type="http://schemas.openxmlformats.org/officeDocument/2006/relationships/image" Target="../media/image18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230.png"/><Relationship Id="rId7" Type="http://schemas.openxmlformats.org/officeDocument/2006/relationships/image" Target="../media/image88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Relationship Id="rId9" Type="http://schemas.openxmlformats.org/officeDocument/2006/relationships/image" Target="../media/image84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90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0.png"/><Relationship Id="rId5" Type="http://schemas.openxmlformats.org/officeDocument/2006/relationships/image" Target="../media/image290.png"/><Relationship Id="rId9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2.png"/><Relationship Id="rId4" Type="http://schemas.openxmlformats.org/officeDocument/2006/relationships/image" Target="../media/image9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1.png"/><Relationship Id="rId2" Type="http://schemas.openxmlformats.org/officeDocument/2006/relationships/image" Target="../media/image90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1.png"/><Relationship Id="rId4" Type="http://schemas.openxmlformats.org/officeDocument/2006/relationships/image" Target="../media/image92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png"/><Relationship Id="rId3" Type="http://schemas.openxmlformats.org/officeDocument/2006/relationships/image" Target="../media/image390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94.png"/><Relationship Id="rId9" Type="http://schemas.openxmlformats.org/officeDocument/2006/relationships/image" Target="../media/image9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610.png"/><Relationship Id="rId7" Type="http://schemas.openxmlformats.org/officeDocument/2006/relationships/image" Target="../media/image500.png"/><Relationship Id="rId2" Type="http://schemas.openxmlformats.org/officeDocument/2006/relationships/image" Target="../media/image9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0.png"/><Relationship Id="rId11" Type="http://schemas.openxmlformats.org/officeDocument/2006/relationships/image" Target="../media/image640.png"/><Relationship Id="rId5" Type="http://schemas.openxmlformats.org/officeDocument/2006/relationships/image" Target="../media/image98.png"/><Relationship Id="rId10" Type="http://schemas.openxmlformats.org/officeDocument/2006/relationships/image" Target="../media/image530.png"/><Relationship Id="rId4" Type="http://schemas.openxmlformats.org/officeDocument/2006/relationships/image" Target="../media/image97.png"/><Relationship Id="rId9" Type="http://schemas.openxmlformats.org/officeDocument/2006/relationships/image" Target="../media/image5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image" Target="../media/image78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1.png"/><Relationship Id="rId2" Type="http://schemas.openxmlformats.org/officeDocument/2006/relationships/image" Target="../media/image100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1.png"/><Relationship Id="rId4" Type="http://schemas.openxmlformats.org/officeDocument/2006/relationships/image" Target="../media/image10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771.png"/><Relationship Id="rId7" Type="http://schemas.openxmlformats.org/officeDocument/2006/relationships/image" Target="../media/image106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2.png"/><Relationship Id="rId9" Type="http://schemas.openxmlformats.org/officeDocument/2006/relationships/image" Target="../media/image10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0.png"/><Relationship Id="rId4" Type="http://schemas.openxmlformats.org/officeDocument/2006/relationships/image" Target="../media/image113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1.png"/><Relationship Id="rId2" Type="http://schemas.openxmlformats.org/officeDocument/2006/relationships/image" Target="../media/image11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70.png"/><Relationship Id="rId4" Type="http://schemas.openxmlformats.org/officeDocument/2006/relationships/image" Target="../media/image11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1.png"/><Relationship Id="rId3" Type="http://schemas.openxmlformats.org/officeDocument/2006/relationships/image" Target="../media/image910.png"/><Relationship Id="rId7" Type="http://schemas.openxmlformats.org/officeDocument/2006/relationships/image" Target="../media/image730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5" Type="http://schemas.openxmlformats.org/officeDocument/2006/relationships/image" Target="../media/image930.png"/><Relationship Id="rId4" Type="http://schemas.openxmlformats.org/officeDocument/2006/relationships/image" Target="../media/image92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2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3.png"/><Relationship Id="rId3" Type="http://schemas.openxmlformats.org/officeDocument/2006/relationships/image" Target="../media/image1264.png"/><Relationship Id="rId7" Type="http://schemas.openxmlformats.org/officeDocument/2006/relationships/image" Target="../media/image9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0.png"/><Relationship Id="rId5" Type="http://schemas.openxmlformats.org/officeDocument/2006/relationships/image" Target="../media/image1272.png"/><Relationship Id="rId4" Type="http://schemas.openxmlformats.org/officeDocument/2006/relationships/image" Target="../media/image92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image" Target="../media/image126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9.png"/><Relationship Id="rId4" Type="http://schemas.openxmlformats.org/officeDocument/2006/relationships/image" Target="../media/image98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1.png"/><Relationship Id="rId2" Type="http://schemas.openxmlformats.org/officeDocument/2006/relationships/image" Target="../media/image12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70.png"/><Relationship Id="rId4" Type="http://schemas.openxmlformats.org/officeDocument/2006/relationships/image" Target="../media/image126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1.png"/><Relationship Id="rId2" Type="http://schemas.openxmlformats.org/officeDocument/2006/relationships/image" Target="../media/image11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4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1.png"/><Relationship Id="rId2" Type="http://schemas.openxmlformats.org/officeDocument/2006/relationships/image" Target="../media/image11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emf"/><Relationship Id="rId3" Type="http://schemas.openxmlformats.org/officeDocument/2006/relationships/image" Target="../media/image900.png"/><Relationship Id="rId7" Type="http://schemas.openxmlformats.org/officeDocument/2006/relationships/image" Target="../media/image1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03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0.png"/><Relationship Id="rId5" Type="http://schemas.openxmlformats.org/officeDocument/2006/relationships/image" Target="../media/image144.png"/><Relationship Id="rId4" Type="http://schemas.openxmlformats.org/officeDocument/2006/relationships/image" Target="../media/image14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2.png"/><Relationship Id="rId2" Type="http://schemas.openxmlformats.org/officeDocument/2006/relationships/image" Target="../media/image12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71.png"/><Relationship Id="rId4" Type="http://schemas.openxmlformats.org/officeDocument/2006/relationships/image" Target="../media/image126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1.png"/><Relationship Id="rId2" Type="http://schemas.openxmlformats.org/officeDocument/2006/relationships/image" Target="../media/image10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40.png"/><Relationship Id="rId4" Type="http://schemas.openxmlformats.org/officeDocument/2006/relationships/image" Target="../media/image120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36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90.png"/><Relationship Id="rId4" Type="http://schemas.openxmlformats.org/officeDocument/2006/relationships/image" Target="../media/image138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.e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5.png"/><Relationship Id="rId7" Type="http://schemas.openxmlformats.org/officeDocument/2006/relationships/image" Target="../media/image14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0.png"/><Relationship Id="rId5" Type="http://schemas.openxmlformats.org/officeDocument/2006/relationships/image" Target="../media/image1550.png"/><Relationship Id="rId4" Type="http://schemas.openxmlformats.org/officeDocument/2006/relationships/image" Target="../media/image17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1.png"/><Relationship Id="rId2" Type="http://schemas.openxmlformats.org/officeDocument/2006/relationships/image" Target="../media/image140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0.png"/><Relationship Id="rId2" Type="http://schemas.openxmlformats.org/officeDocument/2006/relationships/image" Target="../media/image13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1.png"/><Relationship Id="rId4" Type="http://schemas.openxmlformats.org/officeDocument/2006/relationships/image" Target="../media/image135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9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0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0.png"/><Relationship Id="rId2" Type="http://schemas.openxmlformats.org/officeDocument/2006/relationships/image" Target="../media/image13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41.png"/><Relationship Id="rId4" Type="http://schemas.openxmlformats.org/officeDocument/2006/relationships/image" Target="../media/image154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7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90.png"/><Relationship Id="rId4" Type="http://schemas.openxmlformats.org/officeDocument/2006/relationships/image" Target="../media/image19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6.png"/><Relationship Id="rId4" Type="http://schemas.openxmlformats.org/officeDocument/2006/relationships/image" Target="../media/image195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png"/><Relationship Id="rId3" Type="http://schemas.openxmlformats.org/officeDocument/2006/relationships/image" Target="../media/image1580.png"/><Relationship Id="rId7" Type="http://schemas.openxmlformats.org/officeDocument/2006/relationships/image" Target="../media/image820.png"/><Relationship Id="rId2" Type="http://schemas.openxmlformats.org/officeDocument/2006/relationships/image" Target="../media/image15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0.png"/><Relationship Id="rId5" Type="http://schemas.openxmlformats.org/officeDocument/2006/relationships/image" Target="../media/image160.png"/><Relationship Id="rId4" Type="http://schemas.openxmlformats.org/officeDocument/2006/relationships/image" Target="../media/image1590.png"/><Relationship Id="rId9" Type="http://schemas.openxmlformats.org/officeDocument/2006/relationships/image" Target="../media/image1810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0.png"/><Relationship Id="rId3" Type="http://schemas.openxmlformats.org/officeDocument/2006/relationships/image" Target="../media/image161.png"/><Relationship Id="rId7" Type="http://schemas.openxmlformats.org/officeDocument/2006/relationships/image" Target="../media/image17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50.png"/><Relationship Id="rId5" Type="http://schemas.openxmlformats.org/officeDocument/2006/relationships/image" Target="../media/image1840.png"/><Relationship Id="rId4" Type="http://schemas.openxmlformats.org/officeDocument/2006/relationships/image" Target="../media/image16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0.png"/><Relationship Id="rId2" Type="http://schemas.openxmlformats.org/officeDocument/2006/relationships/image" Target="../media/image15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5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14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0.png"/><Relationship Id="rId5" Type="http://schemas.openxmlformats.org/officeDocument/2006/relationships/image" Target="../media/image1440.png"/><Relationship Id="rId4" Type="http://schemas.openxmlformats.org/officeDocument/2006/relationships/image" Target="../media/image140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4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0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457200" y="241233"/>
            <a:ext cx="10058400" cy="114300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+mn-lt"/>
              </a:rPr>
              <a:t>Update On Susy Field Theory And Invariants Of Smooth Four-Manifolds</a:t>
            </a:r>
            <a:r>
              <a:rPr lang="en-US" sz="4800" dirty="0"/>
              <a:t> </a:t>
            </a:r>
          </a:p>
        </p:txBody>
      </p:sp>
      <p:pic>
        <p:nvPicPr>
          <p:cNvPr id="1026" name="Picture 2" descr="Interview With An ICTP Mathematician - InTrieste">
            <a:extLst>
              <a:ext uri="{FF2B5EF4-FFF2-40B4-BE49-F238E27FC236}">
                <a16:creationId xmlns:a16="http://schemas.microsoft.com/office/drawing/2014/main" id="{4E851B4C-814F-46F2-745E-0932B6E74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28800"/>
            <a:ext cx="9220200" cy="533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2200" y="4549676"/>
            <a:ext cx="487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          </a:t>
            </a:r>
            <a:r>
              <a:rPr lang="en-US" sz="4800" dirty="0" err="1">
                <a:solidFill>
                  <a:srgbClr val="FFFF00"/>
                </a:solidFill>
              </a:rPr>
              <a:t>StringMath@ICTP</a:t>
            </a:r>
            <a:r>
              <a:rPr lang="en-US" sz="4800" dirty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en-US" sz="4800" dirty="0">
                <a:solidFill>
                  <a:srgbClr val="FFFF00"/>
                </a:solidFill>
              </a:rPr>
              <a:t>June 9, 2024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3500" y="18288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   Gregory Moore, Rutgers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69C80B-CD8B-6990-DF2C-EFAC700C2CC9}"/>
              </a:ext>
            </a:extLst>
          </p:cNvPr>
          <p:cNvSpPr txBox="1"/>
          <p:nvPr/>
        </p:nvSpPr>
        <p:spPr>
          <a:xfrm>
            <a:off x="-12700" y="1072345"/>
            <a:ext cx="89783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WIP with Vivek Saxena and Ranveer Singh gives generalization of top twisting to arbitrary renormalizable </a:t>
            </a:r>
            <a:r>
              <a:rPr lang="en-US" sz="4000" dirty="0" err="1"/>
              <a:t>Lagrangian</a:t>
            </a:r>
            <a:r>
              <a:rPr lang="en-US" sz="4000" dirty="0"/>
              <a:t> </a:t>
            </a:r>
          </a:p>
          <a:p>
            <a:pPr algn="ctr"/>
            <a:r>
              <a:rPr lang="en-US" sz="4000" dirty="0"/>
              <a:t>d=4 </a:t>
            </a:r>
          </a:p>
          <a:p>
            <a:pPr algn="ctr"/>
            <a:r>
              <a:rPr lang="en-US" sz="4000" dirty="0"/>
              <a:t>N=2 theories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3B6993-B992-4677-08E8-14D5A9EF2754}"/>
              </a:ext>
            </a:extLst>
          </p:cNvPr>
          <p:cNvSpPr txBox="1"/>
          <p:nvPr/>
        </p:nvSpPr>
        <p:spPr>
          <a:xfrm>
            <a:off x="876300" y="5376579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</a:rPr>
              <a:t>Goal: Further generalization to arbitrary class S theories.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E9E7AD-F0FA-CA22-18C6-D61BD5219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190247"/>
            <a:ext cx="1828800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F9C876-6F57-D0A6-D0DD-76BDD4B25B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081712"/>
            <a:ext cx="1460499" cy="21161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47FE9D-94F5-2439-E61F-3101D9F06141}"/>
              </a:ext>
            </a:extLst>
          </p:cNvPr>
          <p:cNvSpPr txBox="1"/>
          <p:nvPr/>
        </p:nvSpPr>
        <p:spPr>
          <a:xfrm>
            <a:off x="304800" y="151335"/>
            <a:ext cx="9194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 is the general tangential structure? </a:t>
            </a:r>
          </a:p>
        </p:txBody>
      </p:sp>
    </p:spTree>
    <p:extLst>
      <p:ext uri="{BB962C8B-B14F-4D97-AF65-F5344CB8AC3E}">
        <p14:creationId xmlns:p14="http://schemas.microsoft.com/office/powerpoint/2010/main" val="231290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06141B-B71A-B313-2BBA-94D119E5BE48}"/>
              </a:ext>
            </a:extLst>
          </p:cNvPr>
          <p:cNvSpPr txBox="1"/>
          <p:nvPr/>
        </p:nvSpPr>
        <p:spPr>
          <a:xfrm>
            <a:off x="-25400" y="15365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Basic Data For A Renormalizable </a:t>
            </a:r>
            <a:r>
              <a:rPr lang="en-US" sz="4400" dirty="0" err="1"/>
              <a:t>Lagrangian</a:t>
            </a:r>
            <a:r>
              <a:rPr lang="en-US" sz="4400" dirty="0"/>
              <a:t> d=4 N=2 Theory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B4B9C1-94DD-1170-55CF-D44ACC2C8F38}"/>
                  </a:ext>
                </a:extLst>
              </p:cNvPr>
              <p:cNvSpPr txBox="1"/>
              <p:nvPr/>
            </p:nvSpPr>
            <p:spPr>
              <a:xfrm>
                <a:off x="304800" y="1772262"/>
                <a:ext cx="7696200" cy="849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sz="4800" dirty="0">
                    <a:solidFill>
                      <a:srgbClr val="FF0000"/>
                    </a:solidFill>
                  </a:rPr>
                  <a:t>ss </a:t>
                </a:r>
                <a:r>
                  <a:rPr lang="en-US" sz="4800" dirty="0" err="1">
                    <a:solidFill>
                      <a:srgbClr val="FF0000"/>
                    </a:solidFill>
                  </a:rPr>
                  <a:t>cpt</a:t>
                </a:r>
                <a:r>
                  <a:rPr lang="en-US" sz="4800" dirty="0">
                    <a:solidFill>
                      <a:srgbClr val="FF0000"/>
                    </a:solidFill>
                  </a:rPr>
                  <a:t> Lie group,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B4B9C1-94DD-1170-55CF-D44ACC2C8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772262"/>
                <a:ext cx="7696200" cy="849143"/>
              </a:xfrm>
              <a:prstGeom prst="rect">
                <a:avLst/>
              </a:prstGeom>
              <a:blipFill>
                <a:blip r:embed="rId3"/>
                <a:stretch>
                  <a:fillRect t="-13669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C61A98-3881-4EA6-6E3D-E29805C9E546}"/>
                  </a:ext>
                </a:extLst>
              </p:cNvPr>
              <p:cNvSpPr txBox="1"/>
              <p:nvPr/>
            </p:nvSpPr>
            <p:spPr>
              <a:xfrm>
                <a:off x="787400" y="2831216"/>
                <a:ext cx="8636000" cy="786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</m:t>
                    </m:r>
                    <m:acc>
                      <m:accPr>
                        <m:chr m:val="̃"/>
                        <m:ctrlP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𝐸𝑛𝑑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</m:d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4400" dirty="0">
                    <a:solidFill>
                      <a:srgbClr val="0000FF"/>
                    </a:solidFill>
                  </a:rPr>
                  <a:t>quaternionic 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C61A98-3881-4EA6-6E3D-E29805C9E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00" y="2831216"/>
                <a:ext cx="8636000" cy="786049"/>
              </a:xfrm>
              <a:prstGeom prst="rect">
                <a:avLst/>
              </a:prstGeom>
              <a:blipFill>
                <a:blip r:embed="rId4"/>
                <a:stretch>
                  <a:fillRect t="-13178" b="-36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8ABE9-9A2E-9A33-9662-5CB607E6EF44}"/>
                  </a:ext>
                </a:extLst>
              </p:cNvPr>
              <p:cNvSpPr txBox="1"/>
              <p:nvPr/>
            </p:nvSpPr>
            <p:spPr>
              <a:xfrm>
                <a:off x="609600" y="3879454"/>
                <a:ext cx="7200900" cy="856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   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:=(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4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acc>
                            </m:e>
                          </m:d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⊂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8ABE9-9A2E-9A33-9662-5CB607E6E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879454"/>
                <a:ext cx="7200900" cy="8565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2D15B4-F162-E6FD-3140-40CBB8AB2E01}"/>
                  </a:ext>
                </a:extLst>
              </p:cNvPr>
              <p:cNvSpPr txBox="1"/>
              <p:nvPr/>
            </p:nvSpPr>
            <p:spPr>
              <a:xfrm>
                <a:off x="-152400" y="5328950"/>
                <a:ext cx="9448800" cy="788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p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𝑐𝑜𝑣𝑒𝑟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acc>
                        <m:accPr>
                          <m:chr m:val="̃"/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𝑆𝑝𝑖𝑛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𝑆𝑈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2D15B4-F162-E6FD-3140-40CBB8AB2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5328950"/>
                <a:ext cx="9448800" cy="7881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528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125779-14F8-F07E-B67C-09B70D8208C5}"/>
              </a:ext>
            </a:extLst>
          </p:cNvPr>
          <p:cNvSpPr txBox="1"/>
          <p:nvPr/>
        </p:nvSpPr>
        <p:spPr>
          <a:xfrm>
            <a:off x="558800" y="331857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Structure Group Of The Physical Theory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C481F8-7F99-05D3-EC57-9A0C854BE193}"/>
                  </a:ext>
                </a:extLst>
              </p:cNvPr>
              <p:cNvSpPr txBox="1"/>
              <p:nvPr/>
            </p:nvSpPr>
            <p:spPr>
              <a:xfrm>
                <a:off x="177800" y="2500753"/>
                <a:ext cx="8839200" cy="1292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i="1" u="sng" dirty="0">
                    <a:solidFill>
                      <a:srgbClr val="0033CC"/>
                    </a:solidFill>
                  </a:rPr>
                  <a:t>Choice </a:t>
                </a:r>
                <a:r>
                  <a:rPr lang="en-US" sz="3600" dirty="0">
                    <a:solidFill>
                      <a:srgbClr val="0033CC"/>
                    </a:solidFill>
                  </a:rPr>
                  <a:t>of subgroup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𝑝h𝑦𝑠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⊂</m:t>
                    </m:r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sz="36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6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acc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𝑐𝑜𝑣𝑒𝑟</m:t>
                            </m:r>
                          </m:sup>
                        </m:sSup>
                      </m:e>
                    </m:d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33CC"/>
                    </a:solidFill>
                  </a:rPr>
                  <a:t> </a:t>
                </a:r>
              </a:p>
              <a:p>
                <a:pPr algn="ctr"/>
                <a:r>
                  <a:rPr lang="en-US" sz="3600" dirty="0">
                    <a:solidFill>
                      <a:srgbClr val="0033CC"/>
                    </a:solidFill>
                  </a:rPr>
                  <a:t> (acting trivially on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ℛ</m:t>
                    </m:r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33CC"/>
                    </a:solidFill>
                  </a:rPr>
                  <a:t>)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C481F8-7F99-05D3-EC57-9A0C854BE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" y="2500753"/>
                <a:ext cx="8839200" cy="1292149"/>
              </a:xfrm>
              <a:prstGeom prst="rect">
                <a:avLst/>
              </a:prstGeom>
              <a:blipFill>
                <a:blip r:embed="rId2"/>
                <a:stretch>
                  <a:fillRect t="-3302" b="-15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A14F6C-E327-AEB4-7A3E-429A9E3BE62E}"/>
                  </a:ext>
                </a:extLst>
              </p:cNvPr>
              <p:cNvSpPr txBox="1"/>
              <p:nvPr/>
            </p:nvSpPr>
            <p:spPr>
              <a:xfrm>
                <a:off x="1162050" y="5486400"/>
                <a:ext cx="6438900" cy="723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𝑝h𝑦𝑠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  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𝑐𝑜𝑣𝑒𝑟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𝑝h𝑦𝑠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A14F6C-E327-AEB4-7A3E-429A9E3BE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050" y="5486400"/>
                <a:ext cx="6438900" cy="7230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4F05C6-DD5F-A157-9F10-2D376FA2CB7D}"/>
                  </a:ext>
                </a:extLst>
              </p:cNvPr>
              <p:cNvSpPr txBox="1"/>
              <p:nvPr/>
            </p:nvSpPr>
            <p:spPr>
              <a:xfrm>
                <a:off x="0" y="1414651"/>
                <a:ext cx="8915400" cy="724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𝑐𝑜𝑣𝑒𝑟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acc>
                        <m:accPr>
                          <m:chr m:val="̃"/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𝑆𝑝𝑖𝑛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𝑆𝑈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4F05C6-DD5F-A157-9F10-2D376FA2C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14651"/>
                <a:ext cx="8915400" cy="7248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8D5E41-8649-06C9-4081-4361A0197F42}"/>
                  </a:ext>
                </a:extLst>
              </p:cNvPr>
              <p:cNvSpPr txBox="1"/>
              <p:nvPr/>
            </p:nvSpPr>
            <p:spPr>
              <a:xfrm>
                <a:off x="177800" y="4133672"/>
                <a:ext cx="8661400" cy="1086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FF0000"/>
                    </a:solidFill>
                  </a:rPr>
                  <a:t>Fields of the physical theory are based on a bundle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𝑝h𝑦𝑠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with connection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𝑝h𝑦𝑠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for structure group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8D5E41-8649-06C9-4081-4361A0197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" y="4133672"/>
                <a:ext cx="8661400" cy="1086067"/>
              </a:xfrm>
              <a:prstGeom prst="rect">
                <a:avLst/>
              </a:prstGeom>
              <a:blipFill>
                <a:blip r:embed="rId5"/>
                <a:stretch>
                  <a:fillRect l="-1126" t="-7303" r="-2252" b="-17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54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D8AEBC-FBC9-1E9E-2DD0-0C027A4FAD2C}"/>
                  </a:ext>
                </a:extLst>
              </p:cNvPr>
              <p:cNvSpPr txBox="1"/>
              <p:nvPr/>
            </p:nvSpPr>
            <p:spPr>
              <a:xfrm>
                <a:off x="914400" y="238395"/>
                <a:ext cx="7162800" cy="844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𝑝h𝑦𝑠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4800" dirty="0"/>
                  <a:t>(Sheaf) of all fields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D8AEBC-FBC9-1E9E-2DD0-0C027A4FA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38395"/>
                <a:ext cx="7162800" cy="844205"/>
              </a:xfrm>
              <a:prstGeom prst="rect">
                <a:avLst/>
              </a:prstGeom>
              <a:blipFill>
                <a:blip r:embed="rId3"/>
                <a:stretch>
                  <a:fillRect t="-13669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6DFA47-5BFF-5AFC-FA28-EC8F7438FD55}"/>
                  </a:ext>
                </a:extLst>
              </p:cNvPr>
              <p:cNvSpPr txBox="1"/>
              <p:nvPr/>
            </p:nvSpPr>
            <p:spPr>
              <a:xfrm>
                <a:off x="152400" y="1702285"/>
                <a:ext cx="9334500" cy="787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0000FF"/>
                    </a:solidFill>
                  </a:rPr>
                  <a:t>1.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𝑝h𝑦𝑠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𝑝h𝑦𝑠</m:t>
                            </m:r>
                          </m:sup>
                        </m:sSup>
                      </m:e>
                    </m:d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6DFA47-5BFF-5AFC-FA28-EC8F7438F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702285"/>
                <a:ext cx="9334500" cy="787139"/>
              </a:xfrm>
              <a:prstGeom prst="rect">
                <a:avLst/>
              </a:prstGeom>
              <a:blipFill>
                <a:blip r:embed="rId4"/>
                <a:stretch>
                  <a:fillRect l="-2286" t="-7752" b="-28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AB0D705-715B-4571-55E9-CC317795860D}"/>
              </a:ext>
            </a:extLst>
          </p:cNvPr>
          <p:cNvSpPr txBox="1"/>
          <p:nvPr/>
        </p:nvSpPr>
        <p:spPr>
          <a:xfrm>
            <a:off x="152400" y="3109109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2. Flat </a:t>
            </a:r>
            <a:r>
              <a:rPr lang="en-US" sz="4000" dirty="0" err="1">
                <a:solidFill>
                  <a:srgbClr val="C00000"/>
                </a:solidFill>
              </a:rPr>
              <a:t>gerbe</a:t>
            </a:r>
            <a:r>
              <a:rPr lang="en-US" sz="4000" dirty="0">
                <a:solidFill>
                  <a:srgbClr val="C00000"/>
                </a:solidFill>
              </a:rPr>
              <a:t> (1-form symmetry field)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D9B61F-B1B0-1852-1321-4AABE917F153}"/>
              </a:ext>
            </a:extLst>
          </p:cNvPr>
          <p:cNvSpPr txBox="1"/>
          <p:nvPr/>
        </p:nvSpPr>
        <p:spPr>
          <a:xfrm>
            <a:off x="152400" y="4481881"/>
            <a:ext cx="933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3. Masses, couplings, hypermultiplet fields </a:t>
            </a:r>
          </a:p>
        </p:txBody>
      </p:sp>
    </p:spTree>
    <p:extLst>
      <p:ext uri="{BB962C8B-B14F-4D97-AF65-F5344CB8AC3E}">
        <p14:creationId xmlns:p14="http://schemas.microsoft.com/office/powerpoint/2010/main" val="108840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2CAB6D-9192-82BA-9BF5-6AC37F4A5B47}"/>
              </a:ext>
            </a:extLst>
          </p:cNvPr>
          <p:cNvSpPr txBox="1"/>
          <p:nvPr/>
        </p:nvSpPr>
        <p:spPr>
          <a:xfrm>
            <a:off x="1371600" y="18394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Transfer Of Structure Group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787101A-EDEC-1B70-D2EF-E899D9457696}"/>
                  </a:ext>
                </a:extLst>
              </p:cNvPr>
              <p:cNvSpPr txBox="1"/>
              <p:nvPr/>
            </p:nvSpPr>
            <p:spPr>
              <a:xfrm>
                <a:off x="152400" y="1154546"/>
                <a:ext cx="3505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000" b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787101A-EDEC-1B70-D2EF-E899D9457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154546"/>
                <a:ext cx="3505200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E6177BC-BFE4-99E3-0BB0-485E88E53CFE}"/>
              </a:ext>
            </a:extLst>
          </p:cNvPr>
          <p:cNvSpPr txBox="1"/>
          <p:nvPr/>
        </p:nvSpPr>
        <p:spPr>
          <a:xfrm>
            <a:off x="3771900" y="1154595"/>
            <a:ext cx="57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Homomorphism of groups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9B542D-1AE2-14B5-22EF-475DCAC3F40E}"/>
                  </a:ext>
                </a:extLst>
              </p:cNvPr>
              <p:cNvSpPr txBox="1"/>
              <p:nvPr/>
            </p:nvSpPr>
            <p:spPr>
              <a:xfrm>
                <a:off x="12700" y="2175910"/>
                <a:ext cx="8839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Can map a principal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bundle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  </a:t>
                </a:r>
              </a:p>
              <a:p>
                <a:pPr algn="ctr"/>
                <a:r>
                  <a:rPr lang="en-US" sz="3600" dirty="0">
                    <a:solidFill>
                      <a:srgbClr val="C00000"/>
                    </a:solidFill>
                  </a:rPr>
                  <a:t> to a principal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bundle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9B542D-1AE2-14B5-22EF-475DCAC3F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" y="2175910"/>
                <a:ext cx="8839200" cy="1200329"/>
              </a:xfrm>
              <a:prstGeom prst="rect">
                <a:avLst/>
              </a:prstGeom>
              <a:blipFill>
                <a:blip r:embed="rId3"/>
                <a:stretch>
                  <a:fillRect t="-8122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764384-DB84-A6ED-0D94-934603E1358A}"/>
                  </a:ext>
                </a:extLst>
              </p:cNvPr>
              <p:cNvSpPr txBox="1"/>
              <p:nvPr/>
            </p:nvSpPr>
            <p:spPr>
              <a:xfrm>
                <a:off x="1905000" y="5144874"/>
                <a:ext cx="5410200" cy="760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764384-DB84-A6ED-0D94-934603E13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144874"/>
                <a:ext cx="5410200" cy="7609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7322784-7519-DF95-027F-387E6ECF3336}"/>
                  </a:ext>
                </a:extLst>
              </p:cNvPr>
              <p:cNvSpPr txBox="1"/>
              <p:nvPr/>
            </p:nvSpPr>
            <p:spPr>
              <a:xfrm>
                <a:off x="-152400" y="3617294"/>
                <a:ext cx="9296400" cy="1338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7030A0"/>
                    </a:solidFill>
                  </a:rPr>
                  <a:t>Transition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map to new transition functions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𝛼𝛽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7322784-7519-DF95-027F-387E6ECF3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3617294"/>
                <a:ext cx="9296400" cy="1338700"/>
              </a:xfrm>
              <a:prstGeom prst="rect">
                <a:avLst/>
              </a:prstGeom>
              <a:blipFill>
                <a:blip r:embed="rId5"/>
                <a:stretch>
                  <a:fillRect l="-1902" t="-6364" r="-3016" b="-1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AC3A5F-AEB7-AB91-74B1-AB1E12679CC7}"/>
                  </a:ext>
                </a:extLst>
              </p:cNvPr>
              <p:cNvSpPr txBox="1"/>
              <p:nvPr/>
            </p:nvSpPr>
            <p:spPr>
              <a:xfrm>
                <a:off x="1028700" y="6064476"/>
                <a:ext cx="7162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AC3A5F-AEB7-AB91-74B1-AB1E12679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6064476"/>
                <a:ext cx="7162800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932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954C94-EA3A-D99A-643E-F73D46AF61BB}"/>
                  </a:ext>
                </a:extLst>
              </p:cNvPr>
              <p:cNvSpPr txBox="1"/>
              <p:nvPr/>
            </p:nvSpPr>
            <p:spPr>
              <a:xfrm>
                <a:off x="-533400" y="611220"/>
                <a:ext cx="92202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800" dirty="0">
                    <a:solidFill>
                      <a:srgbClr val="FF0000"/>
                    </a:solidFill>
                  </a:rPr>
                  <a:t>extends to category of </a:t>
                </a:r>
              </a:p>
              <a:p>
                <a:pPr algn="ctr"/>
                <a:r>
                  <a:rPr lang="en-US" sz="4800" dirty="0">
                    <a:solidFill>
                      <a:srgbClr val="FF0000"/>
                    </a:solidFill>
                  </a:rPr>
                  <a:t>bundles with connection: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954C94-EA3A-D99A-643E-F73D46AF6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3400" y="611220"/>
                <a:ext cx="9220200" cy="1569660"/>
              </a:xfrm>
              <a:prstGeom prst="rect">
                <a:avLst/>
              </a:prstGeom>
              <a:blipFill>
                <a:blip r:embed="rId2"/>
                <a:stretch>
                  <a:fillRect t="-8527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52636B-DE67-E4CF-0147-2A02386F97CA}"/>
                  </a:ext>
                </a:extLst>
              </p:cNvPr>
              <p:cNvSpPr txBox="1"/>
              <p:nvPr/>
            </p:nvSpPr>
            <p:spPr>
              <a:xfrm>
                <a:off x="2819400" y="2577267"/>
                <a:ext cx="2971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dirty="0">
                    <a:solidFill>
                      <a:srgbClr val="0000FF"/>
                    </a:solidFill>
                  </a:rPr>
                  <a:t> 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52636B-DE67-E4CF-0147-2A02386F9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2577267"/>
                <a:ext cx="2971800" cy="769441"/>
              </a:xfrm>
              <a:prstGeom prst="rect">
                <a:avLst/>
              </a:prstGeom>
              <a:blipFill>
                <a:blip r:embed="rId3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F858DB-3485-0B65-798A-040D412A77E4}"/>
                  </a:ext>
                </a:extLst>
              </p:cNvPr>
              <p:cNvSpPr txBox="1"/>
              <p:nvPr/>
            </p:nvSpPr>
            <p:spPr>
              <a:xfrm>
                <a:off x="330200" y="3846124"/>
                <a:ext cx="8229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⇒   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F858DB-3485-0B65-798A-040D412A7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00" y="3846124"/>
                <a:ext cx="8229600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E1E84E-84E0-5E3B-9467-3102DAB3108A}"/>
                  </a:ext>
                </a:extLst>
              </p:cNvPr>
              <p:cNvSpPr txBox="1"/>
              <p:nvPr/>
            </p:nvSpPr>
            <p:spPr>
              <a:xfrm>
                <a:off x="520700" y="5346093"/>
                <a:ext cx="7848600" cy="926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𝐻𝑜𝑙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𝐻𝑜𝑙</m:t>
                          </m:r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8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4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E1E84E-84E0-5E3B-9467-3102DAB31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00" y="5346093"/>
                <a:ext cx="7848600" cy="9260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146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2FA1B2-3244-D393-3EC8-9C77A063D5A6}"/>
              </a:ext>
            </a:extLst>
          </p:cNvPr>
          <p:cNvSpPr txBox="1"/>
          <p:nvPr/>
        </p:nvSpPr>
        <p:spPr>
          <a:xfrm>
            <a:off x="1202796" y="1741777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67519A-4BFD-A357-2D2A-4D094502CC62}"/>
                  </a:ext>
                </a:extLst>
              </p:cNvPr>
              <p:cNvSpPr txBox="1"/>
              <p:nvPr/>
            </p:nvSpPr>
            <p:spPr>
              <a:xfrm>
                <a:off x="-330400" y="27192"/>
                <a:ext cx="9334500" cy="856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𝑆𝑝𝑖𝑛</m:t>
                          </m:r>
                          <m:d>
                            <m:d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𝑆𝑈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67519A-4BFD-A357-2D2A-4D094502C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0400" y="27192"/>
                <a:ext cx="9334500" cy="8565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0D0E8B6-C95A-4189-50B7-C0CE27468EFF}"/>
              </a:ext>
            </a:extLst>
          </p:cNvPr>
          <p:cNvCxnSpPr>
            <a:cxnSpLocks/>
          </p:cNvCxnSpPr>
          <p:nvPr/>
        </p:nvCxnSpPr>
        <p:spPr>
          <a:xfrm flipH="1">
            <a:off x="781050" y="1188744"/>
            <a:ext cx="421746" cy="1385504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4277594-B89E-8D07-2A93-CB8A773F119B}"/>
                  </a:ext>
                </a:extLst>
              </p:cNvPr>
              <p:cNvSpPr txBox="1"/>
              <p:nvPr/>
            </p:nvSpPr>
            <p:spPr>
              <a:xfrm>
                <a:off x="-285750" y="2734546"/>
                <a:ext cx="1828800" cy="786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4277594-B89E-8D07-2A93-CB8A773F1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5750" y="2734546"/>
                <a:ext cx="1828800" cy="7860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6057C8-2C10-704F-C0C5-2263F504BDCA}"/>
                  </a:ext>
                </a:extLst>
              </p:cNvPr>
              <p:cNvSpPr txBox="1"/>
              <p:nvPr/>
            </p:nvSpPr>
            <p:spPr>
              <a:xfrm>
                <a:off x="-14690" y="1157002"/>
                <a:ext cx="8191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6057C8-2C10-704F-C0C5-2263F504B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690" y="1157002"/>
                <a:ext cx="81915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E7EC91D-FC58-7D8F-F596-796135D6B4AB}"/>
              </a:ext>
            </a:extLst>
          </p:cNvPr>
          <p:cNvCxnSpPr>
            <a:cxnSpLocks/>
          </p:cNvCxnSpPr>
          <p:nvPr/>
        </p:nvCxnSpPr>
        <p:spPr>
          <a:xfrm>
            <a:off x="3316685" y="1054916"/>
            <a:ext cx="5328" cy="1660626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A6425FE-1221-3AC8-7322-B48FF98A97EF}"/>
                  </a:ext>
                </a:extLst>
              </p:cNvPr>
              <p:cNvSpPr txBox="1"/>
              <p:nvPr/>
            </p:nvSpPr>
            <p:spPr>
              <a:xfrm>
                <a:off x="2134260" y="1100468"/>
                <a:ext cx="137160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A6425FE-1221-3AC8-7322-B48FF98A9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260" y="1100468"/>
                <a:ext cx="1371601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E0780B2-188B-F871-CB0E-6CDA992A6114}"/>
              </a:ext>
            </a:extLst>
          </p:cNvPr>
          <p:cNvCxnSpPr>
            <a:cxnSpLocks/>
          </p:cNvCxnSpPr>
          <p:nvPr/>
        </p:nvCxnSpPr>
        <p:spPr>
          <a:xfrm>
            <a:off x="5334763" y="967642"/>
            <a:ext cx="284987" cy="1606606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D7A4535-51FF-4C99-9D21-7E2E5CEC8C20}"/>
                  </a:ext>
                </a:extLst>
              </p:cNvPr>
              <p:cNvSpPr txBox="1"/>
              <p:nvPr/>
            </p:nvSpPr>
            <p:spPr>
              <a:xfrm>
                <a:off x="4436104" y="1160560"/>
                <a:ext cx="137160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D7A4535-51FF-4C99-9D21-7E2E5CEC8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104" y="1160560"/>
                <a:ext cx="1371601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9F0683C-4FB7-5E3E-F9DB-C1C18721F916}"/>
              </a:ext>
            </a:extLst>
          </p:cNvPr>
          <p:cNvCxnSpPr>
            <a:cxnSpLocks/>
          </p:cNvCxnSpPr>
          <p:nvPr/>
        </p:nvCxnSpPr>
        <p:spPr>
          <a:xfrm>
            <a:off x="7296150" y="1133979"/>
            <a:ext cx="533729" cy="1581563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7219013-0304-FFCC-E5A1-76E465F8362A}"/>
                  </a:ext>
                </a:extLst>
              </p:cNvPr>
              <p:cNvSpPr txBox="1"/>
              <p:nvPr/>
            </p:nvSpPr>
            <p:spPr>
              <a:xfrm>
                <a:off x="7632500" y="1045141"/>
                <a:ext cx="137160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7219013-0304-FFCC-E5A1-76E465F83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500" y="1045141"/>
                <a:ext cx="1371601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F61130B-E3A0-E561-BBA3-686C304DCA61}"/>
                  </a:ext>
                </a:extLst>
              </p:cNvPr>
              <p:cNvSpPr txBox="1"/>
              <p:nvPr/>
            </p:nvSpPr>
            <p:spPr>
              <a:xfrm>
                <a:off x="2197265" y="2801284"/>
                <a:ext cx="202128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𝑆𝑝𝑖𝑛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F61130B-E3A0-E561-BBA3-686C304DC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265" y="2801284"/>
                <a:ext cx="2021285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AFDDFA9-CA7F-C209-C106-C8FE50A8D551}"/>
                  </a:ext>
                </a:extLst>
              </p:cNvPr>
              <p:cNvSpPr txBox="1"/>
              <p:nvPr/>
            </p:nvSpPr>
            <p:spPr>
              <a:xfrm>
                <a:off x="5160005" y="2862839"/>
                <a:ext cx="12954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𝑆𝑈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AFDDFA9-CA7F-C209-C106-C8FE50A8D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005" y="2862839"/>
                <a:ext cx="1295400" cy="646331"/>
              </a:xfrm>
              <a:prstGeom prst="rect">
                <a:avLst/>
              </a:prstGeom>
              <a:blipFill>
                <a:blip r:embed="rId10"/>
                <a:stretch>
                  <a:fillRect r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264FF52-6525-2F49-6AF6-2A04C31DE8CC}"/>
                  </a:ext>
                </a:extLst>
              </p:cNvPr>
              <p:cNvSpPr txBox="1"/>
              <p:nvPr/>
            </p:nvSpPr>
            <p:spPr>
              <a:xfrm>
                <a:off x="7660746" y="2844076"/>
                <a:ext cx="1104900" cy="724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264FF52-6525-2F49-6AF6-2A04C31DE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746" y="2844076"/>
                <a:ext cx="1104900" cy="7248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46B138-806F-53E7-B425-F3CEEBE2F127}"/>
                  </a:ext>
                </a:extLst>
              </p:cNvPr>
              <p:cNvSpPr txBox="1"/>
              <p:nvPr/>
            </p:nvSpPr>
            <p:spPr>
              <a:xfrm>
                <a:off x="128651" y="3846336"/>
                <a:ext cx="9158690" cy="57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1,∗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𝑝h𝑦𝑠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𝑝h𝑦𝑠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  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Dynamical gauge field bundle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46B138-806F-53E7-B425-F3CEEBE2F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51" y="3846336"/>
                <a:ext cx="9158690" cy="578685"/>
              </a:xfrm>
              <a:prstGeom prst="rect">
                <a:avLst/>
              </a:prstGeom>
              <a:blipFill>
                <a:blip r:embed="rId12"/>
                <a:stretch>
                  <a:fillRect t="-5263" b="-2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894769-045C-87E9-9B8B-27E3DF48FED6}"/>
                  </a:ext>
                </a:extLst>
              </p:cNvPr>
              <p:cNvSpPr txBox="1"/>
              <p:nvPr/>
            </p:nvSpPr>
            <p:spPr>
              <a:xfrm>
                <a:off x="-330400" y="4598448"/>
                <a:ext cx="9448800" cy="717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𝑝h𝑦𝑠</m:t>
                              </m:r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𝑝h𝑦𝑠</m:t>
                              </m:r>
                            </m:sup>
                          </m:sSup>
                        </m:e>
                      </m:d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𝐹𝑟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𝐿𝐶</m:t>
                              </m:r>
                            </m:sup>
                          </m:sSup>
                        </m:e>
                      </m:d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894769-045C-87E9-9B8B-27E3DF48F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0400" y="4598448"/>
                <a:ext cx="9448800" cy="7176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8A67E0-C9A7-788D-FBB2-9ABD355083B3}"/>
                  </a:ext>
                </a:extLst>
              </p:cNvPr>
              <p:cNvSpPr txBox="1"/>
              <p:nvPr/>
            </p:nvSpPr>
            <p:spPr>
              <a:xfrm>
                <a:off x="228600" y="5434678"/>
                <a:ext cx="9158690" cy="57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3,∗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𝑝h𝑦𝑠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𝑝h𝑦𝑠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R-symmetry bundle &amp; connection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8A67E0-C9A7-788D-FBB2-9ABD35508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434678"/>
                <a:ext cx="9158690" cy="578685"/>
              </a:xfrm>
              <a:prstGeom prst="rect">
                <a:avLst/>
              </a:prstGeom>
              <a:blipFill>
                <a:blip r:embed="rId14"/>
                <a:stretch>
                  <a:fillRect t="-5319" b="-26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4DF221-C64F-3650-F580-50F9EDB3EED8}"/>
                  </a:ext>
                </a:extLst>
              </p:cNvPr>
              <p:cNvSpPr txBox="1"/>
              <p:nvPr/>
            </p:nvSpPr>
            <p:spPr>
              <a:xfrm>
                <a:off x="228600" y="6140874"/>
                <a:ext cx="9158690" cy="57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4,∗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𝑝h𝑦𝑠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𝑝h𝑦𝑠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Flavor bundle &amp; connection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4DF221-C64F-3650-F580-50F9EDB3E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140874"/>
                <a:ext cx="9158690" cy="578685"/>
              </a:xfrm>
              <a:prstGeom prst="rect">
                <a:avLst/>
              </a:prstGeom>
              <a:blipFill>
                <a:blip r:embed="rId15"/>
                <a:stretch>
                  <a:fillRect t="-4211" b="-2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13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6" grpId="0"/>
      <p:bldP spid="28" grpId="0"/>
      <p:bldP spid="32" grpId="0"/>
      <p:bldP spid="34" grpId="0"/>
      <p:bldP spid="3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7F4789-A574-8F39-E8F9-162EF59C1065}"/>
                  </a:ext>
                </a:extLst>
              </p:cNvPr>
              <p:cNvSpPr txBox="1"/>
              <p:nvPr/>
            </p:nvSpPr>
            <p:spPr>
              <a:xfrm>
                <a:off x="82550" y="2432408"/>
                <a:ext cx="8674100" cy="598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𝑝h𝑦𝑠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acc>
                        <m:accPr>
                          <m:chr m:val="̃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𝑆𝑝𝑖𝑛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𝑆𝑈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)/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𝑝h𝑦𝑠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7F4789-A574-8F39-E8F9-162EF59C1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0" y="2432408"/>
                <a:ext cx="8674100" cy="5984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24F1298-19A8-E1AA-B92C-9E554BF99DE4}"/>
              </a:ext>
            </a:extLst>
          </p:cNvPr>
          <p:cNvSpPr txBox="1"/>
          <p:nvPr/>
        </p:nvSpPr>
        <p:spPr>
          <a:xfrm>
            <a:off x="1524000" y="124361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Untwisted Theory Does Not Need A Spin Structure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80D0A5-0660-CA4F-DA7D-CD3677850819}"/>
              </a:ext>
            </a:extLst>
          </p:cNvPr>
          <p:cNvSpPr txBox="1"/>
          <p:nvPr/>
        </p:nvSpPr>
        <p:spPr>
          <a:xfrm>
            <a:off x="107950" y="1612964"/>
            <a:ext cx="913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Only need a principal bundle with structure group: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387A45-DEB4-487F-00C2-ADA525F26184}"/>
              </a:ext>
            </a:extLst>
          </p:cNvPr>
          <p:cNvSpPr txBox="1"/>
          <p:nvPr/>
        </p:nvSpPr>
        <p:spPr>
          <a:xfrm>
            <a:off x="939800" y="5410200"/>
            <a:ext cx="695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</a:rPr>
              <a:t>Such bundles can very well exist </a:t>
            </a:r>
          </a:p>
          <a:p>
            <a:pPr algn="ctr"/>
            <a:r>
              <a:rPr lang="en-US" sz="4000" dirty="0">
                <a:solidFill>
                  <a:srgbClr val="7030A0"/>
                </a:solidFill>
              </a:rPr>
              <a:t>on </a:t>
            </a:r>
            <a:r>
              <a:rPr lang="en-US" sz="4000" dirty="0" err="1">
                <a:solidFill>
                  <a:srgbClr val="7030A0"/>
                </a:solidFill>
              </a:rPr>
              <a:t>nonspin</a:t>
            </a:r>
            <a:r>
              <a:rPr lang="en-US" sz="4000" dirty="0">
                <a:solidFill>
                  <a:srgbClr val="7030A0"/>
                </a:solidFill>
              </a:rPr>
              <a:t> manifolds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05239B-34B7-CC8B-F58C-90B66BE183DF}"/>
                  </a:ext>
                </a:extLst>
              </p:cNvPr>
              <p:cNvSpPr txBox="1"/>
              <p:nvPr/>
            </p:nvSpPr>
            <p:spPr>
              <a:xfrm>
                <a:off x="241300" y="3557898"/>
                <a:ext cx="8674100" cy="656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FF0000"/>
                    </a:solidFill>
                  </a:rPr>
                  <a:t>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𝑝h𝑦𝑠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)=⟨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−1,−1,−1</m:t>
                        </m:r>
                      </m:e>
                    </m:d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05239B-34B7-CC8B-F58C-90B66BE18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00" y="3557898"/>
                <a:ext cx="8674100" cy="656270"/>
              </a:xfrm>
              <a:prstGeom prst="rect">
                <a:avLst/>
              </a:prstGeom>
              <a:blipFill>
                <a:blip r:embed="rId4"/>
                <a:stretch>
                  <a:fillRect l="-632" t="-13084" b="-35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B2BAD0-8D58-A829-A503-38224818A175}"/>
                  </a:ext>
                </a:extLst>
              </p:cNvPr>
              <p:cNvSpPr txBox="1"/>
              <p:nvPr/>
            </p:nvSpPr>
            <p:spPr>
              <a:xfrm>
                <a:off x="2984500" y="4396098"/>
                <a:ext cx="59309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⊂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𝑆𝑝𝑖𝑛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𝑆𝑈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B2BAD0-8D58-A829-A503-38224818A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500" y="4396098"/>
                <a:ext cx="593090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077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314BE74-473A-FAFA-DC8F-5313F9D8A173}"/>
                  </a:ext>
                </a:extLst>
              </p:cNvPr>
              <p:cNvSpPr txBox="1"/>
              <p:nvPr/>
            </p:nvSpPr>
            <p:spPr>
              <a:xfrm>
                <a:off x="12700" y="412518"/>
                <a:ext cx="85344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</a:rPr>
                  <a:t>Role of the </a:t>
                </a:r>
                <a:r>
                  <a:rPr lang="en-US" sz="4800" dirty="0" err="1">
                    <a:solidFill>
                      <a:srgbClr val="FF0000"/>
                    </a:solidFill>
                  </a:rPr>
                  <a:t>gerbe</a:t>
                </a:r>
                <a:r>
                  <a:rPr lang="en-US" sz="4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srgbClr val="FF0000"/>
                    </a:solidFill>
                  </a:rPr>
                  <a:t> is to allow introduction of ‘t Hooft flux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314BE74-473A-FAFA-DC8F-5313F9D8A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" y="412518"/>
                <a:ext cx="8534400" cy="1569660"/>
              </a:xfrm>
              <a:prstGeom prst="rect">
                <a:avLst/>
              </a:prstGeom>
              <a:blipFill>
                <a:blip r:embed="rId2"/>
                <a:stretch>
                  <a:fillRect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1C0C60F-1053-94B6-48C1-22A99D9605BA}"/>
              </a:ext>
            </a:extLst>
          </p:cNvPr>
          <p:cNvSpPr txBox="1"/>
          <p:nvPr/>
        </p:nvSpPr>
        <p:spPr>
          <a:xfrm>
            <a:off x="152400" y="2353084"/>
            <a:ext cx="911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Best done via  slab/sandwich/quiche/</a:t>
            </a:r>
            <a:r>
              <a:rPr lang="en-US" sz="3200" dirty="0" err="1">
                <a:solidFill>
                  <a:srgbClr val="7030A0"/>
                </a:solidFill>
              </a:rPr>
              <a:t>SymTFT</a:t>
            </a:r>
            <a:r>
              <a:rPr lang="en-US" sz="3200" dirty="0">
                <a:solidFill>
                  <a:srgbClr val="7030A0"/>
                </a:solidFill>
              </a:rPr>
              <a:t> picture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C67D8C-85F8-97B8-7519-EFC551E64E40}"/>
                  </a:ext>
                </a:extLst>
              </p:cNvPr>
              <p:cNvSpPr txBox="1"/>
              <p:nvPr/>
            </p:nvSpPr>
            <p:spPr>
              <a:xfrm>
                <a:off x="457200" y="4326363"/>
                <a:ext cx="9118600" cy="787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 has char. class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𝑔𝑟𝑏</m:t>
                            </m:r>
                          </m:sup>
                        </m:sSup>
                      </m:e>
                    </m:d>
                  </m:oMath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C67D8C-85F8-97B8-7519-EFC551E64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326363"/>
                <a:ext cx="9118600" cy="787139"/>
              </a:xfrm>
              <a:prstGeom prst="rect">
                <a:avLst/>
              </a:prstGeom>
              <a:blipFill>
                <a:blip r:embed="rId3"/>
                <a:stretch>
                  <a:fillRect t="-7752" b="-28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9E0F87-F11D-C83B-B472-AF0B3967CC7C}"/>
                  </a:ext>
                </a:extLst>
              </p:cNvPr>
              <p:cNvSpPr txBox="1"/>
              <p:nvPr/>
            </p:nvSpPr>
            <p:spPr>
              <a:xfrm>
                <a:off x="1638300" y="5334000"/>
                <a:ext cx="5867400" cy="9260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𝑔𝑟𝑏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𝑝h𝑦𝑠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9E0F87-F11D-C83B-B472-AF0B3967C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00" y="5334000"/>
                <a:ext cx="5867400" cy="9260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0ADD30E-E04D-5319-E64E-F680281F2C92}"/>
              </a:ext>
            </a:extLst>
          </p:cNvPr>
          <p:cNvSpPr txBox="1"/>
          <p:nvPr/>
        </p:nvSpPr>
        <p:spPr>
          <a:xfrm>
            <a:off x="717550" y="3308766"/>
            <a:ext cx="770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(see e.g. Dan Freed’s StringMath2022 talk)  </a:t>
            </a:r>
          </a:p>
        </p:txBody>
      </p:sp>
    </p:spTree>
    <p:extLst>
      <p:ext uri="{BB962C8B-B14F-4D97-AF65-F5344CB8AC3E}">
        <p14:creationId xmlns:p14="http://schemas.microsoft.com/office/powerpoint/2010/main" val="386975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AED3DEC-7494-1596-657C-8B96F9D76638}"/>
                  </a:ext>
                </a:extLst>
              </p:cNvPr>
              <p:cNvSpPr txBox="1"/>
              <p:nvPr/>
            </p:nvSpPr>
            <p:spPr>
              <a:xfrm>
                <a:off x="-152400" y="35486"/>
                <a:ext cx="9144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Existence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𝑝h𝑦𝑠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Puts A Condition On</a:t>
                </a:r>
              </a:p>
              <a:p>
                <a:pPr algn="ctr"/>
                <a:r>
                  <a:rPr lang="en-US" sz="4000" dirty="0"/>
                  <a:t>  `` 1-Form Symmetry Fields’’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AED3DEC-7494-1596-657C-8B96F9D76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35486"/>
                <a:ext cx="9144000" cy="1323439"/>
              </a:xfrm>
              <a:prstGeom prst="rect">
                <a:avLst/>
              </a:prstGeom>
              <a:blipFill>
                <a:blip r:embed="rId3"/>
                <a:stretch>
                  <a:fillRect t="-6912" b="-19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283DD3-AB8E-DE94-362F-7CF613011B6A}"/>
                  </a:ext>
                </a:extLst>
              </p:cNvPr>
              <p:cNvSpPr txBox="1"/>
              <p:nvPr/>
            </p:nvSpPr>
            <p:spPr>
              <a:xfrm>
                <a:off x="1524000" y="1723673"/>
                <a:ext cx="5562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283DD3-AB8E-DE94-362F-7CF613011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723673"/>
                <a:ext cx="556260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88410A-9922-16B7-68A5-4DB2F731D193}"/>
                  </a:ext>
                </a:extLst>
              </p:cNvPr>
              <p:cNvSpPr txBox="1"/>
              <p:nvPr/>
            </p:nvSpPr>
            <p:spPr>
              <a:xfrm>
                <a:off x="266700" y="2666302"/>
                <a:ext cx="9029700" cy="66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C00000"/>
                    </a:solidFill>
                  </a:rPr>
                  <a:t>Generic hm masses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≅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𝕋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supHide m:val="on"/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/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nary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88410A-9922-16B7-68A5-4DB2F731D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2666302"/>
                <a:ext cx="9029700" cy="661720"/>
              </a:xfrm>
              <a:prstGeom prst="rect">
                <a:avLst/>
              </a:prstGeom>
              <a:blipFill>
                <a:blip r:embed="rId5"/>
                <a:stretch>
                  <a:fillRect l="-2093" t="-11009" b="-33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B265D2-C883-7262-474E-A97A43768DBF}"/>
                  </a:ext>
                </a:extLst>
              </p:cNvPr>
              <p:cNvSpPr txBox="1"/>
              <p:nvPr/>
            </p:nvSpPr>
            <p:spPr>
              <a:xfrm>
                <a:off x="177800" y="3650358"/>
                <a:ext cx="9118600" cy="789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4,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𝑝h𝑦𝑠</m:t>
                              </m:r>
                            </m:sup>
                          </m:sSup>
                        </m:e>
                      </m:d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 ⇒  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B265D2-C883-7262-474E-A97A43768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" y="3650358"/>
                <a:ext cx="9118600" cy="7898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704C7EB-DEFE-8BA5-36F8-720B42258CFB}"/>
                  </a:ext>
                </a:extLst>
              </p:cNvPr>
              <p:cNvSpPr txBox="1"/>
              <p:nvPr/>
            </p:nvSpPr>
            <p:spPr>
              <a:xfrm>
                <a:off x="266700" y="4762527"/>
                <a:ext cx="8534400" cy="736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=0 ∈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704C7EB-DEFE-8BA5-36F8-720B42258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4762527"/>
                <a:ext cx="8534400" cy="7365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5BF3302-7789-E96F-50FB-13BE1C40A2A6}"/>
              </a:ext>
            </a:extLst>
          </p:cNvPr>
          <p:cNvSpPr txBox="1"/>
          <p:nvPr/>
        </p:nvSpPr>
        <p:spPr>
          <a:xfrm>
            <a:off x="266700" y="5789795"/>
            <a:ext cx="94869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Generalizes several special cases in the literature:  </a:t>
            </a:r>
          </a:p>
          <a:p>
            <a:r>
              <a:rPr lang="en-US" dirty="0">
                <a:solidFill>
                  <a:srgbClr val="C00000"/>
                </a:solidFill>
              </a:rPr>
              <a:t>[Moore-Witten, Labastida-</a:t>
            </a:r>
            <a:r>
              <a:rPr lang="en-US" dirty="0" err="1">
                <a:solidFill>
                  <a:srgbClr val="C00000"/>
                </a:solidFill>
              </a:rPr>
              <a:t>Marino,Manschot</a:t>
            </a:r>
            <a:r>
              <a:rPr lang="en-US" dirty="0">
                <a:solidFill>
                  <a:srgbClr val="C00000"/>
                </a:solidFill>
              </a:rPr>
              <a:t>-Moore, </a:t>
            </a:r>
            <a:r>
              <a:rPr lang="en-US" dirty="0" err="1">
                <a:solidFill>
                  <a:srgbClr val="C00000"/>
                </a:solidFill>
              </a:rPr>
              <a:t>Aspman-Furrer-Manschot</a:t>
            </a:r>
            <a:r>
              <a:rPr lang="en-US" dirty="0">
                <a:solidFill>
                  <a:srgbClr val="C00000"/>
                </a:solidFill>
              </a:rPr>
              <a:t>]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5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1151" y="734608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98451" y="5600172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Family Donaldson invariants</a:t>
            </a:r>
          </a:p>
        </p:txBody>
      </p:sp>
      <p:sp>
        <p:nvSpPr>
          <p:cNvPr id="21" name="Oval 20"/>
          <p:cNvSpPr/>
          <p:nvPr/>
        </p:nvSpPr>
        <p:spPr>
          <a:xfrm>
            <a:off x="101784" y="734608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6200" y="1835554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76200" y="3127736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6200" y="439082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451" y="3055310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Review Of The Donaldson-Witten Paradigm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8451" y="428489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d=5: ``K-theoretic Donaldson invariants’’ </a:t>
            </a:r>
          </a:p>
        </p:txBody>
      </p:sp>
      <p:sp>
        <p:nvSpPr>
          <p:cNvPr id="14" name="Oval 13"/>
          <p:cNvSpPr/>
          <p:nvPr/>
        </p:nvSpPr>
        <p:spPr>
          <a:xfrm>
            <a:off x="47735" y="5653918"/>
            <a:ext cx="609600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8451" y="750272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Motivation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8451" y="1802544"/>
            <a:ext cx="8307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Topologically Twisted d=4 N=2 Field Theory</a:t>
            </a:r>
          </a:p>
        </p:txBody>
      </p:sp>
    </p:spTree>
    <p:extLst>
      <p:ext uri="{BB962C8B-B14F-4D97-AF65-F5344CB8AC3E}">
        <p14:creationId xmlns:p14="http://schemas.microsoft.com/office/powerpoint/2010/main" val="2342811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A84AB-0F4B-5D35-B739-62348C469CC3}"/>
                  </a:ext>
                </a:extLst>
              </p:cNvPr>
              <p:cNvSpPr txBox="1"/>
              <p:nvPr/>
            </p:nvSpPr>
            <p:spPr>
              <a:xfrm>
                <a:off x="1270001" y="681750"/>
                <a:ext cx="2844797" cy="781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𝑝h𝑦𝑠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A84AB-0F4B-5D35-B739-62348C469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01" y="681750"/>
                <a:ext cx="2844797" cy="7815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E037100-EB60-269F-0936-D6E3288972BE}"/>
              </a:ext>
            </a:extLst>
          </p:cNvPr>
          <p:cNvCxnSpPr>
            <a:cxnSpLocks/>
          </p:cNvCxnSpPr>
          <p:nvPr/>
        </p:nvCxnSpPr>
        <p:spPr>
          <a:xfrm>
            <a:off x="2400300" y="1584641"/>
            <a:ext cx="0" cy="12827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C0FAD8-EA1C-1E9D-A850-16E92E6E0300}"/>
                  </a:ext>
                </a:extLst>
              </p:cNvPr>
              <p:cNvSpPr txBox="1"/>
              <p:nvPr/>
            </p:nvSpPr>
            <p:spPr>
              <a:xfrm>
                <a:off x="1473206" y="1745535"/>
                <a:ext cx="76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C0FAD8-EA1C-1E9D-A850-16E92E6E0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206" y="1745535"/>
                <a:ext cx="762000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C048CC-2934-5DF4-FA73-24CD5B72C8B5}"/>
                  </a:ext>
                </a:extLst>
              </p:cNvPr>
              <p:cNvSpPr txBox="1"/>
              <p:nvPr/>
            </p:nvSpPr>
            <p:spPr>
              <a:xfrm>
                <a:off x="1435105" y="2976673"/>
                <a:ext cx="2057399" cy="844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𝑏𝑐𝑘</m:t>
                          </m:r>
                        </m:sup>
                      </m:sSup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C048CC-2934-5DF4-FA73-24CD5B72C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105" y="2976673"/>
                <a:ext cx="2057399" cy="8442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C214AA-1B0F-584E-4181-3B87AED05D13}"/>
                  </a:ext>
                </a:extLst>
              </p:cNvPr>
              <p:cNvSpPr txBox="1"/>
              <p:nvPr/>
            </p:nvSpPr>
            <p:spPr>
              <a:xfrm>
                <a:off x="2362200" y="2607540"/>
                <a:ext cx="4953000" cy="863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C214AA-1B0F-584E-4181-3B87AED05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607540"/>
                <a:ext cx="4953000" cy="8633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450DE5-7217-42D5-2C80-DCCC8429A09C}"/>
                  </a:ext>
                </a:extLst>
              </p:cNvPr>
              <p:cNvSpPr txBox="1"/>
              <p:nvPr/>
            </p:nvSpPr>
            <p:spPr>
              <a:xfrm>
                <a:off x="5943597" y="3140759"/>
                <a:ext cx="205739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ℂ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450DE5-7217-42D5-2C80-DCCC8429A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597" y="3140759"/>
                <a:ext cx="2057399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B6CBDB8-99D0-1A9C-A6FF-6B12F662DEE5}"/>
                  </a:ext>
                </a:extLst>
              </p:cNvPr>
              <p:cNvSpPr txBox="1"/>
              <p:nvPr/>
            </p:nvSpPr>
            <p:spPr>
              <a:xfrm>
                <a:off x="838200" y="4354097"/>
                <a:ext cx="8991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7030A0"/>
                    </a:solidFill>
                  </a:rPr>
                  <a:t>Dynamical fields are the fiber of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B6CBDB8-99D0-1A9C-A6FF-6B12F662D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54097"/>
                <a:ext cx="8991600" cy="707886"/>
              </a:xfrm>
              <a:prstGeom prst="rect">
                <a:avLst/>
              </a:prstGeom>
              <a:blipFill>
                <a:blip r:embed="rId8"/>
                <a:stretch>
                  <a:fillRect l="-244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FD9FF37-B772-265E-1AEC-85C8C10A79DE}"/>
              </a:ext>
            </a:extLst>
          </p:cNvPr>
          <p:cNvSpPr txBox="1"/>
          <p:nvPr/>
        </p:nvSpPr>
        <p:spPr>
          <a:xfrm>
            <a:off x="590552" y="5485491"/>
            <a:ext cx="88011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In general the </a:t>
            </a:r>
            <a:r>
              <a:rPr lang="en-US" sz="4400" dirty="0" err="1">
                <a:solidFill>
                  <a:srgbClr val="C00000"/>
                </a:solidFill>
              </a:rPr>
              <a:t>fibration</a:t>
            </a:r>
            <a:r>
              <a:rPr lang="en-US" sz="4400" dirty="0">
                <a:solidFill>
                  <a:srgbClr val="C00000"/>
                </a:solidFill>
              </a:rPr>
              <a:t> is nontrivial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C6B0F67-6BD8-F35C-FF7B-AB181268FDF3}"/>
              </a:ext>
            </a:extLst>
          </p:cNvPr>
          <p:cNvCxnSpPr>
            <a:cxnSpLocks/>
          </p:cNvCxnSpPr>
          <p:nvPr/>
        </p:nvCxnSpPr>
        <p:spPr>
          <a:xfrm>
            <a:off x="3365503" y="3592248"/>
            <a:ext cx="284479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3DDD75-D2B7-A39F-4152-5344A4AA4E31}"/>
              </a:ext>
            </a:extLst>
          </p:cNvPr>
          <p:cNvCxnSpPr>
            <a:cxnSpLocks/>
          </p:cNvCxnSpPr>
          <p:nvPr/>
        </p:nvCxnSpPr>
        <p:spPr>
          <a:xfrm>
            <a:off x="3568704" y="1207905"/>
            <a:ext cx="284479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1787FF-BDB6-CFFE-B1D1-D065D7FD427E}"/>
                  </a:ext>
                </a:extLst>
              </p:cNvPr>
              <p:cNvSpPr txBox="1"/>
              <p:nvPr/>
            </p:nvSpPr>
            <p:spPr>
              <a:xfrm>
                <a:off x="6210300" y="823184"/>
                <a:ext cx="152399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ℂ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1787FF-BDB6-CFFE-B1D1-D065D7FD4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300" y="823184"/>
                <a:ext cx="1523994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D7E57C5-AAED-624B-9929-29F5FF4D24B3}"/>
                  </a:ext>
                </a:extLst>
              </p:cNvPr>
              <p:cNvSpPr txBox="1"/>
              <p:nvPr/>
            </p:nvSpPr>
            <p:spPr>
              <a:xfrm>
                <a:off x="4381498" y="91890"/>
                <a:ext cx="1143004" cy="1018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p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D7E57C5-AAED-624B-9929-29F5FF4D2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498" y="91890"/>
                <a:ext cx="1143004" cy="1018740"/>
              </a:xfrm>
              <a:prstGeom prst="rect">
                <a:avLst/>
              </a:prstGeom>
              <a:blipFill>
                <a:blip r:embed="rId10"/>
                <a:stretch>
                  <a:fillRect r="-6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558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27D3D-9BEC-9E12-C9AF-3677CC164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Topological Twisting Via </a:t>
            </a:r>
            <a:br>
              <a:rPr lang="en-US" dirty="0"/>
            </a:br>
            <a:r>
              <a:rPr lang="en-US" dirty="0"/>
              <a:t>Transfer Of Structure Group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1A639F-9C5C-FE29-9CBF-2E7782436622}"/>
                  </a:ext>
                </a:extLst>
              </p:cNvPr>
              <p:cNvSpPr txBox="1"/>
              <p:nvPr/>
            </p:nvSpPr>
            <p:spPr>
              <a:xfrm>
                <a:off x="517524" y="1425196"/>
                <a:ext cx="8702675" cy="718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C00000"/>
                    </a:solidFill>
                  </a:rPr>
                  <a:t>Upgrade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C00000"/>
                    </a:solidFill>
                  </a:rPr>
                  <a:t>to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𝑡𝑤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  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𝑡𝑤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→  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𝑝h𝑦𝑠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1A639F-9C5C-FE29-9CBF-2E7782436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24" y="1425196"/>
                <a:ext cx="8702675" cy="718851"/>
              </a:xfrm>
              <a:prstGeom prst="rect">
                <a:avLst/>
              </a:prstGeom>
              <a:blipFill>
                <a:blip r:embed="rId2"/>
                <a:stretch>
                  <a:fillRect l="-2523" t="-12712" b="-36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FBD17F-0ED9-DCC8-4C41-E4DD7778FBBF}"/>
                  </a:ext>
                </a:extLst>
              </p:cNvPr>
              <p:cNvSpPr txBox="1"/>
              <p:nvPr/>
            </p:nvSpPr>
            <p:spPr>
              <a:xfrm>
                <a:off x="0" y="2337337"/>
                <a:ext cx="9953626" cy="787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0000FF"/>
                    </a:solidFill>
                  </a:rPr>
                  <a:t>Define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𝑝h𝑦𝑠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𝑝h𝑦𝑠</m:t>
                            </m:r>
                          </m:sup>
                        </m:sSup>
                      </m:e>
                    </m:d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p>
                                <m:r>
                                  <a:rPr lang="en-US" sz="4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𝑡𝑤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𝑡𝑤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𝑡𝑤</m:t>
                            </m:r>
                          </m:sup>
                        </m:sSup>
                      </m:e>
                    </m:d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FBD17F-0ED9-DCC8-4C41-E4DD7778F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37337"/>
                <a:ext cx="9953626" cy="787139"/>
              </a:xfrm>
              <a:prstGeom prst="rect">
                <a:avLst/>
              </a:prstGeom>
              <a:blipFill>
                <a:blip r:embed="rId3"/>
                <a:stretch>
                  <a:fillRect l="-2143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6AF57A4-9745-D6A7-6E2F-B752C1A0E2F5}"/>
                  </a:ext>
                </a:extLst>
              </p:cNvPr>
              <p:cNvSpPr txBox="1"/>
              <p:nvPr/>
            </p:nvSpPr>
            <p:spPr>
              <a:xfrm>
                <a:off x="330200" y="3474121"/>
                <a:ext cx="8661400" cy="1413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DF09C7"/>
                    </a:solidFill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DF09C7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DF09C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solidFill>
                                  <a:srgbClr val="DF09C7"/>
                                </a:solidFill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DF09C7"/>
                                </a:solidFill>
                                <a:latin typeface="Cambria Math" panose="02040503050406030204" pitchFamily="18" charset="0"/>
                              </a:rPr>
                              <m:t>𝑡𝑤</m:t>
                            </m:r>
                            <m:r>
                              <a:rPr lang="en-US" sz="4000" b="0" i="1" smtClean="0">
                                <a:solidFill>
                                  <a:srgbClr val="DF09C7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000" b="0" i="1" smtClean="0">
                                <a:solidFill>
                                  <a:srgbClr val="DF09C7"/>
                                </a:solidFill>
                                <a:latin typeface="Cambria Math" panose="02040503050406030204" pitchFamily="18" charset="0"/>
                              </a:rPr>
                              <m:t>𝑏𝑐𝑘</m:t>
                            </m:r>
                          </m:sup>
                        </m:sSup>
                      </m:e>
                    </m:d>
                    <m:r>
                      <a:rPr lang="en-US" sz="4000" b="0" i="1" smtClean="0">
                        <a:solidFill>
                          <a:srgbClr val="DF09C7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>
                    <a:solidFill>
                      <a:srgbClr val="DF09C7"/>
                    </a:solidFill>
                  </a:rPr>
                  <a:t>is invariant under continuous deformations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  <m:t>𝑡𝑤</m:t>
                        </m:r>
                        <m:r>
                          <a:rPr lang="en-US" sz="4000" b="0" i="1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  <m:t>𝑏𝑐𝑘</m:t>
                        </m:r>
                      </m:sup>
                    </m:sSup>
                  </m:oMath>
                </a14:m>
                <a:endParaRPr lang="en-US" sz="4000" dirty="0">
                  <a:solidFill>
                    <a:srgbClr val="DF09C7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6AF57A4-9745-D6A7-6E2F-B752C1A0E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00" y="3474121"/>
                <a:ext cx="8661400" cy="1413657"/>
              </a:xfrm>
              <a:prstGeom prst="rect">
                <a:avLst/>
              </a:prstGeom>
              <a:blipFill>
                <a:blip r:embed="rId4"/>
                <a:stretch>
                  <a:fillRect l="-2463" t="-4310" b="-17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7BFEC0-CE63-9650-0AD8-803C5BDDDEB3}"/>
                  </a:ext>
                </a:extLst>
              </p:cNvPr>
              <p:cNvSpPr txBox="1"/>
              <p:nvPr/>
            </p:nvSpPr>
            <p:spPr>
              <a:xfrm>
                <a:off x="762000" y="5181600"/>
                <a:ext cx="76200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rgbClr val="00B050"/>
                    </a:solidFill>
                  </a:rPr>
                  <a:t>because for such backgrounds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∃  </m:t>
                    </m:r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rgbClr val="00B050"/>
                    </a:solidFill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7BFEC0-CE63-9650-0AD8-803C5BDDD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181600"/>
                <a:ext cx="7620000" cy="1446550"/>
              </a:xfrm>
              <a:prstGeom prst="rect">
                <a:avLst/>
              </a:prstGeom>
              <a:blipFill>
                <a:blip r:embed="rId5"/>
                <a:stretch>
                  <a:fillRect t="-8439" r="-960" b="-19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28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C903628-7C1E-A722-C881-0208991BBEFF}"/>
                  </a:ext>
                </a:extLst>
              </p:cNvPr>
              <p:cNvSpPr txBox="1"/>
              <p:nvPr/>
            </p:nvSpPr>
            <p:spPr>
              <a:xfrm>
                <a:off x="3683008" y="535035"/>
                <a:ext cx="2844797" cy="656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𝑝h𝑦𝑠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C903628-7C1E-A722-C881-0208991BB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8" y="535035"/>
                <a:ext cx="2844797" cy="6562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682EFB5-D0FA-C60E-8026-F4B255E93CCD}"/>
              </a:ext>
            </a:extLst>
          </p:cNvPr>
          <p:cNvCxnSpPr>
            <a:cxnSpLocks/>
          </p:cNvCxnSpPr>
          <p:nvPr/>
        </p:nvCxnSpPr>
        <p:spPr>
          <a:xfrm>
            <a:off x="4787908" y="1275110"/>
            <a:ext cx="0" cy="12827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64A53C-5A36-8131-4FC3-09AF785ADB4D}"/>
                  </a:ext>
                </a:extLst>
              </p:cNvPr>
              <p:cNvSpPr txBox="1"/>
              <p:nvPr/>
            </p:nvSpPr>
            <p:spPr>
              <a:xfrm>
                <a:off x="4259584" y="1648801"/>
                <a:ext cx="457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64A53C-5A36-8131-4FC3-09AF785AD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584" y="1648801"/>
                <a:ext cx="45719" cy="646331"/>
              </a:xfrm>
              <a:prstGeom prst="rect">
                <a:avLst/>
              </a:prstGeom>
              <a:blipFill>
                <a:blip r:embed="rId3"/>
                <a:stretch>
                  <a:fillRect r="-58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14DF906-7998-8DB7-8DE1-B419478EBF60}"/>
                  </a:ext>
                </a:extLst>
              </p:cNvPr>
              <p:cNvSpPr txBox="1"/>
              <p:nvPr/>
            </p:nvSpPr>
            <p:spPr>
              <a:xfrm>
                <a:off x="3975108" y="2844063"/>
                <a:ext cx="2057399" cy="656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𝑏𝑐𝑘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14DF906-7998-8DB7-8DE1-B419478EB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108" y="2844063"/>
                <a:ext cx="2057399" cy="6562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2AD1E9D-9EA7-5227-A0BE-F168BFA9EBD6}"/>
                  </a:ext>
                </a:extLst>
              </p:cNvPr>
              <p:cNvSpPr txBox="1"/>
              <p:nvPr/>
            </p:nvSpPr>
            <p:spPr>
              <a:xfrm>
                <a:off x="5651499" y="2217418"/>
                <a:ext cx="23971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2AD1E9D-9EA7-5227-A0BE-F168BFA9E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499" y="2217418"/>
                <a:ext cx="2397122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BAB2D58-FCE2-2DD4-CAD5-FF5E8779D5B0}"/>
              </a:ext>
            </a:extLst>
          </p:cNvPr>
          <p:cNvCxnSpPr>
            <a:cxnSpLocks/>
          </p:cNvCxnSpPr>
          <p:nvPr/>
        </p:nvCxnSpPr>
        <p:spPr>
          <a:xfrm>
            <a:off x="6007098" y="3231919"/>
            <a:ext cx="154305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57545E1-5F0C-B7DC-626F-E3C53AB58EE6}"/>
              </a:ext>
            </a:extLst>
          </p:cNvPr>
          <p:cNvCxnSpPr>
            <a:cxnSpLocks/>
          </p:cNvCxnSpPr>
          <p:nvPr/>
        </p:nvCxnSpPr>
        <p:spPr>
          <a:xfrm>
            <a:off x="5676907" y="965271"/>
            <a:ext cx="170179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E6E403A-612E-7510-C74B-2DEDCF4C2089}"/>
                  </a:ext>
                </a:extLst>
              </p:cNvPr>
              <p:cNvSpPr txBox="1"/>
              <p:nvPr/>
            </p:nvSpPr>
            <p:spPr>
              <a:xfrm>
                <a:off x="7550148" y="584309"/>
                <a:ext cx="81914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ℂ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E6E403A-612E-7510-C74B-2DEDCF4C2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148" y="584309"/>
                <a:ext cx="81914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0AA2983-4718-573C-883C-A4BB2037633F}"/>
                  </a:ext>
                </a:extLst>
              </p:cNvPr>
              <p:cNvSpPr txBox="1"/>
              <p:nvPr/>
            </p:nvSpPr>
            <p:spPr>
              <a:xfrm>
                <a:off x="6149973" y="-11723"/>
                <a:ext cx="1143004" cy="771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0AA2983-4718-573C-883C-A4BB20376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973" y="-11723"/>
                <a:ext cx="1143004" cy="7716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C7C5A83-1675-2593-EA0A-12B8BE4C0F0A}"/>
                  </a:ext>
                </a:extLst>
              </p:cNvPr>
              <p:cNvSpPr txBox="1"/>
              <p:nvPr/>
            </p:nvSpPr>
            <p:spPr>
              <a:xfrm>
                <a:off x="7480296" y="2868936"/>
                <a:ext cx="71755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ℂ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C7C5A83-1675-2593-EA0A-12B8BE4C0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296" y="2868936"/>
                <a:ext cx="717556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C562E57-10C4-F61D-30AD-A8D5176BDA15}"/>
                  </a:ext>
                </a:extLst>
              </p:cNvPr>
              <p:cNvSpPr txBox="1"/>
              <p:nvPr/>
            </p:nvSpPr>
            <p:spPr>
              <a:xfrm>
                <a:off x="342910" y="531545"/>
                <a:ext cx="28447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𝑡𝑤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C562E57-10C4-F61D-30AD-A8D5176BD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10" y="531545"/>
                <a:ext cx="2844797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0C13ED3-7940-B93D-9B18-CE014688FA83}"/>
              </a:ext>
            </a:extLst>
          </p:cNvPr>
          <p:cNvCxnSpPr>
            <a:cxnSpLocks/>
          </p:cNvCxnSpPr>
          <p:nvPr/>
        </p:nvCxnSpPr>
        <p:spPr>
          <a:xfrm>
            <a:off x="2557787" y="916266"/>
            <a:ext cx="170179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9CA4EE4-8576-83CD-98DB-6DD3651D9C27}"/>
                  </a:ext>
                </a:extLst>
              </p:cNvPr>
              <p:cNvSpPr txBox="1"/>
              <p:nvPr/>
            </p:nvSpPr>
            <p:spPr>
              <a:xfrm>
                <a:off x="2159007" y="62905"/>
                <a:ext cx="20573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𝑡𝑤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9CA4EE4-8576-83CD-98DB-6DD3651D9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7" y="62905"/>
                <a:ext cx="2057399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8CEE8E5-98DF-DFBF-E992-99FD9D2EA35A}"/>
                  </a:ext>
                </a:extLst>
              </p:cNvPr>
              <p:cNvSpPr txBox="1"/>
              <p:nvPr/>
            </p:nvSpPr>
            <p:spPr>
              <a:xfrm>
                <a:off x="282595" y="2758138"/>
                <a:ext cx="2844797" cy="593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𝑡𝑤</m:t>
                          </m:r>
                          <m:r>
                            <a:rPr lang="en-US" sz="32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𝑏𝑐𝑘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DF09C7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rgbClr val="DF09C7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8CEE8E5-98DF-DFBF-E992-99FD9D2EA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95" y="2758138"/>
                <a:ext cx="2844797" cy="5936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CCCCAED-8EE5-6044-09BB-77628C560587}"/>
              </a:ext>
            </a:extLst>
          </p:cNvPr>
          <p:cNvCxnSpPr>
            <a:cxnSpLocks/>
          </p:cNvCxnSpPr>
          <p:nvPr/>
        </p:nvCxnSpPr>
        <p:spPr>
          <a:xfrm>
            <a:off x="2476516" y="3172198"/>
            <a:ext cx="170179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97EFCB2-A469-D071-FC09-542893506029}"/>
              </a:ext>
            </a:extLst>
          </p:cNvPr>
          <p:cNvCxnSpPr>
            <a:cxnSpLocks/>
          </p:cNvCxnSpPr>
          <p:nvPr/>
        </p:nvCxnSpPr>
        <p:spPr>
          <a:xfrm>
            <a:off x="1600200" y="1330616"/>
            <a:ext cx="0" cy="12827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8C9E633-E9BB-2A30-3C41-4F4F455E60FE}"/>
                  </a:ext>
                </a:extLst>
              </p:cNvPr>
              <p:cNvSpPr txBox="1"/>
              <p:nvPr/>
            </p:nvSpPr>
            <p:spPr>
              <a:xfrm>
                <a:off x="736610" y="1608062"/>
                <a:ext cx="76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8C9E633-E9BB-2A30-3C41-4F4F455E6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10" y="1608062"/>
                <a:ext cx="762000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0189F97-CBA4-90D1-11AC-D579294100B9}"/>
                  </a:ext>
                </a:extLst>
              </p:cNvPr>
              <p:cNvSpPr txBox="1"/>
              <p:nvPr/>
            </p:nvSpPr>
            <p:spPr>
              <a:xfrm>
                <a:off x="-234940" y="5722079"/>
                <a:ext cx="6267447" cy="648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𝑡𝑤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𝑆𝑝𝑖𝑛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𝑡𝑤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0189F97-CBA4-90D1-11AC-D57929410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4940" y="5722079"/>
                <a:ext cx="6267447" cy="64819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09D0E9C-ECB9-03D4-CE5C-39719CDF25C3}"/>
                  </a:ext>
                </a:extLst>
              </p:cNvPr>
              <p:cNvSpPr txBox="1"/>
              <p:nvPr/>
            </p:nvSpPr>
            <p:spPr>
              <a:xfrm>
                <a:off x="4885698" y="5205062"/>
                <a:ext cx="36144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𝑡𝑤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09D0E9C-ECB9-03D4-CE5C-39719CDF2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698" y="5205062"/>
                <a:ext cx="3614413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6845A29-835C-96E6-3A6D-D86AFDF1F4C7}"/>
                  </a:ext>
                </a:extLst>
              </p:cNvPr>
              <p:cNvSpPr txBox="1"/>
              <p:nvPr/>
            </p:nvSpPr>
            <p:spPr>
              <a:xfrm>
                <a:off x="7264407" y="5696570"/>
                <a:ext cx="1892307" cy="718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𝑝h𝑦𝑠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6845A29-835C-96E6-3A6D-D86AFDF1F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407" y="5696570"/>
                <a:ext cx="1892307" cy="71885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B9B5FFC-F1FF-5E29-B6BA-F8F0F1C576D7}"/>
              </a:ext>
            </a:extLst>
          </p:cNvPr>
          <p:cNvCxnSpPr>
            <a:cxnSpLocks/>
          </p:cNvCxnSpPr>
          <p:nvPr/>
        </p:nvCxnSpPr>
        <p:spPr>
          <a:xfrm>
            <a:off x="5724524" y="6125951"/>
            <a:ext cx="162561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8F5890C-6523-7E35-75ED-9D8E93DA703D}"/>
              </a:ext>
            </a:extLst>
          </p:cNvPr>
          <p:cNvSpPr txBox="1"/>
          <p:nvPr/>
        </p:nvSpPr>
        <p:spPr>
          <a:xfrm>
            <a:off x="1701817" y="4228562"/>
            <a:ext cx="5372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We construct explicit: </a:t>
            </a:r>
          </a:p>
        </p:txBody>
      </p:sp>
    </p:spTree>
    <p:extLst>
      <p:ext uri="{BB962C8B-B14F-4D97-AF65-F5344CB8AC3E}">
        <p14:creationId xmlns:p14="http://schemas.microsoft.com/office/powerpoint/2010/main" val="306474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3" grpId="0"/>
      <p:bldP spid="34" grpId="0"/>
      <p:bldP spid="35" grpId="0"/>
      <p:bldP spid="41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624D883-A670-1D0B-DE6A-277B5DC88CAC}"/>
                  </a:ext>
                </a:extLst>
              </p:cNvPr>
              <p:cNvSpPr txBox="1"/>
              <p:nvPr/>
            </p:nvSpPr>
            <p:spPr>
              <a:xfrm>
                <a:off x="2125655" y="250295"/>
                <a:ext cx="478790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𝑡𝑤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only depends on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624D883-A670-1D0B-DE6A-277B5DC88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655" y="250295"/>
                <a:ext cx="4787901" cy="707886"/>
              </a:xfrm>
              <a:prstGeom prst="rect">
                <a:avLst/>
              </a:prstGeom>
              <a:blipFill>
                <a:blip r:embed="rId2"/>
                <a:stretch>
                  <a:fillRect t="-15517" r="-1529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8370C97-21CE-6965-8872-C86175AF4FD4}"/>
                  </a:ext>
                </a:extLst>
              </p:cNvPr>
              <p:cNvSpPr txBox="1"/>
              <p:nvPr/>
            </p:nvSpPr>
            <p:spPr>
              <a:xfrm>
                <a:off x="1279528" y="1172981"/>
                <a:ext cx="62293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7030A0"/>
                    </a:solidFill>
                  </a:rPr>
                  <a:t>1. Diffeomorphism type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8370C97-21CE-6965-8872-C86175AF4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528" y="1172981"/>
                <a:ext cx="6229328" cy="646331"/>
              </a:xfrm>
              <a:prstGeom prst="rect">
                <a:avLst/>
              </a:prstGeom>
              <a:blipFill>
                <a:blip r:embed="rId3"/>
                <a:stretch>
                  <a:fillRect l="-3033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401FE6A-C1CE-89BA-4B30-47572228CA6E}"/>
                  </a:ext>
                </a:extLst>
              </p:cNvPr>
              <p:cNvSpPr txBox="1"/>
              <p:nvPr/>
            </p:nvSpPr>
            <p:spPr>
              <a:xfrm>
                <a:off x="1279526" y="2072688"/>
                <a:ext cx="53498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C00000"/>
                    </a:solidFill>
                  </a:rPr>
                  <a:t>2. ‘t Hooft flux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≅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401FE6A-C1CE-89BA-4B30-47572228C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526" y="2072688"/>
                <a:ext cx="5349873" cy="646331"/>
              </a:xfrm>
              <a:prstGeom prst="rect">
                <a:avLst/>
              </a:prstGeom>
              <a:blipFill>
                <a:blip r:embed="rId4"/>
                <a:stretch>
                  <a:fillRect l="-3535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019A5AF-F132-62DD-E3EB-9B7CE7361D61}"/>
                  </a:ext>
                </a:extLst>
              </p:cNvPr>
              <p:cNvSpPr txBox="1"/>
              <p:nvPr/>
            </p:nvSpPr>
            <p:spPr>
              <a:xfrm>
                <a:off x="1752600" y="4809030"/>
                <a:ext cx="6324600" cy="724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𝑆𝑝𝑖𝑛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𝕋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)/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𝑡𝑤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𝑏𝑐𝑘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019A5AF-F132-62DD-E3EB-9B7CE7361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809030"/>
                <a:ext cx="6324600" cy="7248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BC0C1C8-8709-277D-E1C9-E8ACF233DDB5}"/>
              </a:ext>
            </a:extLst>
          </p:cNvPr>
          <p:cNvSpPr txBox="1"/>
          <p:nvPr/>
        </p:nvSpPr>
        <p:spPr>
          <a:xfrm>
            <a:off x="1279527" y="2953745"/>
            <a:ext cx="6480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33CC"/>
                </a:solidFill>
              </a:rPr>
              <a:t>3. ``</a:t>
            </a:r>
            <a:r>
              <a:rPr lang="en-US" sz="3600" i="1" dirty="0">
                <a:solidFill>
                  <a:srgbClr val="0033CC"/>
                </a:solidFill>
              </a:rPr>
              <a:t>Generalized Spin-c structure</a:t>
            </a:r>
            <a:r>
              <a:rPr lang="en-US" sz="3600" dirty="0">
                <a:solidFill>
                  <a:srgbClr val="0033CC"/>
                </a:solidFill>
              </a:rPr>
              <a:t>’’: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3E881D-71BF-18CA-C0CB-A97F9C38F6DC}"/>
                  </a:ext>
                </a:extLst>
              </p:cNvPr>
              <p:cNvSpPr txBox="1"/>
              <p:nvPr/>
            </p:nvSpPr>
            <p:spPr>
              <a:xfrm>
                <a:off x="1890705" y="3815816"/>
                <a:ext cx="5257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</a:rPr>
                  <a:t>Principal bundle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for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3E881D-71BF-18CA-C0CB-A97F9C38F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705" y="3815816"/>
                <a:ext cx="5257800" cy="646331"/>
              </a:xfrm>
              <a:prstGeom prst="rect">
                <a:avLst/>
              </a:prstGeom>
              <a:blipFill>
                <a:blip r:embed="rId6"/>
                <a:stretch>
                  <a:fillRect l="-3476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D2AF75-2974-0B76-3A08-9A4E824636A0}"/>
                  </a:ext>
                </a:extLst>
              </p:cNvPr>
              <p:cNvSpPr txBox="1"/>
              <p:nvPr/>
            </p:nvSpPr>
            <p:spPr>
              <a:xfrm>
                <a:off x="823905" y="5922389"/>
                <a:ext cx="7391400" cy="685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1,∗</m:t>
                          </m:r>
                        </m:sub>
                      </m:sSub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𝐹𝑟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D2AF75-2974-0B76-3A08-9A4E82463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05" y="5922389"/>
                <a:ext cx="7391400" cy="6853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86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2" grpId="0"/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3B6993-B992-4677-08E8-14D5A9EF2754}"/>
                  </a:ext>
                </a:extLst>
              </p:cNvPr>
              <p:cNvSpPr txBox="1"/>
              <p:nvPr/>
            </p:nvSpPr>
            <p:spPr>
              <a:xfrm>
                <a:off x="381000" y="1371600"/>
                <a:ext cx="8144169" cy="2812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rgbClr val="C00000"/>
                    </a:solidFill>
                  </a:rPr>
                  <a:t>Topological twisting data should be an RG invariant, so it should be possible to extract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p>
                        <m:r>
                          <a:rPr lang="en-US" sz="4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𝑡𝑤</m:t>
                        </m:r>
                      </m:sup>
                    </m:sSup>
                    <m:r>
                      <a:rPr lang="en-US" sz="4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rgbClr val="C00000"/>
                    </a:solidFill>
                  </a:rPr>
                  <a:t>from the LEET SW theory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3B6993-B992-4677-08E8-14D5A9EF2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371600"/>
                <a:ext cx="8144169" cy="2812886"/>
              </a:xfrm>
              <a:prstGeom prst="rect">
                <a:avLst/>
              </a:prstGeom>
              <a:blipFill>
                <a:blip r:embed="rId3"/>
                <a:stretch>
                  <a:fillRect l="-1723" t="-4338" r="-3146" b="-9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36C1DA5-B6D9-BADC-02C2-1F18FE5C4A59}"/>
              </a:ext>
            </a:extLst>
          </p:cNvPr>
          <p:cNvSpPr txBox="1"/>
          <p:nvPr/>
        </p:nvSpPr>
        <p:spPr>
          <a:xfrm>
            <a:off x="-25400" y="470157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00FF"/>
                </a:solidFill>
              </a:rPr>
              <a:t> will allow us to find twisting data for general class S theories.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BA913C-6E1D-0212-7BF2-B7FCAEC777B0}"/>
              </a:ext>
            </a:extLst>
          </p:cNvPr>
          <p:cNvSpPr txBox="1"/>
          <p:nvPr/>
        </p:nvSpPr>
        <p:spPr>
          <a:xfrm>
            <a:off x="406400" y="548846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Just like generalized symmetries &amp; their ‘t Hooft anomalies …</a:t>
            </a:r>
          </a:p>
        </p:txBody>
      </p:sp>
    </p:spTree>
    <p:extLst>
      <p:ext uri="{BB962C8B-B14F-4D97-AF65-F5344CB8AC3E}">
        <p14:creationId xmlns:p14="http://schemas.microsoft.com/office/powerpoint/2010/main" val="364917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9C88C4-0B10-8C11-8188-A98B3994B78E}"/>
                  </a:ext>
                </a:extLst>
              </p:cNvPr>
              <p:cNvSpPr txBox="1"/>
              <p:nvPr/>
            </p:nvSpPr>
            <p:spPr>
              <a:xfrm>
                <a:off x="152400" y="3949350"/>
                <a:ext cx="8153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7030A0"/>
                    </a:solidFill>
                  </a:rPr>
                  <a:t>1. Oriented diffeomorphism type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9C88C4-0B10-8C11-8188-A98B3994B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949350"/>
                <a:ext cx="8153400" cy="646331"/>
              </a:xfrm>
              <a:prstGeom prst="rect">
                <a:avLst/>
              </a:prstGeom>
              <a:blipFill>
                <a:blip r:embed="rId2"/>
                <a:stretch>
                  <a:fillRect l="-2242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7E7033-25BB-9AF8-5241-BBB1205CA1D8}"/>
                  </a:ext>
                </a:extLst>
              </p:cNvPr>
              <p:cNvSpPr txBox="1"/>
              <p:nvPr/>
            </p:nvSpPr>
            <p:spPr>
              <a:xfrm>
                <a:off x="152400" y="5022578"/>
                <a:ext cx="853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C00000"/>
                    </a:solidFill>
                  </a:rPr>
                  <a:t>2. Iso class of background </a:t>
                </a:r>
                <a:r>
                  <a:rPr lang="en-US" sz="3600" dirty="0" err="1">
                    <a:solidFill>
                      <a:srgbClr val="C00000"/>
                    </a:solidFill>
                  </a:rPr>
                  <a:t>gerbes</a:t>
                </a:r>
                <a:r>
                  <a:rPr lang="en-US" sz="3600" dirty="0">
                    <a:solidFill>
                      <a:srgbClr val="C00000"/>
                    </a:solidFill>
                  </a:rPr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7E7033-25BB-9AF8-5241-BBB1205CA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022578"/>
                <a:ext cx="8534400" cy="646331"/>
              </a:xfrm>
              <a:prstGeom prst="rect">
                <a:avLst/>
              </a:prstGeom>
              <a:blipFill>
                <a:blip r:embed="rId3"/>
                <a:stretch>
                  <a:fillRect l="-2143" t="-14151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964532E-AC8E-9015-7488-D4750D49772A}"/>
              </a:ext>
            </a:extLst>
          </p:cNvPr>
          <p:cNvSpPr txBox="1"/>
          <p:nvPr/>
        </p:nvSpPr>
        <p:spPr>
          <a:xfrm>
            <a:off x="152400" y="6032112"/>
            <a:ext cx="6480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33CC"/>
                </a:solidFill>
              </a:rPr>
              <a:t>3. ``</a:t>
            </a:r>
            <a:r>
              <a:rPr lang="en-US" sz="3600" i="1" dirty="0">
                <a:solidFill>
                  <a:srgbClr val="0033CC"/>
                </a:solidFill>
              </a:rPr>
              <a:t>Generalized Spin-c structure</a:t>
            </a:r>
            <a:r>
              <a:rPr lang="en-US" sz="3600" dirty="0">
                <a:solidFill>
                  <a:srgbClr val="0033CC"/>
                </a:solidFill>
              </a:rPr>
              <a:t>’’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EF0E08-3E49-5E38-7804-3A41F512F134}"/>
              </a:ext>
            </a:extLst>
          </p:cNvPr>
          <p:cNvSpPr txBox="1"/>
          <p:nvPr/>
        </p:nvSpPr>
        <p:spPr>
          <a:xfrm>
            <a:off x="2667000" y="77763"/>
            <a:ext cx="3389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Conjecture: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F65012-AA22-0EA4-5517-95CF652F5A4A}"/>
                  </a:ext>
                </a:extLst>
              </p:cNvPr>
              <p:cNvSpPr txBox="1"/>
              <p:nvPr/>
            </p:nvSpPr>
            <p:spPr>
              <a:xfrm>
                <a:off x="-19839" y="1087030"/>
                <a:ext cx="9049539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u="sng" dirty="0"/>
                  <a:t>Any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=4,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=2  </m:t>
                    </m:r>
                  </m:oMath>
                </a14:m>
                <a:r>
                  <a:rPr lang="en-US" sz="4000" dirty="0"/>
                  <a:t>theory  (with generic masses)  admits a topological twisting </a:t>
                </a:r>
              </a:p>
              <a:p>
                <a:pPr algn="ctr"/>
                <a:r>
                  <a:rPr lang="en-US" sz="4000" dirty="0"/>
                  <a:t>defining a function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sz="4000" dirty="0"/>
                  <a:t> </a:t>
                </a:r>
              </a:p>
              <a:p>
                <a:pPr algn="ctr"/>
                <a:r>
                  <a:rPr lang="en-US" sz="4000" dirty="0"/>
                  <a:t>that is </a:t>
                </a:r>
                <a:r>
                  <a:rPr lang="en-US" sz="4000" i="1" u="sng" dirty="0"/>
                  <a:t>only</a:t>
                </a:r>
                <a:r>
                  <a:rPr lang="en-US" sz="4000" dirty="0"/>
                  <a:t> a function of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F65012-AA22-0EA4-5517-95CF652F5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839" y="1087030"/>
                <a:ext cx="9049539" cy="2554545"/>
              </a:xfrm>
              <a:prstGeom prst="rect">
                <a:avLst/>
              </a:prstGeom>
              <a:blipFill>
                <a:blip r:embed="rId4"/>
                <a:stretch>
                  <a:fillRect t="-4296" b="-9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04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20749" y="3042042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98451" y="560967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Family Donaldson invariants</a:t>
            </a:r>
          </a:p>
        </p:txBody>
      </p:sp>
      <p:sp>
        <p:nvSpPr>
          <p:cNvPr id="21" name="Oval 20"/>
          <p:cNvSpPr/>
          <p:nvPr/>
        </p:nvSpPr>
        <p:spPr>
          <a:xfrm>
            <a:off x="101784" y="734608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6200" y="1835554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76200" y="3127736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6200" y="439082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20749" y="3066244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 Review Of The Donaldson-Witten Paradigm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8451" y="4270627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d=5: ``K-theoretic Donaldson invariants’’ </a:t>
            </a:r>
          </a:p>
        </p:txBody>
      </p:sp>
      <p:sp>
        <p:nvSpPr>
          <p:cNvPr id="14" name="Oval 13"/>
          <p:cNvSpPr/>
          <p:nvPr/>
        </p:nvSpPr>
        <p:spPr>
          <a:xfrm>
            <a:off x="47735" y="5653918"/>
            <a:ext cx="609600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8451" y="834574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Motivation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8451" y="1813457"/>
            <a:ext cx="8307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Topologically Twisted d=4 N=2 Field Theory</a:t>
            </a:r>
          </a:p>
        </p:txBody>
      </p:sp>
    </p:spTree>
    <p:extLst>
      <p:ext uri="{BB962C8B-B14F-4D97-AF65-F5344CB8AC3E}">
        <p14:creationId xmlns:p14="http://schemas.microsoft.com/office/powerpoint/2010/main" val="586162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1423219"/>
                <a:ext cx="2971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000" b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423219"/>
                <a:ext cx="297180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77800" y="6000788"/>
                <a:ext cx="3238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𝒢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𝐴𝑢𝑡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0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7800" y="6000788"/>
                <a:ext cx="323850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77900" y="5145758"/>
                <a:ext cx="8001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equivariant </a:t>
                </a:r>
                <a:r>
                  <a:rPr lang="en-US" sz="3600" dirty="0" err="1">
                    <a:solidFill>
                      <a:srgbClr val="FF0000"/>
                    </a:solidFill>
                  </a:rPr>
                  <a:t>cohomology</a:t>
                </a:r>
                <a:r>
                  <a:rPr lang="en-US" sz="3600" dirty="0">
                    <a:solidFill>
                      <a:srgbClr val="FF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00" y="5145758"/>
                <a:ext cx="8001000" cy="646331"/>
              </a:xfrm>
              <a:prstGeom prst="rect">
                <a:avLst/>
              </a:prstGeom>
              <a:blipFill>
                <a:blip r:embed="rId5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4800" y="349293"/>
                <a:ext cx="2590800" cy="62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49293"/>
                <a:ext cx="2590800" cy="6243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95600" y="357644"/>
                <a:ext cx="3429000" cy="62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57644"/>
                <a:ext cx="3429000" cy="6243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24600" y="377425"/>
                <a:ext cx="2590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77425"/>
                <a:ext cx="259080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2700" y="2299764"/>
                <a:ext cx="9144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𝐴𝑛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𝑖𝑚𝑝𝑜𝑟𝑡𝑎𝑛𝑡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𝑣𝑖𝑒𝑤𝑝𝑜𝑖𝑛𝑡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𝑠𝑒𝑐𝑡𝑖𝑜𝑛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𝑓𝑎𝑚𝑖𝑙𝑖𝑒𝑠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𝑏𝑒𝑙𝑜𝑤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700" y="2299764"/>
                <a:ext cx="9144000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552700" y="3802894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Baulieu</a:t>
            </a:r>
            <a:r>
              <a:rPr lang="en-US" sz="3200" dirty="0"/>
              <a:t> &amp; Singer, 1988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93BB09-9B02-A7C6-5635-36F1988FE5F3}"/>
                  </a:ext>
                </a:extLst>
              </p:cNvPr>
              <p:cNvSpPr txBox="1"/>
              <p:nvPr/>
            </p:nvSpPr>
            <p:spPr>
              <a:xfrm>
                <a:off x="3581400" y="1453537"/>
                <a:ext cx="5029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𝑎𝑑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ℂ</m:t>
                          </m:r>
                        </m:e>
                      </m:d>
                    </m:oMath>
                  </m:oMathPara>
                </a14:m>
                <a:endParaRPr lang="en-US" sz="4000" b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93BB09-9B02-A7C6-5635-36F1988FE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1453537"/>
                <a:ext cx="5029200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1598B5C-5099-75C3-2234-CE957A97D869}"/>
              </a:ext>
            </a:extLst>
          </p:cNvPr>
          <p:cNvSpPr txBox="1"/>
          <p:nvPr/>
        </p:nvSpPr>
        <p:spPr>
          <a:xfrm>
            <a:off x="3048000" y="6038806"/>
            <a:ext cx="613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Group of gauge transformations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B51978-AA91-3EFD-9908-5FBEB168EB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86489" y="3657668"/>
            <a:ext cx="1008422" cy="11732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028768-A13C-81BE-F268-02C6F7C407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4800" y="3658479"/>
            <a:ext cx="1662044" cy="110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9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2" grpId="0"/>
      <p:bldP spid="12" grpId="0"/>
      <p:bldP spid="3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A60D17-DDE0-6CED-DECC-7E715AFCF8B7}"/>
                  </a:ext>
                </a:extLst>
              </p:cNvPr>
              <p:cNvSpPr txBox="1"/>
              <p:nvPr/>
            </p:nvSpPr>
            <p:spPr>
              <a:xfrm>
                <a:off x="304800" y="194296"/>
                <a:ext cx="9067800" cy="648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</a:rPr>
                  <a:t>closed observables: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𝑝𝑡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𝑇𝑟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𝑝𝑡</m:t>
                            </m:r>
                          </m:e>
                        </m:d>
                      </m:e>
                    </m:d>
                  </m:oMath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A60D17-DDE0-6CED-DECC-7E715AFCF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4296"/>
                <a:ext cx="9067800" cy="648191"/>
              </a:xfrm>
              <a:prstGeom prst="rect">
                <a:avLst/>
              </a:prstGeom>
              <a:blipFill>
                <a:blip r:embed="rId2"/>
                <a:stretch>
                  <a:fillRect t="-5660" b="-27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F60385-9339-B8A8-568D-3505FF10E305}"/>
                  </a:ext>
                </a:extLst>
              </p:cNvPr>
              <p:cNvSpPr txBox="1"/>
              <p:nvPr/>
            </p:nvSpPr>
            <p:spPr>
              <a:xfrm>
                <a:off x="165100" y="1004047"/>
                <a:ext cx="44323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} =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F60385-9339-B8A8-568D-3505FF10E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00" y="1004047"/>
                <a:ext cx="443230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3A5688-AE61-BE2A-7B65-251C4ABFC9D5}"/>
                  </a:ext>
                </a:extLst>
              </p:cNvPr>
              <p:cNvSpPr txBox="1"/>
              <p:nvPr/>
            </p:nvSpPr>
            <p:spPr>
              <a:xfrm>
                <a:off x="3048000" y="985741"/>
                <a:ext cx="4419600" cy="721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𝒪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𝒪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3A5688-AE61-BE2A-7B65-251C4ABF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985741"/>
                <a:ext cx="4419600" cy="7216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F902FD-D10A-517E-AA74-60FDDEA9CA75}"/>
                  </a:ext>
                </a:extLst>
              </p:cNvPr>
              <p:cNvSpPr txBox="1"/>
              <p:nvPr/>
            </p:nvSpPr>
            <p:spPr>
              <a:xfrm>
                <a:off x="165100" y="1839034"/>
                <a:ext cx="3886200" cy="12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supHide m:val="on"/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𝒪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F902FD-D10A-517E-AA74-60FDDEA9C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00" y="1839034"/>
                <a:ext cx="3886200" cy="12155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E71308-1471-94BD-A746-E0D3F05E3626}"/>
                  </a:ext>
                </a:extLst>
              </p:cNvPr>
              <p:cNvSpPr txBox="1"/>
              <p:nvPr/>
            </p:nvSpPr>
            <p:spPr>
              <a:xfrm>
                <a:off x="3695700" y="2057895"/>
                <a:ext cx="5283200" cy="659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7030A0"/>
                    </a:solidFill>
                  </a:rPr>
                  <a:t>only depends 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E71308-1471-94BD-A746-E0D3F05E3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700" y="2057895"/>
                <a:ext cx="5283200" cy="659604"/>
              </a:xfrm>
              <a:prstGeom prst="rect">
                <a:avLst/>
              </a:prstGeom>
              <a:blipFill>
                <a:blip r:embed="rId6"/>
                <a:stretch>
                  <a:fillRect l="-2884" t="-555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C6C211-59B6-5B7E-DC0F-C144AF50FCD6}"/>
                  </a:ext>
                </a:extLst>
              </p:cNvPr>
              <p:cNvSpPr txBox="1"/>
              <p:nvPr/>
            </p:nvSpPr>
            <p:spPr>
              <a:xfrm>
                <a:off x="752475" y="3276265"/>
                <a:ext cx="3886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Function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  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C6C211-59B6-5B7E-DC0F-C144AF50F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5" y="3276265"/>
                <a:ext cx="3886200" cy="584775"/>
              </a:xfrm>
              <a:prstGeom prst="rect">
                <a:avLst/>
              </a:prstGeom>
              <a:blipFill>
                <a:blip r:embed="rId7"/>
                <a:stretch>
                  <a:fillRect l="-391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7883AA-439F-BC04-3E42-D7A5B34CF8C2}"/>
                  </a:ext>
                </a:extLst>
              </p:cNvPr>
              <p:cNvSpPr txBox="1"/>
              <p:nvPr/>
            </p:nvSpPr>
            <p:spPr>
              <a:xfrm>
                <a:off x="3946525" y="3186132"/>
                <a:ext cx="4419600" cy="800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𝒪</m:t>
                                  </m:r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6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𝑡𝑤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7883AA-439F-BC04-3E42-D7A5B34CF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525" y="3186132"/>
                <a:ext cx="4419600" cy="8007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60B8E9E-84F4-53F8-0E66-91FAFA49C5BE}"/>
              </a:ext>
            </a:extLst>
          </p:cNvPr>
          <p:cNvSpPr txBox="1"/>
          <p:nvPr/>
        </p:nvSpPr>
        <p:spPr>
          <a:xfrm>
            <a:off x="1066800" y="4501022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Witten (1988):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1F2086-7926-0A5D-A989-5913BF766E69}"/>
                  </a:ext>
                </a:extLst>
              </p:cNvPr>
              <p:cNvSpPr txBox="1"/>
              <p:nvPr/>
            </p:nvSpPr>
            <p:spPr>
              <a:xfrm>
                <a:off x="565150" y="5599890"/>
                <a:ext cx="7937500" cy="690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independent of metric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on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1F2086-7926-0A5D-A989-5913BF766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50" y="5599890"/>
                <a:ext cx="7937500" cy="690895"/>
              </a:xfrm>
              <a:prstGeom prst="rect">
                <a:avLst/>
              </a:prstGeom>
              <a:blipFill>
                <a:blip r:embed="rId9"/>
                <a:stretch>
                  <a:fillRect t="-13274" b="-27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688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3344829-B063-1698-A753-47C3237B4334}"/>
              </a:ext>
            </a:extLst>
          </p:cNvPr>
          <p:cNvSpPr txBox="1"/>
          <p:nvPr/>
        </p:nvSpPr>
        <p:spPr>
          <a:xfrm>
            <a:off x="0" y="498911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Witten (1988) &amp; </a:t>
            </a:r>
            <a:r>
              <a:rPr lang="en-US" sz="3600" dirty="0" err="1"/>
              <a:t>Atiyah</a:t>
            </a:r>
            <a:r>
              <a:rPr lang="en-US" sz="3600" dirty="0"/>
              <a:t>&amp; Jeffrey(1990)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A9A3421-E3C9-714A-A278-366662594FCE}"/>
                  </a:ext>
                </a:extLst>
              </p:cNvPr>
              <p:cNvSpPr txBox="1"/>
              <p:nvPr/>
            </p:nvSpPr>
            <p:spPr>
              <a:xfrm>
                <a:off x="1016000" y="4266887"/>
                <a:ext cx="739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ℳ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=0 </m:t>
                        </m:r>
                      </m:e>
                    </m:d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/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A9A3421-E3C9-714A-A278-366662594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4266887"/>
                <a:ext cx="7391400" cy="707886"/>
              </a:xfrm>
              <a:prstGeom prst="rect">
                <a:avLst/>
              </a:prstGeom>
              <a:blipFill>
                <a:blip r:embed="rId3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908D735-926D-DD51-9A06-36549717399D}"/>
                  </a:ext>
                </a:extLst>
              </p:cNvPr>
              <p:cNvSpPr txBox="1"/>
              <p:nvPr/>
            </p:nvSpPr>
            <p:spPr>
              <a:xfrm>
                <a:off x="551543" y="5181600"/>
                <a:ext cx="8909957" cy="135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+∗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908D735-926D-DD51-9A06-365497173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43" y="5181600"/>
                <a:ext cx="8909957" cy="13599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330FE4-00E7-8782-618F-03154096AEAA}"/>
                  </a:ext>
                </a:extLst>
              </p:cNvPr>
              <p:cNvSpPr txBox="1"/>
              <p:nvPr/>
            </p:nvSpPr>
            <p:spPr>
              <a:xfrm>
                <a:off x="603250" y="1676400"/>
                <a:ext cx="79375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d>
                      <m:d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path integral localizes to </a:t>
                </a:r>
              </a:p>
              <a:p>
                <a:pPr algn="ctr"/>
                <a:r>
                  <a:rPr lang="en-US" sz="4400" dirty="0">
                    <a:solidFill>
                      <a:srgbClr val="FF0000"/>
                    </a:solidFill>
                  </a:rPr>
                  <a:t>an integral over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330FE4-00E7-8782-618F-03154096A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50" y="1676400"/>
                <a:ext cx="7937500" cy="1446550"/>
              </a:xfrm>
              <a:prstGeom prst="rect">
                <a:avLst/>
              </a:prstGeom>
              <a:blipFill>
                <a:blip r:embed="rId6"/>
                <a:stretch>
                  <a:fillRect t="-8439" r="-1613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9FC4A7E-E740-244B-5114-0C4987906386}"/>
                  </a:ext>
                </a:extLst>
              </p:cNvPr>
              <p:cNvSpPr txBox="1"/>
              <p:nvPr/>
            </p:nvSpPr>
            <p:spPr>
              <a:xfrm>
                <a:off x="990600" y="3352175"/>
                <a:ext cx="62166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⊂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𝒢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9FC4A7E-E740-244B-5114-0C4987906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352175"/>
                <a:ext cx="6216650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11E2A0EB-CE1A-8785-A39C-1E359EE79F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0342" y="7091"/>
            <a:ext cx="883658" cy="11381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E85FA4-5C5E-A396-C8AB-DEF892A70C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1850" y="33991"/>
            <a:ext cx="1123950" cy="111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3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475"/>
            <a:ext cx="9296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Glorious History Of </a:t>
            </a:r>
            <a:br>
              <a:rPr lang="en-US" dirty="0"/>
            </a:br>
            <a:r>
              <a:rPr lang="en-US" dirty="0"/>
              <a:t>4d Field Theory &amp; Four-Manifold Topology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524964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Instantons (BPST)  (1975)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41034" y="2522805"/>
                <a:ext cx="70006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Donaldson invariants (1982) 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034" y="2522805"/>
                <a:ext cx="7000634" cy="707886"/>
              </a:xfrm>
              <a:prstGeom prst="rect">
                <a:avLst/>
              </a:prstGeom>
              <a:blipFill>
                <a:blip r:embed="rId3"/>
                <a:stretch>
                  <a:fillRect l="-1480" t="-15517" r="-2089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6864604" y="163335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896100" y="270528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24123" y="3457161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TQFT (1988)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800600" y="35889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9075" y="4363568"/>
            <a:ext cx="8845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Seiberg</a:t>
            </a:r>
            <a:r>
              <a:rPr lang="en-US" sz="4000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-Witten Invariants (1994)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505881" y="54090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27727" y="5326365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F04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Revolution of 1995</a:t>
            </a:r>
          </a:p>
        </p:txBody>
      </p:sp>
    </p:spTree>
    <p:extLst>
      <p:ext uri="{BB962C8B-B14F-4D97-AF65-F5344CB8AC3E}">
        <p14:creationId xmlns:p14="http://schemas.microsoft.com/office/powerpoint/2010/main" val="48159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72AE6D2-3389-3F8E-4102-E7BE39ACF5F2}"/>
                  </a:ext>
                </a:extLst>
              </p:cNvPr>
              <p:cNvSpPr txBox="1"/>
              <p:nvPr/>
            </p:nvSpPr>
            <p:spPr>
              <a:xfrm>
                <a:off x="1301032" y="901454"/>
                <a:ext cx="67183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</a:rPr>
                  <a:t>Donaldson: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72AE6D2-3389-3F8E-4102-E7BE39ACF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032" y="901454"/>
                <a:ext cx="6718300" cy="646331"/>
              </a:xfrm>
              <a:prstGeom prst="rect">
                <a:avLst/>
              </a:prstGeom>
              <a:blipFill>
                <a:blip r:embed="rId2"/>
                <a:stretch>
                  <a:fillRect l="-2720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E304061-0D5D-AA7A-FFFE-85B6A292BFA0}"/>
              </a:ext>
            </a:extLst>
          </p:cNvPr>
          <p:cNvSpPr txBox="1"/>
          <p:nvPr/>
        </p:nvSpPr>
        <p:spPr>
          <a:xfrm>
            <a:off x="1872890" y="138607"/>
            <a:ext cx="5398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Donaldson Invariants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63F451-E8B4-6957-D55F-96389BABCB4F}"/>
                  </a:ext>
                </a:extLst>
              </p:cNvPr>
              <p:cNvSpPr txBox="1"/>
              <p:nvPr/>
            </p:nvSpPr>
            <p:spPr>
              <a:xfrm>
                <a:off x="1676400" y="3385823"/>
                <a:ext cx="5105400" cy="1606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ℳ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8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63F451-E8B4-6957-D55F-96389BABC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385823"/>
                <a:ext cx="5105400" cy="16060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90F012-C15B-FD50-D26A-C0025FA3B255}"/>
                  </a:ext>
                </a:extLst>
              </p:cNvPr>
              <p:cNvSpPr txBox="1"/>
              <p:nvPr/>
            </p:nvSpPr>
            <p:spPr>
              <a:xfrm>
                <a:off x="457200" y="5611098"/>
                <a:ext cx="8763000" cy="690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ℳ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, 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but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does not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90F012-C15B-FD50-D26A-C0025FA3B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611098"/>
                <a:ext cx="8763000" cy="690895"/>
              </a:xfrm>
              <a:prstGeom prst="rect">
                <a:avLst/>
              </a:prstGeom>
              <a:blipFill>
                <a:blip r:embed="rId4"/>
                <a:stretch>
                  <a:fillRect t="-12281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349971-E20E-3208-C475-F781181F9DF8}"/>
                  </a:ext>
                </a:extLst>
              </p:cNvPr>
              <p:cNvSpPr txBox="1"/>
              <p:nvPr/>
            </p:nvSpPr>
            <p:spPr>
              <a:xfrm>
                <a:off x="457200" y="2017839"/>
                <a:ext cx="7543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ℚ</m:t>
                      </m:r>
                    </m:oMath>
                  </m:oMathPara>
                </a14:m>
                <a:endParaRPr lang="en-US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349971-E20E-3208-C475-F781181F9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17839"/>
                <a:ext cx="7543800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847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99B5B0-6584-6C0B-82B4-61047D22FFB1}"/>
                  </a:ext>
                </a:extLst>
              </p:cNvPr>
              <p:cNvSpPr txBox="1"/>
              <p:nvPr/>
            </p:nvSpPr>
            <p:spPr>
              <a:xfrm>
                <a:off x="381000" y="1905000"/>
                <a:ext cx="43561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sz="6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6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99B5B0-6584-6C0B-82B4-61047D22F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05000"/>
                <a:ext cx="4356100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E9EBB88-4FBB-B1C1-F668-DA95AA31255F}"/>
              </a:ext>
            </a:extLst>
          </p:cNvPr>
          <p:cNvSpPr txBox="1"/>
          <p:nvPr/>
        </p:nvSpPr>
        <p:spPr>
          <a:xfrm>
            <a:off x="2164991" y="457200"/>
            <a:ext cx="3918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Main Statement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AD7F0B-C381-51B4-D71D-D67FAE47B680}"/>
                  </a:ext>
                </a:extLst>
              </p:cNvPr>
              <p:cNvSpPr txBox="1"/>
              <p:nvPr/>
            </p:nvSpPr>
            <p:spPr>
              <a:xfrm>
                <a:off x="3067050" y="1905000"/>
                <a:ext cx="60325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=: </m:t>
                          </m:r>
                          <m:r>
                            <a:rPr lang="en-US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𝐷𝑊</m:t>
                          </m:r>
                        </m:sub>
                      </m:sSub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AD7F0B-C381-51B4-D71D-D67FAE47B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050" y="1905000"/>
                <a:ext cx="6032500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AE5501B-9E58-9C37-F06E-F15E4004A689}"/>
                  </a:ext>
                </a:extLst>
              </p:cNvPr>
              <p:cNvSpPr txBox="1"/>
              <p:nvPr/>
            </p:nvSpPr>
            <p:spPr>
              <a:xfrm>
                <a:off x="1600200" y="3660577"/>
                <a:ext cx="5334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𝐷𝑊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only depends on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AE5501B-9E58-9C37-F06E-F15E4004A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660577"/>
                <a:ext cx="5334000" cy="707886"/>
              </a:xfrm>
              <a:prstGeom prst="rect">
                <a:avLst/>
              </a:prstGeom>
              <a:blipFill>
                <a:blip r:embed="rId4"/>
                <a:stretch>
                  <a:fillRect t="-15385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D19382-1A81-CFE0-AACF-573D12716292}"/>
                  </a:ext>
                </a:extLst>
              </p:cNvPr>
              <p:cNvSpPr txBox="1"/>
              <p:nvPr/>
            </p:nvSpPr>
            <p:spPr>
              <a:xfrm>
                <a:off x="685800" y="4831140"/>
                <a:ext cx="73152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7030A0"/>
                    </a:solidFill>
                  </a:rPr>
                  <a:t>1. oriented diffeomorphism type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  <a:p>
                <a:pPr algn="ctr"/>
                <a:r>
                  <a:rPr lang="en-US" sz="3600" dirty="0">
                    <a:solidFill>
                      <a:srgbClr val="7030A0"/>
                    </a:solidFill>
                  </a:rPr>
                  <a:t>2. A choice of ‘t Hooft flux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D19382-1A81-CFE0-AACF-573D12716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831140"/>
                <a:ext cx="7315200" cy="1200329"/>
              </a:xfrm>
              <a:prstGeom prst="rect">
                <a:avLst/>
              </a:prstGeom>
              <a:blipFill>
                <a:blip r:embed="rId5"/>
                <a:stretch>
                  <a:fillRect l="-2583" t="-8163" b="-18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55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E704E6-7A62-F2D3-471D-7A604B3A782B}"/>
                  </a:ext>
                </a:extLst>
              </p:cNvPr>
              <p:cNvSpPr txBox="1"/>
              <p:nvPr/>
            </p:nvSpPr>
            <p:spPr>
              <a:xfrm>
                <a:off x="1143000" y="457200"/>
                <a:ext cx="6858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Evaluation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𝐷𝑊</m:t>
                        </m:r>
                      </m:sub>
                    </m:sSub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E704E6-7A62-F2D3-471D-7A604B3A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57200"/>
                <a:ext cx="6858000" cy="830997"/>
              </a:xfrm>
              <a:prstGeom prst="rect">
                <a:avLst/>
              </a:prstGeom>
              <a:blipFill>
                <a:blip r:embed="rId3"/>
                <a:stretch>
                  <a:fillRect l="-4089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314615A-38FF-4B33-6837-0DB441F50F88}"/>
                  </a:ext>
                </a:extLst>
              </p:cNvPr>
              <p:cNvSpPr txBox="1"/>
              <p:nvPr/>
            </p:nvSpPr>
            <p:spPr>
              <a:xfrm>
                <a:off x="925286" y="1740084"/>
                <a:ext cx="7848600" cy="757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𝐷𝑊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4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314615A-38FF-4B33-6837-0DB441F50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286" y="1740084"/>
                <a:ext cx="7848600" cy="757387"/>
              </a:xfrm>
              <a:prstGeom prst="rect">
                <a:avLst/>
              </a:prstGeom>
              <a:blipFill>
                <a:blip r:embed="rId4"/>
                <a:stretch>
                  <a:fillRect t="-13600" b="-2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F0135A-4965-4C4B-26A3-6053212004FF}"/>
                  </a:ext>
                </a:extLst>
              </p:cNvPr>
              <p:cNvSpPr txBox="1"/>
              <p:nvPr/>
            </p:nvSpPr>
            <p:spPr>
              <a:xfrm>
                <a:off x="277586" y="2704188"/>
                <a:ext cx="9144000" cy="702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C00000"/>
                    </a:solidFill>
                  </a:rPr>
                  <a:t>Consider metric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 in the limit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F0135A-4965-4C4B-26A3-605321200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86" y="2704188"/>
                <a:ext cx="9144000" cy="702052"/>
              </a:xfrm>
              <a:prstGeom prst="rect">
                <a:avLst/>
              </a:prstGeom>
              <a:blipFill>
                <a:blip r:embed="rId5"/>
                <a:stretch>
                  <a:fillRect l="-2067" t="-11304" b="-2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B4F3F4-04CE-A2BE-19D0-68689FB6C158}"/>
                  </a:ext>
                </a:extLst>
              </p:cNvPr>
              <p:cNvSpPr txBox="1"/>
              <p:nvPr/>
            </p:nvSpPr>
            <p:spPr>
              <a:xfrm>
                <a:off x="1447800" y="3551832"/>
                <a:ext cx="6248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</a:rPr>
                  <a:t>Use </a:t>
                </a:r>
                <a:r>
                  <a:rPr lang="en-US" sz="4000" dirty="0" err="1">
                    <a:solidFill>
                      <a:srgbClr val="7030A0"/>
                    </a:solidFill>
                  </a:rPr>
                  <a:t>Seiberg</a:t>
                </a:r>
                <a:r>
                  <a:rPr lang="en-US" sz="4000" dirty="0">
                    <a:solidFill>
                      <a:srgbClr val="7030A0"/>
                    </a:solidFill>
                  </a:rPr>
                  <a:t>-Witten LEET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B4F3F4-04CE-A2BE-19D0-68689FB6C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551832"/>
                <a:ext cx="6248400" cy="707886"/>
              </a:xfrm>
              <a:prstGeom prst="rect">
                <a:avLst/>
              </a:prstGeom>
              <a:blipFill>
                <a:blip r:embed="rId6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F78724-160D-C248-DC1A-B42EA1D13A08}"/>
                  </a:ext>
                </a:extLst>
              </p:cNvPr>
              <p:cNvSpPr txBox="1"/>
              <p:nvPr/>
            </p:nvSpPr>
            <p:spPr>
              <a:xfrm>
                <a:off x="1600200" y="4649213"/>
                <a:ext cx="5410200" cy="820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𝐷𝑊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𝐶𝑜𝑢𝑙</m:t>
                        </m:r>
                      </m:sub>
                      <m:sup>
                        <m:r>
                          <a:rPr lang="en-US" sz="4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bSup>
                    <m:r>
                      <a:rPr lang="en-US" sz="4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+</m:t>
                    </m:r>
                    <m:sSubSup>
                      <m:sSubSupPr>
                        <m:ctrlPr>
                          <a:rPr lang="en-US" sz="4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𝑆𝑊</m:t>
                        </m:r>
                      </m:sub>
                      <m:sup>
                        <m:r>
                          <a:rPr lang="en-US" sz="4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bSup>
                  </m:oMath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F78724-160D-C248-DC1A-B42EA1D13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649213"/>
                <a:ext cx="5410200" cy="8208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2DEE0A-C492-9F03-5EC6-BEB858AD058A}"/>
                  </a:ext>
                </a:extLst>
              </p:cNvPr>
              <p:cNvSpPr txBox="1"/>
              <p:nvPr/>
            </p:nvSpPr>
            <p:spPr>
              <a:xfrm>
                <a:off x="2057400" y="5898206"/>
                <a:ext cx="7696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</a:rPr>
                  <a:t>oriented line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2,+</m:t>
                        </m:r>
                      </m:sup>
                    </m:sSup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2DEE0A-C492-9F03-5EC6-BEB858AD0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898206"/>
                <a:ext cx="7696200" cy="707886"/>
              </a:xfrm>
              <a:prstGeom prst="rect">
                <a:avLst/>
              </a:prstGeom>
              <a:blipFill>
                <a:blip r:embed="rId8"/>
                <a:stretch>
                  <a:fillRect t="-14655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E7C7566-CAAF-D654-A5EC-3C7597300146}"/>
              </a:ext>
            </a:extLst>
          </p:cNvPr>
          <p:cNvSpPr txBox="1"/>
          <p:nvPr/>
        </p:nvSpPr>
        <p:spPr>
          <a:xfrm>
            <a:off x="7162800" y="483012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Witten 94</a:t>
            </a:r>
          </a:p>
          <a:p>
            <a:r>
              <a:rPr lang="en-US" dirty="0"/>
              <a:t>Moore-Witten 97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52230A8-44A1-6446-3B02-39812891EEBC}"/>
                  </a:ext>
                </a:extLst>
              </p:cNvPr>
              <p:cNvSpPr txBox="1"/>
              <p:nvPr/>
            </p:nvSpPr>
            <p:spPr>
              <a:xfrm>
                <a:off x="-133350" y="5909860"/>
                <a:ext cx="25527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=1 :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52230A8-44A1-6446-3B02-39812891E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3350" y="5909860"/>
                <a:ext cx="2552700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153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33BE9F-3C59-7A54-830E-CB5CE9556280}"/>
                  </a:ext>
                </a:extLst>
              </p:cNvPr>
              <p:cNvSpPr txBox="1"/>
              <p:nvPr/>
            </p:nvSpPr>
            <p:spPr>
              <a:xfrm>
                <a:off x="241300" y="990600"/>
                <a:ext cx="8686800" cy="976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0000FF"/>
                    </a:solidFill>
                  </a:rPr>
                  <a:t>One can deduce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𝑆𝑊</m:t>
                        </m:r>
                      </m:sub>
                      <m:sup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bSup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srgbClr val="0000FF"/>
                    </a:solidFill>
                  </a:rPr>
                  <a:t>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Coul</m:t>
                        </m:r>
                      </m:sub>
                      <m:sup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bSup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33BE9F-3C59-7A54-830E-CB5CE9556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00" y="990600"/>
                <a:ext cx="8686800" cy="976678"/>
              </a:xfrm>
              <a:prstGeom prst="rect">
                <a:avLst/>
              </a:prstGeom>
              <a:blipFill>
                <a:blip r:embed="rId2"/>
                <a:stretch>
                  <a:fillRect l="-3228" t="-312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D05B3ED-6923-2920-5BF9-9550E3248768}"/>
                  </a:ext>
                </a:extLst>
              </p:cNvPr>
              <p:cNvSpPr txBox="1"/>
              <p:nvPr/>
            </p:nvSpPr>
            <p:spPr>
              <a:xfrm>
                <a:off x="1371600" y="3962400"/>
                <a:ext cx="7543800" cy="976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0000FF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4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start</m:t>
                    </m:r>
                    <m:r>
                      <a:rPr lang="en-US" sz="4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sz="4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Sup>
                      <m:sSubSupPr>
                        <m:ctrlP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Coul</m:t>
                        </m:r>
                      </m:sub>
                      <m:sup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bSup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D05B3ED-6923-2920-5BF9-9550E3248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962400"/>
                <a:ext cx="7543800" cy="976678"/>
              </a:xfrm>
              <a:prstGeom prst="rect">
                <a:avLst/>
              </a:prstGeom>
              <a:blipFill>
                <a:blip r:embed="rId3"/>
                <a:stretch>
                  <a:fillRect l="-3635" t="-3125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8534D41-0633-F201-DD2E-08710B55DEFF}"/>
              </a:ext>
            </a:extLst>
          </p:cNvPr>
          <p:cNvSpPr txBox="1"/>
          <p:nvPr/>
        </p:nvSpPr>
        <p:spPr>
          <a:xfrm>
            <a:off x="2667000" y="2057400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Moore-Witten, 1997</a:t>
            </a:r>
          </a:p>
        </p:txBody>
      </p:sp>
    </p:spTree>
    <p:extLst>
      <p:ext uri="{BB962C8B-B14F-4D97-AF65-F5344CB8AC3E}">
        <p14:creationId xmlns:p14="http://schemas.microsoft.com/office/powerpoint/2010/main" val="249539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6C684E-4CC6-1CC8-52F8-6D6EB3D22E8D}"/>
                  </a:ext>
                </a:extLst>
              </p:cNvPr>
              <p:cNvSpPr txBox="1"/>
              <p:nvPr/>
            </p:nvSpPr>
            <p:spPr>
              <a:xfrm>
                <a:off x="-60960" y="0"/>
                <a:ext cx="2667000" cy="893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𝐶𝑜𝑢𝑙</m:t>
                          </m:r>
                        </m:sub>
                        <m:sup>
                          <m:r>
                            <a:rPr lang="en-US" sz="4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b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6C684E-4CC6-1CC8-52F8-6D6EB3D22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960" y="0"/>
                <a:ext cx="2667000" cy="8937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BD3201-15C5-4E9B-A32A-54E2658E43B9}"/>
                  </a:ext>
                </a:extLst>
              </p:cNvPr>
              <p:cNvSpPr txBox="1"/>
              <p:nvPr/>
            </p:nvSpPr>
            <p:spPr>
              <a:xfrm>
                <a:off x="2631440" y="66092"/>
                <a:ext cx="64008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0000FF"/>
                    </a:solidFill>
                  </a:rPr>
                  <a:t>Integral over the Coulomb branch of </a:t>
                </a:r>
                <a:r>
                  <a:rPr lang="en-US" sz="3200" dirty="0" err="1">
                    <a:solidFill>
                      <a:srgbClr val="0000FF"/>
                    </a:solidFill>
                  </a:rPr>
                  <a:t>vacua</a:t>
                </a:r>
                <a:r>
                  <a:rPr lang="en-US" sz="3200" dirty="0">
                    <a:solidFill>
                      <a:srgbClr val="0000FF"/>
                    </a:solidFill>
                  </a:rPr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, </m:t>
                    </m:r>
                  </m:oMath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BD3201-15C5-4E9B-A32A-54E2658E4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440" y="66092"/>
                <a:ext cx="6400800" cy="1077218"/>
              </a:xfrm>
              <a:prstGeom prst="rect">
                <a:avLst/>
              </a:prstGeom>
              <a:blipFill>
                <a:blip r:embed="rId3"/>
                <a:stretch>
                  <a:fillRect l="-667" t="-7345" r="-200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6D432323-4446-FCDF-08DA-1A4FD4CEFF40}"/>
              </a:ext>
            </a:extLst>
          </p:cNvPr>
          <p:cNvGrpSpPr/>
          <p:nvPr/>
        </p:nvGrpSpPr>
        <p:grpSpPr>
          <a:xfrm>
            <a:off x="838201" y="5039138"/>
            <a:ext cx="5968999" cy="1566230"/>
            <a:chOff x="457200" y="2590800"/>
            <a:chExt cx="8382000" cy="20574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7D55D5-FE21-7E70-EBAD-C0B904E59C51}"/>
                </a:ext>
              </a:extLst>
            </p:cNvPr>
            <p:cNvCxnSpPr/>
            <p:nvPr/>
          </p:nvCxnSpPr>
          <p:spPr>
            <a:xfrm>
              <a:off x="7010400" y="2590800"/>
              <a:ext cx="1828800" cy="2057400"/>
            </a:xfrm>
            <a:prstGeom prst="line">
              <a:avLst/>
            </a:prstGeom>
            <a:ln w="76200">
              <a:solidFill>
                <a:srgbClr val="0F04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971237F-3A4E-7B72-3E9F-EDB0F57EEE8A}"/>
                </a:ext>
              </a:extLst>
            </p:cNvPr>
            <p:cNvCxnSpPr/>
            <p:nvPr/>
          </p:nvCxnSpPr>
          <p:spPr>
            <a:xfrm>
              <a:off x="457200" y="2590800"/>
              <a:ext cx="1828800" cy="2057400"/>
            </a:xfrm>
            <a:prstGeom prst="line">
              <a:avLst/>
            </a:prstGeom>
            <a:ln w="76200">
              <a:solidFill>
                <a:srgbClr val="0F04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D77401D-F9FE-D22F-11D8-BAD89A4F12BF}"/>
                </a:ext>
              </a:extLst>
            </p:cNvPr>
            <p:cNvCxnSpPr/>
            <p:nvPr/>
          </p:nvCxnSpPr>
          <p:spPr>
            <a:xfrm>
              <a:off x="457200" y="2590800"/>
              <a:ext cx="6553200" cy="2"/>
            </a:xfrm>
            <a:prstGeom prst="line">
              <a:avLst/>
            </a:prstGeom>
            <a:ln w="76200">
              <a:solidFill>
                <a:srgbClr val="0F04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D64C5C3-9BA2-DBDC-91D9-6CD8859C3A90}"/>
                </a:ext>
              </a:extLst>
            </p:cNvPr>
            <p:cNvCxnSpPr/>
            <p:nvPr/>
          </p:nvCxnSpPr>
          <p:spPr>
            <a:xfrm>
              <a:off x="2261755" y="4624274"/>
              <a:ext cx="6553200" cy="2"/>
            </a:xfrm>
            <a:prstGeom prst="line">
              <a:avLst/>
            </a:prstGeom>
            <a:ln w="76200">
              <a:solidFill>
                <a:srgbClr val="0F04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597DAB9-840F-D475-ACCF-186B4CAA1B60}"/>
                </a:ext>
              </a:extLst>
            </p:cNvPr>
            <p:cNvSpPr/>
            <p:nvPr/>
          </p:nvSpPr>
          <p:spPr>
            <a:xfrm>
              <a:off x="2286001" y="3276598"/>
              <a:ext cx="435531" cy="26487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2" descr="Image result for torus">
            <a:extLst>
              <a:ext uri="{FF2B5EF4-FFF2-40B4-BE49-F238E27FC236}">
                <a16:creationId xmlns:a16="http://schemas.microsoft.com/office/drawing/2014/main" id="{E989C400-4ACC-D88A-FA8B-7CD30E2E1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91465" y="2585142"/>
            <a:ext cx="1610955" cy="141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pinched torus">
            <a:extLst>
              <a:ext uri="{FF2B5EF4-FFF2-40B4-BE49-F238E27FC236}">
                <a16:creationId xmlns:a16="http://schemas.microsoft.com/office/drawing/2014/main" id="{D0A8AFAB-CEB1-7F6D-505D-1AA7355D0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69738" y="2181280"/>
            <a:ext cx="1967781" cy="180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32D48F-0486-46A5-43C8-6DAA852BFE3F}"/>
              </a:ext>
            </a:extLst>
          </p:cNvPr>
          <p:cNvCxnSpPr>
            <a:cxnSpLocks/>
          </p:cNvCxnSpPr>
          <p:nvPr/>
        </p:nvCxnSpPr>
        <p:spPr>
          <a:xfrm flipH="1">
            <a:off x="2315988" y="3855097"/>
            <a:ext cx="57978" cy="1469566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2354A-2A6F-C4BE-B651-C560A1EB8C98}"/>
              </a:ext>
            </a:extLst>
          </p:cNvPr>
          <p:cNvCxnSpPr>
            <a:cxnSpLocks/>
          </p:cNvCxnSpPr>
          <p:nvPr/>
        </p:nvCxnSpPr>
        <p:spPr>
          <a:xfrm>
            <a:off x="5696943" y="4261297"/>
            <a:ext cx="0" cy="1362496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645D1D7-12A3-BAB8-0200-B51F0ADB4EBF}"/>
              </a:ext>
            </a:extLst>
          </p:cNvPr>
          <p:cNvSpPr/>
          <p:nvPr/>
        </p:nvSpPr>
        <p:spPr>
          <a:xfrm>
            <a:off x="5611163" y="5645658"/>
            <a:ext cx="199626" cy="235267"/>
          </a:xfrm>
          <a:prstGeom prst="ellipse">
            <a:avLst/>
          </a:prstGeom>
          <a:solidFill>
            <a:srgbClr val="0F0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4FFC97-C084-5911-48C1-B16ECE36B4F0}"/>
                  </a:ext>
                </a:extLst>
              </p:cNvPr>
              <p:cNvSpPr txBox="1"/>
              <p:nvPr/>
            </p:nvSpPr>
            <p:spPr>
              <a:xfrm>
                <a:off x="5668619" y="5581344"/>
                <a:ext cx="75075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  <a:cs typeface="Arial" panose="020B0604020202020204" pitchFamily="34" charset="0"/>
                        </a:rPr>
                        <m:t>𝑢</m:t>
                      </m:r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4FFC97-C084-5911-48C1-B16ECE36B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619" y="5581344"/>
                <a:ext cx="750759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E22B60-5447-31DD-E09B-8E19EACF3501}"/>
                  </a:ext>
                </a:extLst>
              </p:cNvPr>
              <p:cNvSpPr txBox="1"/>
              <p:nvPr/>
            </p:nvSpPr>
            <p:spPr>
              <a:xfrm>
                <a:off x="4209709" y="3709824"/>
                <a:ext cx="433799" cy="333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E22B60-5447-31DD-E09B-8E19EACF3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709" y="3709824"/>
                <a:ext cx="433799" cy="333811"/>
              </a:xfrm>
              <a:prstGeom prst="rect">
                <a:avLst/>
              </a:prstGeom>
              <a:blipFill>
                <a:blip r:embed="rId7"/>
                <a:stretch>
                  <a:fillRect r="-5634" b="-4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4" descr="Image result for pinched torus">
            <a:extLst>
              <a:ext uri="{FF2B5EF4-FFF2-40B4-BE49-F238E27FC236}">
                <a16:creationId xmlns:a16="http://schemas.microsoft.com/office/drawing/2014/main" id="{1B53DF16-4825-7E4B-3370-E040C3A9F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90567" y="2794249"/>
            <a:ext cx="1967781" cy="180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7F25610-51BF-B2F8-4C45-EB4D6C3EFBA7}"/>
              </a:ext>
            </a:extLst>
          </p:cNvPr>
          <p:cNvCxnSpPr>
            <a:cxnSpLocks/>
          </p:cNvCxnSpPr>
          <p:nvPr/>
        </p:nvCxnSpPr>
        <p:spPr>
          <a:xfrm>
            <a:off x="4035454" y="4425926"/>
            <a:ext cx="0" cy="1279763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07CF1D-6E89-0CA1-E8DA-49842ED3EBD1}"/>
                  </a:ext>
                </a:extLst>
              </p:cNvPr>
              <p:cNvSpPr txBox="1"/>
              <p:nvPr/>
            </p:nvSpPr>
            <p:spPr>
              <a:xfrm>
                <a:off x="4035454" y="5665544"/>
                <a:ext cx="101770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07CF1D-6E89-0CA1-E8DA-49842ED3E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454" y="5665544"/>
                <a:ext cx="1017709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D9253275-E71C-8FEF-DD1E-C010E7A90C06}"/>
              </a:ext>
            </a:extLst>
          </p:cNvPr>
          <p:cNvSpPr/>
          <p:nvPr/>
        </p:nvSpPr>
        <p:spPr>
          <a:xfrm>
            <a:off x="3861201" y="5817011"/>
            <a:ext cx="348507" cy="2242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0E9087F-AFF3-43AD-5D98-62294125B4B1}"/>
                  </a:ext>
                </a:extLst>
              </p:cNvPr>
              <p:cNvSpPr txBox="1"/>
              <p:nvPr/>
            </p:nvSpPr>
            <p:spPr>
              <a:xfrm flipH="1">
                <a:off x="1548264" y="4997803"/>
                <a:ext cx="14784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0E9087F-AFF3-43AD-5D98-62294125B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548264" y="4997803"/>
                <a:ext cx="1478482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C562AD-87B2-41F1-C84A-6CB4CB92CBC4}"/>
                  </a:ext>
                </a:extLst>
              </p:cNvPr>
              <p:cNvSpPr txBox="1"/>
              <p:nvPr/>
            </p:nvSpPr>
            <p:spPr>
              <a:xfrm>
                <a:off x="6405118" y="2814034"/>
                <a:ext cx="158162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𝑆𝑊</m:t>
                          </m:r>
                        </m:sub>
                      </m:sSub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C562AD-87B2-41F1-C84A-6CB4CB92C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118" y="2814034"/>
                <a:ext cx="1581622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FC4767-0CEE-A1FA-80F2-6AA88C1F754A}"/>
                  </a:ext>
                </a:extLst>
              </p:cNvPr>
              <p:cNvSpPr txBox="1"/>
              <p:nvPr/>
            </p:nvSpPr>
            <p:spPr>
              <a:xfrm>
                <a:off x="368738" y="1247806"/>
                <a:ext cx="768194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𝑆𝑈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  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parametrized by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𝑇𝑟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FC4767-0CEE-A1FA-80F2-6AA88C1F7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38" y="1247806"/>
                <a:ext cx="7681940" cy="523220"/>
              </a:xfrm>
              <a:prstGeom prst="rect">
                <a:avLst/>
              </a:prstGeom>
              <a:blipFill>
                <a:blip r:embed="rId11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42A88E78-E95B-AF32-DD32-8735E21A722F}"/>
              </a:ext>
            </a:extLst>
          </p:cNvPr>
          <p:cNvSpPr txBox="1"/>
          <p:nvPr/>
        </p:nvSpPr>
        <p:spPr>
          <a:xfrm>
            <a:off x="0" y="1725104"/>
            <a:ext cx="87752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Measure is computed using  SW LEET for U(1) VM </a:t>
            </a:r>
          </a:p>
        </p:txBody>
      </p:sp>
    </p:spTree>
    <p:extLst>
      <p:ext uri="{BB962C8B-B14F-4D97-AF65-F5344CB8AC3E}">
        <p14:creationId xmlns:p14="http://schemas.microsoft.com/office/powerpoint/2010/main" val="350798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/>
      <p:bldP spid="23" grpId="0"/>
      <p:bldP spid="24" grpId="0" animBg="1"/>
      <p:bldP spid="25" grpId="0"/>
      <p:bldP spid="3" grpId="0"/>
      <p:bldP spid="14" grpId="0"/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294" y="-135367"/>
            <a:ext cx="8229600" cy="1143000"/>
          </a:xfrm>
        </p:spPr>
        <p:txBody>
          <a:bodyPr/>
          <a:lstStyle/>
          <a:p>
            <a:r>
              <a:rPr lang="en-US" dirty="0"/>
              <a:t>u-Plane Integral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23900" y="2715456"/>
                <a:ext cx="8115300" cy="1343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num>
                        <m:den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2715456"/>
                <a:ext cx="8115300" cy="13433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13835" y="4443156"/>
                <a:ext cx="2860517" cy="664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835" y="4443156"/>
                <a:ext cx="2860517" cy="6643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FC8BE5C-7A2B-B214-055E-DA35BBC63CF2}"/>
              </a:ext>
            </a:extLst>
          </p:cNvPr>
          <p:cNvSpPr txBox="1"/>
          <p:nvPr/>
        </p:nvSpPr>
        <p:spPr>
          <a:xfrm>
            <a:off x="723900" y="1007633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SW94:  Coulomb branch has a modular parametrization: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A51670-B28D-0146-8E9C-9E3E87F57BFE}"/>
                  </a:ext>
                </a:extLst>
              </p:cNvPr>
              <p:cNvSpPr txBox="1"/>
              <p:nvPr/>
            </p:nvSpPr>
            <p:spPr>
              <a:xfrm>
                <a:off x="838200" y="5496424"/>
                <a:ext cx="6934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</a:rPr>
                  <a:t>Coulomb branch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≅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𝑈𝐻𝑃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A51670-B28D-0146-8E9C-9E3E87F57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96424"/>
                <a:ext cx="6934200" cy="707886"/>
              </a:xfrm>
              <a:prstGeom prst="rect">
                <a:avLst/>
              </a:prstGeom>
              <a:blipFill>
                <a:blip r:embed="rId4"/>
                <a:stretch>
                  <a:fillRect l="-3166" t="-14655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127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5100"/>
            <a:ext cx="9142937" cy="54864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76200" y="5638828"/>
                <a:ext cx="9220200" cy="121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sz="4400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lit/>
                        </m:rPr>
                        <a:rPr lang="en-US" sz="4400" b="0" i="1" smtClean="0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⊂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𝑆𝐿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5638828"/>
                <a:ext cx="9220200" cy="1217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44469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176BCFF-7B65-4F07-1986-697E4E49AE0E}"/>
                  </a:ext>
                </a:extLst>
              </p:cNvPr>
              <p:cNvSpPr txBox="1"/>
              <p:nvPr/>
            </p:nvSpPr>
            <p:spPr>
              <a:xfrm>
                <a:off x="0" y="275382"/>
                <a:ext cx="9179560" cy="13774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𝐶𝑜𝑢𝑙</m:t>
                          </m:r>
                        </m:sub>
                        <m:sup>
                          <m:r>
                            <a:rPr lang="en-US" sz="3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bSup>
                      <m:d>
                        <m:dPr>
                          <m:ctrlPr>
                            <a:rPr lang="en-US" sz="3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600" b="0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en-US" sz="36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supHide m:val="on"/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600" b="0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e>
                          </m:d>
                        </m:sub>
                        <m:sup/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  <m:r>
                            <a:rPr lang="en-US" sz="3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ℋ</m:t>
                          </m:r>
                          <m:d>
                            <m:dPr>
                              <m:ctrlP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f>
                            <m:fPr>
                              <m:ctrlP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36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acc>
                            </m:den>
                          </m:f>
                          <m:r>
                            <a:rPr lang="en-US" sz="3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36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36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acc>
                              <m: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4000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176BCFF-7B65-4F07-1986-697E4E49A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382"/>
                <a:ext cx="9179560" cy="13774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8B22F2-8410-058F-2748-E746F2E1376F}"/>
                  </a:ext>
                </a:extLst>
              </p:cNvPr>
              <p:cNvSpPr txBox="1"/>
              <p:nvPr/>
            </p:nvSpPr>
            <p:spPr>
              <a:xfrm>
                <a:off x="228600" y="2227533"/>
                <a:ext cx="2800350" cy="7285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4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p>
                      <m:d>
                        <m:dPr>
                          <m:ctrlPr>
                            <a:rPr lang="en-US" sz="4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4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4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  <m:r>
                            <a:rPr lang="en-US" sz="4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4000" b="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8B22F2-8410-058F-2748-E746F2E13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27533"/>
                <a:ext cx="2800350" cy="7285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A399387-939A-C7E5-F250-EB4A13BF65D9}"/>
              </a:ext>
            </a:extLst>
          </p:cNvPr>
          <p:cNvSpPr txBox="1"/>
          <p:nvPr/>
        </p:nvSpPr>
        <p:spPr>
          <a:xfrm>
            <a:off x="3028950" y="1943289"/>
            <a:ext cx="4911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Comes from the </a:t>
            </a:r>
          </a:p>
          <a:p>
            <a:r>
              <a:rPr lang="en-US" sz="4000" dirty="0">
                <a:solidFill>
                  <a:srgbClr val="C00000"/>
                </a:solidFill>
              </a:rPr>
              <a:t>photon path integral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C4EE30-D991-F64C-48C2-F7D9322FC81B}"/>
                  </a:ext>
                </a:extLst>
              </p:cNvPr>
              <p:cNvSpPr txBox="1"/>
              <p:nvPr/>
            </p:nvSpPr>
            <p:spPr>
              <a:xfrm>
                <a:off x="1123950" y="3301696"/>
                <a:ext cx="71247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0000FF"/>
                    </a:solidFill>
                  </a:rPr>
                  <a:t>Not holomorphic in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𝑜𝑟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C4EE30-D991-F64C-48C2-F7D9322FC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950" y="3301696"/>
                <a:ext cx="7124700" cy="707886"/>
              </a:xfrm>
              <a:prstGeom prst="rect">
                <a:avLst/>
              </a:prstGeom>
              <a:blipFill>
                <a:blip r:embed="rId4"/>
                <a:stretch>
                  <a:fillRect l="-2994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7E4AE5C-4BA9-1086-719E-CB936CAA63C3}"/>
              </a:ext>
            </a:extLst>
          </p:cNvPr>
          <p:cNvSpPr txBox="1"/>
          <p:nvPr/>
        </p:nvSpPr>
        <p:spPr>
          <a:xfrm>
            <a:off x="685800" y="4122903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Continuously metric dependent.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F0C920-110B-465D-4B96-F484C7E002FD}"/>
                  </a:ext>
                </a:extLst>
              </p:cNvPr>
              <p:cNvSpPr txBox="1"/>
              <p:nvPr/>
            </p:nvSpPr>
            <p:spPr>
              <a:xfrm>
                <a:off x="609600" y="4921476"/>
                <a:ext cx="8305800" cy="728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40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  <m:sup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p>
                    <m:d>
                      <m:dPr>
                        <m:ctrlP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4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400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</m:oMath>
                </a14:m>
                <a:r>
                  <a:rPr lang="en-US" sz="4000" dirty="0">
                    <a:solidFill>
                      <a:srgbClr val="00B050"/>
                    </a:solidFill>
                  </a:rPr>
                  <a:t> 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B050"/>
                    </a:solidFill>
                  </a:rPr>
                  <a:t>Is a mock Jacobi form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F0C920-110B-465D-4B96-F484C7E00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921476"/>
                <a:ext cx="8305800" cy="728533"/>
              </a:xfrm>
              <a:prstGeom prst="rect">
                <a:avLst/>
              </a:prstGeom>
              <a:blipFill>
                <a:blip r:embed="rId5"/>
                <a:stretch>
                  <a:fillRect t="-11667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99F9E48-907C-C439-3ADA-DABB6EB41860}"/>
              </a:ext>
            </a:extLst>
          </p:cNvPr>
          <p:cNvSpPr txBox="1"/>
          <p:nvPr/>
        </p:nvSpPr>
        <p:spPr>
          <a:xfrm>
            <a:off x="483053" y="6018273"/>
            <a:ext cx="7949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G. </a:t>
            </a:r>
            <a:r>
              <a:rPr lang="en-US" sz="2800" dirty="0" err="1"/>
              <a:t>Korpas</a:t>
            </a:r>
            <a:r>
              <a:rPr lang="en-US" sz="2800" dirty="0"/>
              <a:t>, J. </a:t>
            </a:r>
            <a:r>
              <a:rPr lang="en-US" sz="2800" dirty="0" err="1"/>
              <a:t>Manschot</a:t>
            </a:r>
            <a:r>
              <a:rPr lang="en-US" sz="2800" dirty="0"/>
              <a:t>, G. Moore, I. </a:t>
            </a:r>
            <a:r>
              <a:rPr lang="en-US" sz="2800" dirty="0" err="1"/>
              <a:t>Nidaiev</a:t>
            </a:r>
            <a:r>
              <a:rPr lang="en-US" sz="2800" dirty="0"/>
              <a:t> (2019) </a:t>
            </a:r>
          </a:p>
        </p:txBody>
      </p:sp>
    </p:spTree>
    <p:extLst>
      <p:ext uri="{BB962C8B-B14F-4D97-AF65-F5344CB8AC3E}">
        <p14:creationId xmlns:p14="http://schemas.microsoft.com/office/powerpoint/2010/main" val="391754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3E7D8F8-725D-94BC-DDFB-7C1108E41796}"/>
                  </a:ext>
                </a:extLst>
              </p:cNvPr>
              <p:cNvSpPr txBox="1"/>
              <p:nvPr/>
            </p:nvSpPr>
            <p:spPr>
              <a:xfrm>
                <a:off x="457200" y="34584"/>
                <a:ext cx="8229600" cy="1809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𝐶𝑜𝑢𝑙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bSup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𝑐𝑢𝑠𝑝𝑠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ℋ</m:t>
                                  </m:r>
                                  <m:d>
                                    <m:dPr>
                                      <m:ctrlP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p>
                                      <m: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4400" b="0" i="0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sub>
                          </m:sSub>
                        </m:e>
                      </m:nary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3E7D8F8-725D-94BC-DDFB-7C1108E41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4584"/>
                <a:ext cx="8229600" cy="18097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9C4A09-D8F5-E658-5844-2C81FD762132}"/>
                  </a:ext>
                </a:extLst>
              </p:cNvPr>
              <p:cNvSpPr txBox="1"/>
              <p:nvPr/>
            </p:nvSpPr>
            <p:spPr>
              <a:xfrm>
                <a:off x="76200" y="5486400"/>
                <a:ext cx="9220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Cusps =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∞∪   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 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𝑀𝑜𝑛𝑜𝑝𝑜𝑙𝑒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∪  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  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𝐷𝑦𝑜𝑛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9C4A09-D8F5-E658-5844-2C81FD762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486400"/>
                <a:ext cx="9220200" cy="584775"/>
              </a:xfrm>
              <a:prstGeom prst="rect">
                <a:avLst/>
              </a:prstGeom>
              <a:blipFill>
                <a:blip r:embed="rId3"/>
                <a:stretch>
                  <a:fillRect l="-172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43D3E15-F8F5-3395-7755-E719E9315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2064636"/>
            <a:ext cx="5257800" cy="315506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12FB9DE-C683-204F-1170-6E5AF5C5E0FA}"/>
              </a:ext>
            </a:extLst>
          </p:cNvPr>
          <p:cNvCxnSpPr/>
          <p:nvPr/>
        </p:nvCxnSpPr>
        <p:spPr>
          <a:xfrm>
            <a:off x="2514600" y="2362200"/>
            <a:ext cx="34290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C78DEFD0-26DD-1567-EF24-00900F779DBB}"/>
              </a:ext>
            </a:extLst>
          </p:cNvPr>
          <p:cNvSpPr/>
          <p:nvPr/>
        </p:nvSpPr>
        <p:spPr>
          <a:xfrm>
            <a:off x="2730500" y="4714432"/>
            <a:ext cx="533400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F26E4B-9E80-CC14-818A-89C1B763E214}"/>
              </a:ext>
            </a:extLst>
          </p:cNvPr>
          <p:cNvSpPr/>
          <p:nvPr/>
        </p:nvSpPr>
        <p:spPr>
          <a:xfrm>
            <a:off x="4381500" y="4714432"/>
            <a:ext cx="533400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620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BCA878-4BBC-CA9E-C8EC-D83416710FD6}"/>
                  </a:ext>
                </a:extLst>
              </p:cNvPr>
              <p:cNvSpPr txBox="1"/>
              <p:nvPr/>
            </p:nvSpPr>
            <p:spPr>
              <a:xfrm>
                <a:off x="285750" y="228600"/>
                <a:ext cx="81534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FF0000"/>
                    </a:solidFill>
                  </a:rPr>
                  <a:t>Singularities at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±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 spoil topological invariance.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BCA878-4BBC-CA9E-C8EC-D83416710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228600"/>
                <a:ext cx="8153400" cy="1323439"/>
              </a:xfrm>
              <a:prstGeom prst="rect">
                <a:avLst/>
              </a:prstGeom>
              <a:blipFill>
                <a:blip r:embed="rId2"/>
                <a:stretch>
                  <a:fillRect t="-7834" b="-18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82BBCCF-DC64-2213-5E8E-BB382543936A}"/>
              </a:ext>
            </a:extLst>
          </p:cNvPr>
          <p:cNvSpPr txBox="1"/>
          <p:nvPr/>
        </p:nvSpPr>
        <p:spPr>
          <a:xfrm>
            <a:off x="247650" y="1676400"/>
            <a:ext cx="864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Restore it with integral over ``Higgs branch </a:t>
            </a:r>
            <a:r>
              <a:rPr lang="en-US" sz="3200" dirty="0" err="1">
                <a:solidFill>
                  <a:srgbClr val="7030A0"/>
                </a:solidFill>
              </a:rPr>
              <a:t>vacua</a:t>
            </a:r>
            <a:r>
              <a:rPr lang="en-US" sz="3200" dirty="0">
                <a:solidFill>
                  <a:srgbClr val="7030A0"/>
                </a:solidFill>
              </a:rPr>
              <a:t>’’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842313-E463-E639-C661-8C9727CE1C98}"/>
                  </a:ext>
                </a:extLst>
              </p:cNvPr>
              <p:cNvSpPr txBox="1"/>
              <p:nvPr/>
            </p:nvSpPr>
            <p:spPr>
              <a:xfrm>
                <a:off x="590550" y="2286575"/>
                <a:ext cx="7962900" cy="1500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𝑆𝑊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bSup>
                      <m:d>
                        <m:d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𝑆𝑝𝑖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</m:d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842313-E463-E639-C661-8C9727CE1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" y="2286575"/>
                <a:ext cx="7962900" cy="15002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A0BB28-6993-D9CA-2135-1A54ECB67CF0}"/>
                  </a:ext>
                </a:extLst>
              </p:cNvPr>
              <p:cNvSpPr txBox="1"/>
              <p:nvPr/>
            </p:nvSpPr>
            <p:spPr>
              <a:xfrm>
                <a:off x="285750" y="5181600"/>
                <a:ext cx="9369423" cy="1302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 Trigonometric function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00B050"/>
                  </a:solidFill>
                </a:endParaRPr>
              </a:p>
              <a:p>
                <a:pPr algn="ctr"/>
                <a:r>
                  <a:rPr lang="en-US" sz="3600" dirty="0">
                    <a:solidFill>
                      <a:srgbClr val="00B050"/>
                    </a:solidFill>
                  </a:rPr>
                  <a:t>computed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from</m:t>
                    </m:r>
                    <m:r>
                      <a:rPr lang="en-US" sz="36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sSubSup>
                      <m:sSubSupPr>
                        <m:ctrlP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𝐶𝑜𝑢𝑙</m:t>
                        </m:r>
                      </m:sub>
                      <m:sup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bSup>
                    <m:d>
                      <m:dPr>
                        <m:ctrlP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A0BB28-6993-D9CA-2135-1A54ECB67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5181600"/>
                <a:ext cx="9369423" cy="1302088"/>
              </a:xfrm>
              <a:prstGeom prst="rect">
                <a:avLst/>
              </a:prstGeom>
              <a:blipFill>
                <a:blip r:embed="rId4"/>
                <a:stretch>
                  <a:fillRect t="-7009" b="-14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3DB954-3C67-6109-CE95-581EE3B8F880}"/>
                  </a:ext>
                </a:extLst>
              </p:cNvPr>
              <p:cNvSpPr txBox="1"/>
              <p:nvPr/>
            </p:nvSpPr>
            <p:spPr>
              <a:xfrm>
                <a:off x="546100" y="4041267"/>
                <a:ext cx="3200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p>
                      <m:d>
                        <m:d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3DB954-3C67-6109-CE95-581EE3B8F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0" y="4041267"/>
                <a:ext cx="320040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62EBADB7-F94E-1ABA-5998-A179EBEE18AE}"/>
              </a:ext>
            </a:extLst>
          </p:cNvPr>
          <p:cNvSpPr txBox="1"/>
          <p:nvPr/>
        </p:nvSpPr>
        <p:spPr>
          <a:xfrm>
            <a:off x="3870327" y="4102821"/>
            <a:ext cx="502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</a:rPr>
              <a:t>Seiberg</a:t>
            </a:r>
            <a:r>
              <a:rPr lang="en-US" sz="3600" dirty="0">
                <a:solidFill>
                  <a:srgbClr val="C00000"/>
                </a:solidFill>
              </a:rPr>
              <a:t>-Witten invariants </a:t>
            </a:r>
          </a:p>
        </p:txBody>
      </p:sp>
    </p:spTree>
    <p:extLst>
      <p:ext uri="{BB962C8B-B14F-4D97-AF65-F5344CB8AC3E}">
        <p14:creationId xmlns:p14="http://schemas.microsoft.com/office/powerpoint/2010/main" val="48450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8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8453168-A6FE-CCA3-3057-9355F78F31BF}"/>
              </a:ext>
            </a:extLst>
          </p:cNvPr>
          <p:cNvSpPr txBox="1">
            <a:spLocks/>
          </p:cNvSpPr>
          <p:nvPr/>
        </p:nvSpPr>
        <p:spPr>
          <a:xfrm>
            <a:off x="304800" y="116535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But not all questions are answered…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32B943-11DD-572E-352C-9CAA5BE31677}"/>
                  </a:ext>
                </a:extLst>
              </p:cNvPr>
              <p:cNvSpPr txBox="1"/>
              <p:nvPr/>
            </p:nvSpPr>
            <p:spPr>
              <a:xfrm>
                <a:off x="457200" y="1103526"/>
                <a:ext cx="8458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: 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=4, 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Smooth, compact, oriented,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𝜕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=∅.  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32B943-11DD-572E-352C-9CAA5BE31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03526"/>
                <a:ext cx="8458200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60342C-5B5E-FD9A-E635-28F6AE05818C}"/>
                  </a:ext>
                </a:extLst>
              </p:cNvPr>
              <p:cNvSpPr txBox="1"/>
              <p:nvPr/>
            </p:nvSpPr>
            <p:spPr>
              <a:xfrm>
                <a:off x="3733800" y="4128141"/>
                <a:ext cx="4038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d>
                      <m:d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</m:d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𝑖𝑠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odd 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60342C-5B5E-FD9A-E635-28F6AE058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128141"/>
                <a:ext cx="4038600" cy="707886"/>
              </a:xfrm>
              <a:prstGeom prst="rect">
                <a:avLst/>
              </a:prstGeom>
              <a:blipFill>
                <a:blip r:embed="rId4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3FD900-111F-DB56-B3B6-BF82BAA9A70B}"/>
                  </a:ext>
                </a:extLst>
              </p:cNvPr>
              <p:cNvSpPr txBox="1"/>
              <p:nvPr/>
            </p:nvSpPr>
            <p:spPr>
              <a:xfrm>
                <a:off x="-95250" y="2889795"/>
                <a:ext cx="95631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Essential in Donaldson &amp; </a:t>
                </a:r>
                <a:r>
                  <a:rPr lang="en-US" sz="3200" dirty="0" err="1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Seiberg</a:t>
                </a:r>
                <a:r>
                  <a:rPr lang="en-US" sz="3200" dirty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-Witten theory: </a:t>
                </a:r>
              </a:p>
              <a:p>
                <a:pPr algn="ctr"/>
                <a:r>
                  <a:rPr lang="en-US" sz="3200" dirty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F049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0F049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admits an almost complex structure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3FD900-111F-DB56-B3B6-BF82BAA9A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5250" y="2889795"/>
                <a:ext cx="9563100" cy="1077218"/>
              </a:xfrm>
              <a:prstGeom prst="rect">
                <a:avLst/>
              </a:prstGeom>
              <a:blipFill>
                <a:blip r:embed="rId5"/>
                <a:stretch>
                  <a:fillRect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6AF16B-D1A2-0983-6C2E-788B5CD2DD65}"/>
                  </a:ext>
                </a:extLst>
              </p:cNvPr>
              <p:cNvSpPr txBox="1"/>
              <p:nvPr/>
            </p:nvSpPr>
            <p:spPr>
              <a:xfrm>
                <a:off x="1247552" y="1898217"/>
                <a:ext cx="6629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:r>
                  <a:rPr lang="en-US" sz="2800" b="1" u="sng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simplicity</a:t>
                </a:r>
                <a:r>
                  <a:rPr lang="en-US" sz="28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Connected &amp;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 </m:t>
                    </m:r>
                  </m:oMath>
                </a14:m>
                <a:endParaRPr lang="en-US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6AF16B-D1A2-0983-6C2E-788B5CD2D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552" y="1898217"/>
                <a:ext cx="6629400" cy="523220"/>
              </a:xfrm>
              <a:prstGeom prst="rect">
                <a:avLst/>
              </a:prstGeom>
              <a:blipFill>
                <a:blip r:embed="rId6"/>
                <a:stretch>
                  <a:fillRect l="-193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eft-Right Arrow 4">
            <a:extLst>
              <a:ext uri="{FF2B5EF4-FFF2-40B4-BE49-F238E27FC236}">
                <a16:creationId xmlns:a16="http://schemas.microsoft.com/office/drawing/2014/main" id="{4A4A2349-EA1A-DB50-7CC6-8A7047C1D950}"/>
              </a:ext>
            </a:extLst>
          </p:cNvPr>
          <p:cNvSpPr/>
          <p:nvPr/>
        </p:nvSpPr>
        <p:spPr>
          <a:xfrm>
            <a:off x="2057400" y="4295581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752D6B-C9B7-86BE-0B92-601D011C9CA8}"/>
              </a:ext>
            </a:extLst>
          </p:cNvPr>
          <p:cNvSpPr txBox="1"/>
          <p:nvPr/>
        </p:nvSpPr>
        <p:spPr>
          <a:xfrm>
            <a:off x="514350" y="5108782"/>
            <a:ext cx="895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Misses ``half’’ the world of four-manifolds!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F73680-6AAF-272D-A3C0-B363F319ABA6}"/>
              </a:ext>
            </a:extLst>
          </p:cNvPr>
          <p:cNvSpPr txBox="1"/>
          <p:nvPr/>
        </p:nvSpPr>
        <p:spPr>
          <a:xfrm>
            <a:off x="0" y="5977796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We’ll relax that condition in the final part of the talk. </a:t>
            </a:r>
          </a:p>
        </p:txBody>
      </p:sp>
    </p:spTree>
    <p:extLst>
      <p:ext uri="{BB962C8B-B14F-4D97-AF65-F5344CB8AC3E}">
        <p14:creationId xmlns:p14="http://schemas.microsoft.com/office/powerpoint/2010/main" val="243756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 animBg="1"/>
      <p:bldP spid="19" grpId="0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The Other (</a:t>
            </a:r>
            <a:r>
              <a:rPr lang="en-US" dirty="0" err="1"/>
              <a:t>Lagrangian</a:t>
            </a:r>
            <a:r>
              <a:rPr lang="en-US" dirty="0"/>
              <a:t>) Theories Compute?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545" y="6019800"/>
            <a:ext cx="8804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 (instanton moduli space is a special case)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1305342"/>
                <a:ext cx="907923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rgbClr val="0000FF"/>
                    </a:solidFill>
                  </a:rPr>
                  <a:t>The path integral for topologically twisted </a:t>
                </a:r>
                <a:r>
                  <a:rPr lang="en-US" sz="4400" dirty="0" err="1">
                    <a:solidFill>
                      <a:srgbClr val="0000FF"/>
                    </a:solidFill>
                  </a:rPr>
                  <a:t>Lagrangian</a:t>
                </a:r>
                <a:r>
                  <a:rPr lang="en-US" sz="4400" dirty="0">
                    <a:solidFill>
                      <a:srgbClr val="0000FF"/>
                    </a:solidFill>
                  </a:rPr>
                  <a:t> theories localizes to intersection theory on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05342"/>
                <a:ext cx="9079230" cy="2123658"/>
              </a:xfrm>
              <a:prstGeom prst="rect">
                <a:avLst/>
              </a:prstGeom>
              <a:blipFill>
                <a:blip r:embed="rId3"/>
                <a:stretch>
                  <a:fillRect l="-2686" t="-5731" r="-4097" b="-12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081301" y="5141218"/>
            <a:ext cx="6981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[Labastida-Marino 1997; Losev-Shatashvili-Nekrasov1997 ]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9407D0-1C94-74F9-523F-E95D827AF3A2}"/>
                  </a:ext>
                </a:extLst>
              </p:cNvPr>
              <p:cNvSpPr txBox="1"/>
              <p:nvPr/>
            </p:nvSpPr>
            <p:spPr>
              <a:xfrm>
                <a:off x="156845" y="3578543"/>
                <a:ext cx="8382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ℳ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   </m:t>
                    </m:r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moduli stack of the </a:t>
                </a:r>
              </a:p>
              <a:p>
                <a:pPr algn="ctr"/>
                <a:r>
                  <a:rPr lang="en-US" sz="4000" dirty="0">
                    <a:solidFill>
                      <a:srgbClr val="0000FF"/>
                    </a:solidFill>
                  </a:rPr>
                  <a:t>Nonabelian </a:t>
                </a:r>
                <a:r>
                  <a:rPr lang="en-US" sz="4000" dirty="0" err="1">
                    <a:solidFill>
                      <a:srgbClr val="0000FF"/>
                    </a:solidFill>
                  </a:rPr>
                  <a:t>Seiberg</a:t>
                </a:r>
                <a:r>
                  <a:rPr lang="en-US" sz="4000" dirty="0">
                    <a:solidFill>
                      <a:srgbClr val="0000FF"/>
                    </a:solidFill>
                  </a:rPr>
                  <a:t>-Witten equations  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9407D0-1C94-74F9-523F-E95D827AF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45" y="3578543"/>
                <a:ext cx="8382000" cy="1323439"/>
              </a:xfrm>
              <a:prstGeom prst="rect">
                <a:avLst/>
              </a:prstGeom>
              <a:blipFill>
                <a:blip r:embed="rId4"/>
                <a:stretch>
                  <a:fillRect t="-8295" r="-385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15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513538-C182-0092-D082-5A9B1D3711D9}"/>
              </a:ext>
            </a:extLst>
          </p:cNvPr>
          <p:cNvSpPr txBox="1"/>
          <p:nvPr/>
        </p:nvSpPr>
        <p:spPr>
          <a:xfrm>
            <a:off x="623883" y="61555"/>
            <a:ext cx="7896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Nonabelian Monopole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9283" y="5998644"/>
                <a:ext cx="35237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33CC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40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FF33CC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</m:acc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83" y="5998644"/>
                <a:ext cx="3523785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29183" y="5998644"/>
                <a:ext cx="297831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𝛾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⋅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𝐷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=0 </m:t>
                      </m:r>
                    </m:oMath>
                  </m:oMathPara>
                </a14:m>
                <a:endParaRPr lang="en-US" sz="3600" dirty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183" y="5998644"/>
                <a:ext cx="2978316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07448" y="5038671"/>
                <a:ext cx="35126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𝒱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48" y="5038671"/>
                <a:ext cx="351266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AC1C1B9-5B57-2755-1B2F-E9197712D519}"/>
              </a:ext>
            </a:extLst>
          </p:cNvPr>
          <p:cNvSpPr txBox="1"/>
          <p:nvPr/>
        </p:nvSpPr>
        <p:spPr>
          <a:xfrm>
            <a:off x="1219199" y="846656"/>
            <a:ext cx="6705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aka Nonabelian </a:t>
            </a:r>
            <a:r>
              <a:rPr lang="en-US" sz="2800" dirty="0" err="1"/>
              <a:t>Seiberg</a:t>
            </a:r>
            <a:r>
              <a:rPr lang="en-US" sz="2800" dirty="0"/>
              <a:t>-Witten Equations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2A9D55-DE48-5E68-600C-11D9D7570126}"/>
                  </a:ext>
                </a:extLst>
              </p:cNvPr>
              <p:cNvSpPr txBox="1"/>
              <p:nvPr/>
            </p:nvSpPr>
            <p:spPr>
              <a:xfrm>
                <a:off x="819147" y="1648715"/>
                <a:ext cx="7505700" cy="787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𝑡𝑤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𝑆𝑝𝑖𝑛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𝕋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𝑡𝑤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2A9D55-DE48-5E68-600C-11D9D7570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7" y="1648715"/>
                <a:ext cx="7505700" cy="7871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7955A9-4E7B-9C12-BAFE-849D6994278E}"/>
                  </a:ext>
                </a:extLst>
              </p:cNvPr>
              <p:cNvSpPr txBox="1"/>
              <p:nvPr/>
            </p:nvSpPr>
            <p:spPr>
              <a:xfrm>
                <a:off x="311939" y="3482085"/>
                <a:ext cx="8520117" cy="533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ℛ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,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is a complex representation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endParaRPr lang="en-US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7955A9-4E7B-9C12-BAFE-849D69942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39" y="3482085"/>
                <a:ext cx="8520117" cy="533736"/>
              </a:xfrm>
              <a:prstGeom prst="rect">
                <a:avLst/>
              </a:prstGeom>
              <a:blipFill>
                <a:blip r:embed="rId6"/>
                <a:stretch>
                  <a:fillRect t="-7955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37D780-7F5E-5D67-29BA-7B48E20AD4BC}"/>
                  </a:ext>
                </a:extLst>
              </p:cNvPr>
              <p:cNvSpPr txBox="1"/>
              <p:nvPr/>
            </p:nvSpPr>
            <p:spPr>
              <a:xfrm>
                <a:off x="1219199" y="4204838"/>
                <a:ext cx="777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  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Representation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𝑡𝑤</m:t>
                        </m:r>
                      </m:sup>
                    </m:sSup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37D780-7F5E-5D67-29BA-7B48E20AD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199" y="4204838"/>
                <a:ext cx="7772400" cy="646331"/>
              </a:xfrm>
              <a:prstGeom prst="rect">
                <a:avLst/>
              </a:prstGeom>
              <a:blipFill>
                <a:blip r:embed="rId7"/>
                <a:stretch>
                  <a:fillRect t="-14151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1D370D-BD66-F314-9D08-27014A02479F}"/>
                  </a:ext>
                </a:extLst>
              </p:cNvPr>
              <p:cNvSpPr txBox="1"/>
              <p:nvPr/>
            </p:nvSpPr>
            <p:spPr>
              <a:xfrm>
                <a:off x="344154" y="5040186"/>
                <a:ext cx="537084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𝒱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4000" dirty="0">
                    <a:solidFill>
                      <a:srgbClr val="C00000"/>
                    </a:solidFill>
                  </a:rPr>
                  <a:t>Associated bundle: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1D370D-BD66-F314-9D08-27014A024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54" y="5040186"/>
                <a:ext cx="5370846" cy="707886"/>
              </a:xfrm>
              <a:prstGeom prst="rect">
                <a:avLst/>
              </a:prstGeom>
              <a:blipFill>
                <a:blip r:embed="rId8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A85BF2F-DBD6-3210-7796-4FA6AF2A3F35}"/>
                  </a:ext>
                </a:extLst>
              </p:cNvPr>
              <p:cNvSpPr txBox="1"/>
              <p:nvPr/>
            </p:nvSpPr>
            <p:spPr>
              <a:xfrm>
                <a:off x="990600" y="2646162"/>
                <a:ext cx="8603456" cy="619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2,∗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𝑡𝑤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𝑡𝑤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𝐹𝑟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𝐿𝐶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is </a:t>
                </a:r>
                <a:r>
                  <a:rPr lang="en-US" sz="3200" u="sng" dirty="0">
                    <a:solidFill>
                      <a:srgbClr val="7030A0"/>
                    </a:solidFill>
                  </a:rPr>
                  <a:t>fixed</a:t>
                </a:r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A85BF2F-DBD6-3210-7796-4FA6AF2A3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646162"/>
                <a:ext cx="8603456" cy="619400"/>
              </a:xfrm>
              <a:prstGeom prst="rect">
                <a:avLst/>
              </a:prstGeom>
              <a:blipFill>
                <a:blip r:embed="rId9"/>
                <a:stretch>
                  <a:fillRect t="-9804" b="-28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173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6" grpId="0"/>
      <p:bldP spid="9" grpId="0"/>
      <p:bldP spid="10" grpId="0"/>
      <p:bldP spid="11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C7FAC0-F97D-EB47-2FA3-1D332AC75054}"/>
                  </a:ext>
                </a:extLst>
              </p:cNvPr>
              <p:cNvSpPr txBox="1"/>
              <p:nvPr/>
            </p:nvSpPr>
            <p:spPr>
              <a:xfrm>
                <a:off x="-63500" y="2362200"/>
                <a:ext cx="90678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FF0000"/>
                    </a:solidFill>
                  </a:rPr>
                  <a:t>Discussions with D. Freed and M. Hopkins  </a:t>
                </a:r>
              </a:p>
              <a:p>
                <a:pPr algn="ctr"/>
                <a:r>
                  <a:rPr lang="en-US" sz="4000" dirty="0">
                    <a:solidFill>
                      <a:srgbClr val="FF0000"/>
                    </a:solidFill>
                  </a:rPr>
                  <a:t> seek to describe the 5d invertible theory </a:t>
                </a:r>
              </a:p>
              <a:p>
                <a:pPr algn="ctr"/>
                <a:r>
                  <a:rPr lang="en-US" sz="4000" dirty="0">
                    <a:solidFill>
                      <a:srgbClr val="FF0000"/>
                    </a:solidFill>
                  </a:rPr>
                  <a:t>whose Hilbert space</a:t>
                </a:r>
              </a:p>
              <a:p>
                <a:pPr algn="ctr"/>
                <a:r>
                  <a:rPr lang="en-US" sz="4000" dirty="0">
                    <a:solidFill>
                      <a:srgbClr val="FF0000"/>
                    </a:solidFill>
                  </a:rPr>
                  <a:t> is the orientation line of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ℳ</m:t>
                    </m:r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C7FAC0-F97D-EB47-2FA3-1D332AC75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3500" y="2362200"/>
                <a:ext cx="9067800" cy="2554545"/>
              </a:xfrm>
              <a:prstGeom prst="rect">
                <a:avLst/>
              </a:prstGeom>
              <a:blipFill>
                <a:blip r:embed="rId3"/>
                <a:stretch>
                  <a:fillRect l="-672" t="-4296" r="-3093" b="-9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2ED5B7-1FA4-B32A-E835-A7E5B72F497D}"/>
                  </a:ext>
                </a:extLst>
              </p:cNvPr>
              <p:cNvSpPr txBox="1"/>
              <p:nvPr/>
            </p:nvSpPr>
            <p:spPr>
              <a:xfrm>
                <a:off x="914400" y="609600"/>
                <a:ext cx="80391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C00000"/>
                    </a:solidFill>
                  </a:rPr>
                  <a:t>! Need an orientation on 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endParaRPr lang="en-US" sz="4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2ED5B7-1FA4-B32A-E835-A7E5B72F4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09600"/>
                <a:ext cx="8039100" cy="830997"/>
              </a:xfrm>
              <a:prstGeom prst="rect">
                <a:avLst/>
              </a:prstGeom>
              <a:blipFill>
                <a:blip r:embed="rId4"/>
                <a:stretch>
                  <a:fillRect l="-341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16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10BE9E-A7D2-AB4F-0A0A-8C170D9BCEC5}"/>
                  </a:ext>
                </a:extLst>
              </p:cNvPr>
              <p:cNvSpPr txBox="1"/>
              <p:nvPr/>
            </p:nvSpPr>
            <p:spPr>
              <a:xfrm>
                <a:off x="-25400" y="250766"/>
                <a:ext cx="91440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0000FF"/>
                    </a:solidFill>
                  </a:rPr>
                  <a:t> Freed-Hopkins construct a KO class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on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   that restricts to the tangent bundle </a:t>
                </a:r>
              </a:p>
              <a:p>
                <a:pPr algn="ctr"/>
                <a:r>
                  <a:rPr lang="en-US" sz="3600" dirty="0">
                    <a:solidFill>
                      <a:srgbClr val="0000FF"/>
                    </a:solidFill>
                  </a:rPr>
                  <a:t>on the instanton moduli stack,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10BE9E-A7D2-AB4F-0A0A-8C170D9BC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400" y="250766"/>
                <a:ext cx="9144000" cy="1754326"/>
              </a:xfrm>
              <a:prstGeom prst="rect">
                <a:avLst/>
              </a:prstGeom>
              <a:blipFill>
                <a:blip r:embed="rId2"/>
                <a:stretch>
                  <a:fillRect t="-5208" r="-933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8FCD34-D4AD-7540-E80B-3458ABF417EC}"/>
                  </a:ext>
                </a:extLst>
              </p:cNvPr>
              <p:cNvSpPr txBox="1"/>
              <p:nvPr/>
            </p:nvSpPr>
            <p:spPr>
              <a:xfrm>
                <a:off x="76200" y="3317651"/>
                <a:ext cx="87630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!!! turns out to be cohomological  </a:t>
                </a:r>
              </a:p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=1,…, 4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 a surprise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mod-two indices in KO theory.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8FCD34-D4AD-7540-E80B-3458ABF41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317651"/>
                <a:ext cx="8763000" cy="2062103"/>
              </a:xfrm>
              <a:prstGeom prst="rect">
                <a:avLst/>
              </a:prstGeom>
              <a:blipFill>
                <a:blip r:embed="rId3"/>
                <a:stretch>
                  <a:fillRect t="-3835" b="-8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E28C072-B479-B5E9-3E3D-267056D0F848}"/>
              </a:ext>
            </a:extLst>
          </p:cNvPr>
          <p:cNvSpPr txBox="1"/>
          <p:nvPr/>
        </p:nvSpPr>
        <p:spPr>
          <a:xfrm>
            <a:off x="76200" y="5530016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And is consistent with a mod-two index computation I worked out with E. Witten (January 2024).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6D8A1E-9D4F-0223-2C71-4818137D70D7}"/>
                  </a:ext>
                </a:extLst>
              </p:cNvPr>
              <p:cNvSpPr txBox="1"/>
              <p:nvPr/>
            </p:nvSpPr>
            <p:spPr>
              <a:xfrm>
                <a:off x="723900" y="1967060"/>
                <a:ext cx="76962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0000FF"/>
                    </a:solidFill>
                  </a:rPr>
                  <a:t>using elaborate topological methods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6D8A1E-9D4F-0223-2C71-4818137D7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1967060"/>
                <a:ext cx="7696200" cy="1200329"/>
              </a:xfrm>
              <a:prstGeom prst="rect">
                <a:avLst/>
              </a:prstGeom>
              <a:blipFill>
                <a:blip r:embed="rId4"/>
                <a:stretch>
                  <a:fillRect t="-8122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511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98451" y="4283916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98451" y="560967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Family Donaldson invariants</a:t>
            </a:r>
          </a:p>
        </p:txBody>
      </p:sp>
      <p:sp>
        <p:nvSpPr>
          <p:cNvPr id="21" name="Oval 20"/>
          <p:cNvSpPr/>
          <p:nvPr/>
        </p:nvSpPr>
        <p:spPr>
          <a:xfrm>
            <a:off x="101784" y="734608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6200" y="1835554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76200" y="3127736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6200" y="439082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451" y="3139212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Review Of The Donaldson-Witten Paradigm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0749" y="4259714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d=5: ``K-theoretic Donaldson invariants’’ </a:t>
            </a:r>
          </a:p>
        </p:txBody>
      </p:sp>
      <p:sp>
        <p:nvSpPr>
          <p:cNvPr id="14" name="Oval 13"/>
          <p:cNvSpPr/>
          <p:nvPr/>
        </p:nvSpPr>
        <p:spPr>
          <a:xfrm>
            <a:off x="47735" y="5653918"/>
            <a:ext cx="609600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8451" y="834574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Motivation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8451" y="1813457"/>
            <a:ext cx="8307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Topologically Twisted d=4 N=2 Field Theory</a:t>
            </a:r>
          </a:p>
        </p:txBody>
      </p:sp>
    </p:spTree>
    <p:extLst>
      <p:ext uri="{BB962C8B-B14F-4D97-AF65-F5344CB8AC3E}">
        <p14:creationId xmlns:p14="http://schemas.microsoft.com/office/powerpoint/2010/main" val="14268177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83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``K-Theoretic Donaldson Invariants’’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33" y="1524001"/>
            <a:ext cx="9174433" cy="516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943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07199FC-DC1E-D464-98DD-D86C067C14F8}"/>
                  </a:ext>
                </a:extLst>
              </p:cNvPr>
              <p:cNvSpPr txBox="1"/>
              <p:nvPr/>
            </p:nvSpPr>
            <p:spPr>
              <a:xfrm>
                <a:off x="2381250" y="163488"/>
                <a:ext cx="3962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sz="4400" dirty="0"/>
                  <a:t>5D SYM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07199FC-DC1E-D464-98DD-D86C067C1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250" y="163488"/>
                <a:ext cx="3962400" cy="769441"/>
              </a:xfrm>
              <a:prstGeom prst="rect">
                <a:avLst/>
              </a:prstGeom>
              <a:blipFill>
                <a:blip r:embed="rId2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82D7FC-C5A7-CD54-DE00-AAC3C47CCD60}"/>
                  </a:ext>
                </a:extLst>
              </p:cNvPr>
              <p:cNvSpPr txBox="1"/>
              <p:nvPr/>
            </p:nvSpPr>
            <p:spPr>
              <a:xfrm>
                <a:off x="762000" y="2400515"/>
                <a:ext cx="7200900" cy="709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</a:rPr>
                  <a:t>Vectormultiplet: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  <m:sup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e>
                    </m:d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82D7FC-C5A7-CD54-DE00-AAC3C47CC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400515"/>
                <a:ext cx="7200900" cy="709553"/>
              </a:xfrm>
              <a:prstGeom prst="rect">
                <a:avLst/>
              </a:prstGeom>
              <a:blipFill>
                <a:blip r:embed="rId3"/>
                <a:stretch>
                  <a:fillRect l="-2964" t="-14655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BAE1C2-1B62-A305-B1CB-5164309C2444}"/>
                  </a:ext>
                </a:extLst>
              </p:cNvPr>
              <p:cNvSpPr txBox="1"/>
              <p:nvPr/>
            </p:nvSpPr>
            <p:spPr>
              <a:xfrm>
                <a:off x="152400" y="3747933"/>
                <a:ext cx="7467600" cy="728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sup>
                      </m:s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𝑡𝑟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⇒ 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sup>
                      </m:s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 …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BAE1C2-1B62-A305-B1CB-5164309C2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747933"/>
                <a:ext cx="7467600" cy="7282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E769BA8-2540-F859-A95F-85DFE2976CA8}"/>
              </a:ext>
            </a:extLst>
          </p:cNvPr>
          <p:cNvSpPr txBox="1"/>
          <p:nvPr/>
        </p:nvSpPr>
        <p:spPr>
          <a:xfrm>
            <a:off x="7620000" y="392740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Seiberg</a:t>
            </a:r>
            <a:r>
              <a:rPr lang="en-US" dirty="0"/>
              <a:t>  1995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DBF313-88B1-5F63-F042-2243AB14B366}"/>
                  </a:ext>
                </a:extLst>
              </p:cNvPr>
              <p:cNvSpPr txBox="1"/>
              <p:nvPr/>
            </p:nvSpPr>
            <p:spPr>
              <a:xfrm>
                <a:off x="12700" y="4965232"/>
                <a:ext cx="8839200" cy="1406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sup>
                    </m:sSup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 a connection 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sup>
                    </m:sSup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 </a:t>
                </a:r>
              </a:p>
              <a:p>
                <a:pPr algn="ctr"/>
                <a:r>
                  <a:rPr lang="en-US" sz="4000" dirty="0">
                    <a:solidFill>
                      <a:srgbClr val="0000FF"/>
                    </a:solidFill>
                  </a:rPr>
                  <a:t>a principal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U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4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bundle</m:t>
                    </m:r>
                    <m:r>
                      <a:rPr lang="en-US" sz="4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over</m:t>
                    </m:r>
                    <m:r>
                      <a:rPr lang="en-US" sz="4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DBF313-88B1-5F63-F042-2243AB14B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" y="4965232"/>
                <a:ext cx="8839200" cy="1406924"/>
              </a:xfrm>
              <a:prstGeom prst="rect">
                <a:avLst/>
              </a:prstGeom>
              <a:blipFill>
                <a:blip r:embed="rId5"/>
                <a:stretch>
                  <a:fillRect t="-478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F98988-959F-C1F6-F39A-63BB84349EE5}"/>
                  </a:ext>
                </a:extLst>
              </p:cNvPr>
              <p:cNvSpPr txBox="1"/>
              <p:nvPr/>
            </p:nvSpPr>
            <p:spPr>
              <a:xfrm>
                <a:off x="292100" y="1340502"/>
                <a:ext cx="9372600" cy="552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𝑝h𝑦𝑠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𝑆𝑝𝑖𝑛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sup>
                    </m:sSup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F98988-959F-C1F6-F39A-63BB84349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00" y="1340502"/>
                <a:ext cx="9372600" cy="5522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38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/>
      <p:bldP spid="5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550B8F-2E04-0C9A-40B8-9786DBE2F270}"/>
                  </a:ext>
                </a:extLst>
              </p:cNvPr>
              <p:cNvSpPr txBox="1"/>
              <p:nvPr/>
            </p:nvSpPr>
            <p:spPr>
              <a:xfrm>
                <a:off x="393700" y="4693866"/>
                <a:ext cx="8763000" cy="676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d>
                          </m:sup>
                        </m:s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𝑡𝑟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+  </m:t>
                        </m:r>
                        <m:nary>
                          <m:naryPr>
                            <m:subHide m:val="on"/>
                            <m:supHide m:val="on"/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𝑡𝑟</m:t>
                            </m:r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+⋯  </m:t>
                            </m:r>
                          </m:e>
                        </m:nary>
                      </m:e>
                    </m:nary>
                  </m:oMath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550B8F-2E04-0C9A-40B8-9786DBE2F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4693866"/>
                <a:ext cx="8763000" cy="6762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120415-D913-65CD-85DE-5A6EF09D1546}"/>
                  </a:ext>
                </a:extLst>
              </p:cNvPr>
              <p:cNvSpPr txBox="1"/>
              <p:nvPr/>
            </p:nvSpPr>
            <p:spPr>
              <a:xfrm>
                <a:off x="2514600" y="5805497"/>
                <a:ext cx="3505200" cy="664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sup>
                      </m:s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𝑆𝑌𝑀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120415-D913-65CD-85DE-5A6EF09D1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805497"/>
                <a:ext cx="3505200" cy="6640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710EA49-AA18-F520-FAB7-EEF149348AB6}"/>
              </a:ext>
            </a:extLst>
          </p:cNvPr>
          <p:cNvSpPr txBox="1"/>
          <p:nvPr/>
        </p:nvSpPr>
        <p:spPr>
          <a:xfrm>
            <a:off x="330200" y="303607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Electric Coupling Of Instanton Particle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0143CB-EC8C-A7D7-813E-B790A329C7E6}"/>
                  </a:ext>
                </a:extLst>
              </p:cNvPr>
              <p:cNvSpPr txBox="1"/>
              <p:nvPr/>
            </p:nvSpPr>
            <p:spPr>
              <a:xfrm>
                <a:off x="330200" y="3052853"/>
                <a:ext cx="8458200" cy="1237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FF0000"/>
                    </a:solidFill>
                  </a:rPr>
                  <a:t>Supersymmetrization gives entire 5d SYM action coupled to background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d>
                          <m:dPr>
                            <m:ctrlPr>
                              <a:rPr lang="en-US" sz="3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sup>
                    </m:sSup>
                  </m:oMath>
                </a14:m>
                <a:endParaRPr lang="en-US" sz="36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0143CB-EC8C-A7D7-813E-B790A329C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00" y="3052853"/>
                <a:ext cx="8458200" cy="1237903"/>
              </a:xfrm>
              <a:prstGeom prst="rect">
                <a:avLst/>
              </a:prstGeom>
              <a:blipFill>
                <a:blip r:embed="rId4"/>
                <a:stretch>
                  <a:fillRect t="-7882" b="-18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96D8CD-9872-31B2-4503-9A0D94597342}"/>
                  </a:ext>
                </a:extLst>
              </p:cNvPr>
              <p:cNvSpPr txBox="1"/>
              <p:nvPr/>
            </p:nvSpPr>
            <p:spPr>
              <a:xfrm>
                <a:off x="1143000" y="1283220"/>
                <a:ext cx="2057400" cy="14308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nary>
                      <m:nary>
                        <m:naryPr>
                          <m:supHide m:val="on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𝑡𝑟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96D8CD-9872-31B2-4503-9A0D94597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283220"/>
                <a:ext cx="2057400" cy="1430841"/>
              </a:xfrm>
              <a:prstGeom prst="rect">
                <a:avLst/>
              </a:prstGeom>
              <a:blipFill>
                <a:blip r:embed="rId5"/>
                <a:stretch>
                  <a:fillRect r="-218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84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0B5978-9B9C-5169-D1FB-7CCE7D8CB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96" y="1600200"/>
            <a:ext cx="9005104" cy="271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459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742604-8E6F-DE71-F6B6-93EA67A33506}"/>
                  </a:ext>
                </a:extLst>
              </p:cNvPr>
              <p:cNvSpPr txBox="1"/>
              <p:nvPr/>
            </p:nvSpPr>
            <p:spPr>
              <a:xfrm>
                <a:off x="660400" y="5569626"/>
                <a:ext cx="7620000" cy="66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̌"/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̌"/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̌"/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𝑝𝑡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742604-8E6F-DE71-F6B6-93EA67A33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" y="5569626"/>
                <a:ext cx="7620000" cy="6645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892815-176C-9315-88A9-042E7EDDED98}"/>
                  </a:ext>
                </a:extLst>
              </p:cNvPr>
              <p:cNvSpPr txBox="1"/>
              <p:nvPr/>
            </p:nvSpPr>
            <p:spPr>
              <a:xfrm>
                <a:off x="127000" y="250115"/>
                <a:ext cx="4343400" cy="1010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solidFill>
                      <a:srgbClr val="0000FF"/>
                    </a:solidFill>
                  </a:rPr>
                  <a:t>Is  </a:t>
                </a:r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4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d>
                          </m:sup>
                        </m:sSup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𝑡𝑟</m:t>
                        </m:r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892815-176C-9315-88A9-042E7EDDE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0" y="250115"/>
                <a:ext cx="4343400" cy="1010148"/>
              </a:xfrm>
              <a:prstGeom prst="rect">
                <a:avLst/>
              </a:prstGeom>
              <a:blipFill>
                <a:blip r:embed="rId3"/>
                <a:stretch>
                  <a:fillRect l="-5056" b="-6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420083-17EA-5568-ADB4-87503D9CE579}"/>
                  </a:ext>
                </a:extLst>
              </p:cNvPr>
              <p:cNvSpPr txBox="1"/>
              <p:nvPr/>
            </p:nvSpPr>
            <p:spPr>
              <a:xfrm>
                <a:off x="381000" y="2929838"/>
                <a:ext cx="8610600" cy="657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d>
                          </m:sup>
                        </m:s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corresponds to an element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̌"/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420083-17EA-5568-ADB4-87503D9CE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29838"/>
                <a:ext cx="8610600" cy="657744"/>
              </a:xfrm>
              <a:prstGeom prst="rect">
                <a:avLst/>
              </a:prstGeom>
              <a:blipFill>
                <a:blip r:embed="rId4"/>
                <a:stretch>
                  <a:fillRect t="-3704" b="-26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4212D5-831B-4C0C-EDF7-C02D5D0C225E}"/>
                  </a:ext>
                </a:extLst>
              </p:cNvPr>
              <p:cNvSpPr txBox="1"/>
              <p:nvPr/>
            </p:nvSpPr>
            <p:spPr>
              <a:xfrm>
                <a:off x="711200" y="4267200"/>
                <a:ext cx="8610600" cy="600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𝐶𝑆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corresponds to an element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̌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4212D5-831B-4C0C-EDF7-C02D5D0C2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00" y="4267200"/>
                <a:ext cx="8610600" cy="600934"/>
              </a:xfrm>
              <a:prstGeom prst="rect">
                <a:avLst/>
              </a:prstGeom>
              <a:blipFill>
                <a:blip r:embed="rId5"/>
                <a:stretch>
                  <a:fillRect t="-909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C21CC6D-9375-8C0A-2A49-2FFB942BE347}"/>
              </a:ext>
            </a:extLst>
          </p:cNvPr>
          <p:cNvSpPr txBox="1"/>
          <p:nvPr/>
        </p:nvSpPr>
        <p:spPr>
          <a:xfrm>
            <a:off x="4343400" y="401246"/>
            <a:ext cx="497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globally well-defined?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5E5AE8-9E9E-33AF-B26F-DEF1FE0E92A9}"/>
              </a:ext>
            </a:extLst>
          </p:cNvPr>
          <p:cNvSpPr txBox="1"/>
          <p:nvPr/>
        </p:nvSpPr>
        <p:spPr>
          <a:xfrm>
            <a:off x="3746500" y="1634764"/>
            <a:ext cx="165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Yes! </a:t>
            </a:r>
          </a:p>
        </p:txBody>
      </p:sp>
    </p:spTree>
    <p:extLst>
      <p:ext uri="{BB962C8B-B14F-4D97-AF65-F5344CB8AC3E}">
        <p14:creationId xmlns:p14="http://schemas.microsoft.com/office/powerpoint/2010/main" val="259159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23B3D4-EE45-1D41-7967-77DD3638691E}"/>
              </a:ext>
            </a:extLst>
          </p:cNvPr>
          <p:cNvSpPr txBox="1"/>
          <p:nvPr/>
        </p:nvSpPr>
        <p:spPr>
          <a:xfrm>
            <a:off x="419100" y="1576362"/>
            <a:ext cx="8185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</a:rPr>
              <a:t>Other 4d N=2 theories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73EE56-0DFB-B979-8EAD-692756A3194D}"/>
              </a:ext>
            </a:extLst>
          </p:cNvPr>
          <p:cNvSpPr txBox="1"/>
          <p:nvPr/>
        </p:nvSpPr>
        <p:spPr>
          <a:xfrm>
            <a:off x="342900" y="3828933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 Coupling to background supergravity…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7D1AC8-80EC-A8B1-AC0A-1912CDC69A2A}"/>
              </a:ext>
            </a:extLst>
          </p:cNvPr>
          <p:cNvSpPr txBox="1"/>
          <p:nvPr/>
        </p:nvSpPr>
        <p:spPr>
          <a:xfrm>
            <a:off x="76200" y="4572000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 These </a:t>
            </a:r>
            <a:r>
              <a:rPr lang="en-US" sz="4000" i="1" u="sng" dirty="0">
                <a:solidFill>
                  <a:srgbClr val="0000FF"/>
                </a:solidFill>
              </a:rPr>
              <a:t>might</a:t>
            </a:r>
            <a:r>
              <a:rPr lang="en-US" sz="4000" dirty="0">
                <a:solidFill>
                  <a:srgbClr val="0000FF"/>
                </a:solidFill>
              </a:rPr>
              <a:t> lead to truly new invariants that are independent of the </a:t>
            </a:r>
          </a:p>
          <a:p>
            <a:pPr algn="ctr"/>
            <a:r>
              <a:rPr lang="en-US" sz="4000" dirty="0">
                <a:solidFill>
                  <a:srgbClr val="0000FF"/>
                </a:solidFill>
              </a:rPr>
              <a:t>Donaldson/SW invariants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DF2F5F8-39ED-F399-5F16-ADD959DADDFA}"/>
                  </a:ext>
                </a:extLst>
              </p:cNvPr>
              <p:cNvSpPr txBox="1"/>
              <p:nvPr/>
            </p:nvSpPr>
            <p:spPr>
              <a:xfrm>
                <a:off x="381000" y="2345803"/>
                <a:ext cx="81851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rgbClr val="00B050"/>
                    </a:solidFill>
                  </a:rPr>
                  <a:t>5d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rgbClr val="00B050"/>
                    </a:solidFill>
                  </a:rPr>
                  <a:t>theories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DF2F5F8-39ED-F399-5F16-ADD959DAD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345803"/>
                <a:ext cx="8185150" cy="769441"/>
              </a:xfrm>
              <a:prstGeom prst="rect">
                <a:avLst/>
              </a:prstGeom>
              <a:blipFill>
                <a:blip r:embed="rId3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A8CD12F-E4A3-4ACF-5F75-B582EB97C6D6}"/>
              </a:ext>
            </a:extLst>
          </p:cNvPr>
          <p:cNvSpPr txBox="1"/>
          <p:nvPr/>
        </p:nvSpPr>
        <p:spPr>
          <a:xfrm>
            <a:off x="393700" y="2988983"/>
            <a:ext cx="8185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7030A0"/>
                </a:solidFill>
              </a:rPr>
              <a:t>6d theories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A6CA0B-E9CE-0D6A-3AB1-E116C6E745B2}"/>
              </a:ext>
            </a:extLst>
          </p:cNvPr>
          <p:cNvSpPr txBox="1"/>
          <p:nvPr/>
        </p:nvSpPr>
        <p:spPr>
          <a:xfrm>
            <a:off x="381000" y="59303"/>
            <a:ext cx="8185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Generalizations Of The </a:t>
            </a:r>
          </a:p>
          <a:p>
            <a:pPr algn="ctr"/>
            <a:r>
              <a:rPr lang="en-US" sz="4400" dirty="0"/>
              <a:t>Donaldson-Witten Paradigm </a:t>
            </a:r>
          </a:p>
        </p:txBody>
      </p:sp>
    </p:spTree>
    <p:extLst>
      <p:ext uri="{BB962C8B-B14F-4D97-AF65-F5344CB8AC3E}">
        <p14:creationId xmlns:p14="http://schemas.microsoft.com/office/powerpoint/2010/main" val="90501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59D93B-31A0-4249-6292-D9ADB8338966}"/>
                  </a:ext>
                </a:extLst>
              </p:cNvPr>
              <p:cNvSpPr txBox="1"/>
              <p:nvPr/>
            </p:nvSpPr>
            <p:spPr>
              <a:xfrm>
                <a:off x="381000" y="2362200"/>
                <a:ext cx="83820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7030A0"/>
                    </a:solidFill>
                  </a:rPr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≠0 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 instanton particles have fractional charge so the exponentiated electric coupling can have an anomaly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59D93B-31A0-4249-6292-D9ADB8338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362200"/>
                <a:ext cx="8382000" cy="1754326"/>
              </a:xfrm>
              <a:prstGeom prst="rect">
                <a:avLst/>
              </a:prstGeom>
              <a:blipFill>
                <a:blip r:embed="rId2"/>
                <a:stretch>
                  <a:fillRect l="-1236" t="-5575" r="-2473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18BCDC3-6088-FDF2-0DA0-B05857A3F1A4}"/>
              </a:ext>
            </a:extLst>
          </p:cNvPr>
          <p:cNvSpPr txBox="1"/>
          <p:nvPr/>
        </p:nvSpPr>
        <p:spPr>
          <a:xfrm>
            <a:off x="533400" y="4612099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Expect:  Cancelled by anomaly in the fermion determinant. </a:t>
            </a:r>
          </a:p>
          <a:p>
            <a:pPr algn="ctr"/>
            <a:r>
              <a:rPr lang="en-US" sz="4000" dirty="0">
                <a:solidFill>
                  <a:srgbClr val="C00000"/>
                </a:solidFill>
              </a:rPr>
              <a:t>(Discussion with Freed &amp; Hopkins)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0447102-9C02-D7DB-2415-644F96881E57}"/>
                  </a:ext>
                </a:extLst>
              </p:cNvPr>
              <p:cNvSpPr txBox="1"/>
              <p:nvPr/>
            </p:nvSpPr>
            <p:spPr>
              <a:xfrm>
                <a:off x="152400" y="76200"/>
                <a:ext cx="4343400" cy="1010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solidFill>
                      <a:srgbClr val="0000FF"/>
                    </a:solidFill>
                  </a:rPr>
                  <a:t>Is  </a:t>
                </a:r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4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d>
                          </m:sup>
                        </m:sSup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𝑡𝑟</m:t>
                        </m:r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0447102-9C02-D7DB-2415-644F96881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76200"/>
                <a:ext cx="4343400" cy="1010148"/>
              </a:xfrm>
              <a:prstGeom prst="rect">
                <a:avLst/>
              </a:prstGeom>
              <a:blipFill>
                <a:blip r:embed="rId4"/>
                <a:stretch>
                  <a:fillRect l="-490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5AF2266-3742-AFB6-5B29-0455317D35D2}"/>
              </a:ext>
            </a:extLst>
          </p:cNvPr>
          <p:cNvSpPr txBox="1"/>
          <p:nvPr/>
        </p:nvSpPr>
        <p:spPr>
          <a:xfrm>
            <a:off x="4368800" y="227331"/>
            <a:ext cx="497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globally well-defined?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E6177F-8035-8F52-52EE-23CB0F2DBE6B}"/>
              </a:ext>
            </a:extLst>
          </p:cNvPr>
          <p:cNvSpPr txBox="1"/>
          <p:nvPr/>
        </p:nvSpPr>
        <p:spPr>
          <a:xfrm>
            <a:off x="2197100" y="1352253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Well…. almost … </a:t>
            </a:r>
          </a:p>
        </p:txBody>
      </p:sp>
    </p:spTree>
    <p:extLst>
      <p:ext uri="{BB962C8B-B14F-4D97-AF65-F5344CB8AC3E}">
        <p14:creationId xmlns:p14="http://schemas.microsoft.com/office/powerpoint/2010/main" val="9879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8EEC78-46CD-6A20-DD92-FCC533D02D7A}"/>
                  </a:ext>
                </a:extLst>
              </p:cNvPr>
              <p:cNvSpPr txBox="1"/>
              <p:nvPr/>
            </p:nvSpPr>
            <p:spPr>
              <a:xfrm>
                <a:off x="1974849" y="81506"/>
                <a:ext cx="472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Now 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8EEC78-46CD-6A20-DD92-FCC533D02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849" y="81506"/>
                <a:ext cx="4724400" cy="646331"/>
              </a:xfrm>
              <a:prstGeom prst="rect">
                <a:avLst/>
              </a:prstGeom>
              <a:blipFill>
                <a:blip r:embed="rId2"/>
                <a:stretch>
                  <a:fillRect l="-4000" t="-13208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D2EA6C-999A-E712-8271-9EFE43924520}"/>
                  </a:ext>
                </a:extLst>
              </p:cNvPr>
              <p:cNvSpPr txBox="1"/>
              <p:nvPr/>
            </p:nvSpPr>
            <p:spPr>
              <a:xfrm>
                <a:off x="2209800" y="984807"/>
                <a:ext cx="4724400" cy="699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  </m:t>
                    </m:r>
                    <m:nary>
                      <m:naryPr>
                        <m:chr m:val="∮"/>
                        <m:supHide m:val="on"/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sub>
                      <m:sup/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d>
                          </m:sup>
                        </m:sSup>
                      </m:e>
                    </m:nary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const.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D2EA6C-999A-E712-8271-9EFE4392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984807"/>
                <a:ext cx="4724400" cy="699294"/>
              </a:xfrm>
              <a:prstGeom prst="rect">
                <a:avLst/>
              </a:prstGeom>
              <a:blipFill>
                <a:blip r:embed="rId3"/>
                <a:stretch>
                  <a:fillRect t="-3509" b="-20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E861B9-FEC0-2A6B-A839-2996E2969277}"/>
                  </a:ext>
                </a:extLst>
              </p:cNvPr>
              <p:cNvSpPr txBox="1"/>
              <p:nvPr/>
            </p:nvSpPr>
            <p:spPr>
              <a:xfrm>
                <a:off x="1295400" y="1740618"/>
                <a:ext cx="7696199" cy="683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d>
                          </m:sup>
                        </m:s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&amp; 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sup>
                    </m:sSup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pulled back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E861B9-FEC0-2A6B-A839-2996E2969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740618"/>
                <a:ext cx="7696199" cy="683905"/>
              </a:xfrm>
              <a:prstGeom prst="rect">
                <a:avLst/>
              </a:prstGeom>
              <a:blipFill>
                <a:blip r:embed="rId4"/>
                <a:stretch>
                  <a:fillRect t="-8036" b="-33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5DE5DE8-D3C0-BC7C-B4D7-2EDD71769F9C}"/>
              </a:ext>
            </a:extLst>
          </p:cNvPr>
          <p:cNvSpPr txBox="1"/>
          <p:nvPr/>
        </p:nvSpPr>
        <p:spPr>
          <a:xfrm>
            <a:off x="260349" y="2481041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We have a </a:t>
            </a:r>
            <a:r>
              <a:rPr lang="en-US" sz="3200" i="1" u="sng" dirty="0">
                <a:solidFill>
                  <a:srgbClr val="0000FF"/>
                </a:solidFill>
              </a:rPr>
              <a:t>partial topological twist </a:t>
            </a:r>
            <a:r>
              <a:rPr lang="en-US" sz="3200" dirty="0">
                <a:solidFill>
                  <a:srgbClr val="0000FF"/>
                </a:solidFill>
              </a:rPr>
              <a:t>based on transfer of structure group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09F10B-394E-B7E9-B884-983107C8C6E9}"/>
                  </a:ext>
                </a:extLst>
              </p:cNvPr>
              <p:cNvSpPr txBox="1"/>
              <p:nvPr/>
            </p:nvSpPr>
            <p:spPr>
              <a:xfrm>
                <a:off x="152400" y="3653131"/>
                <a:ext cx="8839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 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𝑆𝑂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𝑆𝑝𝑖𝑛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𝑆𝑈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p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09F10B-394E-B7E9-B884-983107C8C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653131"/>
                <a:ext cx="883920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F8ABA9-BD33-6D4E-3056-B2444E8B7CFC}"/>
                  </a:ext>
                </a:extLst>
              </p:cNvPr>
              <p:cNvSpPr txBox="1"/>
              <p:nvPr/>
            </p:nvSpPr>
            <p:spPr>
              <a:xfrm>
                <a:off x="1295400" y="5933175"/>
                <a:ext cx="6400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𝒬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4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F8ABA9-BD33-6D4E-3056-B2444E8B7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933175"/>
                <a:ext cx="640080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4BCB53-26D2-5E6F-48C4-61168750CFB2}"/>
                  </a:ext>
                </a:extLst>
              </p:cNvPr>
              <p:cNvSpPr txBox="1"/>
              <p:nvPr/>
            </p:nvSpPr>
            <p:spPr>
              <a:xfrm>
                <a:off x="368302" y="5264071"/>
                <a:ext cx="877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Topological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but a nontopological, spin, theory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4BCB53-26D2-5E6F-48C4-61168750C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2" y="5264071"/>
                <a:ext cx="8775698" cy="523220"/>
              </a:xfrm>
              <a:prstGeom prst="rect">
                <a:avLst/>
              </a:prstGeom>
              <a:blipFill>
                <a:blip r:embed="rId7"/>
                <a:stretch>
                  <a:fillRect l="-1389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DB91BE-BBF4-C156-F339-7AE5B5F45126}"/>
                  </a:ext>
                </a:extLst>
              </p:cNvPr>
              <p:cNvSpPr txBox="1"/>
              <p:nvPr/>
            </p:nvSpPr>
            <p:spPr>
              <a:xfrm>
                <a:off x="2089151" y="4582756"/>
                <a:ext cx="5334000" cy="586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7030A0"/>
                    </a:solidFill>
                  </a:rPr>
                  <a:t>Background fields: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𝐿𝐶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DB91BE-BBF4-C156-F339-7AE5B5F45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151" y="4582756"/>
                <a:ext cx="5334000" cy="586443"/>
              </a:xfrm>
              <a:prstGeom prst="rect">
                <a:avLst/>
              </a:prstGeom>
              <a:blipFill>
                <a:blip r:embed="rId8"/>
                <a:stretch>
                  <a:fillRect l="-2971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90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04800" y="-17745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SQM With Target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-17745"/>
                <a:ext cx="8229600" cy="1143000"/>
              </a:xfrm>
              <a:blipFill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1536174"/>
                <a:ext cx="8829651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7030A0"/>
                    </a:solidFill>
                  </a:rPr>
                  <a:t>Topological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</a:rPr>
                  <a:t> </a:t>
                </a:r>
              </a:p>
              <a:p>
                <a:pPr algn="ctr"/>
                <a:r>
                  <a:rPr lang="en-US" sz="4000" dirty="0">
                    <a:solidFill>
                      <a:srgbClr val="7030A0"/>
                    </a:solidFill>
                  </a:rPr>
                  <a:t>Can shrink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endParaRPr lang="en-US" sz="4000" dirty="0">
                  <a:solidFill>
                    <a:srgbClr val="7030A0"/>
                  </a:solidFill>
                </a:endParaRPr>
              </a:p>
              <a:p>
                <a:pPr algn="ctr"/>
                <a:r>
                  <a:rPr lang="en-US" sz="4000" dirty="0">
                    <a:solidFill>
                      <a:srgbClr val="7030A0"/>
                    </a:solidFill>
                  </a:rPr>
                  <a:t> Describe the twisted theory in terms of </a:t>
                </a:r>
              </a:p>
              <a:p>
                <a:pPr algn="ctr"/>
                <a:r>
                  <a:rPr lang="en-US" sz="4000" dirty="0">
                    <a:solidFill>
                      <a:srgbClr val="7030A0"/>
                    </a:solidFill>
                  </a:rPr>
                  <a:t>SQM with target space </a:t>
                </a:r>
              </a:p>
              <a:p>
                <a:pPr algn="ctr"/>
                <a:r>
                  <a:rPr lang="en-US" sz="4000" dirty="0">
                    <a:solidFill>
                      <a:srgbClr val="7030A0"/>
                    </a:solidFill>
                  </a:rPr>
                  <a:t>the moduli stack of instantons </a:t>
                </a:r>
              </a:p>
              <a:p>
                <a:pPr algn="ctr"/>
                <a:r>
                  <a:rPr lang="en-US" sz="4000" dirty="0">
                    <a:solidFill>
                      <a:srgbClr val="7030A0"/>
                    </a:solidFill>
                  </a:rPr>
                  <a:t>[Nekrasov, 1996]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36174"/>
                <a:ext cx="8829651" cy="3785652"/>
              </a:xfrm>
              <a:prstGeom prst="rect">
                <a:avLst/>
              </a:prstGeom>
              <a:blipFill>
                <a:blip r:embed="rId4"/>
                <a:stretch>
                  <a:fillRect t="-2899" r="-1105" b="-5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76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29653-B25A-B098-9A96-AAB31606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Global Anomalies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76F440-4B89-AEA2-5825-541138438DF9}"/>
                  </a:ext>
                </a:extLst>
              </p:cNvPr>
              <p:cNvSpPr txBox="1"/>
              <p:nvPr/>
            </p:nvSpPr>
            <p:spPr>
              <a:xfrm>
                <a:off x="1866900" y="3047003"/>
                <a:ext cx="7454900" cy="590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𝑃𝑓𝑎𝑓𝑓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not well-defined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ℳ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76F440-4B89-AEA2-5825-541138438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3047003"/>
                <a:ext cx="7454900" cy="590546"/>
              </a:xfrm>
              <a:prstGeom prst="rect">
                <a:avLst/>
              </a:prstGeom>
              <a:blipFill>
                <a:blip r:embed="rId2"/>
                <a:stretch>
                  <a:fillRect t="-12371" b="-32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E4817B-ED3B-DACC-53AD-61E2A8F6C964}"/>
                  </a:ext>
                </a:extLst>
              </p:cNvPr>
              <p:cNvSpPr txBox="1"/>
              <p:nvPr/>
            </p:nvSpPr>
            <p:spPr>
              <a:xfrm>
                <a:off x="1219200" y="1701566"/>
                <a:ext cx="8305800" cy="683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𝑃𝑓𝑎𝑓𝑓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not well-defined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E4817B-ED3B-DACC-53AD-61E2A8F6C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701566"/>
                <a:ext cx="8305800" cy="683713"/>
              </a:xfrm>
              <a:prstGeom prst="rect">
                <a:avLst/>
              </a:prstGeom>
              <a:blipFill>
                <a:blip r:embed="rId3"/>
                <a:stretch>
                  <a:fillRect t="-5357" b="-20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BA5D1C2-72C6-73E0-CAE2-93F6A2EB6074}"/>
              </a:ext>
            </a:extLst>
          </p:cNvPr>
          <p:cNvSpPr txBox="1"/>
          <p:nvPr/>
        </p:nvSpPr>
        <p:spPr>
          <a:xfrm>
            <a:off x="-304800" y="5437749"/>
            <a:ext cx="9258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All controlled by ``the same’’ </a:t>
            </a:r>
          </a:p>
          <a:p>
            <a:pPr algn="ctr"/>
            <a:r>
              <a:rPr lang="en-US" sz="4000" dirty="0">
                <a:solidFill>
                  <a:srgbClr val="0000FF"/>
                </a:solidFill>
              </a:rPr>
              <a:t>6d mod-two index in KO theory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D5707A-347B-A4D6-2A99-8FF3213AA647}"/>
              </a:ext>
            </a:extLst>
          </p:cNvPr>
          <p:cNvSpPr txBox="1"/>
          <p:nvPr/>
        </p:nvSpPr>
        <p:spPr>
          <a:xfrm>
            <a:off x="723900" y="301911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1D: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B6E014-EF4F-EEB0-B0E8-0AC48E615B40}"/>
              </a:ext>
            </a:extLst>
          </p:cNvPr>
          <p:cNvSpPr txBox="1"/>
          <p:nvPr/>
        </p:nvSpPr>
        <p:spPr>
          <a:xfrm>
            <a:off x="304800" y="1701566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5D: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B12E78-9780-1FD1-0226-A0D88EE5A626}"/>
                  </a:ext>
                </a:extLst>
              </p:cNvPr>
              <p:cNvSpPr txBox="1"/>
              <p:nvPr/>
            </p:nvSpPr>
            <p:spPr>
              <a:xfrm>
                <a:off x="0" y="3832995"/>
                <a:ext cx="92583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C00000"/>
                    </a:solidFill>
                  </a:rPr>
                  <a:t>Anomaly if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ℳ</m:t>
                    </m:r>
                    <m:d>
                      <m:dPr>
                        <m:ctrlPr>
                          <a:rPr lang="en-US" sz="4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4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4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C00000"/>
                    </a:solidFill>
                  </a:rPr>
                  <a:t>is not spin </a:t>
                </a:r>
              </a:p>
              <a:p>
                <a:pPr algn="ctr"/>
                <a:r>
                  <a:rPr lang="en-US" sz="400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>
                    <a:solidFill>
                      <a:srgbClr val="C00000"/>
                    </a:solidFill>
                  </a:rPr>
                  <a:t>[Witten ’85; </a:t>
                </a:r>
                <a:r>
                  <a:rPr lang="en-US" sz="3200" dirty="0" err="1">
                    <a:solidFill>
                      <a:srgbClr val="C00000"/>
                    </a:solidFill>
                  </a:rPr>
                  <a:t>Atiyah</a:t>
                </a:r>
                <a:r>
                  <a:rPr lang="en-US" sz="3200" dirty="0">
                    <a:solidFill>
                      <a:srgbClr val="C00000"/>
                    </a:solidFill>
                  </a:rPr>
                  <a:t> ‘85]   </a:t>
                </a:r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B12E78-9780-1FD1-0226-A0D88EE5A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32995"/>
                <a:ext cx="9258300" cy="1323439"/>
              </a:xfrm>
              <a:prstGeom prst="rect">
                <a:avLst/>
              </a:prstGeom>
              <a:blipFill>
                <a:blip r:embed="rId4"/>
                <a:stretch>
                  <a:fillRect t="-8295" b="-12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496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8F20BCC-611D-B841-A9FA-D548B70C0049}"/>
              </a:ext>
            </a:extLst>
          </p:cNvPr>
          <p:cNvSpPr txBox="1"/>
          <p:nvPr/>
        </p:nvSpPr>
        <p:spPr>
          <a:xfrm>
            <a:off x="0" y="302199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 A computation with E. Witten </a:t>
            </a:r>
          </a:p>
          <a:p>
            <a:pPr algn="ctr"/>
            <a:r>
              <a:rPr lang="en-US" sz="4000" dirty="0">
                <a:solidFill>
                  <a:srgbClr val="0000FF"/>
                </a:solidFill>
              </a:rPr>
              <a:t>gives a useful formula for it.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D564DB-EBCB-76CD-166C-CE007245360D}"/>
              </a:ext>
            </a:extLst>
          </p:cNvPr>
          <p:cNvSpPr txBox="1"/>
          <p:nvPr/>
        </p:nvSpPr>
        <p:spPr>
          <a:xfrm>
            <a:off x="685800" y="3296513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F5E737-E41A-D2EA-6761-BE0C448CDD8C}"/>
                  </a:ext>
                </a:extLst>
              </p:cNvPr>
              <p:cNvSpPr txBox="1"/>
              <p:nvPr/>
            </p:nvSpPr>
            <p:spPr>
              <a:xfrm>
                <a:off x="88900" y="1951573"/>
                <a:ext cx="89154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FF0000"/>
                    </a:solidFill>
                  </a:rPr>
                  <a:t>Special case of our result: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admits an ACS and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𝑃𝑆𝑈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: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F5E737-E41A-D2EA-6761-BE0C448CD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0" y="1951573"/>
                <a:ext cx="8915400" cy="1323439"/>
              </a:xfrm>
              <a:prstGeom prst="rect">
                <a:avLst/>
              </a:prstGeom>
              <a:blipFill>
                <a:blip r:embed="rId2"/>
                <a:stretch>
                  <a:fillRect t="-829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3F71B8-C9F0-EA07-A310-19CA5B20341B}"/>
                  </a:ext>
                </a:extLst>
              </p:cNvPr>
              <p:cNvSpPr txBox="1"/>
              <p:nvPr/>
            </p:nvSpPr>
            <p:spPr>
              <a:xfrm>
                <a:off x="685800" y="3600947"/>
                <a:ext cx="7848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 is spin </a:t>
                </a:r>
                <a:r>
                  <a:rPr lang="en-US" sz="4000" dirty="0" err="1">
                    <a:solidFill>
                      <a:srgbClr val="FF0000"/>
                    </a:solidFill>
                  </a:rPr>
                  <a:t>iff</a:t>
                </a:r>
                <a:r>
                  <a:rPr lang="en-US" sz="4000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𝑇𝑋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3F71B8-C9F0-EA07-A310-19CA5B203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00947"/>
                <a:ext cx="7848600" cy="707886"/>
              </a:xfrm>
              <a:prstGeom prst="rect">
                <a:avLst/>
              </a:prstGeom>
              <a:blipFill>
                <a:blip r:embed="rId3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CE24B1-3C23-A0CE-FF52-87B176713297}"/>
                  </a:ext>
                </a:extLst>
              </p:cNvPr>
              <p:cNvSpPr txBox="1"/>
              <p:nvPr/>
            </p:nvSpPr>
            <p:spPr>
              <a:xfrm>
                <a:off x="304800" y="5419942"/>
                <a:ext cx="86106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00B050"/>
                    </a:solidFill>
                  </a:rPr>
                  <a:t>Compatible with more general formula from Freed-Hopkins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4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CE24B1-3C23-A0CE-FF52-87B176713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419942"/>
                <a:ext cx="8610600" cy="1323439"/>
              </a:xfrm>
              <a:prstGeom prst="rect">
                <a:avLst/>
              </a:prstGeom>
              <a:blipFill>
                <a:blip r:embed="rId4"/>
                <a:stretch>
                  <a:fillRect t="-8295" r="-134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131187-8F2E-C31C-569D-34730CBA1EBB}"/>
                  </a:ext>
                </a:extLst>
              </p:cNvPr>
              <p:cNvSpPr txBox="1"/>
              <p:nvPr/>
            </p:nvSpPr>
            <p:spPr>
              <a:xfrm>
                <a:off x="685800" y="4572000"/>
                <a:ext cx="7772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C00000"/>
                    </a:solidFill>
                  </a:rPr>
                  <a:t>Note: Independent of instanton number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. 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131187-8F2E-C31C-569D-34730CBA1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572000"/>
                <a:ext cx="7772400" cy="584775"/>
              </a:xfrm>
              <a:prstGeom prst="rect">
                <a:avLst/>
              </a:prstGeom>
              <a:blipFill>
                <a:blip r:embed="rId5"/>
                <a:stretch>
                  <a:fillRect l="-2039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25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228845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Line Bundle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228845"/>
                <a:ext cx="8229600" cy="1143000"/>
              </a:xfrm>
              <a:blipFill>
                <a:blip r:embed="rId3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281D24C-D82A-F6E4-3FBF-A4B49B139515}"/>
                  </a:ext>
                </a:extLst>
              </p:cNvPr>
              <p:cNvSpPr txBox="1"/>
              <p:nvPr/>
            </p:nvSpPr>
            <p:spPr>
              <a:xfrm>
                <a:off x="431800" y="2195507"/>
                <a:ext cx="7848600" cy="1110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SQM(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ℳ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couples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to a</a:t>
                </a:r>
              </a:p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 ``line bundle with connection’’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sup>
                    </m:s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ℳ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281D24C-D82A-F6E4-3FBF-A4B49B139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2195507"/>
                <a:ext cx="7848600" cy="1110689"/>
              </a:xfrm>
              <a:prstGeom prst="rect">
                <a:avLst/>
              </a:prstGeom>
              <a:blipFill>
                <a:blip r:embed="rId4"/>
                <a:stretch>
                  <a:fillRect t="-6593" b="-17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B16F50-FEF5-4C92-CE4B-95353C076F16}"/>
                  </a:ext>
                </a:extLst>
              </p:cNvPr>
              <p:cNvSpPr txBox="1"/>
              <p:nvPr/>
            </p:nvSpPr>
            <p:spPr>
              <a:xfrm>
                <a:off x="457200" y="3607297"/>
                <a:ext cx="9105901" cy="600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̌"/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̌"/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)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→  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̌"/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) 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B16F50-FEF5-4C92-CE4B-95353C076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607297"/>
                <a:ext cx="9105901" cy="600934"/>
              </a:xfrm>
              <a:prstGeom prst="rect">
                <a:avLst/>
              </a:prstGeom>
              <a:blipFill>
                <a:blip r:embed="rId5"/>
                <a:stretch>
                  <a:fillRect t="-9184" b="-34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73B1CB-9D89-1554-AC41-7D5149E34F23}"/>
                  </a:ext>
                </a:extLst>
              </p:cNvPr>
              <p:cNvSpPr txBox="1"/>
              <p:nvPr/>
            </p:nvSpPr>
            <p:spPr>
              <a:xfrm>
                <a:off x="1714500" y="993634"/>
                <a:ext cx="2057400" cy="1026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sub>
                        <m:sup/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nary>
                      <m:nary>
                        <m:naryPr>
                          <m:supHide m:val="on"/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sub>
                        <m:sup/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𝑡𝑟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73B1CB-9D89-1554-AC41-7D5149E34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993634"/>
                <a:ext cx="2057400" cy="1026756"/>
              </a:xfrm>
              <a:prstGeom prst="rect">
                <a:avLst/>
              </a:prstGeom>
              <a:blipFill>
                <a:blip r:embed="rId6"/>
                <a:stretch>
                  <a:fillRect r="-170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9200" y="5999338"/>
                <a:ext cx="7086600" cy="799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sup>
                      </m:s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999338"/>
                <a:ext cx="7086600" cy="7990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CFFC40-06BB-8A7C-1092-6FA87736CF19}"/>
                  </a:ext>
                </a:extLst>
              </p:cNvPr>
              <p:cNvSpPr txBox="1"/>
              <p:nvPr/>
            </p:nvSpPr>
            <p:spPr>
              <a:xfrm>
                <a:off x="300037" y="5116197"/>
                <a:ext cx="8543926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 Global anomaly 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sup>
                    </m:sSup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≠0 </m:t>
                    </m:r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CFFC40-06BB-8A7C-1092-6FA87736C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37" y="5116197"/>
                <a:ext cx="8543926" cy="749629"/>
              </a:xfrm>
              <a:prstGeom prst="rect">
                <a:avLst/>
              </a:prstGeom>
              <a:blipFill>
                <a:blip r:embed="rId8"/>
                <a:stretch>
                  <a:fillRect t="-8943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E1351A6-A902-6116-78D6-97EBC65EFCB3}"/>
              </a:ext>
            </a:extLst>
          </p:cNvPr>
          <p:cNvSpPr txBox="1"/>
          <p:nvPr/>
        </p:nvSpPr>
        <p:spPr>
          <a:xfrm>
            <a:off x="2070100" y="4540126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w/  Kim, </a:t>
            </a:r>
            <a:r>
              <a:rPr lang="en-US" sz="2800" dirty="0" err="1"/>
              <a:t>Manschot</a:t>
            </a:r>
            <a:r>
              <a:rPr lang="en-US" sz="2800" dirty="0"/>
              <a:t>, Tau, Zhang: </a:t>
            </a:r>
          </a:p>
        </p:txBody>
      </p:sp>
    </p:spTree>
    <p:extLst>
      <p:ext uri="{BB962C8B-B14F-4D97-AF65-F5344CB8AC3E}">
        <p14:creationId xmlns:p14="http://schemas.microsoft.com/office/powerpoint/2010/main" val="311252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5" grpId="0"/>
      <p:bldP spid="8" grpId="0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E08CF-5AFC-5B15-F5A8-E1CC38ECC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4157"/>
            <a:ext cx="8229600" cy="1143000"/>
          </a:xfrm>
        </p:spPr>
        <p:txBody>
          <a:bodyPr/>
          <a:lstStyle/>
          <a:p>
            <a:r>
              <a:rPr lang="en-US" dirty="0"/>
              <a:t>(Conjectural) Anomaly Cancellation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5D2BDBD-EC41-DBBA-5587-FECC792A30F7}"/>
                  </a:ext>
                </a:extLst>
              </p:cNvPr>
              <p:cNvSpPr txBox="1"/>
              <p:nvPr/>
            </p:nvSpPr>
            <p:spPr>
              <a:xfrm>
                <a:off x="901700" y="1308409"/>
                <a:ext cx="7162800" cy="799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p>
                          </m:sSup>
                        </m:e>
                      </m:d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5D2BDBD-EC41-DBBA-5587-FECC792A3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00" y="1308409"/>
                <a:ext cx="7162800" cy="7990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02DD76-4D14-DA4F-F0FC-5913042FD85C}"/>
                  </a:ext>
                </a:extLst>
              </p:cNvPr>
              <p:cNvSpPr txBox="1"/>
              <p:nvPr/>
            </p:nvSpPr>
            <p:spPr>
              <a:xfrm>
                <a:off x="914400" y="2494192"/>
                <a:ext cx="7315200" cy="934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𝑃𝑓𝑎𝑓𝑓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∮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4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sup>
                          </m:sSup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02DD76-4D14-DA4F-F0FC-5913042FD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494192"/>
                <a:ext cx="7315200" cy="9348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81DE15-2CA0-8BD0-8BB8-C7BC7EA2A7E7}"/>
                  </a:ext>
                </a:extLst>
              </p:cNvPr>
              <p:cNvSpPr txBox="1"/>
              <p:nvPr/>
            </p:nvSpPr>
            <p:spPr>
              <a:xfrm>
                <a:off x="0" y="5248617"/>
                <a:ext cx="882777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DF09C7"/>
                    </a:solidFill>
                  </a:rPr>
                  <a:t>One can show</a:t>
                </a:r>
              </a:p>
              <a:p>
                <a:pPr algn="ctr"/>
                <a:r>
                  <a:rPr lang="en-US" sz="4000" dirty="0">
                    <a:solidFill>
                      <a:srgbClr val="DF09C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DF09C7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DF09C7"/>
                    </a:solidFill>
                  </a:rPr>
                  <a:t>admits an  ACS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DF09C7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srgbClr val="DF09C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dirty="0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DF09C7"/>
                    </a:solidFill>
                  </a:rPr>
                  <a:t> is spin-c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81DE15-2CA0-8BD0-8BB8-C7BC7EA2A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48617"/>
                <a:ext cx="8827770" cy="1323439"/>
              </a:xfrm>
              <a:prstGeom prst="rect">
                <a:avLst/>
              </a:prstGeom>
              <a:blipFill>
                <a:blip r:embed="rId4"/>
                <a:stretch>
                  <a:fillRect t="-829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4DBDBA-63FC-9BEC-BFA9-B6DC09401D5B}"/>
                  </a:ext>
                </a:extLst>
              </p:cNvPr>
              <p:cNvSpPr txBox="1"/>
              <p:nvPr/>
            </p:nvSpPr>
            <p:spPr>
              <a:xfrm>
                <a:off x="38100" y="3815782"/>
                <a:ext cx="9067800" cy="1237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Conjecture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p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sup>
                    </m:sSup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  </m:t>
                    </m:r>
                  </m:oMath>
                </a14:m>
                <a:endParaRPr lang="en-US" sz="3600" b="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``U(1) gauge field’’ of a Spin-c structure on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4DBDBA-63FC-9BEC-BFA9-B6DC09401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3815782"/>
                <a:ext cx="9067800" cy="1237903"/>
              </a:xfrm>
              <a:prstGeom prst="rect">
                <a:avLst/>
              </a:prstGeom>
              <a:blipFill>
                <a:blip r:embed="rId5"/>
                <a:stretch>
                  <a:fillRect t="-4433" b="-18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65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BC61FE-318F-6CD7-BA5D-5CFECEABC7EA}"/>
              </a:ext>
            </a:extLst>
          </p:cNvPr>
          <p:cNvSpPr txBox="1"/>
          <p:nvPr/>
        </p:nvSpPr>
        <p:spPr>
          <a:xfrm>
            <a:off x="152400" y="101923"/>
            <a:ext cx="830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00FF"/>
                </a:solidFill>
              </a:rPr>
              <a:t>When global anomalies cancel, the partition function is a function of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56DD45-D99E-7605-6F8E-885020C31020}"/>
                  </a:ext>
                </a:extLst>
              </p:cNvPr>
              <p:cNvSpPr txBox="1"/>
              <p:nvPr/>
            </p:nvSpPr>
            <p:spPr>
              <a:xfrm>
                <a:off x="184150" y="5079634"/>
                <a:ext cx="7924800" cy="1513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−8 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4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en-US" sz="4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sz="4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4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𝑌𝑀</m:t>
                                      </m:r>
                                    </m:sub>
                                    <m:sup>
                                      <m:r>
                                        <a:rPr lang="en-US" sz="4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+</m:t>
                              </m:r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</m:func>
                    </m:oMath>
                  </m:oMathPara>
                </a14:m>
                <a:endParaRPr lang="en-US" sz="4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56DD45-D99E-7605-6F8E-885020C31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50" y="5079634"/>
                <a:ext cx="7924800" cy="15131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37F9E8-CE20-A57B-C32C-AFE97754192B}"/>
                  </a:ext>
                </a:extLst>
              </p:cNvPr>
              <p:cNvSpPr txBox="1"/>
              <p:nvPr/>
            </p:nvSpPr>
            <p:spPr>
              <a:xfrm>
                <a:off x="317500" y="1710269"/>
                <a:ext cx="7924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7030A0"/>
                    </a:solidFill>
                  </a:rPr>
                  <a:t>1. Oriented diffeomorphism type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37F9E8-CE20-A57B-C32C-AFE977541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0" y="1710269"/>
                <a:ext cx="7924800" cy="646331"/>
              </a:xfrm>
              <a:prstGeom prst="rect">
                <a:avLst/>
              </a:prstGeom>
              <a:blipFill>
                <a:blip r:embed="rId4"/>
                <a:stretch>
                  <a:fillRect l="-2308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42CE260-0659-0EE4-FCA2-08520A533F80}"/>
              </a:ext>
            </a:extLst>
          </p:cNvPr>
          <p:cNvSpPr txBox="1"/>
          <p:nvPr/>
        </p:nvSpPr>
        <p:spPr>
          <a:xfrm>
            <a:off x="400050" y="2537283"/>
            <a:ext cx="770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2. ‘t Hooft flux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1ACC1B-5927-1E83-C47A-F1332084518F}"/>
                  </a:ext>
                </a:extLst>
              </p:cNvPr>
              <p:cNvSpPr txBox="1"/>
              <p:nvPr/>
            </p:nvSpPr>
            <p:spPr>
              <a:xfrm>
                <a:off x="400050" y="3361269"/>
                <a:ext cx="7708900" cy="728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</a:rPr>
                  <a:t>3.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1ACC1B-5927-1E83-C47A-F13320845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3361269"/>
                <a:ext cx="7708900" cy="728276"/>
              </a:xfrm>
              <a:prstGeom prst="rect">
                <a:avLst/>
              </a:prstGeom>
              <a:blipFill>
                <a:blip r:embed="rId5"/>
                <a:stretch>
                  <a:fillRect l="-2453" t="-5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851BC4-7E86-B9D5-DF9F-2B26277E3467}"/>
                  </a:ext>
                </a:extLst>
              </p:cNvPr>
              <p:cNvSpPr txBox="1"/>
              <p:nvPr/>
            </p:nvSpPr>
            <p:spPr>
              <a:xfrm>
                <a:off x="450850" y="4267200"/>
                <a:ext cx="3505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B050"/>
                    </a:solidFill>
                  </a:rPr>
                  <a:t>4.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ℛ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851BC4-7E86-B9D5-DF9F-2B26277E3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50" y="4267200"/>
                <a:ext cx="3505200" cy="646331"/>
              </a:xfrm>
              <a:prstGeom prst="rect">
                <a:avLst/>
              </a:prstGeom>
              <a:blipFill>
                <a:blip r:embed="rId6"/>
                <a:stretch>
                  <a:fillRect l="-5391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61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7" grpId="0"/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25400" y="3164720"/>
                <a:ext cx="9033356" cy="1375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C00000"/>
                    </a:solidFill>
                  </a:rPr>
                  <a:t>In good cases, the Witten index  is the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C00000"/>
                    </a:solidFill>
                  </a:rPr>
                  <a:t> index of the Dirac 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4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d>
                          </m:sup>
                        </m:sSup>
                      </m:sub>
                    </m:sSub>
                  </m:oMath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400" y="3164720"/>
                <a:ext cx="9033356" cy="1375505"/>
              </a:xfrm>
              <a:prstGeom prst="rect">
                <a:avLst/>
              </a:prstGeom>
              <a:blipFill>
                <a:blip r:embed="rId2"/>
                <a:stretch>
                  <a:fillRect t="-7965" b="-15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1094" y="4956847"/>
                <a:ext cx="78310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⇒  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``K-theoretic Donaldson invariants’’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94" y="4956847"/>
                <a:ext cx="7831011" cy="646331"/>
              </a:xfrm>
              <a:prstGeom prst="rect">
                <a:avLst/>
              </a:prstGeom>
              <a:blipFill>
                <a:blip r:embed="rId3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33400" y="5806096"/>
            <a:ext cx="821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[</a:t>
            </a:r>
            <a:r>
              <a:rPr lang="en-US" sz="2800" dirty="0" err="1"/>
              <a:t>Nekrasov</a:t>
            </a:r>
            <a:r>
              <a:rPr lang="en-US" sz="2800" dirty="0"/>
              <a:t>, 1996; </a:t>
            </a:r>
            <a:r>
              <a:rPr lang="en-US" sz="2800" dirty="0" err="1"/>
              <a:t>Losev</a:t>
            </a:r>
            <a:r>
              <a:rPr lang="en-US" sz="2800" dirty="0"/>
              <a:t>, </a:t>
            </a:r>
            <a:r>
              <a:rPr lang="en-US" sz="2800" dirty="0" err="1"/>
              <a:t>Nekrasov</a:t>
            </a:r>
            <a:r>
              <a:rPr lang="en-US" sz="2800" dirty="0"/>
              <a:t>, </a:t>
            </a:r>
            <a:r>
              <a:rPr lang="en-US" sz="2800" dirty="0" err="1"/>
              <a:t>Shatashvili</a:t>
            </a:r>
            <a:r>
              <a:rPr lang="en-US" sz="2800" dirty="0"/>
              <a:t>, 1997]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4D6A4C-3DB7-0118-D83E-7B1F19A3A661}"/>
                  </a:ext>
                </a:extLst>
              </p:cNvPr>
              <p:cNvSpPr txBox="1"/>
              <p:nvPr/>
            </p:nvSpPr>
            <p:spPr>
              <a:xfrm>
                <a:off x="110644" y="91688"/>
                <a:ext cx="9144000" cy="1807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ℛ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4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ℛ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4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4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ℋ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{</m:t>
                            </m:r>
                            <m:d>
                              <m:dPr>
                                <m:ctrlPr>
                                  <a:rPr lang="en-US" sz="4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p>
                        <m:func>
                          <m:func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sz="4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fName>
                          <m:e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ℛ</m:t>
                            </m:r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US" sz="4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4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ℒ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4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d>
                                  </m:sup>
                                </m:sSup>
                              </m:sub>
                              <m:sup>
                                <m:r>
                                  <a:rPr lang="en-US" sz="4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 )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}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4D6A4C-3DB7-0118-D83E-7B1F19A3A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44" y="91688"/>
                <a:ext cx="9144000" cy="1807161"/>
              </a:xfrm>
              <a:prstGeom prst="rect">
                <a:avLst/>
              </a:prstGeom>
              <a:blipFill>
                <a:blip r:embed="rId4"/>
                <a:stretch>
                  <a:fillRect b="-9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F08734-BDD3-A620-19DA-D4D4AF0774E1}"/>
                  </a:ext>
                </a:extLst>
              </p:cNvPr>
              <p:cNvSpPr txBox="1"/>
              <p:nvPr/>
            </p:nvSpPr>
            <p:spPr>
              <a:xfrm>
                <a:off x="533400" y="2146028"/>
                <a:ext cx="8026400" cy="858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dim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ℝ</m:t>
                            </m:r>
                          </m:sub>
                        </m:sSub>
                      </m:fName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ℳ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p>
                    <m:r>
                      <a:rPr lang="en-US" sz="36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6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func>
                      <m:funcPr>
                        <m:ctrlP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f>
                          <m:fPr>
                            <m:ctrlPr>
                              <a:rPr lang="en-US" sz="36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  <m:r>
                              <a:rPr lang="en-US" sz="36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>
                              <a:rPr lang="en-US" sz="36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F08734-BDD3-A620-19DA-D4D4AF077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146028"/>
                <a:ext cx="8026400" cy="8581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715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330" y="120657"/>
            <a:ext cx="7239000" cy="3572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896" y="3654725"/>
            <a:ext cx="6643868" cy="3203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0530" y="16764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2006: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0530" y="5256362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2019:</a:t>
            </a:r>
          </a:p>
        </p:txBody>
      </p:sp>
    </p:spTree>
    <p:extLst>
      <p:ext uri="{BB962C8B-B14F-4D97-AF65-F5344CB8AC3E}">
        <p14:creationId xmlns:p14="http://schemas.microsoft.com/office/powerpoint/2010/main" val="2723607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B4036D-8000-DE52-D2B2-A14C62FCF0BC}"/>
              </a:ext>
            </a:extLst>
          </p:cNvPr>
          <p:cNvSpPr txBox="1"/>
          <p:nvPr/>
        </p:nvSpPr>
        <p:spPr>
          <a:xfrm>
            <a:off x="152400" y="1907550"/>
            <a:ext cx="86487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00FF"/>
                </a:solidFill>
              </a:rPr>
              <a:t>Today’s talk: Some of these generalizations lead to </a:t>
            </a:r>
          </a:p>
          <a:p>
            <a:pPr algn="ctr"/>
            <a:r>
              <a:rPr lang="en-US" sz="4400" dirty="0">
                <a:solidFill>
                  <a:srgbClr val="0000FF"/>
                </a:solidFill>
              </a:rPr>
              <a:t> interesting issues in QFT, </a:t>
            </a:r>
          </a:p>
          <a:p>
            <a:pPr algn="ctr"/>
            <a:r>
              <a:rPr lang="en-US" sz="4400" dirty="0">
                <a:solidFill>
                  <a:srgbClr val="0000FF"/>
                </a:solidFill>
              </a:rPr>
              <a:t>analytic number theory, </a:t>
            </a:r>
          </a:p>
          <a:p>
            <a:pPr algn="ctr"/>
            <a:r>
              <a:rPr lang="en-US" sz="4400" dirty="0">
                <a:solidFill>
                  <a:srgbClr val="0000FF"/>
                </a:solidFill>
              </a:rPr>
              <a:t>and topology.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EC4152-9498-BE6E-AA5E-EBBA05230567}"/>
              </a:ext>
            </a:extLst>
          </p:cNvPr>
          <p:cNvSpPr txBox="1"/>
          <p:nvPr/>
        </p:nvSpPr>
        <p:spPr>
          <a:xfrm>
            <a:off x="2590800" y="468392"/>
            <a:ext cx="3308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…. or not …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45D75F-E928-A357-CB82-C17B1666DC2F}"/>
              </a:ext>
            </a:extLst>
          </p:cNvPr>
          <p:cNvSpPr txBox="1"/>
          <p:nvPr/>
        </p:nvSpPr>
        <p:spPr>
          <a:xfrm>
            <a:off x="114300" y="5867400"/>
            <a:ext cx="8648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So it is worth thinking about.  </a:t>
            </a:r>
          </a:p>
        </p:txBody>
      </p:sp>
    </p:spTree>
    <p:extLst>
      <p:ext uri="{BB962C8B-B14F-4D97-AF65-F5344CB8AC3E}">
        <p14:creationId xmlns:p14="http://schemas.microsoft.com/office/powerpoint/2010/main" val="80333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7745"/>
            <a:ext cx="8229600" cy="1143000"/>
          </a:xfrm>
        </p:spPr>
        <p:txBody>
          <a:bodyPr/>
          <a:lstStyle/>
          <a:p>
            <a:r>
              <a:rPr lang="en-US" dirty="0"/>
              <a:t>What We Add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219200"/>
                <a:ext cx="8915400" cy="1678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>
                    <a:solidFill>
                      <a:srgbClr val="0000FF"/>
                    </a:solidFill>
                  </a:rPr>
                  <a:t>We study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ℛ</m:t>
                        </m:r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4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4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srgbClr val="0000FF"/>
                    </a:solidFill>
                  </a:rPr>
                  <a:t> using both </a:t>
                </a:r>
              </a:p>
              <a:p>
                <a:pPr algn="ctr"/>
                <a:r>
                  <a:rPr lang="en-US" sz="4800" dirty="0">
                    <a:solidFill>
                      <a:srgbClr val="0000FF"/>
                    </a:solidFill>
                  </a:rPr>
                  <a:t>the Coulomb branch integral 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19200"/>
                <a:ext cx="8915400" cy="1678921"/>
              </a:xfrm>
              <a:prstGeom prst="rect">
                <a:avLst/>
              </a:prstGeom>
              <a:blipFill>
                <a:blip r:embed="rId2"/>
                <a:stretch>
                  <a:fillRect t="-3636" b="-18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21ED3B-6F37-A516-6BA2-8EC28FB4F076}"/>
                  </a:ext>
                </a:extLst>
              </p:cNvPr>
              <p:cNvSpPr txBox="1"/>
              <p:nvPr/>
            </p:nvSpPr>
            <p:spPr>
              <a:xfrm>
                <a:off x="457200" y="4648200"/>
                <a:ext cx="7620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800" dirty="0">
                    <a:solidFill>
                      <a:srgbClr val="0000FF"/>
                    </a:solidFill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srgbClr val="0000FF"/>
                    </a:solidFill>
                  </a:rPr>
                  <a:t>a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toric</a:t>
                </a:r>
                <a:r>
                  <a:rPr lang="en-US" sz="4800" dirty="0">
                    <a:solidFill>
                      <a:srgbClr val="0000FF"/>
                    </a:solidFill>
                  </a:rPr>
                  <a:t> Kahler manifold,</a:t>
                </a:r>
              </a:p>
              <a:p>
                <a:pPr algn="ctr"/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toric</a:t>
                </a:r>
                <a:r>
                  <a:rPr lang="en-US" sz="4800" dirty="0">
                    <a:solidFill>
                      <a:srgbClr val="0000FF"/>
                    </a:solidFill>
                  </a:rPr>
                  <a:t> localization.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21ED3B-6F37-A516-6BA2-8EC28FB4F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648200"/>
                <a:ext cx="7620000" cy="1569660"/>
              </a:xfrm>
              <a:prstGeom prst="rect">
                <a:avLst/>
              </a:prstGeom>
              <a:blipFill>
                <a:blip r:embed="rId3"/>
                <a:stretch>
                  <a:fillRect l="-3440" t="-8560" r="-3440" b="-19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77839E0-AF58-A053-8A37-EB5D05748744}"/>
              </a:ext>
            </a:extLst>
          </p:cNvPr>
          <p:cNvSpPr txBox="1"/>
          <p:nvPr/>
        </p:nvSpPr>
        <p:spPr>
          <a:xfrm>
            <a:off x="2667000" y="3278942"/>
            <a:ext cx="2552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0000FF"/>
                </a:solidFill>
              </a:rPr>
              <a:t>and,  </a:t>
            </a:r>
          </a:p>
        </p:txBody>
      </p:sp>
    </p:spTree>
    <p:extLst>
      <p:ext uri="{BB962C8B-B14F-4D97-AF65-F5344CB8AC3E}">
        <p14:creationId xmlns:p14="http://schemas.microsoft.com/office/powerpoint/2010/main" val="306270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52398" y="1551693"/>
                <a:ext cx="9524998" cy="755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p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Coul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bSup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𝑆𝑊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bSup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398" y="1551693"/>
                <a:ext cx="9524998" cy="7556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700" y="2819400"/>
                <a:ext cx="8597899" cy="1863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Coul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bSup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ℛ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 Coulomb branch integral</a:t>
                </a:r>
              </a:p>
              <a:p>
                <a:pPr algn="ctr"/>
                <a:r>
                  <a:rPr lang="en-US" sz="3600" dirty="0">
                    <a:solidFill>
                      <a:srgbClr val="FF0000"/>
                    </a:solidFill>
                  </a:rPr>
                  <a:t>of the 4d theory from reduction 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" y="2819400"/>
                <a:ext cx="8597899" cy="1863652"/>
              </a:xfrm>
              <a:prstGeom prst="rect">
                <a:avLst/>
              </a:prstGeom>
              <a:blipFill>
                <a:blip r:embed="rId3"/>
                <a:stretch>
                  <a:fillRect t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3700" y="4982128"/>
                <a:ext cx="9067799" cy="903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0000FF"/>
                    </a:solidFill>
                  </a:rPr>
                  <a:t>One can deduce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𝑆𝑊</m:t>
                        </m:r>
                      </m:sub>
                      <m:sup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bSup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rgbClr val="0000FF"/>
                    </a:solidFill>
                  </a:rPr>
                  <a:t>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Coul</m:t>
                        </m:r>
                      </m:sub>
                      <m:sup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bSup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4982128"/>
                <a:ext cx="9067799" cy="903004"/>
              </a:xfrm>
              <a:prstGeom prst="rect">
                <a:avLst/>
              </a:prstGeom>
              <a:blipFill>
                <a:blip r:embed="rId4"/>
                <a:stretch>
                  <a:fillRect l="-2757" t="-2703" b="-27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04800" y="564339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33CC"/>
                </a:solidFill>
              </a:rPr>
              <a:t>Total partition function is a sum of two terms </a:t>
            </a:r>
          </a:p>
        </p:txBody>
      </p:sp>
    </p:spTree>
    <p:extLst>
      <p:ext uri="{BB962C8B-B14F-4D97-AF65-F5344CB8AC3E}">
        <p14:creationId xmlns:p14="http://schemas.microsoft.com/office/powerpoint/2010/main" val="69732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4500" y="281409"/>
                <a:ext cx="8229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0000FF"/>
                    </a:solidFill>
                  </a:rPr>
                  <a:t>Coulomb Branch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0" y="281409"/>
                <a:ext cx="8229600" cy="707886"/>
              </a:xfrm>
              <a:prstGeom prst="rect">
                <a:avLst/>
              </a:prstGeom>
              <a:blipFill>
                <a:blip r:embed="rId2"/>
                <a:stretch>
                  <a:fillRect l="-2667" t="-14655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" y="1276276"/>
                <a:ext cx="7315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FF0000"/>
                    </a:solidFill>
                  </a:rPr>
                  <a:t>For 5d SYM gauge group of rank 1: </a:t>
                </a:r>
              </a:p>
              <a:p>
                <a:pPr algn="ctr"/>
                <a:r>
                  <a:rPr lang="en-US" sz="3600" dirty="0">
                    <a:solidFill>
                      <a:srgbClr val="FF0000"/>
                    </a:solidFill>
                  </a:rPr>
                  <a:t>  Coulomb branch =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ℂ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76276"/>
                <a:ext cx="7315200" cy="1200329"/>
              </a:xfrm>
              <a:prstGeom prst="rect">
                <a:avLst/>
              </a:prstGeom>
              <a:blipFill>
                <a:blip r:embed="rId3"/>
                <a:stretch>
                  <a:fillRect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" y="3429000"/>
                <a:ext cx="8920164" cy="135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=〈 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𝑃𝑒𝑥𝑝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∮"/>
                          <m:supHide m:val="on"/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sub>
                        <m:sup/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〉</m:t>
                          </m:r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429000"/>
                <a:ext cx="8920164" cy="13549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7B25200-6D65-BF4D-C5C8-BF7555A3B192}"/>
              </a:ext>
            </a:extLst>
          </p:cNvPr>
          <p:cNvSpPr txBox="1"/>
          <p:nvPr/>
        </p:nvSpPr>
        <p:spPr>
          <a:xfrm>
            <a:off x="2529839" y="2611111"/>
            <a:ext cx="3515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parametrized by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A7F3A2-9B42-E34B-A0D0-EFFDC57FCCD3}"/>
                  </a:ext>
                </a:extLst>
              </p:cNvPr>
              <p:cNvSpPr txBox="1"/>
              <p:nvPr/>
            </p:nvSpPr>
            <p:spPr>
              <a:xfrm>
                <a:off x="444500" y="5506035"/>
                <a:ext cx="855186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7030A0"/>
                    </a:solidFill>
                  </a:rPr>
                  <a:t>``1-form symmetry’’ 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℘: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→−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A7F3A2-9B42-E34B-A0D0-EFFDC57FC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0" y="5506035"/>
                <a:ext cx="8551864" cy="769441"/>
              </a:xfrm>
              <a:prstGeom prst="rect">
                <a:avLst/>
              </a:prstGeom>
              <a:blipFill>
                <a:blip r:embed="rId5"/>
                <a:stretch>
                  <a:fillRect l="-2922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93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6" grpId="0"/>
      <p:bldP spid="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600" y="32413"/>
                <a:ext cx="7467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Modular Parametrization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/>
                  <a:t>plane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2413"/>
                <a:ext cx="7467600" cy="646331"/>
              </a:xfrm>
              <a:prstGeom prst="rect">
                <a:avLst/>
              </a:prstGeom>
              <a:blipFill>
                <a:blip r:embed="rId3"/>
                <a:stretch>
                  <a:fillRect l="-2449" t="-14151" r="-122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76300" y="2194673"/>
                <a:ext cx="7391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=4 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ℛ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−2 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ℛ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2194673"/>
                <a:ext cx="7391400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76200" y="3330915"/>
                <a:ext cx="5105400" cy="1163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3330915"/>
                <a:ext cx="5105400" cy="11635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29200" y="3764702"/>
                <a:ext cx="3657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Hauptmodul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764702"/>
                <a:ext cx="3657600" cy="523220"/>
              </a:xfrm>
              <a:prstGeom prst="rect">
                <a:avLst/>
              </a:prstGeom>
              <a:blipFill>
                <a:blip r:embed="rId6"/>
                <a:stretch>
                  <a:fillRect l="-3333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9654" y="848020"/>
                <a:ext cx="83439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0000FF"/>
                    </a:solidFill>
                  </a:rPr>
                  <a:t>The Coulomb branch is a branched double cover of the modular curve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54" y="848020"/>
                <a:ext cx="8343900" cy="1077218"/>
              </a:xfrm>
              <a:prstGeom prst="rect">
                <a:avLst/>
              </a:prstGeom>
              <a:blipFill>
                <a:blip r:embed="rId7"/>
                <a:stretch>
                  <a:fillRect l="-584" t="-7345" r="-1826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74C30359-E6DD-EB4D-CC0B-A708B8A813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8504" y="4645890"/>
            <a:ext cx="3886200" cy="22375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FCAA0A-FDC9-2A75-B857-2378372C665C}"/>
              </a:ext>
            </a:extLst>
          </p:cNvPr>
          <p:cNvSpPr txBox="1"/>
          <p:nvPr/>
        </p:nvSpPr>
        <p:spPr>
          <a:xfrm>
            <a:off x="6858000" y="5867400"/>
            <a:ext cx="2556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Similar to </a:t>
            </a:r>
            <a:r>
              <a:rPr lang="en-US" sz="2000" dirty="0" err="1"/>
              <a:t>Aspman</a:t>
            </a:r>
            <a:r>
              <a:rPr lang="en-US" sz="2000" dirty="0"/>
              <a:t>, </a:t>
            </a:r>
            <a:r>
              <a:rPr lang="en-US" sz="2000" dirty="0" err="1"/>
              <a:t>Furrer</a:t>
            </a:r>
            <a:r>
              <a:rPr lang="en-US" sz="2000" dirty="0"/>
              <a:t> &amp; </a:t>
            </a:r>
            <a:r>
              <a:rPr lang="en-US" sz="2000" dirty="0" err="1"/>
              <a:t>Manschot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612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FC38919-B50E-9AE8-55A4-913EE62A23A4}"/>
                  </a:ext>
                </a:extLst>
              </p:cNvPr>
              <p:cNvSpPr txBox="1"/>
              <p:nvPr/>
            </p:nvSpPr>
            <p:spPr>
              <a:xfrm>
                <a:off x="558800" y="1605338"/>
                <a:ext cx="777239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℘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  is also the deck transformation </a:t>
                </a:r>
              </a:p>
              <a:p>
                <a:pPr algn="ctr"/>
                <a:r>
                  <a:rPr lang="en-US" sz="3600" dirty="0">
                    <a:solidFill>
                      <a:srgbClr val="0000FF"/>
                    </a:solidFill>
                  </a:rPr>
                  <a:t>of the double cover 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FC38919-B50E-9AE8-55A4-913EE62A2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00" y="1605338"/>
                <a:ext cx="7772399" cy="1200329"/>
              </a:xfrm>
              <a:prstGeom prst="rect">
                <a:avLst/>
              </a:prstGeom>
              <a:blipFill>
                <a:blip r:embed="rId2"/>
                <a:stretch>
                  <a:fillRect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4C642C-8AD9-C290-5D7F-0D7E1653E28B}"/>
                  </a:ext>
                </a:extLst>
              </p:cNvPr>
              <p:cNvSpPr txBox="1"/>
              <p:nvPr/>
            </p:nvSpPr>
            <p:spPr>
              <a:xfrm>
                <a:off x="152400" y="3059060"/>
                <a:ext cx="8153399" cy="1297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Coul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bSup>
                      <m:d>
                        <m:d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ℂ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Co</m:t>
                              </m:r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𝑢𝑙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4C642C-8AD9-C290-5D7F-0D7E1653E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059060"/>
                <a:ext cx="8153399" cy="12973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0F10B1-8998-744E-2832-B7825BA449BC}"/>
                  </a:ext>
                </a:extLst>
              </p:cNvPr>
              <p:cNvSpPr txBox="1"/>
              <p:nvPr/>
            </p:nvSpPr>
            <p:spPr>
              <a:xfrm>
                <a:off x="95249" y="4495800"/>
                <a:ext cx="8648699" cy="762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℘</m:t>
                              </m:r>
                            </m:e>
                            <m:sup>
                              <m:r>
                                <a:rPr lang="en-US" sz="36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𝐶𝑜𝑢𝑙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sup>
                      </m:sSup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𝐶𝑜𝑢𝑙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0F10B1-8998-744E-2832-B7825BA44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9" y="4495800"/>
                <a:ext cx="8648699" cy="7623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795511-BF5D-B6F3-AB77-ACCF1A831F46}"/>
                  </a:ext>
                </a:extLst>
              </p:cNvPr>
              <p:cNvSpPr txBox="1"/>
              <p:nvPr/>
            </p:nvSpPr>
            <p:spPr>
              <a:xfrm>
                <a:off x="76197" y="5536918"/>
                <a:ext cx="8991600" cy="748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⇒  </m:t>
                    </m:r>
                    <m:sSubSup>
                      <m:sSubSup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𝐶𝑜𝑢𝑙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bSup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=0   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when there is a global anomaly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795511-BF5D-B6F3-AB77-ACCF1A831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7" y="5536918"/>
                <a:ext cx="8991600" cy="748090"/>
              </a:xfrm>
              <a:prstGeom prst="rect">
                <a:avLst/>
              </a:prstGeom>
              <a:blipFill>
                <a:blip r:embed="rId5"/>
                <a:stretch>
                  <a:fillRect t="-1626" r="-1627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6B7B98-7585-856D-BB11-8CC2E95C6D57}"/>
                  </a:ext>
                </a:extLst>
              </p:cNvPr>
              <p:cNvSpPr txBox="1"/>
              <p:nvPr/>
            </p:nvSpPr>
            <p:spPr>
              <a:xfrm>
                <a:off x="749299" y="381478"/>
                <a:ext cx="7391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=4 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ℛ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−2 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ℛ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6B7B98-7585-856D-BB11-8CC2E95C6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99" y="381478"/>
                <a:ext cx="739140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54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37160" y="401308"/>
                <a:ext cx="9418320" cy="1343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Coul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bSup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nary>
                        <m:naryPr>
                          <m:supHide m:val="on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den>
                          </m:f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</m:d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160" y="401308"/>
                <a:ext cx="9418320" cy="13433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90800" y="1936656"/>
                <a:ext cx="4795520" cy="1381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13−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den>
                      </m:f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1936656"/>
                <a:ext cx="4795520" cy="13813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3858089"/>
                <a:ext cx="2895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58089"/>
                <a:ext cx="2895600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60700" y="3886200"/>
            <a:ext cx="5897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Suitably modular invariant and holomorphic ``contact term’’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5E0664-AD6D-6167-2563-AFE555255787}"/>
                  </a:ext>
                </a:extLst>
              </p:cNvPr>
              <p:cNvSpPr txBox="1"/>
              <p:nvPr/>
            </p:nvSpPr>
            <p:spPr>
              <a:xfrm>
                <a:off x="137160" y="5347352"/>
                <a:ext cx="2923540" cy="1475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p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</m:d>
                                </m:sup>
                              </m:sSup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5E0664-AD6D-6167-2563-AFE555255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" y="5347352"/>
                <a:ext cx="2923540" cy="1475404"/>
              </a:xfrm>
              <a:prstGeom prst="rect">
                <a:avLst/>
              </a:prstGeom>
              <a:blipFill>
                <a:blip r:embed="rId5"/>
                <a:stretch>
                  <a:fillRect r="-7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A804E98-E45C-D177-7C14-5127B46075F3}"/>
              </a:ext>
            </a:extLst>
          </p:cNvPr>
          <p:cNvSpPr txBox="1"/>
          <p:nvPr/>
        </p:nvSpPr>
        <p:spPr>
          <a:xfrm>
            <a:off x="3429000" y="57150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Photon partition function </a:t>
            </a:r>
          </a:p>
        </p:txBody>
      </p:sp>
    </p:spTree>
    <p:extLst>
      <p:ext uri="{BB962C8B-B14F-4D97-AF65-F5344CB8AC3E}">
        <p14:creationId xmlns:p14="http://schemas.microsoft.com/office/powerpoint/2010/main" val="353639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7" grpId="0"/>
      <p:bldP spid="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52400" y="211565"/>
                <a:ext cx="9372600" cy="1386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ℤ</m:t>
                              </m:r>
                            </m:e>
                          </m:d>
                        </m:sub>
                        <m:sup/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acc>
                                </m:den>
                              </m:f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p>
                              </m:sSub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211565"/>
                <a:ext cx="9372600" cy="13860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38250" y="1837138"/>
                <a:ext cx="6591300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𝐸𝑟𝑓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𝐼𝑚</m:t>
                              </m:r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rad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𝐼𝑚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𝐼𝑚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50" y="1837138"/>
                <a:ext cx="6591300" cy="10604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292100" y="5234855"/>
                <a:ext cx="5257800" cy="1112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𝜁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2100" y="5234855"/>
                <a:ext cx="5257800" cy="11121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943100" y="2954075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DF09C7"/>
                </a:solidFill>
              </a:rPr>
              <a:t>Not holomorphic.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396051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B050"/>
                </a:solidFill>
              </a:rPr>
              <a:t>Continuously metric dependent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980178-DD05-F06A-8F0A-7E02F655F692}"/>
                  </a:ext>
                </a:extLst>
              </p:cNvPr>
              <p:cNvSpPr txBox="1"/>
              <p:nvPr/>
            </p:nvSpPr>
            <p:spPr>
              <a:xfrm>
                <a:off x="4114800" y="5106351"/>
                <a:ext cx="4351020" cy="1297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DF09C7"/>
                          </a:solidFill>
                          <a:latin typeface="Cambria Math" panose="02040503050406030204" pitchFamily="18" charset="0"/>
                        </a:rPr>
                        <m:t>𝜁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36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DF09C7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  <m:t>𝑖𝑛𝑠𝑡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DF09C7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980178-DD05-F06A-8F0A-7E02F655F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106351"/>
                <a:ext cx="4351020" cy="12975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4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/>
              <a:t>Measure As A Total Derivative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9049" y="2685801"/>
                <a:ext cx="5753100" cy="1218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∃ 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suitably modular invariant </a:t>
                </a:r>
              </a:p>
              <a:p>
                <a:pPr algn="ctr"/>
                <a:r>
                  <a:rPr lang="en-US" sz="3600" dirty="0">
                    <a:solidFill>
                      <a:srgbClr val="0000FF"/>
                    </a:solidFill>
                  </a:rPr>
                  <a:t>and nonsingular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p>
                    <m:d>
                      <m:dPr>
                        <m:ctrlP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̅"/>
                            <m:ctrlP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e>
                    </m:d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049" y="2685801"/>
                <a:ext cx="5753100" cy="1218988"/>
              </a:xfrm>
              <a:prstGeom prst="rect">
                <a:avLst/>
              </a:prstGeom>
              <a:blipFill>
                <a:blip r:embed="rId2"/>
                <a:stretch>
                  <a:fillRect t="-8000" r="-1801" b="-18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19049" y="4482607"/>
                <a:ext cx="8981454" cy="2014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FF0000"/>
                    </a:solidFill>
                  </a:rPr>
                  <a:t>(It can be hard to find explicit formulae</a:t>
                </a:r>
              </a:p>
              <a:p>
                <a:pPr algn="ctr"/>
                <a:r>
                  <a:rPr lang="en-US" sz="4000" dirty="0">
                    <a:solidFill>
                      <a:srgbClr val="FF0000"/>
                    </a:solidFill>
                  </a:rPr>
                  <a:t> for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  <m:sup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p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one needs the theory of mock modular forms….)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049" y="4482607"/>
                <a:ext cx="8981454" cy="2014141"/>
              </a:xfrm>
              <a:prstGeom prst="rect">
                <a:avLst/>
              </a:prstGeom>
              <a:blipFill>
                <a:blip r:embed="rId3"/>
                <a:stretch>
                  <a:fillRect t="-5438" b="-9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43600" y="2641943"/>
                <a:ext cx="2743200" cy="1262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den>
                      </m:f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641943"/>
                <a:ext cx="2743200" cy="12628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51" y="1006904"/>
                <a:ext cx="9177006" cy="1427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Coul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bSup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sub>
                        <m:sup/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ℋ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</m:d>
                                    </m:sup>
                                  </m:sSup>
                                </m:num>
                                <m:den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" y="1006904"/>
                <a:ext cx="9177006" cy="14278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2700" y="3810000"/>
                <a:ext cx="8991600" cy="1633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Coul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bSup>
                      <m:d>
                        <m:dPr>
                          <m:ctrlPr>
                            <a:rPr lang="en-US" sz="40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DF09C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=1,2,3</m:t>
                          </m:r>
                        </m:sub>
                        <m:sup/>
                        <m:e>
                          <m:r>
                            <a:rPr lang="en-US" sz="40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∮</m:t>
                          </m:r>
                          <m:r>
                            <a:rPr lang="en-US" sz="40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ℋ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DF09C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DF09C7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DF09C7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DF09C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DF09C7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DF09C7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DF09C7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700" y="3810000"/>
                <a:ext cx="8991600" cy="16331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5753100" y="807678"/>
            <a:ext cx="457200" cy="53340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650F220-2EA6-123D-7284-8322C4FF50AB}"/>
              </a:ext>
            </a:extLst>
          </p:cNvPr>
          <p:cNvSpPr txBox="1"/>
          <p:nvPr/>
        </p:nvSpPr>
        <p:spPr>
          <a:xfrm>
            <a:off x="2819400" y="5628751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????????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4E34A6-4F92-0965-1351-654276AB0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01600"/>
            <a:ext cx="5823282" cy="335280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7107490-A659-9B50-560E-C31E236DFB5E}"/>
              </a:ext>
            </a:extLst>
          </p:cNvPr>
          <p:cNvCxnSpPr>
            <a:cxnSpLocks/>
          </p:cNvCxnSpPr>
          <p:nvPr/>
        </p:nvCxnSpPr>
        <p:spPr>
          <a:xfrm>
            <a:off x="1447800" y="304800"/>
            <a:ext cx="559468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1951F452-0246-4C01-852F-082922A1BF39}"/>
              </a:ext>
            </a:extLst>
          </p:cNvPr>
          <p:cNvSpPr/>
          <p:nvPr/>
        </p:nvSpPr>
        <p:spPr>
          <a:xfrm>
            <a:off x="1981200" y="2971800"/>
            <a:ext cx="533400" cy="5461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90B520-8680-80C0-2EF7-BDA0BA6C79C1}"/>
              </a:ext>
            </a:extLst>
          </p:cNvPr>
          <p:cNvSpPr/>
          <p:nvPr/>
        </p:nvSpPr>
        <p:spPr>
          <a:xfrm>
            <a:off x="4794250" y="3001106"/>
            <a:ext cx="533400" cy="5461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7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5280" y="217356"/>
                <a:ext cx="8763000" cy="728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  <m:sup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are functions of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 and of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ℛ</m:t>
                    </m:r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" y="217356"/>
                <a:ext cx="8763000" cy="728533"/>
              </a:xfrm>
              <a:prstGeom prst="rect">
                <a:avLst/>
              </a:prstGeom>
              <a:blipFill>
                <a:blip r:embed="rId3"/>
                <a:stretch>
                  <a:fillRect t="-11765" b="-36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1430" y="1478581"/>
            <a:ext cx="9144000" cy="1371600"/>
            <a:chOff x="7620" y="1514817"/>
            <a:chExt cx="9144000" cy="1371600"/>
          </a:xfrm>
        </p:grpSpPr>
        <p:sp>
          <p:nvSpPr>
            <p:cNvPr id="6" name="Rectangle 5"/>
            <p:cNvSpPr/>
            <p:nvPr/>
          </p:nvSpPr>
          <p:spPr>
            <a:xfrm>
              <a:off x="7620" y="1514817"/>
              <a:ext cx="9144000" cy="13716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346710" y="1843026"/>
                  <a:ext cx="86106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solidFill>
                        <a:srgbClr val="FFFF00"/>
                      </a:solidFill>
                    </a:rPr>
                    <a:t>Subtle order of limits:  </a:t>
                  </a:r>
                  <a14:m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ℛ</m:t>
                      </m:r>
                      <m:r>
                        <a:rPr lang="en-US" sz="3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→0 </m:t>
                      </m:r>
                    </m:oMath>
                  </a14:m>
                  <a:r>
                    <a:rPr lang="en-US" sz="3600" dirty="0">
                      <a:solidFill>
                        <a:srgbClr val="FFFF00"/>
                      </a:solidFill>
                    </a:rPr>
                    <a:t>  vs.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3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3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→∞</m:t>
                      </m:r>
                    </m:oMath>
                  </a14:m>
                  <a:endParaRPr lang="en-US" sz="3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10" y="1843026"/>
                  <a:ext cx="8610600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2195" t="-14151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1480" y="3124200"/>
                <a:ext cx="8686800" cy="932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C64"/>
                    </a:solidFill>
                  </a:rPr>
                  <a:t>Example: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660C64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3200" b="0" i="1" smtClean="0">
                        <a:solidFill>
                          <a:srgbClr val="660C64"/>
                        </a:solidFill>
                        <a:latin typeface="Cambria Math" panose="02040503050406030204" pitchFamily="18" charset="0"/>
                      </a:rPr>
                      <m:t>∼ 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p>
                      <m:sSupPr>
                        <m:ctrlP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660C6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660C6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660C64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sz="3200" b="0" i="1" smtClean="0">
                        <a:solidFill>
                          <a:srgbClr val="660C64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660C6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660C6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660C64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sz="3200" b="0" i="1" smtClean="0">
                        <a:solidFill>
                          <a:srgbClr val="660C64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660C6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660C64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660C64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sz="3200" b="0" i="1" smtClean="0">
                        <a:solidFill>
                          <a:srgbClr val="660C6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660C64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660C6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660C64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200" b="0" i="1" smtClean="0">
                                    <a:solidFill>
                                      <a:srgbClr val="660C6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solidFill>
                                      <a:srgbClr val="660C64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rgbClr val="660C64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sz="3200" dirty="0">
                  <a:solidFill>
                    <a:srgbClr val="660C64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" y="3124200"/>
                <a:ext cx="8686800" cy="932307"/>
              </a:xfrm>
              <a:prstGeom prst="rect">
                <a:avLst/>
              </a:prstGeom>
              <a:blipFill>
                <a:blip r:embed="rId5"/>
                <a:stretch>
                  <a:fillRect l="-1825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BC960C-9764-5438-4584-A7BEB7B4ECB1}"/>
                  </a:ext>
                </a:extLst>
              </p:cNvPr>
              <p:cNvSpPr txBox="1"/>
              <p:nvPr/>
            </p:nvSpPr>
            <p:spPr>
              <a:xfrm>
                <a:off x="876300" y="4609978"/>
                <a:ext cx="7391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=4 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ℛ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−2 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ℛ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BC960C-9764-5438-4584-A7BEB7B4E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4609978"/>
                <a:ext cx="739140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1EE1BE-446F-A45D-F28E-52436A2B63CF}"/>
                  </a:ext>
                </a:extLst>
              </p:cNvPr>
              <p:cNvSpPr txBox="1"/>
              <p:nvPr/>
            </p:nvSpPr>
            <p:spPr>
              <a:xfrm>
                <a:off x="375920" y="5786237"/>
                <a:ext cx="32461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→±2  </m:t>
                      </m:r>
                    </m:oMath>
                  </m:oMathPara>
                </a14:m>
                <a:endParaRPr lang="en-US" sz="5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1EE1BE-446F-A45D-F28E-52436A2B6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20" y="5786237"/>
                <a:ext cx="3246120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F2C03D5-D026-3515-8DA7-476E8EEB3983}"/>
              </a:ext>
            </a:extLst>
          </p:cNvPr>
          <p:cNvSpPr txBox="1"/>
          <p:nvPr/>
        </p:nvSpPr>
        <p:spPr>
          <a:xfrm>
            <a:off x="3769362" y="5650381"/>
            <a:ext cx="175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00FF"/>
                </a:solidFill>
              </a:rPr>
              <a:t>vs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6BEFB0C-F972-B2FE-2B7F-66E071A259EE}"/>
                  </a:ext>
                </a:extLst>
              </p:cNvPr>
              <p:cNvSpPr txBox="1"/>
              <p:nvPr/>
            </p:nvSpPr>
            <p:spPr>
              <a:xfrm>
                <a:off x="5034280" y="5809647"/>
                <a:ext cx="32461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US" sz="5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6BEFB0C-F972-B2FE-2B7F-66E071A25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280" y="5809647"/>
                <a:ext cx="3246120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330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87400" y="1802544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98451" y="560967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Family Donaldson invariants</a:t>
            </a:r>
          </a:p>
        </p:txBody>
      </p:sp>
      <p:sp>
        <p:nvSpPr>
          <p:cNvPr id="21" name="Oval 20"/>
          <p:cNvSpPr/>
          <p:nvPr/>
        </p:nvSpPr>
        <p:spPr>
          <a:xfrm>
            <a:off x="101784" y="734608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6200" y="1835554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76200" y="3127736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6200" y="439082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451" y="3055310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Review Of The Donaldson-Witten Paradigm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8451" y="4270627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d=5: ``K-theoretic Donaldson invariants’’ </a:t>
            </a:r>
          </a:p>
        </p:txBody>
      </p:sp>
      <p:sp>
        <p:nvSpPr>
          <p:cNvPr id="14" name="Oval 13"/>
          <p:cNvSpPr/>
          <p:nvPr/>
        </p:nvSpPr>
        <p:spPr>
          <a:xfrm>
            <a:off x="47735" y="5653918"/>
            <a:ext cx="609600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8451" y="834574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Motivation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8451" y="1802544"/>
            <a:ext cx="8307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Topologically Twisted d=4 N=2 Field Theory</a:t>
            </a:r>
          </a:p>
        </p:txBody>
      </p:sp>
    </p:spTree>
    <p:extLst>
      <p:ext uri="{BB962C8B-B14F-4D97-AF65-F5344CB8AC3E}">
        <p14:creationId xmlns:p14="http://schemas.microsoft.com/office/powerpoint/2010/main" val="11510927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B2933E-2B08-A6C0-7DEE-2B502F8A5265}"/>
              </a:ext>
            </a:extLst>
          </p:cNvPr>
          <p:cNvSpPr/>
          <p:nvPr/>
        </p:nvSpPr>
        <p:spPr>
          <a:xfrm>
            <a:off x="431800" y="533400"/>
            <a:ext cx="8483600" cy="5943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519FEA-C747-1F8B-A41C-E254740AB709}"/>
              </a:ext>
            </a:extLst>
          </p:cNvPr>
          <p:cNvSpPr/>
          <p:nvPr/>
        </p:nvSpPr>
        <p:spPr>
          <a:xfrm>
            <a:off x="4060825" y="31877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4CC1E3-A98F-1F9B-06F8-69EAA4790011}"/>
              </a:ext>
            </a:extLst>
          </p:cNvPr>
          <p:cNvSpPr/>
          <p:nvPr/>
        </p:nvSpPr>
        <p:spPr>
          <a:xfrm>
            <a:off x="6324600" y="2501900"/>
            <a:ext cx="1638300" cy="1676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D13F3C-161C-050F-139B-31EE529AA953}"/>
              </a:ext>
            </a:extLst>
          </p:cNvPr>
          <p:cNvSpPr/>
          <p:nvPr/>
        </p:nvSpPr>
        <p:spPr>
          <a:xfrm>
            <a:off x="933450" y="2362200"/>
            <a:ext cx="1638300" cy="1676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30CDA1-418F-562E-6EE3-A10A08B4C4BD}"/>
                  </a:ext>
                </a:extLst>
              </p:cNvPr>
              <p:cNvSpPr txBox="1"/>
              <p:nvPr/>
            </p:nvSpPr>
            <p:spPr>
              <a:xfrm>
                <a:off x="3505200" y="4038600"/>
                <a:ext cx="16383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∼0 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30CDA1-418F-562E-6EE3-A10A08B4C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038600"/>
                <a:ext cx="163830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913820-6CE6-8BC0-A5E6-8FE22E4FAEE3}"/>
                  </a:ext>
                </a:extLst>
              </p:cNvPr>
              <p:cNvSpPr txBox="1"/>
              <p:nvPr/>
            </p:nvSpPr>
            <p:spPr>
              <a:xfrm>
                <a:off x="5105400" y="1095783"/>
                <a:ext cx="426085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ℛ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sz="36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913820-6CE6-8BC0-A5E6-8FE22E4FA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1095783"/>
                <a:ext cx="4260850" cy="11330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FBF90A-3F47-B83D-A76B-F430801B3FDA}"/>
                  </a:ext>
                </a:extLst>
              </p:cNvPr>
              <p:cNvSpPr txBox="1"/>
              <p:nvPr/>
            </p:nvSpPr>
            <p:spPr>
              <a:xfrm>
                <a:off x="311150" y="1149758"/>
                <a:ext cx="426085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ℛ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FBF90A-3F47-B83D-A76B-F430801B3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50" y="1149758"/>
                <a:ext cx="4260850" cy="11330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F588BB9-E04A-EC48-0969-BA8A96507FBC}"/>
              </a:ext>
            </a:extLst>
          </p:cNvPr>
          <p:cNvSpPr txBox="1"/>
          <p:nvPr/>
        </p:nvSpPr>
        <p:spPr>
          <a:xfrm>
            <a:off x="3352800" y="3457714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5d physics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978002-D7DD-CD8F-D3A6-E0E17BA4FE45}"/>
              </a:ext>
            </a:extLst>
          </p:cNvPr>
          <p:cNvSpPr txBox="1"/>
          <p:nvPr/>
        </p:nvSpPr>
        <p:spPr>
          <a:xfrm>
            <a:off x="6337300" y="5769114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5d physics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06E4C6-8EFE-050B-42BE-BF059362CCFB}"/>
              </a:ext>
            </a:extLst>
          </p:cNvPr>
          <p:cNvSpPr txBox="1"/>
          <p:nvPr/>
        </p:nvSpPr>
        <p:spPr>
          <a:xfrm>
            <a:off x="933450" y="2943880"/>
            <a:ext cx="1752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4d physics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076E00-9A37-16A2-06BD-45C31D63F375}"/>
              </a:ext>
            </a:extLst>
          </p:cNvPr>
          <p:cNvSpPr txBox="1"/>
          <p:nvPr/>
        </p:nvSpPr>
        <p:spPr>
          <a:xfrm>
            <a:off x="6389687" y="2981980"/>
            <a:ext cx="1752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4d physics </a:t>
            </a:r>
          </a:p>
        </p:txBody>
      </p:sp>
    </p:spTree>
    <p:extLst>
      <p:ext uri="{BB962C8B-B14F-4D97-AF65-F5344CB8AC3E}">
        <p14:creationId xmlns:p14="http://schemas.microsoft.com/office/powerpoint/2010/main" val="14358205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769214-91AF-23BF-75E6-B92A20A16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90600"/>
            <a:ext cx="5823282" cy="335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4F976E-AD90-353F-69D9-9CCE67291AE5}"/>
              </a:ext>
            </a:extLst>
          </p:cNvPr>
          <p:cNvSpPr txBox="1"/>
          <p:nvPr/>
        </p:nvSpPr>
        <p:spPr>
          <a:xfrm>
            <a:off x="3733800" y="11430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5d physics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E455B6-9AF0-563D-F830-B3BEEB728E8D}"/>
              </a:ext>
            </a:extLst>
          </p:cNvPr>
          <p:cNvSpPr txBox="1"/>
          <p:nvPr/>
        </p:nvSpPr>
        <p:spPr>
          <a:xfrm>
            <a:off x="1066800" y="2389257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4d physics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D2F67A-8ACB-ECB1-4ECB-73081E4F1BE6}"/>
                  </a:ext>
                </a:extLst>
              </p:cNvPr>
              <p:cNvSpPr txBox="1"/>
              <p:nvPr/>
            </p:nvSpPr>
            <p:spPr>
              <a:xfrm>
                <a:off x="1638300" y="5118790"/>
                <a:ext cx="6134100" cy="1154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𝑏𝑝</m:t>
                              </m:r>
                            </m:sub>
                          </m:sSub>
                        </m:num>
                        <m:den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func>
                        <m:func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1/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ℛ</m:t>
                              </m:r>
                            </m:e>
                          </m:d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+⋯</m:t>
                          </m:r>
                        </m:e>
                      </m:func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D2F67A-8ACB-ECB1-4ECB-73081E4F1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00" y="5118790"/>
                <a:ext cx="6134100" cy="11540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59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3535104"/>
                <a:ext cx="89916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C00000"/>
                    </a:solidFill>
                  </a:rPr>
                  <a:t>If we </a:t>
                </a:r>
                <a:r>
                  <a:rPr lang="en-US" sz="3600" i="1" u="sng" dirty="0">
                    <a:solidFill>
                      <a:srgbClr val="C00000"/>
                    </a:solidFill>
                  </a:rPr>
                  <a:t>first</a:t>
                </a:r>
                <a:r>
                  <a:rPr lang="en-US" sz="3600" dirty="0">
                    <a:solidFill>
                      <a:srgbClr val="C00000"/>
                    </a:solidFill>
                  </a:rPr>
                  <a:t> expand the expressions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…. </m:t>
                        </m:r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sz="3600" dirty="0">
                    <a:solidFill>
                      <a:srgbClr val="C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ℛ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around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ℛ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 </a:t>
                </a:r>
                <a:r>
                  <a:rPr lang="en-US" sz="3600" i="1" u="sng" dirty="0">
                    <a:solidFill>
                      <a:srgbClr val="C00000"/>
                    </a:solidFill>
                  </a:rPr>
                  <a:t>then</a:t>
                </a:r>
                <a:r>
                  <a:rPr lang="en-US" sz="3600" dirty="0">
                    <a:solidFill>
                      <a:srgbClr val="C00000"/>
                    </a:solidFill>
                  </a:rPr>
                  <a:t> take the constant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 term at each order in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 we find remarkable and nontrivial agreement with GNY.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35104"/>
                <a:ext cx="8991600" cy="2308324"/>
              </a:xfrm>
              <a:prstGeom prst="rect">
                <a:avLst/>
              </a:prstGeom>
              <a:blipFill>
                <a:blip r:embed="rId2"/>
                <a:stretch>
                  <a:fillRect t="-4222" b="-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304800" y="533400"/>
                <a:ext cx="9448800" cy="2072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Coul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ℛ</m:t>
                                      </m:r>
                                    </m:e>
                                  </m:d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800" y="533400"/>
                <a:ext cx="9448800" cy="20725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64477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4539" y="329951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Examples Of Explicit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38400" y="1408828"/>
                <a:ext cx="3505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ℂ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408828"/>
                <a:ext cx="3505200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008" y="2426150"/>
                <a:ext cx="9282461" cy="1053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𝐶𝑜𝑢𝑙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ℛ</m:t>
                                      </m:r>
                                    </m:e>
                                  </m:d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8" y="2426150"/>
                <a:ext cx="9282461" cy="10534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38461" y="3657600"/>
                <a:ext cx="9282461" cy="1494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ℛ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den>
                      </m:f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ℓ∈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ℛ</m:t>
                                      </m:r>
                                    </m:e>
                                  </m:d>
                                </m:sup>
                              </m:sSup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ℓ−</m:t>
                                  </m:r>
                                  <m:f>
                                    <m:f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8461" y="3657600"/>
                <a:ext cx="9282461" cy="14941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4D524D-AE90-1288-509D-EEA550F93A99}"/>
                  </a:ext>
                </a:extLst>
              </p:cNvPr>
              <p:cNvSpPr txBox="1"/>
              <p:nvPr/>
            </p:nvSpPr>
            <p:spPr>
              <a:xfrm>
                <a:off x="-381000" y="5562600"/>
                <a:ext cx="9282460" cy="1152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𝜁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</m:sup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1−2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4D524D-AE90-1288-509D-EEA550F93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0" y="5562600"/>
                <a:ext cx="9282460" cy="11523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10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4539" y="329951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Examples Of Explicit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5889" y="2380333"/>
                <a:ext cx="8610600" cy="1173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Coul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Coul</m:t>
                          </m:r>
                        </m:sub>
                        <m:sup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p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4000" b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89" y="2380333"/>
                <a:ext cx="8610600" cy="11738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014189" y="1410347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Wall Crossing Formula: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00042B-7EB1-6AE5-E4C5-0EE6A6604669}"/>
                  </a:ext>
                </a:extLst>
              </p:cNvPr>
              <p:cNvSpPr txBox="1"/>
              <p:nvPr/>
            </p:nvSpPr>
            <p:spPr>
              <a:xfrm>
                <a:off x="-386111" y="3877835"/>
                <a:ext cx="9372600" cy="1216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ℤ</m:t>
                              </m:r>
                            </m:e>
                          </m:d>
                        </m:sub>
                        <m:sup/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p>
                              </m:sSub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bSup>
                            </m:e>
                          </m:d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ℛ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00042B-7EB1-6AE5-E4C5-0EE6A6604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6111" y="3877835"/>
                <a:ext cx="9372600" cy="12168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3835FB-A1A9-97EC-6603-10ABD20B0981}"/>
                  </a:ext>
                </a:extLst>
              </p:cNvPr>
              <p:cNvSpPr txBox="1"/>
              <p:nvPr/>
            </p:nvSpPr>
            <p:spPr>
              <a:xfrm>
                <a:off x="1004538" y="5467566"/>
                <a:ext cx="7453661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DF09C7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800" b="0" i="1" smtClean="0">
                          <a:solidFill>
                            <a:srgbClr val="DF09C7"/>
                          </a:solidFill>
                          <a:latin typeface="Cambria Math" panose="02040503050406030204" pitchFamily="18" charset="0"/>
                        </a:rPr>
                        <m:t>𝑠𝑖𝑔𝑛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  <m:t>𝐼𝑚</m:t>
                              </m:r>
                              <m:r>
                                <a:rPr lang="en-US" sz="28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rad>
                          <m:r>
                            <a:rPr lang="en-US" sz="28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DF09C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DF09C7"/>
                                      </a:solidFill>
                                      <a:latin typeface="Cambria Math" panose="02040503050406030204" pitchFamily="18" charset="0"/>
                                    </a:rPr>
                                    <m:t>𝐼𝑚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DF09C7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DF09C7"/>
                                      </a:solidFill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rgbClr val="DF09C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DF09C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DF09C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DF09C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ℛ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DF09C7"/>
                                      </a:solidFill>
                                      <a:latin typeface="Cambria Math" panose="02040503050406030204" pitchFamily="18" charset="0"/>
                                    </a:rPr>
                                    <m:t>𝐼𝑚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DF09C7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DF09C7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  <m:r>
                                <a:rPr lang="en-US" sz="28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sz="28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DF09C7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rgbClr val="DF09C7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3835FB-A1A9-97EC-6603-10ABD20B0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538" y="5467566"/>
                <a:ext cx="7453661" cy="10604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637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914400"/>
                <a:ext cx="883920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0000FF"/>
                    </a:solidFill>
                  </a:rPr>
                  <a:t>Using </a:t>
                </a:r>
                <a:r>
                  <a:rPr lang="en-US" sz="3600" dirty="0" err="1">
                    <a:solidFill>
                      <a:srgbClr val="0000FF"/>
                    </a:solidFill>
                  </a:rPr>
                  <a:t>toric</a:t>
                </a:r>
                <a:r>
                  <a:rPr lang="en-US" sz="3600" dirty="0">
                    <a:solidFill>
                      <a:srgbClr val="0000FF"/>
                    </a:solidFill>
                  </a:rPr>
                  <a:t> localization and the 5d instanton partition function we derived exactly the same formula for wall-crossing @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14400"/>
                <a:ext cx="8839200" cy="1754326"/>
              </a:xfrm>
              <a:prstGeom prst="rect">
                <a:avLst/>
              </a:prstGeom>
              <a:blipFill>
                <a:blip r:embed="rId2"/>
                <a:stretch>
                  <a:fillRect l="-1931" t="-5208" r="-1931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F90B999-B9EB-D8B4-15EF-F8E6E071C12D}"/>
              </a:ext>
            </a:extLst>
          </p:cNvPr>
          <p:cNvSpPr txBox="1"/>
          <p:nvPr/>
        </p:nvSpPr>
        <p:spPr>
          <a:xfrm>
            <a:off x="419100" y="39624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This would be another entire seminar…. </a:t>
            </a:r>
          </a:p>
        </p:txBody>
      </p:sp>
    </p:spTree>
    <p:extLst>
      <p:ext uri="{BB962C8B-B14F-4D97-AF65-F5344CB8AC3E}">
        <p14:creationId xmlns:p14="http://schemas.microsoft.com/office/powerpoint/2010/main" val="283451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3370" y="2185873"/>
                <a:ext cx="9448800" cy="1388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ℛ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 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  <m: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+3 </m:t>
                            </m:r>
                            <m: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3600" b="0" i="1" dirty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dirty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ℛ</m:t>
                                    </m:r>
                                  </m:e>
                                  <m:sup>
                                    <m:r>
                                      <a:rPr lang="en-US" sz="3600" b="0" i="1" dirty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sup>
                        </m:sSup>
                      </m:den>
                    </m:f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/>
                      <m:e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𝑆𝑊</m:t>
                        </m:r>
                        <m:d>
                          <m:dPr>
                            <m:ctrlP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600" b="0" i="1" dirty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0" i="1" dirty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sz="3600" b="0" i="1" dirty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ℛ</m:t>
                                    </m:r>
                                  </m:num>
                                  <m:den>
                                    <m:r>
                                      <a:rPr lang="en-US" sz="3600" b="0" i="1" dirty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3600" b="0" i="1" dirty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nary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0" y="2185873"/>
                <a:ext cx="9448800" cy="13885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52400" y="3946166"/>
                <a:ext cx="9109709" cy="1705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ℛ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= Terms in the power </a:t>
                </a:r>
              </a:p>
              <a:p>
                <a:pPr algn="ctr"/>
                <a:r>
                  <a:rPr lang="en-US" sz="4400" dirty="0">
                    <a:solidFill>
                      <a:srgbClr val="FF0000"/>
                    </a:solidFill>
                  </a:rPr>
                  <a:t>series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4 </m:t>
                    </m:r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3946166"/>
                <a:ext cx="9109709" cy="1705403"/>
              </a:xfrm>
              <a:prstGeom prst="rect">
                <a:avLst/>
              </a:prstGeom>
              <a:blipFill>
                <a:blip r:embed="rId3"/>
                <a:stretch>
                  <a:fillRect l="-402" t="-7143" b="-8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70509" y="58674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Agrees with, and generalizes, GKW Conjecture 1.1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34290" y="180546"/>
                <a:ext cx="9143999" cy="1753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Using the wall-crossing behavior of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Coul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bSup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ℛ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</a:p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at the strong coupling cusps allows </a:t>
                </a:r>
              </a:p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one to </a:t>
                </a:r>
                <a:r>
                  <a:rPr lang="en-US" sz="3200" b="1" i="1" u="sng" dirty="0">
                    <a:solidFill>
                      <a:srgbClr val="C00000"/>
                    </a:solidFill>
                  </a:rPr>
                  <a:t>derive</a:t>
                </a:r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𝑆𝑊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bSup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partition function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290" y="180546"/>
                <a:ext cx="9143999" cy="1753622"/>
              </a:xfrm>
              <a:prstGeom prst="rect">
                <a:avLst/>
              </a:prstGeom>
              <a:blipFill>
                <a:blip r:embed="rId4"/>
                <a:stretch>
                  <a:fillRect t="-348" b="-10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85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43CA5BB-9CF7-9A5C-5607-75C3D47A0B36}"/>
                  </a:ext>
                </a:extLst>
              </p:cNvPr>
              <p:cNvSpPr txBox="1"/>
              <p:nvPr/>
            </p:nvSpPr>
            <p:spPr>
              <a:xfrm>
                <a:off x="533400" y="3196245"/>
                <a:ext cx="8001000" cy="1284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𝑠𝑦𝑚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=∞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corresponds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/>
                <a:r>
                  <a:rPr lang="en-US" sz="3600" dirty="0">
                    <a:solidFill>
                      <a:srgbClr val="FF0000"/>
                    </a:solidFill>
                  </a:rPr>
                  <a:t>5d </a:t>
                </a:r>
                <a:r>
                  <a:rPr lang="en-US" sz="3600" dirty="0" err="1">
                    <a:solidFill>
                      <a:srgbClr val="FF0000"/>
                    </a:solidFill>
                  </a:rPr>
                  <a:t>superconformal</a:t>
                </a:r>
                <a:r>
                  <a:rPr lang="en-US" sz="3600" dirty="0">
                    <a:solidFill>
                      <a:srgbClr val="FF0000"/>
                    </a:solidFill>
                  </a:rPr>
                  <a:t> theory [</a:t>
                </a:r>
                <a:r>
                  <a:rPr lang="en-US" sz="3600" dirty="0" err="1">
                    <a:solidFill>
                      <a:srgbClr val="FF0000"/>
                    </a:solidFill>
                  </a:rPr>
                  <a:t>Seiberg</a:t>
                </a:r>
                <a:r>
                  <a:rPr lang="en-US" sz="3600" dirty="0">
                    <a:solidFill>
                      <a:srgbClr val="FF0000"/>
                    </a:solidFill>
                  </a:rPr>
                  <a:t> 1995]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43CA5BB-9CF7-9A5C-5607-75C3D47A0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196245"/>
                <a:ext cx="8001000" cy="1284134"/>
              </a:xfrm>
              <a:prstGeom prst="rect">
                <a:avLst/>
              </a:prstGeom>
              <a:blipFill>
                <a:blip r:embed="rId2"/>
                <a:stretch>
                  <a:fillRect l="-1143" r="-2363" b="-17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3C1CAE-D170-4DE2-4935-687B195D4C2D}"/>
                  </a:ext>
                </a:extLst>
              </p:cNvPr>
              <p:cNvSpPr txBox="1"/>
              <p:nvPr/>
            </p:nvSpPr>
            <p:spPr>
              <a:xfrm>
                <a:off x="495300" y="5105400"/>
                <a:ext cx="80772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0000FF"/>
                    </a:solidFill>
                  </a:rPr>
                  <a:t>And our formulae above indeed have special properties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=1. </m:t>
                    </m:r>
                  </m:oMath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3C1CAE-D170-4DE2-4935-687B195D4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5105400"/>
                <a:ext cx="8077200" cy="1323439"/>
              </a:xfrm>
              <a:prstGeom prst="rect">
                <a:avLst/>
              </a:prstGeom>
              <a:blipFill>
                <a:blip r:embed="rId3"/>
                <a:stretch>
                  <a:fillRect l="-1057" t="-8295" r="-2566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8B4AAD-4251-9339-9DDA-F95F233519B3}"/>
                  </a:ext>
                </a:extLst>
              </p:cNvPr>
              <p:cNvSpPr txBox="1"/>
              <p:nvPr/>
            </p:nvSpPr>
            <p:spPr>
              <a:xfrm>
                <a:off x="762000" y="1367445"/>
                <a:ext cx="7924800" cy="1513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660C6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000" b="0" i="1" smtClean="0">
                                  <a:solidFill>
                                    <a:srgbClr val="660C6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660C64"/>
                                  </a:solidFill>
                                  <a:latin typeface="Cambria Math" panose="02040503050406030204" pitchFamily="18" charset="0"/>
                                </a:rPr>
                                <m:t> −8 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660C6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660C64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660C6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660C6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solidFill>
                                        <a:srgbClr val="660C64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4000" b="0" i="1" smtClean="0">
                                          <a:solidFill>
                                            <a:srgbClr val="660C6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660C6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solidFill>
                                            <a:srgbClr val="660C6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en-US" sz="4000" b="0" i="1" smtClean="0">
                                          <a:solidFill>
                                            <a:srgbClr val="660C6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sz="4000" b="0" i="1" smtClean="0">
                                          <a:solidFill>
                                            <a:srgbClr val="660C6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4000" b="0" i="1" smtClean="0">
                                          <a:solidFill>
                                            <a:srgbClr val="660C6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𝑌𝑀</m:t>
                                      </m:r>
                                    </m:sub>
                                    <m:sup>
                                      <m:r>
                                        <a:rPr lang="en-US" sz="4000" b="0" i="1" smtClean="0">
                                          <a:solidFill>
                                            <a:srgbClr val="660C6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US" sz="4000" b="0" i="1" smtClean="0">
                                  <a:solidFill>
                                    <a:srgbClr val="660C64"/>
                                  </a:solidFill>
                                  <a:latin typeface="Cambria Math" panose="02040503050406030204" pitchFamily="18" charset="0"/>
                                </a:rPr>
                                <m:t> +</m:t>
                              </m:r>
                              <m:r>
                                <a:rPr lang="en-US" sz="4000" b="0" i="1" smtClean="0">
                                  <a:solidFill>
                                    <a:srgbClr val="660C64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4000" b="0" i="1" smtClean="0">
                                  <a:solidFill>
                                    <a:srgbClr val="660C6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000" b="0" i="1" smtClean="0">
                                  <a:solidFill>
                                    <a:srgbClr val="660C64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4000" b="0" i="1" smtClean="0">
                                  <a:solidFill>
                                    <a:srgbClr val="660C6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40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</m:func>
                    </m:oMath>
                  </m:oMathPara>
                </a14:m>
                <a:endParaRPr lang="en-US" sz="4000" dirty="0">
                  <a:solidFill>
                    <a:srgbClr val="660C64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8B4AAD-4251-9339-9DDA-F95F23351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367445"/>
                <a:ext cx="7924800" cy="15131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5606B7-57B3-FD6C-04A3-0CD846D79EFA}"/>
                  </a:ext>
                </a:extLst>
              </p:cNvPr>
              <p:cNvSpPr txBox="1"/>
              <p:nvPr/>
            </p:nvSpPr>
            <p:spPr>
              <a:xfrm>
                <a:off x="3086100" y="140464"/>
                <a:ext cx="2895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/>
                  <a:t>Theory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5606B7-57B3-FD6C-04A3-0CD846D79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100" y="140464"/>
                <a:ext cx="2895600" cy="830997"/>
              </a:xfrm>
              <a:prstGeom prst="rect">
                <a:avLst/>
              </a:prstGeom>
              <a:blipFill>
                <a:blip r:embed="rId5"/>
                <a:stretch>
                  <a:fillRect t="-16176" r="-652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373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380F75-EA6B-8D9B-F493-9BC246FC2C13}"/>
              </a:ext>
            </a:extLst>
          </p:cNvPr>
          <p:cNvSpPr txBox="1"/>
          <p:nvPr/>
        </p:nvSpPr>
        <p:spPr>
          <a:xfrm>
            <a:off x="927100" y="38100"/>
            <a:ext cx="713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Moving Up To Six Dimensions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2900" y="1101070"/>
                <a:ext cx="8305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0000FF"/>
                    </a:solidFill>
                  </a:rPr>
                  <a:t>All this should generalize to (anomaly-free) 6d SYM theories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1101070"/>
                <a:ext cx="8305800" cy="1200329"/>
              </a:xfrm>
              <a:prstGeom prst="rect">
                <a:avLst/>
              </a:prstGeom>
              <a:blipFill>
                <a:blip r:embed="rId2"/>
                <a:stretch>
                  <a:fillRect l="-1174" t="-8122" r="-227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7273" y="2433733"/>
                <a:ext cx="8709454" cy="882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𝐼𝑛𝑑𝑒𝑥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ℒ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</m:d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𝐸𝑙𝑙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ℳ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73" y="2433733"/>
                <a:ext cx="8709454" cy="882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7C3C5EA-90ED-AACA-5773-4ECC537CFCF2}"/>
              </a:ext>
            </a:extLst>
          </p:cNvPr>
          <p:cNvSpPr txBox="1"/>
          <p:nvPr/>
        </p:nvSpPr>
        <p:spPr>
          <a:xfrm>
            <a:off x="941173" y="5218321"/>
            <a:ext cx="71233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 Relation to </a:t>
            </a:r>
            <a:r>
              <a:rPr lang="en-US" sz="3200" dirty="0" err="1">
                <a:solidFill>
                  <a:srgbClr val="C00000"/>
                </a:solidFill>
              </a:rPr>
              <a:t>tmf</a:t>
            </a:r>
            <a:r>
              <a:rPr lang="en-US" sz="3200" dirty="0">
                <a:solidFill>
                  <a:srgbClr val="C00000"/>
                </a:solidFill>
              </a:rPr>
              <a:t>[2d (0,1) theory]  </a:t>
            </a:r>
          </a:p>
          <a:p>
            <a:pPr algn="ctr"/>
            <a:r>
              <a:rPr lang="en-US" sz="3200" dirty="0" err="1">
                <a:solidFill>
                  <a:srgbClr val="C00000"/>
                </a:solidFill>
              </a:rPr>
              <a:t>Gukov</a:t>
            </a:r>
            <a:r>
              <a:rPr lang="en-US" sz="3200" dirty="0">
                <a:solidFill>
                  <a:srgbClr val="C00000"/>
                </a:solidFill>
              </a:rPr>
              <a:t>, Pei, </a:t>
            </a:r>
            <a:r>
              <a:rPr lang="en-US" sz="3200" dirty="0" err="1">
                <a:solidFill>
                  <a:srgbClr val="C00000"/>
                </a:solidFill>
              </a:rPr>
              <a:t>Putrov</a:t>
            </a:r>
            <a:r>
              <a:rPr lang="en-US" sz="3200" dirty="0">
                <a:solidFill>
                  <a:srgbClr val="C00000"/>
                </a:solidFill>
              </a:rPr>
              <a:t>, and </a:t>
            </a:r>
            <a:r>
              <a:rPr lang="en-US" sz="3200" dirty="0" err="1">
                <a:solidFill>
                  <a:srgbClr val="C00000"/>
                </a:solidFill>
              </a:rPr>
              <a:t>Vafa</a:t>
            </a:r>
            <a:r>
              <a:rPr lang="en-US" sz="3200" dirty="0">
                <a:solidFill>
                  <a:srgbClr val="C00000"/>
                </a:solidFill>
              </a:rPr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C3C5EA-90ED-AACA-5773-4ECC537CFCF2}"/>
                  </a:ext>
                </a:extLst>
              </p:cNvPr>
              <p:cNvSpPr txBox="1"/>
              <p:nvPr/>
            </p:nvSpPr>
            <p:spPr>
              <a:xfrm>
                <a:off x="196850" y="3541269"/>
                <a:ext cx="85979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C00000"/>
                    </a:solidFill>
                  </a:rPr>
                  <a:t>Anomaly free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  </m:t>
                    </m:r>
                  </m:oMath>
                </a14:m>
                <a:r>
                  <a:rPr lang="en-US" sz="4000" dirty="0">
                    <a:solidFill>
                      <a:srgbClr val="C00000"/>
                    </a:solidFill>
                  </a:rPr>
                  <a:t> Moduli space of nonabelian </a:t>
                </a:r>
                <a:r>
                  <a:rPr lang="en-US" sz="4000" dirty="0" err="1">
                    <a:solidFill>
                      <a:srgbClr val="C00000"/>
                    </a:solidFill>
                  </a:rPr>
                  <a:t>Seiberg</a:t>
                </a:r>
                <a:r>
                  <a:rPr lang="en-US" sz="4000" dirty="0">
                    <a:solidFill>
                      <a:srgbClr val="C00000"/>
                    </a:solidFill>
                  </a:rPr>
                  <a:t>-Witten equations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C3C5EA-90ED-AACA-5773-4ECC537CF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50" y="3541269"/>
                <a:ext cx="8597900" cy="1323439"/>
              </a:xfrm>
              <a:prstGeom prst="rect">
                <a:avLst/>
              </a:prstGeom>
              <a:blipFill>
                <a:blip r:embed="rId4"/>
                <a:stretch>
                  <a:fillRect t="-829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691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74700" y="5609671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98451" y="560967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Family Donaldson invariants</a:t>
            </a:r>
          </a:p>
        </p:txBody>
      </p:sp>
      <p:sp>
        <p:nvSpPr>
          <p:cNvPr id="21" name="Oval 20"/>
          <p:cNvSpPr/>
          <p:nvPr/>
        </p:nvSpPr>
        <p:spPr>
          <a:xfrm>
            <a:off x="101784" y="734608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6200" y="1835554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76200" y="3127736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6200" y="439082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451" y="3139212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Review Of The Donaldson-Witten Paradigm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8451" y="4336465"/>
            <a:ext cx="6721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d=5: ``K-theoretic Donaldson invariants’’ </a:t>
            </a:r>
          </a:p>
        </p:txBody>
      </p:sp>
      <p:sp>
        <p:nvSpPr>
          <p:cNvPr id="14" name="Oval 13"/>
          <p:cNvSpPr/>
          <p:nvPr/>
        </p:nvSpPr>
        <p:spPr>
          <a:xfrm>
            <a:off x="47735" y="5653918"/>
            <a:ext cx="609600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8451" y="834574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Motivation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8451" y="1813457"/>
            <a:ext cx="8307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Topologically Twisted d=4 N=2 Field Theory</a:t>
            </a:r>
          </a:p>
        </p:txBody>
      </p:sp>
    </p:spTree>
    <p:extLst>
      <p:ext uri="{BB962C8B-B14F-4D97-AF65-F5344CB8AC3E}">
        <p14:creationId xmlns:p14="http://schemas.microsoft.com/office/powerpoint/2010/main" val="3823741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27D3D-9BEC-9E12-C9AF-3677CC164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Witten’s Homomorphism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04769D-BE54-CFE5-29FD-404B4A2868CE}"/>
                  </a:ext>
                </a:extLst>
              </p:cNvPr>
              <p:cNvSpPr txBox="1"/>
              <p:nvPr/>
            </p:nvSpPr>
            <p:spPr>
              <a:xfrm>
                <a:off x="-533400" y="1209927"/>
                <a:ext cx="9537700" cy="116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𝑆𝑂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𝑆𝑝𝑖𝑛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𝑆𝑈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⟨ 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−1,−1, −1 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⟩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04769D-BE54-CFE5-29FD-404B4A286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3400" y="1209927"/>
                <a:ext cx="9537700" cy="11647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F6B208-221F-649E-626E-CA87F097729A}"/>
                  </a:ext>
                </a:extLst>
              </p:cNvPr>
              <p:cNvSpPr txBox="1"/>
              <p:nvPr/>
            </p:nvSpPr>
            <p:spPr>
              <a:xfrm>
                <a:off x="-192088" y="3390715"/>
                <a:ext cx="9537700" cy="1991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7030A0"/>
                    </a:solidFill>
                  </a:rPr>
                  <a:t>Twisted SYM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endParaRPr lang="en-US" sz="4000" dirty="0">
                  <a:solidFill>
                    <a:srgbClr val="7030A0"/>
                  </a:solidFill>
                </a:endParaRPr>
              </a:p>
              <a:p>
                <a:pPr algn="ctr"/>
                <a:r>
                  <a:rPr lang="en-US" sz="4000" dirty="0">
                    <a:solidFill>
                      <a:srgbClr val="7030A0"/>
                    </a:solidFill>
                  </a:rPr>
                  <a:t>gives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ℂ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</a:rPr>
                  <a:t>only depends on: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F6B208-221F-649E-626E-CA87F0977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2088" y="3390715"/>
                <a:ext cx="9537700" cy="1991699"/>
              </a:xfrm>
              <a:prstGeom prst="rect">
                <a:avLst/>
              </a:prstGeom>
              <a:blipFill>
                <a:blip r:embed="rId4"/>
                <a:stretch>
                  <a:fillRect t="-5505" b="-9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D4B5CD3-0EEB-7D2C-350A-8568F7F2F06A}"/>
              </a:ext>
            </a:extLst>
          </p:cNvPr>
          <p:cNvSpPr txBox="1"/>
          <p:nvPr/>
        </p:nvSpPr>
        <p:spPr>
          <a:xfrm>
            <a:off x="1882775" y="6171022"/>
            <a:ext cx="5035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2. A choice of ‘t Hooft flux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8C24FC-4D1A-EC54-6341-96A7A3C164D7}"/>
                  </a:ext>
                </a:extLst>
              </p:cNvPr>
              <p:cNvSpPr txBox="1"/>
              <p:nvPr/>
            </p:nvSpPr>
            <p:spPr>
              <a:xfrm>
                <a:off x="990600" y="5541645"/>
                <a:ext cx="741362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0000FF"/>
                    </a:solidFill>
                  </a:rPr>
                  <a:t>1. oriented diffeomorphism type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8C24FC-4D1A-EC54-6341-96A7A3C16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541645"/>
                <a:ext cx="7413625" cy="646331"/>
              </a:xfrm>
              <a:prstGeom prst="rect">
                <a:avLst/>
              </a:prstGeom>
              <a:blipFill>
                <a:blip r:embed="rId5"/>
                <a:stretch>
                  <a:fillRect l="-1234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3A2CB0-8AEE-2FDC-1A45-253D8C96EF5E}"/>
                  </a:ext>
                </a:extLst>
              </p:cNvPr>
              <p:cNvSpPr txBox="1"/>
              <p:nvPr/>
            </p:nvSpPr>
            <p:spPr>
              <a:xfrm>
                <a:off x="49212" y="2646710"/>
                <a:ext cx="9296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−1,−1,−1</m:t>
                            </m:r>
                          </m:e>
                        </m:d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acts trivially on </a:t>
                </a:r>
                <a:r>
                  <a:rPr lang="en-US" sz="3200" dirty="0" err="1"/>
                  <a:t>vectormultiplets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3A2CB0-8AEE-2FDC-1A45-253D8C96E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2" y="2646710"/>
                <a:ext cx="9296400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50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  <p:bldP spid="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22" y="0"/>
            <a:ext cx="8229600" cy="1143000"/>
          </a:xfrm>
        </p:spPr>
        <p:txBody>
          <a:bodyPr/>
          <a:lstStyle/>
          <a:p>
            <a:r>
              <a:rPr lang="en-US" dirty="0"/>
              <a:t>Family Donaldson Invariants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5445" y="1127567"/>
            <a:ext cx="77103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an interesting generalization to invariants for families of four-manifolds.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695" y="2306256"/>
            <a:ext cx="81428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Mentioned by Donaldson long ago. 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</a:rPr>
              <a:t>A modest amount of work has been done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</a:rPr>
              <a:t>in the math literature 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14" y="4597400"/>
            <a:ext cx="1838416" cy="18384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48" y="4572000"/>
            <a:ext cx="1305922" cy="17629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597400"/>
            <a:ext cx="1574390" cy="195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7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200B7-B919-102F-0E4E-EC2A19C5E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-91404"/>
            <a:ext cx="8229600" cy="1143000"/>
          </a:xfrm>
        </p:spPr>
        <p:txBody>
          <a:bodyPr/>
          <a:lstStyle/>
          <a:p>
            <a:r>
              <a:rPr lang="en-US" dirty="0"/>
              <a:t>Families Of Metrics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B2C4EC8-57BB-DEC5-C9A8-67E4E4956B6D}"/>
                  </a:ext>
                </a:extLst>
              </p:cNvPr>
              <p:cNvSpPr txBox="1"/>
              <p:nvPr/>
            </p:nvSpPr>
            <p:spPr>
              <a:xfrm>
                <a:off x="1530350" y="939982"/>
                <a:ext cx="5930900" cy="1244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C00000"/>
                    </a:solidFill>
                  </a:rPr>
                  <a:t>Couple twisted theory to a </a:t>
                </a:r>
              </a:p>
              <a:p>
                <a:r>
                  <a:rPr lang="en-US" sz="3600" dirty="0">
                    <a:solidFill>
                      <a:srgbClr val="C00000"/>
                    </a:solidFill>
                  </a:rPr>
                  <a:t>family of metrics: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B2C4EC8-57BB-DEC5-C9A8-67E4E4956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350" y="939982"/>
                <a:ext cx="5930900" cy="1244893"/>
              </a:xfrm>
              <a:prstGeom prst="rect">
                <a:avLst/>
              </a:prstGeom>
              <a:blipFill>
                <a:blip r:embed="rId2"/>
                <a:stretch>
                  <a:fillRect l="-3083" t="-7353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1818DD-29F7-DA5D-35EC-B7A7AAEC966A}"/>
                  </a:ext>
                </a:extLst>
              </p:cNvPr>
              <p:cNvSpPr txBox="1"/>
              <p:nvPr/>
            </p:nvSpPr>
            <p:spPr>
              <a:xfrm>
                <a:off x="876300" y="2294412"/>
                <a:ext cx="7162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: </m:t>
                    </m:r>
                  </m:oMath>
                </a14:m>
                <a:r>
                  <a:rPr lang="en-US" sz="4000" dirty="0">
                    <a:solidFill>
                      <a:srgbClr val="00B050"/>
                    </a:solidFill>
                  </a:rPr>
                  <a:t>Parameters of the family.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1818DD-29F7-DA5D-35EC-B7A7AAEC9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2294412"/>
                <a:ext cx="7162800" cy="707886"/>
              </a:xfrm>
              <a:prstGeom prst="rect">
                <a:avLst/>
              </a:prstGeom>
              <a:blipFill>
                <a:blip r:embed="rId3"/>
                <a:stretch>
                  <a:fillRect t="-15385" r="-3489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97BDA7-5025-F73B-D0E7-F333FD7D4DA8}"/>
                  </a:ext>
                </a:extLst>
              </p:cNvPr>
              <p:cNvSpPr txBox="1"/>
              <p:nvPr/>
            </p:nvSpPr>
            <p:spPr>
              <a:xfrm>
                <a:off x="533400" y="3208416"/>
                <a:ext cx="8369300" cy="757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𝐷𝑊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4000" dirty="0">
                    <a:solidFill>
                      <a:srgbClr val="C00000"/>
                    </a:solidFill>
                  </a:rPr>
                  <a:t>)  is independent of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97BDA7-5025-F73B-D0E7-F333FD7D4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208416"/>
                <a:ext cx="8369300" cy="757387"/>
              </a:xfrm>
              <a:prstGeom prst="rect">
                <a:avLst/>
              </a:prstGeom>
              <a:blipFill>
                <a:blip r:embed="rId4"/>
                <a:stretch>
                  <a:fillRect t="-13600" b="-2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EEB3E4-27FC-F0AF-876D-A1231D96DAC2}"/>
                  </a:ext>
                </a:extLst>
              </p:cNvPr>
              <p:cNvSpPr txBox="1"/>
              <p:nvPr/>
            </p:nvSpPr>
            <p:spPr>
              <a:xfrm>
                <a:off x="-25400" y="4309045"/>
                <a:ext cx="9169400" cy="1901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0000FF"/>
                    </a:solidFill>
                  </a:rPr>
                  <a:t>A suitable coupling to background supergravity gives a partition function which is a closed differential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a:rPr lang="en-US" sz="36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ds</m:t>
                        </m:r>
                      </m:e>
                      <m:sup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∧⋯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sup>
                    </m:sSup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. </m:t>
                    </m:r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EEB3E4-27FC-F0AF-876D-A1231D96D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400" y="4309045"/>
                <a:ext cx="9169400" cy="1901290"/>
              </a:xfrm>
              <a:prstGeom prst="rect">
                <a:avLst/>
              </a:prstGeom>
              <a:blipFill>
                <a:blip r:embed="rId5"/>
                <a:stretch>
                  <a:fillRect l="-332" t="-5128" r="-1529" b="-6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64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16B003-279C-AFCB-10A1-A559965AA194}"/>
                  </a:ext>
                </a:extLst>
              </p:cNvPr>
              <p:cNvSpPr txBox="1"/>
              <p:nvPr/>
            </p:nvSpPr>
            <p:spPr>
              <a:xfrm>
                <a:off x="393700" y="2971800"/>
                <a:ext cx="8915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</a:rPr>
                  <a:t>No restriction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  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No assumption of ACS. 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16B003-279C-AFCB-10A1-A559965AA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2971800"/>
                <a:ext cx="8915400" cy="646331"/>
              </a:xfrm>
              <a:prstGeom prst="rect">
                <a:avLst/>
              </a:prstGeom>
              <a:blipFill>
                <a:blip r:embed="rId3"/>
                <a:stretch>
                  <a:fillRect l="-2120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03E2035-51BF-9A79-1398-B438A1B45048}"/>
              </a:ext>
            </a:extLst>
          </p:cNvPr>
          <p:cNvSpPr txBox="1"/>
          <p:nvPr/>
        </p:nvSpPr>
        <p:spPr>
          <a:xfrm>
            <a:off x="304800" y="4354308"/>
            <a:ext cx="8534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</a:rPr>
              <a:t>Does it see the other half of the world of four-manifolds?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BADECA-53A9-B5B5-9C30-FD6FCB866667}"/>
                  </a:ext>
                </a:extLst>
              </p:cNvPr>
              <p:cNvSpPr txBox="1"/>
              <p:nvPr/>
            </p:nvSpPr>
            <p:spPr>
              <a:xfrm>
                <a:off x="381000" y="609600"/>
                <a:ext cx="9029700" cy="1626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0000FF"/>
                    </a:solidFill>
                  </a:rPr>
                  <a:t>Periods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sSub>
                          <m:sSubPr>
                            <m:ctrlPr>
                              <a:rPr lang="en-US" sz="4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a:rPr lang="en-US" sz="44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4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ds</m:t>
                        </m:r>
                      </m:e>
                      <m:sup>
                        <m:sSub>
                          <m:sSubPr>
                            <m:ctrlPr>
                              <a:rPr lang="en-US" sz="4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4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∧⋯</m:t>
                    </m:r>
                    <m:r>
                      <a:rPr lang="en-US" sz="4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sSub>
                          <m:sSubPr>
                            <m:ctrlPr>
                              <a:rPr lang="en-US" sz="4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sup>
                    </m:sSup>
                    <m:r>
                      <a:rPr lang="en-US" sz="4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rgbClr val="0000FF"/>
                    </a:solidFill>
                  </a:rPr>
                  <a:t> are the family Donaldson invariants.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BADECA-53A9-B5B5-9C30-FD6FCB866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09600"/>
                <a:ext cx="9029700" cy="1626023"/>
              </a:xfrm>
              <a:prstGeom prst="rect">
                <a:avLst/>
              </a:prstGeom>
              <a:blipFill>
                <a:blip r:embed="rId4"/>
                <a:stretch>
                  <a:fillRect l="-2768" t="-4120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714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F953-3572-D22B-857A-0FE904297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52195"/>
            <a:ext cx="8229600" cy="1143000"/>
          </a:xfrm>
        </p:spPr>
        <p:txBody>
          <a:bodyPr/>
          <a:lstStyle/>
          <a:p>
            <a:r>
              <a:rPr lang="en-US" dirty="0"/>
              <a:t>Universal Family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9CD949-851E-7CC8-0120-E59C5C285551}"/>
                  </a:ext>
                </a:extLst>
              </p:cNvPr>
              <p:cNvSpPr txBox="1"/>
              <p:nvPr/>
            </p:nvSpPr>
            <p:spPr>
              <a:xfrm>
                <a:off x="622300" y="1307895"/>
                <a:ext cx="7848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𝒫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𝑀𝑒𝑡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𝐷𝑖𝑓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9CD949-851E-7CC8-0120-E59C5C285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00" y="1307895"/>
                <a:ext cx="7848600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427DCC-C5A2-C3B3-1781-428BCB25C895}"/>
                  </a:ext>
                </a:extLst>
              </p:cNvPr>
              <p:cNvSpPr txBox="1"/>
              <p:nvPr/>
            </p:nvSpPr>
            <p:spPr>
              <a:xfrm>
                <a:off x="622300" y="2472882"/>
                <a:ext cx="7848600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𝑀𝑒𝑡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𝐷𝑖𝑓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𝐷𝑖𝑓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427DCC-C5A2-C3B3-1781-428BCB25C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00" y="2472882"/>
                <a:ext cx="7848600" cy="11988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71F7B8-ACCD-7FA0-2FC1-6870F902E0D1}"/>
                  </a:ext>
                </a:extLst>
              </p:cNvPr>
              <p:cNvSpPr txBox="1"/>
              <p:nvPr/>
            </p:nvSpPr>
            <p:spPr>
              <a:xfrm>
                <a:off x="838200" y="3994364"/>
                <a:ext cx="7467600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𝑀𝑒𝑡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𝐷𝑖𝑓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≅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𝐷𝑖𝑓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71F7B8-ACCD-7FA0-2FC1-6870F902E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94364"/>
                <a:ext cx="7467600" cy="11988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6ACDD0-BF98-EF20-1E25-230C969E9406}"/>
                  </a:ext>
                </a:extLst>
              </p:cNvPr>
              <p:cNvSpPr txBox="1"/>
              <p:nvPr/>
            </p:nvSpPr>
            <p:spPr>
              <a:xfrm>
                <a:off x="457200" y="5631564"/>
                <a:ext cx="9296400" cy="7871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𝐷𝑖𝑓</m:t>
                        </m:r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: 4d mapping class group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6ACDD0-BF98-EF20-1E25-230C969E9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631564"/>
                <a:ext cx="9296400" cy="787139"/>
              </a:xfrm>
              <a:prstGeom prst="rect">
                <a:avLst/>
              </a:prstGeom>
              <a:blipFill>
                <a:blip r:embed="rId5"/>
                <a:stretch>
                  <a:fillRect t="-7752" b="-28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621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286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Donaldson-Witten a la  </a:t>
            </a:r>
            <a:r>
              <a:rPr lang="en-US" sz="3600" dirty="0" err="1"/>
              <a:t>Baulieu</a:t>
            </a:r>
            <a:r>
              <a:rPr lang="en-US" sz="3600" dirty="0"/>
              <a:t>-Singer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66800" y="1219200"/>
                <a:ext cx="19976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4000" b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219200"/>
                <a:ext cx="1997676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86200" y="1200665"/>
                <a:ext cx="3810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𝒢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𝐴𝑢𝑡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000" b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200665"/>
                <a:ext cx="381000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1500" y="2057400"/>
                <a:ext cx="8001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 err="1">
                    <a:solidFill>
                      <a:srgbClr val="FF0000"/>
                    </a:solidFill>
                  </a:rPr>
                  <a:t>equivariant</a:t>
                </a:r>
                <a:r>
                  <a:rPr lang="en-US" sz="3600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</a:rPr>
                  <a:t>cohomology</a:t>
                </a:r>
                <a:r>
                  <a:rPr lang="en-US" sz="3600" dirty="0">
                    <a:solidFill>
                      <a:srgbClr val="FF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2057400"/>
                <a:ext cx="8001000" cy="646331"/>
              </a:xfrm>
              <a:prstGeom prst="rect">
                <a:avLst/>
              </a:prstGeom>
              <a:blipFill>
                <a:blip r:embed="rId4"/>
                <a:stretch>
                  <a:fillRect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800" y="2852580"/>
                <a:ext cx="8267700" cy="1159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𝒜</m:t>
                                  </m:r>
                                  <m:d>
                                    <m:dPr>
                                      <m:ctrlP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4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4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𝐿𝑖𝑒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𝒢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𝒢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852580"/>
                <a:ext cx="8267700" cy="1159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9216" y="4171724"/>
                <a:ext cx="2590800" cy="62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16" y="4171724"/>
                <a:ext cx="2590800" cy="6243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10016" y="4180075"/>
                <a:ext cx="3429000" cy="62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016" y="4180075"/>
                <a:ext cx="3429000" cy="6243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39016" y="4199856"/>
                <a:ext cx="2590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32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016" y="4199856"/>
                <a:ext cx="259080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5988368"/>
                <a:ext cx="9144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𝐷𝑊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: </a:t>
                </a:r>
                <a:r>
                  <a:rPr lang="en-US" sz="3200" dirty="0" err="1">
                    <a:solidFill>
                      <a:srgbClr val="C00000"/>
                    </a:solidFill>
                  </a:rPr>
                  <a:t>Pushforward</a:t>
                </a:r>
                <a:r>
                  <a:rPr lang="en-US" sz="3200" dirty="0">
                    <a:solidFill>
                      <a:srgbClr val="C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 err="1">
                    <a:solidFill>
                      <a:srgbClr val="C00000"/>
                    </a:solidFill>
                  </a:rPr>
                  <a:t>equivariant</a:t>
                </a:r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C00000"/>
                    </a:solidFill>
                  </a:rPr>
                  <a:t>cohomology</a:t>
                </a:r>
                <a:r>
                  <a:rPr lang="en-US" sz="3200" dirty="0">
                    <a:solidFill>
                      <a:srgbClr val="C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988368"/>
                <a:ext cx="9144000" cy="584775"/>
              </a:xfrm>
              <a:prstGeom prst="rect">
                <a:avLst/>
              </a:prstGeom>
              <a:blipFill>
                <a:blip r:embed="rId9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103870" y="522301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Atiyah</a:t>
            </a:r>
            <a:r>
              <a:rPr lang="en-US" sz="3200" dirty="0"/>
              <a:t> &amp; Jeffrey  +   </a:t>
            </a:r>
            <a:r>
              <a:rPr lang="en-US" sz="3200" dirty="0" err="1"/>
              <a:t>Baulieu</a:t>
            </a:r>
            <a:r>
              <a:rPr lang="en-US" sz="3200" dirty="0"/>
              <a:t> &amp; Singer</a:t>
            </a:r>
          </a:p>
        </p:txBody>
      </p:sp>
    </p:spTree>
    <p:extLst>
      <p:ext uri="{BB962C8B-B14F-4D97-AF65-F5344CB8AC3E}">
        <p14:creationId xmlns:p14="http://schemas.microsoft.com/office/powerpoint/2010/main" val="416226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2" grpId="0"/>
      <p:bldP spid="1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76400" y="83853"/>
                <a:ext cx="4953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𝒢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𝐷𝑖𝑓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83853"/>
                <a:ext cx="495300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1143000"/>
                <a:ext cx="853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 err="1">
                    <a:solidFill>
                      <a:srgbClr val="FF0000"/>
                    </a:solidFill>
                  </a:rPr>
                  <a:t>equivariant</a:t>
                </a:r>
                <a:r>
                  <a:rPr lang="en-US" sz="3600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</a:rPr>
                  <a:t>cohomology</a:t>
                </a:r>
                <a:r>
                  <a:rPr lang="en-US" sz="3600" dirty="0">
                    <a:solidFill>
                      <a:srgbClr val="FF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𝑀𝐸𝑇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43000"/>
                <a:ext cx="8534400" cy="646331"/>
              </a:xfrm>
              <a:prstGeom prst="rect">
                <a:avLst/>
              </a:prstGeom>
              <a:blipFill>
                <a:blip r:embed="rId4"/>
                <a:stretch>
                  <a:fillRect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457200" y="2093051"/>
                <a:ext cx="3352800" cy="62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200" y="2093051"/>
                <a:ext cx="3352800" cy="6243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09800" y="2073269"/>
                <a:ext cx="5410200" cy="62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073269"/>
                <a:ext cx="5410200" cy="6243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43600" y="2093051"/>
                <a:ext cx="449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093051"/>
                <a:ext cx="449580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D873E7A-69AB-A06D-2929-210F8B7AD1AB}"/>
              </a:ext>
            </a:extLst>
          </p:cNvPr>
          <p:cNvSpPr txBox="1"/>
          <p:nvPr/>
        </p:nvSpPr>
        <p:spPr>
          <a:xfrm>
            <a:off x="152400" y="3277019"/>
            <a:ext cx="8572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00FF"/>
                </a:solidFill>
              </a:rPr>
              <a:t>These arise from truncated twisted N=2 </a:t>
            </a:r>
            <a:r>
              <a:rPr lang="en-US" sz="4400" dirty="0" err="1">
                <a:solidFill>
                  <a:srgbClr val="0000FF"/>
                </a:solidFill>
              </a:rPr>
              <a:t>superconformal</a:t>
            </a:r>
            <a:r>
              <a:rPr lang="en-US" sz="4400" dirty="0">
                <a:solidFill>
                  <a:srgbClr val="0000FF"/>
                </a:solidFill>
              </a:rPr>
              <a:t> gravity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AC769F4-5EE5-5D58-7CB0-6E0272E25F03}"/>
                  </a:ext>
                </a:extLst>
              </p:cNvPr>
              <p:cNvSpPr txBox="1"/>
              <p:nvPr/>
            </p:nvSpPr>
            <p:spPr>
              <a:xfrm>
                <a:off x="2667000" y="5257800"/>
                <a:ext cx="4495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:  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</a:rPr>
                  <a:t>Ghost field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AC769F4-5EE5-5D58-7CB0-6E0272E25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257800"/>
                <a:ext cx="4495800" cy="707886"/>
              </a:xfrm>
              <a:prstGeom prst="rect">
                <a:avLst/>
              </a:prstGeom>
              <a:blipFill>
                <a:blip r:embed="rId8"/>
                <a:stretch>
                  <a:fillRect t="-15517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20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4114800"/>
                <a:ext cx="7467600" cy="2063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Thanks to heroic computations by JC and VS we have explicit actions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obtained by coupling to truncated &amp; twisted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  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conformal supergravity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114800"/>
                <a:ext cx="7467600" cy="2063770"/>
              </a:xfrm>
              <a:prstGeom prst="rect">
                <a:avLst/>
              </a:prstGeom>
              <a:blipFill>
                <a:blip r:embed="rId2"/>
                <a:stretch>
                  <a:fillRect l="-1796" t="-3835" r="-3020" b="-8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" y="59393"/>
                <a:ext cx="8534400" cy="1941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0000FF"/>
                    </a:solidFill>
                  </a:rPr>
                  <a:t>Action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 is a closed </a:t>
                </a:r>
                <a:r>
                  <a:rPr lang="en-US" sz="4000" dirty="0" err="1">
                    <a:solidFill>
                      <a:srgbClr val="0000FF"/>
                    </a:solidFill>
                  </a:rPr>
                  <a:t>equivariant</a:t>
                </a:r>
                <a:r>
                  <a:rPr lang="en-US" sz="4000" dirty="0">
                    <a:solidFill>
                      <a:srgbClr val="0000FF"/>
                    </a:solidFill>
                  </a:rPr>
                  <a:t> class in the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⋊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− </m:t>
                    </m:r>
                  </m:oMath>
                </a14:m>
                <a:r>
                  <a:rPr lang="en-US" sz="4000" dirty="0" err="1">
                    <a:solidFill>
                      <a:srgbClr val="0000FF"/>
                    </a:solidFill>
                  </a:rPr>
                  <a:t>equivariant</a:t>
                </a:r>
                <a:r>
                  <a:rPr lang="en-US" sz="4000" dirty="0">
                    <a:solidFill>
                      <a:srgbClr val="0000FF"/>
                    </a:solidFill>
                  </a:rPr>
                  <a:t> </a:t>
                </a:r>
                <a:r>
                  <a:rPr lang="en-US" sz="4000" dirty="0" err="1">
                    <a:solidFill>
                      <a:srgbClr val="0000FF"/>
                    </a:solidFill>
                  </a:rPr>
                  <a:t>cohomology</a:t>
                </a:r>
                <a:r>
                  <a:rPr lang="en-US" sz="4000" dirty="0">
                    <a:solidFill>
                      <a:srgbClr val="0000FF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𝑀𝐸𝑇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𝕏</m:t>
                        </m:r>
                      </m:e>
                    </m:d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9393"/>
                <a:ext cx="8534400" cy="1941044"/>
              </a:xfrm>
              <a:prstGeom prst="rect">
                <a:avLst/>
              </a:prstGeom>
              <a:blipFill>
                <a:blip r:embed="rId3"/>
                <a:stretch>
                  <a:fillRect l="-1571" t="-5346" r="-3071" b="-1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7867" y="2457454"/>
                <a:ext cx="866826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7030A0"/>
                    </a:solidFill>
                  </a:rPr>
                  <a:t>Push-forward in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 err="1">
                    <a:solidFill>
                      <a:srgbClr val="7030A0"/>
                    </a:solidFill>
                  </a:rPr>
                  <a:t>equivariant</a:t>
                </a:r>
                <a:r>
                  <a:rPr lang="en-US" sz="3600" dirty="0">
                    <a:solidFill>
                      <a:srgbClr val="7030A0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7030A0"/>
                    </a:solidFill>
                  </a:rPr>
                  <a:t>cohomology</a:t>
                </a:r>
                <a:r>
                  <a:rPr lang="en-US" sz="3600" dirty="0">
                    <a:solidFill>
                      <a:srgbClr val="7030A0"/>
                    </a:solidFill>
                  </a:rPr>
                  <a:t> is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 err="1">
                    <a:solidFill>
                      <a:srgbClr val="7030A0"/>
                    </a:solidFill>
                  </a:rPr>
                  <a:t>equivariant</a:t>
                </a:r>
                <a:r>
                  <a:rPr lang="en-US" sz="3600" dirty="0">
                    <a:solidFill>
                      <a:srgbClr val="7030A0"/>
                    </a:solidFill>
                  </a:rPr>
                  <a:t> class on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𝑀𝐸𝑇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𝕏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67" y="2457454"/>
                <a:ext cx="8668265" cy="1200329"/>
              </a:xfrm>
              <a:prstGeom prst="rect">
                <a:avLst/>
              </a:prstGeom>
              <a:blipFill>
                <a:blip r:embed="rId4"/>
                <a:stretch>
                  <a:fillRect l="-1477" t="-7614" r="-1477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320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20255"/>
            <a:ext cx="716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Coupling To Twisted Truncated Background Supergravity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381000" y="2322189"/>
                <a:ext cx="9601199" cy="513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𝐷𝑊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  ∫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ra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𝜇𝜎</m:t>
                          </m:r>
                        </m:sup>
                      </m:sSup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)  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0" y="2322189"/>
                <a:ext cx="9601199" cy="5139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81400" y="3290300"/>
                <a:ext cx="6007101" cy="712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𝐼𝑚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𝐼𝐽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𝜌𝜇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−,</m:t>
                              </m:r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b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p>
                          </m:sSubSup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+⋯ 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290300"/>
                <a:ext cx="6007101" cy="7125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28699" y="4254977"/>
                <a:ext cx="7162800" cy="709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𝐼𝐽𝐾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𝜌𝜎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+,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𝜌𝜎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699" y="4254977"/>
                <a:ext cx="7162800" cy="7094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28699" y="5468814"/>
                <a:ext cx="7239000" cy="704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𝐼𝑚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𝐼𝐽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𝜇𝜌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699" y="5468814"/>
                <a:ext cx="7239000" cy="7045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46292D9-9E60-1757-1D49-008D1F99BD5C}"/>
                  </a:ext>
                </a:extLst>
              </p:cNvPr>
              <p:cNvSpPr txBox="1"/>
              <p:nvPr/>
            </p:nvSpPr>
            <p:spPr>
              <a:xfrm>
                <a:off x="-152400" y="3340459"/>
                <a:ext cx="4038600" cy="705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𝑆𝑌𝑀</m:t>
                          </m:r>
                        </m:sup>
                      </m:sSub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lit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m:rPr>
                          <m:lit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46292D9-9E60-1757-1D49-008D1F99B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3340459"/>
                <a:ext cx="4038600" cy="7055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8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90EB183-90CF-D020-F111-E641F7E1C178}"/>
                  </a:ext>
                </a:extLst>
              </p:cNvPr>
              <p:cNvSpPr txBox="1"/>
              <p:nvPr/>
            </p:nvSpPr>
            <p:spPr>
              <a:xfrm>
                <a:off x="266700" y="304800"/>
                <a:ext cx="8229600" cy="1605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𝑀𝑒𝑡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𝐷𝑖𝑓</m:t>
                        </m:r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den>
                    </m:f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nontrivial 1-cycle from some nontrivial element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𝐷𝑖𝑓</m:t>
                        </m:r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d>
                          <m:d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90EB183-90CF-D020-F111-E641F7E1C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304800"/>
                <a:ext cx="8229600" cy="1605761"/>
              </a:xfrm>
              <a:prstGeom prst="rect">
                <a:avLst/>
              </a:prstGeom>
              <a:blipFill>
                <a:blip r:embed="rId2"/>
                <a:stretch>
                  <a:fillRect l="-1778" b="-12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6C61F33-65AC-A3E5-4284-0236BC75FA50}"/>
                  </a:ext>
                </a:extLst>
              </p:cNvPr>
              <p:cNvSpPr txBox="1"/>
              <p:nvPr/>
            </p:nvSpPr>
            <p:spPr>
              <a:xfrm>
                <a:off x="584200" y="2614321"/>
                <a:ext cx="7543800" cy="1629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supHide m:val="on"/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/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𝑑𝑠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supHide m:val="on"/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vol</m:t>
                              </m:r>
                              <m:d>
                                <m:d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400" b="0" i="0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dg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𝜇𝜈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4400" b="0" i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ds</m:t>
                                  </m:r>
                                </m:den>
                              </m:f>
                              <m:r>
                                <a:rPr lang="en-US" sz="44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400" b="0" i="0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  <m:sup>
                                      <m: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𝜇𝜈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6C61F33-65AC-A3E5-4284-0236BC75F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" y="2614321"/>
                <a:ext cx="7543800" cy="16293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8FB3D2-4A8A-0DFB-669E-73B69079097E}"/>
                  </a:ext>
                </a:extLst>
              </p:cNvPr>
              <p:cNvSpPr txBox="1"/>
              <p:nvPr/>
            </p:nvSpPr>
            <p:spPr>
              <a:xfrm>
                <a:off x="774700" y="5181600"/>
                <a:ext cx="7162800" cy="872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</m:e>
                      </m:d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  </m:t>
                      </m:r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𝑆𝑌𝑀</m:t>
                          </m:r>
                        </m:sup>
                      </m:sSubSup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8FB3D2-4A8A-0DFB-669E-73B690790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00" y="5181600"/>
                <a:ext cx="7162800" cy="8723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155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3C99F8-4A7F-9E9E-EC17-8A425105C255}"/>
              </a:ext>
            </a:extLst>
          </p:cNvPr>
          <p:cNvSpPr txBox="1"/>
          <p:nvPr/>
        </p:nvSpPr>
        <p:spPr>
          <a:xfrm>
            <a:off x="685800" y="4167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This raises several questions: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6F4ED2-726D-1485-0E98-5D7695739064}"/>
              </a:ext>
            </a:extLst>
          </p:cNvPr>
          <p:cNvSpPr txBox="1"/>
          <p:nvPr/>
        </p:nvSpPr>
        <p:spPr>
          <a:xfrm>
            <a:off x="-152400" y="2228671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</a:rPr>
              <a:t>Does our period integral localize to  </a:t>
            </a:r>
          </a:p>
          <a:p>
            <a:pPr algn="ctr"/>
            <a:r>
              <a:rPr lang="en-US" sz="4400" dirty="0">
                <a:solidFill>
                  <a:srgbClr val="C00000"/>
                </a:solidFill>
              </a:rPr>
              <a:t>moduli spaces of instantons?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851E9D-44E8-DA47-6C31-B5B5FEB4AB48}"/>
                  </a:ext>
                </a:extLst>
              </p:cNvPr>
              <p:cNvSpPr txBox="1"/>
              <p:nvPr/>
            </p:nvSpPr>
            <p:spPr>
              <a:xfrm>
                <a:off x="1447800" y="1009419"/>
                <a:ext cx="5461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is NOT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-closed!!!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851E9D-44E8-DA47-6C31-B5B5FEB4A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009419"/>
                <a:ext cx="5461000" cy="707886"/>
              </a:xfrm>
              <a:prstGeom prst="rect">
                <a:avLst/>
              </a:prstGeom>
              <a:blipFill>
                <a:blip r:embed="rId3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D0D6DE5-1F0A-A2CF-0DDD-128922356632}"/>
              </a:ext>
            </a:extLst>
          </p:cNvPr>
          <p:cNvSpPr txBox="1"/>
          <p:nvPr/>
        </p:nvSpPr>
        <p:spPr>
          <a:xfrm>
            <a:off x="0" y="4738838"/>
            <a:ext cx="915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33CC"/>
                </a:solidFill>
              </a:rPr>
              <a:t>Does tree-level exactness (of LEET)  persist? </a:t>
            </a:r>
          </a:p>
        </p:txBody>
      </p:sp>
    </p:spTree>
    <p:extLst>
      <p:ext uri="{BB962C8B-B14F-4D97-AF65-F5344CB8AC3E}">
        <p14:creationId xmlns:p14="http://schemas.microsoft.com/office/powerpoint/2010/main" val="295257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DB50D0-3CD0-F357-F67E-CD86C10DED1D}"/>
                  </a:ext>
                </a:extLst>
              </p:cNvPr>
              <p:cNvSpPr txBox="1"/>
              <p:nvPr/>
            </p:nvSpPr>
            <p:spPr>
              <a:xfrm>
                <a:off x="-63500" y="38100"/>
                <a:ext cx="929640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rgbClr val="0000FF"/>
                    </a:solidFill>
                  </a:rPr>
                  <a:t>For other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=4,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en-US" sz="4400" dirty="0">
                    <a:solidFill>
                      <a:srgbClr val="0000FF"/>
                    </a:solidFill>
                  </a:rPr>
                  <a:t>theories one </a:t>
                </a:r>
                <a:r>
                  <a:rPr lang="en-US" sz="4400" b="1" i="1" u="sng" dirty="0">
                    <a:solidFill>
                      <a:srgbClr val="0000FF"/>
                    </a:solidFill>
                  </a:rPr>
                  <a:t>must</a:t>
                </a:r>
                <a:r>
                  <a:rPr lang="en-US" sz="4400" dirty="0">
                    <a:solidFill>
                      <a:srgbClr val="0000FF"/>
                    </a:solidFill>
                  </a:rPr>
                  <a:t> </a:t>
                </a:r>
              </a:p>
              <a:p>
                <a:pPr algn="ctr"/>
                <a:r>
                  <a:rPr lang="en-US" sz="4400" dirty="0">
                    <a:solidFill>
                      <a:srgbClr val="0000FF"/>
                    </a:solidFill>
                  </a:rPr>
                  <a:t>choose other tangential structures</a:t>
                </a:r>
              </a:p>
              <a:p>
                <a:pPr algn="ctr"/>
                <a:r>
                  <a:rPr lang="en-US" sz="4400" dirty="0">
                    <a:solidFill>
                      <a:srgbClr val="0000FF"/>
                    </a:solidFill>
                  </a:rPr>
                  <a:t>to define the twisted theory. 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DB50D0-3CD0-F357-F67E-CD86C10DE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3500" y="38100"/>
                <a:ext cx="9296400" cy="2800767"/>
              </a:xfrm>
              <a:prstGeom prst="rect">
                <a:avLst/>
              </a:prstGeom>
              <a:blipFill>
                <a:blip r:embed="rId2"/>
                <a:stretch>
                  <a:fillRect t="-4348" b="-9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BD4D1CF-DE4D-6791-C24E-5B7D4381DE1D}"/>
                  </a:ext>
                </a:extLst>
              </p:cNvPr>
              <p:cNvSpPr txBox="1"/>
              <p:nvPr/>
            </p:nvSpPr>
            <p:spPr>
              <a:xfrm>
                <a:off x="-76200" y="3019237"/>
                <a:ext cx="92202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 one </a:t>
                </a:r>
                <a:r>
                  <a:rPr lang="en-US" sz="3200" u="sng" dirty="0">
                    <a:solidFill>
                      <a:srgbClr val="FF0000"/>
                    </a:solidFill>
                  </a:rPr>
                  <a:t>must</a:t>
                </a:r>
                <a:r>
                  <a:rPr lang="en-US" sz="3200" dirty="0">
                    <a:solidFill>
                      <a:srgbClr val="FF0000"/>
                    </a:solidFill>
                  </a:rPr>
                  <a:t> choose a spin-c structure</a:t>
                </a:r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(Labastida-Marino; 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Manschot</a:t>
                </a:r>
                <a:r>
                  <a:rPr lang="en-US" sz="2000" dirty="0">
                    <a:solidFill>
                      <a:srgbClr val="FF0000"/>
                    </a:solidFill>
                  </a:rPr>
                  <a:t>-Moore) 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BD4D1CF-DE4D-6791-C24E-5B7D4381D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3019237"/>
                <a:ext cx="9220200" cy="892552"/>
              </a:xfrm>
              <a:prstGeom prst="rect">
                <a:avLst/>
              </a:prstGeom>
              <a:blipFill>
                <a:blip r:embed="rId3"/>
                <a:stretch>
                  <a:fillRect t="-8163" b="-10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0AC07A-5C22-7F68-3DCD-DB4183A79C54}"/>
                  </a:ext>
                </a:extLst>
              </p:cNvPr>
              <p:cNvSpPr txBox="1"/>
              <p:nvPr/>
            </p:nvSpPr>
            <p:spPr>
              <a:xfrm>
                <a:off x="-38100" y="3990370"/>
                <a:ext cx="9182100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</a:rPr>
                  <a:t> only depends on</a:t>
                </a:r>
              </a:p>
              <a:p>
                <a:pPr marL="742950" indent="-742950" algn="ctr">
                  <a:buAutoNum type="arabicPeriod"/>
                </a:pPr>
                <a:r>
                  <a:rPr lang="en-US" sz="4000" dirty="0">
                    <a:solidFill>
                      <a:srgbClr val="7030A0"/>
                    </a:solidFill>
                  </a:rPr>
                  <a:t>oriented diffeomorphism type of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4000" b="0" dirty="0">
                  <a:solidFill>
                    <a:srgbClr val="7030A0"/>
                  </a:solidFill>
                </a:endParaRPr>
              </a:p>
              <a:p>
                <a:pPr algn="ctr"/>
                <a:r>
                  <a:rPr lang="en-US" sz="4000" dirty="0">
                    <a:solidFill>
                      <a:srgbClr val="7030A0"/>
                    </a:solidFill>
                  </a:rPr>
                  <a:t>2. A choice of ‘t Hooft flux 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0AC07A-5C22-7F68-3DCD-DB4183A79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" y="3990370"/>
                <a:ext cx="9182100" cy="1938992"/>
              </a:xfrm>
              <a:prstGeom prst="rect">
                <a:avLst/>
              </a:prstGeom>
              <a:blipFill>
                <a:blip r:embed="rId4"/>
                <a:stretch>
                  <a:fillRect t="-5660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90620DB-C217-3749-B74F-6894DF863491}"/>
              </a:ext>
            </a:extLst>
          </p:cNvPr>
          <p:cNvSpPr txBox="1"/>
          <p:nvPr/>
        </p:nvSpPr>
        <p:spPr>
          <a:xfrm>
            <a:off x="381000" y="6073914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u="sng" dirty="0">
                <a:solidFill>
                  <a:srgbClr val="C00000"/>
                </a:solidFill>
              </a:rPr>
              <a:t>AND</a:t>
            </a:r>
            <a:r>
              <a:rPr lang="en-US" sz="4000" dirty="0">
                <a:solidFill>
                  <a:srgbClr val="C00000"/>
                </a:solidFill>
              </a:rPr>
              <a:t> 3.  an ``ultraviolet’’  spin-c structure </a:t>
            </a:r>
          </a:p>
        </p:txBody>
      </p:sp>
    </p:spTree>
    <p:extLst>
      <p:ext uri="{BB962C8B-B14F-4D97-AF65-F5344CB8AC3E}">
        <p14:creationId xmlns:p14="http://schemas.microsoft.com/office/powerpoint/2010/main" val="423534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5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00" y="106595"/>
            <a:ext cx="8714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Questions &amp; Future Directions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720" y="1285004"/>
            <a:ext cx="862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Topological data for twisting the general d=4 N=2 theory?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2740" y="207918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Invertible theory governing orientation of </a:t>
            </a:r>
            <a:r>
              <a:rPr lang="en-US" sz="2400" dirty="0" err="1">
                <a:solidFill>
                  <a:srgbClr val="C00000"/>
                </a:solidFill>
              </a:rPr>
              <a:t>nonabelian</a:t>
            </a:r>
            <a:r>
              <a:rPr lang="en-US" sz="2400" dirty="0">
                <a:solidFill>
                  <a:srgbClr val="C00000"/>
                </a:solidFill>
              </a:rPr>
              <a:t> SW moduli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C5355C-865E-EEA1-737F-512D42ECF5FB}"/>
              </a:ext>
            </a:extLst>
          </p:cNvPr>
          <p:cNvSpPr txBox="1"/>
          <p:nvPr/>
        </p:nvSpPr>
        <p:spPr>
          <a:xfrm>
            <a:off x="307340" y="4929050"/>
            <a:ext cx="902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Puzzles concerning the family generalization of Donaldson invariants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095308-5B2B-BD44-4407-5A558796C52F}"/>
                  </a:ext>
                </a:extLst>
              </p:cNvPr>
              <p:cNvSpPr txBox="1"/>
              <p:nvPr/>
            </p:nvSpPr>
            <p:spPr>
              <a:xfrm>
                <a:off x="307340" y="3972105"/>
                <a:ext cx="80848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DF09C7"/>
                    </a:solidFill>
                  </a:rPr>
                  <a:t>Generalization to elliptic invariants from  6d theories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DF09C7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DF09C7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DF09C7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solidFill>
                          <a:srgbClr val="DF09C7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rgbClr val="DF09C7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095308-5B2B-BD44-4407-5A558796C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40" y="3972105"/>
                <a:ext cx="8084820" cy="461665"/>
              </a:xfrm>
              <a:prstGeom prst="rect">
                <a:avLst/>
              </a:prstGeom>
              <a:blipFill>
                <a:blip r:embed="rId2"/>
                <a:stretch>
                  <a:fillRect l="-113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8ACA3D3-E461-9E10-78A7-C214C810959D}"/>
              </a:ext>
            </a:extLst>
          </p:cNvPr>
          <p:cNvSpPr txBox="1"/>
          <p:nvPr/>
        </p:nvSpPr>
        <p:spPr>
          <a:xfrm>
            <a:off x="332740" y="294859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Global anomalies of 5D SYM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979A47-D859-C86D-4E29-B528187E4133}"/>
              </a:ext>
            </a:extLst>
          </p:cNvPr>
          <p:cNvSpPr txBox="1"/>
          <p:nvPr/>
        </p:nvSpPr>
        <p:spPr>
          <a:xfrm>
            <a:off x="411480" y="602594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Other puzzles and directions I did not have time to mention …. </a:t>
            </a:r>
          </a:p>
        </p:txBody>
      </p:sp>
    </p:spTree>
    <p:extLst>
      <p:ext uri="{BB962C8B-B14F-4D97-AF65-F5344CB8AC3E}">
        <p14:creationId xmlns:p14="http://schemas.microsoft.com/office/powerpoint/2010/main" val="104953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3" grpId="0"/>
      <p:bldP spid="4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 descr="data:image/jpg;base64,/9j/4AAQSkZJRgABAQAAAQABAAD/2wCEAAkGBhQSEBUUEhQUFBQUFBQVFBUVFBQUFBQUFBQVFBQUFBUXHCYeFxkkGRUUHy8gIycpLCwsFR4xNTAqNSYrLCkBCQoKDgwOGg8PGiwkHyQsKSwsLCwsLCwsLSwsKSwpKi0sLCwsLCwsKSwsKSwsKiwsLCwsLCwsLCwsLCwsLCwsLP/AABEIAMMBAwMBIgACEQEDEQH/xAAbAAACAwEBAQAAAAAAAAAAAAADBAACBQEGB//EAEAQAAICAQIDBQUGAwUIAwAAAAECAAMEESEFEjEGQVFhcRMiMoGRFEKhscHRUmLwByOy4fEVQ1Nyc4KDkjOio//EABoBAAIDAQEAAAAAAAAAAAAAAAIDAQQFAAb/xAAzEQACAQMDAgMHAgYDAAAAAAABAgADESEEEjFBURMicQUyYYGhsfAjwRRCkdHh8TNSYv/aAAwDAQACEQMRAD8A+GySSyrOkgXl6kjvthWuvf3D9TBJoo1Py84rY5J1MVbcfhLwf+HXHvH6TtlhY6k6kyoEgEIqQ+JUALHM4qwyVy1dUZVQB4RTNNCjp75M5XVO2Xqvr4D+totfmdy7Dx7z+0XCyAl8mMfVBPLSHzhbctm8h5fvBaS61wyUQ7heJV2VKpu2YuElhVHFx4VcaAakspomMQFM77CaQx500QfFlkaCZnsZw1TT+zSHHneLIOgMyzVKFJpHHgnohipK76MiIaRinNZfMeB/eWemBNcK4bmVgtSkbqbTRpyFfpsfA/1vJZVMzljdGdps+48e8fvFlLZWX6erV/LVFvj/AHlbKoBlmi6AjbeK2VyVaLr0LZEVInarip1H9eRlmWUIjeZnm6m4mibA66j5jwMQtrkptKnUf6xuxQw1EXbYZcLfxK3PvD8vM4ichbEg44GZjLtNpySSSTBnYxQkDWsLc2g0+sE5xH0gFG8wd1up8u6VAkAl1WdxBy5uZ1FjFdcrWkYUaDU9Ipml+jR6md2A1MTvvLeQ8P3nL7uY+XcJxEkqtsmDWrGp5E4+84qRiumXqpjlVMB3ljT6S/MDXRGEpl7GCDVjp+Z9BEb+IM2y+6Px+vdFDc80HNLTjzc9hHbHVfiIHl3/AEi7cTUdFJ+gERFJMKuLD2KOZWOrrv7gA+v5/SFPFm7lUeuplDxJ/L6S64st9kk+QdJFtU3LGCHEn8vpLrxQ96g+moljiSpxJ3k7Trapf5j94ZOIoeoK/jDKAw2IPpM9saD9mR02kbFPEMaqqv8AyLf6TQeiAemSniBGz7jxHX/OOgBhqp1EE3XmWFFKuPLz26zLemBZZqWVRWymMV5Qr6W3EXoyCvmPD9o8QGGo3Ez3SXx7+U+R6/vCZb5ETRrbDsfj7S9lcXZZo2LqNRFbEkK0KvRtkRUiGxbtDoeh/rWUYShEbyLSgCabbhG8iqJssdofmXTvH5Re5IKm2DH10DDevWAnJ0iSNmfGKhoNYEnU6wtx0AHzg1EAd5Yfoo6SAQ1ayqLGKkgsY+jTuYStIvk3a7DoPzh8izlXzP8AWsTVYKDqZY1D2/TX5zqJGqaZWqqPU1QXeN0umuZ2mmTJywmw3b8B6yZmTyDQfEfw8/WIV1EmKVb5aXq1bw/06XPU9v8AMqQWOp3MYqxoenHjtdHf3SWqdBIoaK/maK140OuJO2ZIGy7+fdAszN1P7fSLyZeARcAXh+VR1InPap4/gYFaJcY8jEMFzwJfnTx/AywVT0IgjjyponYk+cciFfFi1mNCq5XoYZLweu35SbkQCtN8EWmXbjwKMUOo2/X1m1ZjRG/HjFfoZQraMr5lhcfJFg8D3j9ROW1TPKFTqNiJo414ceDDr+8hltkQ6Nbxf06nvfeJW1RR1mrbVErqoxGlHVae2ZXDv0PKeh6eRh7a4gyzQx7OZd+o6yXFvMIGmfePCb5RSxIFhHbUiziGplatSsZWmzlIMYyEihEbobVdO8flObvIoG4NM/KIuN5IS1d5I0GUmWxMq7anWWUSohEEExii5vCVrG61gqlhMluVPXaIY3Npq0lCKWPSJ3Wcza93d6S9SQaLG6UhsbCVqKmo24w1FcZst5F1+g85ymuJ5NnO23QbD95XA3GbTN4FPHJ4g0QsdTuTHqMeVx6ppVV6DU7Ad852viFpdOANzSiqFGp/zi9thbyHcP38ZZ2LHy7h4RinGgS7tL4HEBXjxurC8oyECjfr4SaM3kPAfr4ybSwtMDiU9go6kenX8BJonn9IwmFtCfY4W2ESO8UIXz+kr9nB6ER37J5Qb4c7bOuDM+zEiz0TWKEefkZRqQekG1oLUwZmVWlfMeH7Qz1AjUdDJbRB1OVPkeokRNiuDxFL8eJglG1HdN26kHfxmZkUxit0Mz9Vp7eZYyGDKCO+K3VznD7uVuU9G6eRjd9cgjaYakV6d+vWY9yTmLbyt5HYxq+uJOssKbi0xKyGk+4TQtSJ2LHKG5kHlsYC1ItTY2lquodQw6xMiExX0b12nHWUj+RMvKMDL3r7x/rukl7dzr5D8hJIBxCdLsSIuoh61gkEYqE5jOorcw9SwOc3vAeA/ExqoRC1tWJ84pMm8vany0gvcy1Sx6lItSsepWDUMfo6c7kvyp5nYfr+EUx64XPbVgPAfiZfHSCMLHuPErW6DEdxap3Ms35R0HX1hqvdUt4D/SK0pqfMxc0yOFENjU6zS+ADTqf61nMSkAanoBL0JzHU/wBeUMLLAAGJKMYnc98atCVLzOwUePifADqTLZeStFXO3oq67s3h6eJnjMzMa1+Zzqe4dyjwUdwl6jpt2TxMT2j7VGn8i5b7es2sntX3VINP4n1/wg/rM9+0N5+/p6Kv7TP0nouxPZb7bkEOxSipDbkWdOWte4E7Bjod+4Bj3S8KSKOJ5Wp7Q1FU5c/LH2mdV2jvH3g3/Mi/oBNLD7UKdrV5P5l94fNeo/GafHuxKf7Xrw8bUV3Cll1JYorrzOdTudFVm39J6D+0Z8Z+E1/ZkCpj5rY9egG/s0sWwgjqCQDr3kayGpIcWhUvaGppZDE+uZh+zDKGUhgehG4PoRFxguW/u1ZmHcqlj9BPNcN4o1Daj3lPxIeh/Y+c+v8AaG+7HppXFLV45qrb2te3tXcaku431I0I37/pTfT7eeJ6TS+1/GsoHmPc4/PhPHt2dvcbY14P/Ss6/SDXsJmv8ONb/wBwCD5liJt8BtyLrHe3Lvrx6E5739rYSF3Cou/xMRt6egOZ2k4kbXJRrhUQNEsvstJ/mOp038O6VzTS1zeXvFrtUNIbfibEgfUZmGcY1u9TkFkJHusGXUfEAw2Py8DEcqqEI0II7p9H7DcBpBpvyEDte7LjowBUIilrb3U7EDQga+X8Q0Sib2sIWprDT0rvn9zPj96aHWaiWc6BvEb+vfG14KczONOOABbc/Jt7qV8zNzH+VU3+Wk9F2t4DiY1WOuIxcutxdyxPtOR1r5wOgHOHA5dtB39Y00yQT2lCjWFOuE/7Dj6zw96TOuWa96zNvSBTMjW0+snD33I8d/pCWiAoQqysQQGJAJB0Omx0PfprHLlhPhojTndRt2iFggTGLRAGMWZ9UWMqXklWnYyVSxvCJGahF0jVQinmhpxmHGwJ8jM1Jo3fA3pEKxAp8GP1fvKPhG6Fj9AidImhQsU809IthM606uT5mOYyxOsT0vZns+2RelZ/u1ZWsaxhoq0pqXsGuxHukeGskgnAgUGVbu/HP7xLLOiAeJ/L/WTDTeanbTg4xcxqVYsqqrKTpro45t9NtRrp8ongVyChDbTNChUWr+ovBjl+yhfHf5Dp+P5TX4FwOy4OyDUVLzvqQNt+nifdb6QPCODtk5KVKDpqgdgpIrU7szdw2J6zW7T4BwKcgpcnMyvUqBua1arDyhnI0AOm3/dt5XKNLcbniVdbrFooVU+a158745xL21pIPuL7qDyH3vU9fpM7SX5YxgcNtvfkpre1zvyopdtPHQd3nNcLYTwFSo1RyzcmLKs+i8IxDXwmihNruL5QQ/xDGrYVn5dflY08Vm8FuoVWuqesMbAvOvKSaiA45TvsSBuJ9HzG+y2C5unDOH0Y9IP3s7Kq128SqsWPoIL9B+dv3kJ1JlX4ov8AtDiucu4xaDTSe4WNy46EfNH/APaeW7S2+y4bw/F+8Usy7B/13Ip18+QE/ObHZTg3teE2h25arM2s5Fh+5jY1XtbG8yWblA72cTx/aHjBysmy4jlDHRE7q6kAWqseiBR9ZAGfz0kscTKnrux2flWg4q+3tp01CLzulbA8w10BCg+HjpB4HYB3pS27IxcUXDmpXIs5HsX+IDTZTtoT4jxlsLjuaLKeH0XhFW0VL9mKhbGazQ2NYm9nXXXXoILgMsZQqGlUDjkT1fHcR8fAqpKsrXO11+oI05fcqRj06Dm08RPMVe9X46HT9v68p9JPErXzLyt714uP/wDJ0cFaxy8oVgQWZlbf9dJk04a8T+0WJ7OmyvQVUKqKWTTmL2tsWJJ016A+soPTvYfKew02rNNCXH/okdN3AIt2+PE8Lh8LN99dK9bHVB5cx0J+Q1Pynu+P8SFVdrptzocLCUfcxqtFvvHhzspUHv5QYHhPBfsBszL2rZqE9yhLAz89v92hdl2Tqw7z1PdPJDPtyrmLDmd+RURRsAAVSqte5QNgPn4xQ/SB7niHVtq6wIPkUZPc8/a1/hfvN3sbw1kxr7lISy7XGqsOwpqVefKyCe4Kum/8Sgd88hxnjS35o9kCtFdYx6FPUU1LohP8xILHzafUOKcOoGPRwxssUWMqq6pWXNljnn0duiqz76agt7vz+PZmE2Plmp9Oaq0oxHT3W5SR5d8JwVphf6zPpuKmoNU98enF4XJEXxuHNddXUnx2OqL6sQNfQa6/Kb/HezluPXU9oC+25iqE/wB4Aum7r93XmH66RrsCi1W35lg1TDpZwD962zWupfnq34SuiHeFmjrKqmkXU3/vxFv7Vc1Fvpw6f/iwahWPOxgrOT56BNfPmnm7d4lnZDWWM7nV3ZmY+LMSSfqTHPuj0H5Q6xubiUNCu0MpidwixjVwirQllbUDMGZ2QyRkomGSNVRZIzXEvNPT8wt/wH+u+J1iO2fA3pEqjBTgx+p99fT95qcNwXucJUjO56KoLE/Id09pR2BapebMyKcUEfCzB7encin9ZMfJfC4LTZj+5Zl2uLrl+JUQuFrDfd15f8XjPN1BmfQ6lydPe15ix6a6767jr4yWVUtcXJ/pH6ZqlW4RgoGO5x9B9Z6zD4bg4+LZk0VfaRX7q3ZjGumyz+CjHUc1p/5tB57GG7LJdmjIsc6vktTjcwAVa6B/e38oGyoK0RQP5x4zF7eNy304NWpTEqrqCqNea+wBrGAHViWUfXxnpjgZGLiU8OpXXIyg91/KdPZ1kqpQt0A0UAt/KQOolj+b4Dt3megvT58zHF+ijJPpjM8p224mMjPttX4DoqeaIORT8+XX5x3s02Iic96222c3u1KRXVy6DRns11O+uw8O+Cp7K2W56Yre42pWw7EIqe87eB90jTx1E9NgJgrRlXYyW60p7BWtYOtjX/3a2qO46BvDY9PBSIzPuP5/qarVqVGkKS3OBbb8cC5+J7R7s/2ota+wAV049GPbd7KpAqkqoC8zHdjq3l0mbwDs4uafZ2kisFGsIIDOxb3awfFip366AwOEOTDyrf8AinHx1Pqxss/+qiM2W2UYqNWDqjrkue428vtKKT/4VJ/80tISbGUtQiqKgpjmy/S59ebetp8wzAPavyoaxzvpWSSaxzEBCTuSvTU+E9lxCxsDhONVSSl2eGvudSVc1DQU1BhuFPMD683jA/2r4KV8RLVjQX1V3MPB2LKTp4nkBPmTN3imbw+xMHMtyA32fHpr+yIAbXsrIOjb6oobrqNwo0O8vs3BnkgLEiI9u6nv4ljYS81hoqx6DuWYuwVrWJP8nKSf5TO9vDdn8TfDxk0WqxmbfRTYVQWZFrdFUIEUE9Am250lu0vbnGqyXt4eC9tzq9+S/MCVBUmikMNUVgoDHTy37srtd/aQ+WGSmsY9VmnteUg2XEdBa4A1UD7v18IIBx6QiRmafabHKYWFw/BZr1va6xig0+0OtgQFR3Vc4cgnbRFJO2s8Xx/hQxr3p9otpQAOyfCLeX361P3gpPLzbakHYTZr/tHyEw0xahXXyIa/bKD7Y1lieVW+513I327jPKyVuILEdJ7z+0vAuvyK8imt7MV8ekUPWrOqqFOqHlB5SGJ2P6QPZrAbh1VnEMhDW4Rq8KtwVey91Km3kO/Iik7+Z8tfN8I7T5OKCMe+2oHcqre6T48p1GvnpBZOddl3KbrHtsYhAzsWIBPQeA310EjgWMIZbHJn1Ts9Q1/Db6qzzXH2FhUkBnULWTufFlf5nzinDsJ8Km+29TXbdWaKK20DkMQbbCO5Roo17/mJkZV5QgoSpX4SpKkDu0I36RFMhnZndmZtAOZmLHr4nfuma72InuaWjfYVv5TYnGemL9jaepp7NG3haEWVUpZkPbc9h5VCV81VY6b6aMdNRuZbsfk41VzjGBZKKmtycuwaNYq9KqV/3aFtPMhSPOeEy7SdtSQNdBqdB6DuhOHZbrXYoYhLCgcDo3JzMuviAWJ0iPGAIxxDq6B2VgX943txz372HHSe47S8cSgUZ9eHS73oGFzlz7K/TRlZB7pYabHY+6fCeTwccY7DPzhz33OXxaG2NljNr9puX7tQJ1A+8dNNhB4PbXJxa2rqdeQnm5XRbArHqy83Tffw13gez3aofaL/ALZ7S77XV7J7AVNqEMGDLzbaDl6bdB4aRgqhjc/49ZmVdM9IbbX6XubkXwPh8pt/2hMbRiZROpvxl5vJ6yOfQd27/gZh8Wv9jw2mgfHkucq3x9mutWOh/wDV3+YjfG+L1Xvj1DnrxqAtQLaNZys4NtrBduY9dB4Tz3aNaRkWDHZnpDaVs/xFQAPAba66bDbSAzeYsOwH0zH+GVpJTYEWuflc2HrmYVs0F+BfQTPtmgR7o9B+UB+BF6b3mitsVaM3RVoaSpqOZQySGSNlAw6RmuKpGKzEtNKgY2q6gjxBmdXNGpo7wHsfblNYymuqms6WX3NyVLr0GvedxsPEa6aiDTBJIEs6whVVzD8D7YZWNWaqbeVCdeUqjgMepXmB0O3dNfsXScjiNJsJYmw22MTqTya2szE+JX8Zi9oezb4Nwrd635kDo9Z1VlJI10O43B/zno+wp9lRm5X/AAsf2Sf9S88q/PYf+0KzbwrdJKugoNUQC5Fr/E4+8x045aOJPfUFN1ttnsiw5uVriRW6j+JQy6a66ET6FxXjJHE6MTHYhg2NVkWg6u4qPN7LmPRdCzN/EznXpPH9iuFi3imMT8Ka2N5ewUsv48k52U49X/tYZNzBUa26zmOugNgs5NdO7VgIaudt+5/3FVKCiqUtfap+faetXJ1yOKXqCTXRkhT4E6Vjf0qJ9BFuyXZ17uFOOZalfJS0u+w9hUnKW9Obm010HuneBs7UpRdy4RDVA2NY1gLDIst+IuNiUUaBen3j37+W4vx+7IuZrSAdFTkQctaoh1VFQbcoJJ313Oslqqg9+frG0dLWcC3lB25PPl4x8TmfQHycFsILzn2ePeX9n/vMohCqk/wq5br3KNNpj8O7RWB3c8j+1YPYroGrLA6qQvdy9Bp0AA7p5/AyNdj0MIrcjaH5eYneLcCaSaBE3KxLX7/X6/t2mZ2ze18prbWL+10ZWPQAADkGmwC+HgR5zz+s+gXYyX1Gt/VT3q3cR+08VxLhj0PyuP8AlYfCw8VP6dZo0aocW6zyHtLQNp3LKPKfpFA0k5rKkx15lWltZNZXWdkXk2nZ6TsfwzVjcw2TVU83I0JHoCfmfKZ/AeAPkNrutQPvP4/yp4t+A7/Ce0vK1oEQcqqNAB3D+vziatQAWm17L0LVHFRhgcTOz7IuPdr823/b8PznNOd9O4dfT/ODz799pku18z3QWwCxG59TD1jSsee/16fgBFVTmYL4n/UxjMs02Hyle/WQTmZmW8Bw4a2a+AJ+u36yZLwvDU0Rm8ToPlGDAmYx31wO2YfIaZ1xjdzxC5pCyNW+Iuw1MftiVA1cfWM3NGtyJn0MKzRa0xdjDWGLkxiiUKzZnDJOESRkpwqmHrMVUw9bRbCXKL5j9RnrO2mqcK4cte1TiyyzTo1vukFvEjmcD08p42t56zg3aGlsVsTNV3x9eet69Pa0PudVB6jdjp5nrrBpkKTfrLmpVqtMFc2N7TyFTT6DxFPsnCMek7WZdpybB3itQBWD/wDmfkZn4t3B8YixTlZjqdUrdFqq1G459RuNfUeRmNxvtFZmXtdbpqdAqj4UQfCi+W59SSe+EwCA94qg5quotgG5+XE1eDcefG9q1ahmeiypSdfd5+XVxp1I5ek8zTZH8eyJ5tPK2o6HcfqJWU42mbOoQA+Mvof2mlh3xjOq1HOP+79D+kyMa2bGHk9x312MA4Mu038RILFv0M2UYOuh2Pcf67piZWNyHUfCeh8PIwmNlaQla0aDux1mvTaUOh2P9fhH/aLYvK6hlPUHf5+R84jXkK40b5eI9JGpYbr7w8uv0j1btFuquNriKZfY+tt6bCp/hccw+TDcfPWZ79jsgdPZt6OB/iAm4mbpCrn+csjUsJkVfYtFzcC3pMCrsXefiNajzfX/AAgzVwuydNe9rG0j7unInz31P1EZfPi9mYT06yG1LGTR9i0UNyL+s07M4KAFAUDoAAAB4AdJl25BsOg/08zOfZmPxe6PPr9O6cuyFUaKNPzPqZXaoTNhFVMJO22BF0G/ifEzJus1M7ffqZ3Go5jqfhH4+UrsbwybCFxU5RzHqenkP84ll3dYzl5HpMrJtnAXleq4RYvc2p0E0yvKoUdw/HvMU4dVqec9BsPXxhrrYTdpU04sDUbrx6QFzxC14e+yJuY1FmbqqtzGMQdT8p215ZV0UD6wFjyeTBJ8OmFgnMETLO0oBqY4CZdRrmFWraSEadgXMsbFGIsw0OnhCI0vmJ0bx6+sAphDIiWHhuRHK3jVTzPRoxW8UyzRoVrQeQnK3kdxLVWQ9ycy+Y6ftEVaSMiBVHhVLjgzVpsjbKHXQ/I+B7jMmq2OVWxDKQbzW09dWXaYvoVbQ9RHce+dup9ov8w6H9DElJU6HqJ3vCQN2nb4dJ6DHyARodweoMFfgFfeTdfxHr+8Qoumhj5hEXxiaIYOLiDqydI/j8S0g7Kkff4W8R0+Yiz4bjoOYeI/brJGOIe7owmwM9T8Wh9d50ezPd9Cf3mD7QjxlxkGFvkbV6G02z7Ifd19Sf3nGz1X4QB6bTFN5lOcnznb5G1epJj+RxAmIvdrLpiMevujxP7QyqqeZ8T+g7oJzzJ32wIOrF21bYdw7z+wncjJ7hsB3SmRl6zPuvnAXi3cKLmdvuildZdtB8z4CdALtoP69Y9WoRdB8z4mM90TPsdQ2fdEu5AGg6DpEbrIS22I22zlW87U1gosJS15XHTU+Qg2OscROVdPrHnAmRT/AFHueBOWvFHaEteLM0lBFaipczhMLjLvr4QEbUcq+u8NuJWoi7XPSUdt5IItOzrSTUzHVHMunj+cRIh8eyWyq/vD5+sAYNpYqDxKYccj7QCmGRoAS6tCIiab2MeqeCy6fvD5/vKI8ZreK903mkCKqbDEkeNU2wGRRy7jp+XlBo0MgMJVV2otYzYpuh7ag432Pcf38plVXRuq+VmQjIm3R1Cuu1pR0ZDof8j6QteRGRYCNDuIF8H+A/I/oZFweYzw3TNM3H1hq8mHTMMym1XqCJ0XztkJdV0abRzdeu/rvOi9D91foJji+d+0SNpjPHQzXF6fwr9JDnadAB6bflMg5EqciTYyDXQTUszdYpZkRNsicRWboPn3fWTt7xTanosvZfKVUl/Id57oxXhgfFufAdP84R7vDpJuBxA8JnzUwO06AEGi/M959YvbbKWXRS26cqkwK2oVBtWWttirtIzy9NWu56SwAAJiu7VWsJfGr03Py/edteWseLO8gC5vDdhTXaJR2gzOkzgEcJmsbmEx69T5DrCXvLheVdPrFrGgcmWSPCp7ep5lCZJJIyU5ZGjlVmo0PfEYSt4DLeWKNXYZayvQzgjHxDT6QBXSQDeMdNpuvEsph0eLiEUwSI2m1o2jePSLXY2m46flLoYwjRdysvbVrCzRAGFrshrcTXdfpFimkO4aVjTekcxyu+MJkTNBlw8AoJbpaplmsuT47+so9SHu09DpM9bpcXxewjiWv4pXHmEZOGO5j8xK/Y/5h9DA+3nftEmzQd1E9IX7H/N+EsMRf4ifoIv9olTfOs0jfRHSOBUHcPU7/nOvkzPN8qbZOy/Mg6sKLKI2+RF3vgGeUJhhBKdTVM0u90ExnQpPSMV4+m5h3AlUK9UwVVGu56QzvI7wDtI5jSRSFhOO8CTLGV0jBKLksZyMY9WnvH5StNOu56Ql1kgm+BGUqe0b2+UHdZFyZZmlYQFpXqNuMk5O6SQouSSSSdOh6WhbhtOyRR5mhT/4zAiESSScYKcwiwqTskWZfpwqmduUEbzskV1l7lTeJESaSSR8y+skkkkiTJJJJJnSGSckkSJycnZIUCQiQLJJOnCNqgA2g3kkihLz4FhFngzJJHCZbypkEkkKJ6xt9hFLDJJASWNRBzkkkbKE7JJJJn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data:image/jpg;base64,/9j/4AAQSkZJRgABAQAAAQABAAD/2wCEAAkGBhQSEBUUEhQUFBQUFBQVFBUVFBQUFBQUFBQVFBQUFBUXHCYeFxkkGRUUHy8gIycpLCwsFR4xNTAqNSYrLCkBCQoKDgwOGg8PGiwkHyQsKSwsLCwsLCwsLSwsKSwpKi0sLCwsLCwsKSwsKSwsKiwsLCwsLCwsLCwsLCwsLCwsLP/AABEIAMMBAwMBIgACEQEDEQH/xAAbAAACAwEBAQAAAAAAAAAAAAADBAACBQEGB//EAEAQAAICAQIDBQUGAwUIAwAAAAECAAMEESEFEjEGQVFhcRMiMoGRFEKhscHRUmLwByOy4fEVQ1Nyc4KDkjOio//EABoBAAIDAQEAAAAAAAAAAAAAAAIDAQQFAAb/xAAzEQACAQMDAgMHAgYDAAAAAAABAgADESEEEjFBURMicQUyYYGhsfAjwRRCkdHh8TNSYv/aAAwDAQACEQMRAD8A+GySSyrOkgXl6kjvthWuvf3D9TBJoo1Py84rY5J1MVbcfhLwf+HXHvH6TtlhY6k6kyoEgEIqQ+JUALHM4qwyVy1dUZVQB4RTNNCjp75M5XVO2Xqvr4D+totfmdy7Dx7z+0XCyAl8mMfVBPLSHzhbctm8h5fvBaS61wyUQ7heJV2VKpu2YuElhVHFx4VcaAakspomMQFM77CaQx500QfFlkaCZnsZw1TT+zSHHneLIOgMyzVKFJpHHgnohipK76MiIaRinNZfMeB/eWemBNcK4bmVgtSkbqbTRpyFfpsfA/1vJZVMzljdGdps+48e8fvFlLZWX6erV/LVFvj/AHlbKoBlmi6AjbeK2VyVaLr0LZEVInarip1H9eRlmWUIjeZnm6m4mibA66j5jwMQtrkptKnUf6xuxQw1EXbYZcLfxK3PvD8vM4ichbEg44GZjLtNpySSSTBnYxQkDWsLc2g0+sE5xH0gFG8wd1up8u6VAkAl1WdxBy5uZ1FjFdcrWkYUaDU9Ipml+jR6md2A1MTvvLeQ8P3nL7uY+XcJxEkqtsmDWrGp5E4+84qRiumXqpjlVMB3ljT6S/MDXRGEpl7GCDVjp+Z9BEb+IM2y+6Px+vdFDc80HNLTjzc9hHbHVfiIHl3/AEi7cTUdFJ+gERFJMKuLD2KOZWOrrv7gA+v5/SFPFm7lUeuplDxJ/L6S64st9kk+QdJFtU3LGCHEn8vpLrxQ96g+moljiSpxJ3k7Trapf5j94ZOIoeoK/jDKAw2IPpM9saD9mR02kbFPEMaqqv8AyLf6TQeiAemSniBGz7jxHX/OOgBhqp1EE3XmWFFKuPLz26zLemBZZqWVRWymMV5Qr6W3EXoyCvmPD9o8QGGo3Ez3SXx7+U+R6/vCZb5ETRrbDsfj7S9lcXZZo2LqNRFbEkK0KvRtkRUiGxbtDoeh/rWUYShEbyLSgCabbhG8iqJssdofmXTvH5Re5IKm2DH10DDevWAnJ0iSNmfGKhoNYEnU6wtx0AHzg1EAd5Yfoo6SAQ1ayqLGKkgsY+jTuYStIvk3a7DoPzh8izlXzP8AWsTVYKDqZY1D2/TX5zqJGqaZWqqPU1QXeN0umuZ2mmTJywmw3b8B6yZmTyDQfEfw8/WIV1EmKVb5aXq1bw/06XPU9v8AMqQWOp3MYqxoenHjtdHf3SWqdBIoaK/maK140OuJO2ZIGy7+fdAszN1P7fSLyZeARcAXh+VR1InPap4/gYFaJcY8jEMFzwJfnTx/AywVT0IgjjyponYk+cciFfFi1mNCq5XoYZLweu35SbkQCtN8EWmXbjwKMUOo2/X1m1ZjRG/HjFfoZQraMr5lhcfJFg8D3j9ROW1TPKFTqNiJo414ceDDr+8hltkQ6Nbxf06nvfeJW1RR1mrbVErqoxGlHVae2ZXDv0PKeh6eRh7a4gyzQx7OZd+o6yXFvMIGmfePCb5RSxIFhHbUiziGplatSsZWmzlIMYyEihEbobVdO8flObvIoG4NM/KIuN5IS1d5I0GUmWxMq7anWWUSohEEExii5vCVrG61gqlhMluVPXaIY3Npq0lCKWPSJ3Wcza93d6S9SQaLG6UhsbCVqKmo24w1FcZst5F1+g85ymuJ5NnO23QbD95XA3GbTN4FPHJ4g0QsdTuTHqMeVx6ppVV6DU7Ad852viFpdOANzSiqFGp/zi9thbyHcP38ZZ2LHy7h4RinGgS7tL4HEBXjxurC8oyECjfr4SaM3kPAfr4ybSwtMDiU9go6kenX8BJonn9IwmFtCfY4W2ESO8UIXz+kr9nB6ER37J5Qb4c7bOuDM+zEiz0TWKEefkZRqQekG1oLUwZmVWlfMeH7Qz1AjUdDJbRB1OVPkeokRNiuDxFL8eJglG1HdN26kHfxmZkUxit0Mz9Vp7eZYyGDKCO+K3VznD7uVuU9G6eRjd9cgjaYakV6d+vWY9yTmLbyt5HYxq+uJOssKbi0xKyGk+4TQtSJ2LHKG5kHlsYC1ItTY2lquodQw6xMiExX0b12nHWUj+RMvKMDL3r7x/rukl7dzr5D8hJIBxCdLsSIuoh61gkEYqE5jOorcw9SwOc3vAeA/ExqoRC1tWJ84pMm8vany0gvcy1Sx6lItSsepWDUMfo6c7kvyp5nYfr+EUx64XPbVgPAfiZfHSCMLHuPErW6DEdxap3Ms35R0HX1hqvdUt4D/SK0pqfMxc0yOFENjU6zS+ADTqf61nMSkAanoBL0JzHU/wBeUMLLAAGJKMYnc98atCVLzOwUePifADqTLZeStFXO3oq67s3h6eJnjMzMa1+Zzqe4dyjwUdwl6jpt2TxMT2j7VGn8i5b7es2sntX3VINP4n1/wg/rM9+0N5+/p6Kv7TP0nouxPZb7bkEOxSipDbkWdOWte4E7Bjod+4Bj3S8KSKOJ5Wp7Q1FU5c/LH2mdV2jvH3g3/Mi/oBNLD7UKdrV5P5l94fNeo/GafHuxKf7Xrw8bUV3Cll1JYorrzOdTudFVm39J6D+0Z8Z+E1/ZkCpj5rY9egG/s0sWwgjqCQDr3kayGpIcWhUvaGppZDE+uZh+zDKGUhgehG4PoRFxguW/u1ZmHcqlj9BPNcN4o1Daj3lPxIeh/Y+c+v8AaG+7HppXFLV45qrb2te3tXcaku431I0I37/pTfT7eeJ6TS+1/GsoHmPc4/PhPHt2dvcbY14P/Ss6/SDXsJmv8ONb/wBwCD5liJt8BtyLrHe3Lvrx6E5739rYSF3Cou/xMRt6egOZ2k4kbXJRrhUQNEsvstJ/mOp038O6VzTS1zeXvFrtUNIbfibEgfUZmGcY1u9TkFkJHusGXUfEAw2Py8DEcqqEI0II7p9H7DcBpBpvyEDte7LjowBUIilrb3U7EDQga+X8Q0Sib2sIWprDT0rvn9zPj96aHWaiWc6BvEb+vfG14KczONOOABbc/Jt7qV8zNzH+VU3+Wk9F2t4DiY1WOuIxcutxdyxPtOR1r5wOgHOHA5dtB39Y00yQT2lCjWFOuE/7Dj6zw96TOuWa96zNvSBTMjW0+snD33I8d/pCWiAoQqysQQGJAJB0Omx0PfprHLlhPhojTndRt2iFggTGLRAGMWZ9UWMqXklWnYyVSxvCJGahF0jVQinmhpxmHGwJ8jM1Jo3fA3pEKxAp8GP1fvKPhG6Fj9AidImhQsU809IthM606uT5mOYyxOsT0vZns+2RelZ/u1ZWsaxhoq0pqXsGuxHukeGskgnAgUGVbu/HP7xLLOiAeJ/L/WTDTeanbTg4xcxqVYsqqrKTpro45t9NtRrp8ongVyChDbTNChUWr+ovBjl+yhfHf5Dp+P5TX4FwOy4OyDUVLzvqQNt+nifdb6QPCODtk5KVKDpqgdgpIrU7szdw2J6zW7T4BwKcgpcnMyvUqBua1arDyhnI0AOm3/dt5XKNLcbniVdbrFooVU+a158745xL21pIPuL7qDyH3vU9fpM7SX5YxgcNtvfkpre1zvyopdtPHQd3nNcLYTwFSo1RyzcmLKs+i8IxDXwmihNruL5QQ/xDGrYVn5dflY08Vm8FuoVWuqesMbAvOvKSaiA45TvsSBuJ9HzG+y2C5unDOH0Y9IP3s7Kq128SqsWPoIL9B+dv3kJ1JlX4ov8AtDiucu4xaDTSe4WNy46EfNH/APaeW7S2+y4bw/F+8Usy7B/13Ip18+QE/ObHZTg3teE2h25arM2s5Fh+5jY1XtbG8yWblA72cTx/aHjBysmy4jlDHRE7q6kAWqseiBR9ZAGfz0kscTKnrux2flWg4q+3tp01CLzulbA8w10BCg+HjpB4HYB3pS27IxcUXDmpXIs5HsX+IDTZTtoT4jxlsLjuaLKeH0XhFW0VL9mKhbGazQ2NYm9nXXXXoILgMsZQqGlUDjkT1fHcR8fAqpKsrXO11+oI05fcqRj06Dm08RPMVe9X46HT9v68p9JPErXzLyt714uP/wDJ0cFaxy8oVgQWZlbf9dJk04a8T+0WJ7OmyvQVUKqKWTTmL2tsWJJ016A+soPTvYfKew02rNNCXH/okdN3AIt2+PE8Lh8LN99dK9bHVB5cx0J+Q1Pynu+P8SFVdrptzocLCUfcxqtFvvHhzspUHv5QYHhPBfsBszL2rZqE9yhLAz89v92hdl2Tqw7z1PdPJDPtyrmLDmd+RURRsAAVSqte5QNgPn4xQ/SB7niHVtq6wIPkUZPc8/a1/hfvN3sbw1kxr7lISy7XGqsOwpqVefKyCe4Kum/8Sgd88hxnjS35o9kCtFdYx6FPUU1LohP8xILHzafUOKcOoGPRwxssUWMqq6pWXNljnn0duiqz76agt7vz+PZmE2Plmp9Oaq0oxHT3W5SR5d8JwVphf6zPpuKmoNU98enF4XJEXxuHNddXUnx2OqL6sQNfQa6/Kb/HezluPXU9oC+25iqE/wB4Aum7r93XmH66RrsCi1W35lg1TDpZwD962zWupfnq34SuiHeFmjrKqmkXU3/vxFv7Vc1Fvpw6f/iwahWPOxgrOT56BNfPmnm7d4lnZDWWM7nV3ZmY+LMSSfqTHPuj0H5Q6xubiUNCu0MpidwixjVwirQllbUDMGZ2QyRkomGSNVRZIzXEvNPT8wt/wH+u+J1iO2fA3pEqjBTgx+p99fT95qcNwXucJUjO56KoLE/Id09pR2BapebMyKcUEfCzB7encin9ZMfJfC4LTZj+5Zl2uLrl+JUQuFrDfd15f8XjPN1BmfQ6lydPe15ix6a6767jr4yWVUtcXJ/pH6ZqlW4RgoGO5x9B9Z6zD4bg4+LZk0VfaRX7q3ZjGumyz+CjHUc1p/5tB57GG7LJdmjIsc6vktTjcwAVa6B/e38oGyoK0RQP5x4zF7eNy304NWpTEqrqCqNea+wBrGAHViWUfXxnpjgZGLiU8OpXXIyg91/KdPZ1kqpQt0A0UAt/KQOolj+b4Dt3megvT58zHF+ijJPpjM8p224mMjPttX4DoqeaIORT8+XX5x3s02Iic96222c3u1KRXVy6DRns11O+uw8O+Cp7K2W56Yre42pWw7EIqe87eB90jTx1E9NgJgrRlXYyW60p7BWtYOtjX/3a2qO46BvDY9PBSIzPuP5/qarVqVGkKS3OBbb8cC5+J7R7s/2ota+wAV049GPbd7KpAqkqoC8zHdjq3l0mbwDs4uafZ2kisFGsIIDOxb3awfFip366AwOEOTDyrf8AinHx1Pqxss/+qiM2W2UYqNWDqjrkue428vtKKT/4VJ/80tISbGUtQiqKgpjmy/S59ebetp8wzAPavyoaxzvpWSSaxzEBCTuSvTU+E9lxCxsDhONVSSl2eGvudSVc1DQU1BhuFPMD683jA/2r4KV8RLVjQX1V3MPB2LKTp4nkBPmTN3imbw+xMHMtyA32fHpr+yIAbXsrIOjb6oobrqNwo0O8vs3BnkgLEiI9u6nv4ljYS81hoqx6DuWYuwVrWJP8nKSf5TO9vDdn8TfDxk0WqxmbfRTYVQWZFrdFUIEUE9Am250lu0vbnGqyXt4eC9tzq9+S/MCVBUmikMNUVgoDHTy37srtd/aQ+WGSmsY9VmnteUg2XEdBa4A1UD7v18IIBx6QiRmafabHKYWFw/BZr1va6xig0+0OtgQFR3Vc4cgnbRFJO2s8Xx/hQxr3p9otpQAOyfCLeX361P3gpPLzbakHYTZr/tHyEw0xahXXyIa/bKD7Y1lieVW+513I327jPKyVuILEdJ7z+0vAuvyK8imt7MV8ekUPWrOqqFOqHlB5SGJ2P6QPZrAbh1VnEMhDW4Rq8KtwVey91Km3kO/Iik7+Z8tfN8I7T5OKCMe+2oHcqre6T48p1GvnpBZOddl3KbrHtsYhAzsWIBPQeA310EjgWMIZbHJn1Ts9Q1/Db6qzzXH2FhUkBnULWTufFlf5nzinDsJ8Km+29TXbdWaKK20DkMQbbCO5Roo17/mJkZV5QgoSpX4SpKkDu0I36RFMhnZndmZtAOZmLHr4nfuma72InuaWjfYVv5TYnGemL9jaepp7NG3haEWVUpZkPbc9h5VCV81VY6b6aMdNRuZbsfk41VzjGBZKKmtycuwaNYq9KqV/3aFtPMhSPOeEy7SdtSQNdBqdB6DuhOHZbrXYoYhLCgcDo3JzMuviAWJ0iPGAIxxDq6B2VgX943txz372HHSe47S8cSgUZ9eHS73oGFzlz7K/TRlZB7pYabHY+6fCeTwccY7DPzhz33OXxaG2NljNr9puX7tQJ1A+8dNNhB4PbXJxa2rqdeQnm5XRbArHqy83Tffw13gez3aofaL/ALZ7S77XV7J7AVNqEMGDLzbaDl6bdB4aRgqhjc/49ZmVdM9IbbX6XubkXwPh8pt/2hMbRiZROpvxl5vJ6yOfQd27/gZh8Wv9jw2mgfHkucq3x9mutWOh/wDV3+YjfG+L1Xvj1DnrxqAtQLaNZys4NtrBduY9dB4Tz3aNaRkWDHZnpDaVs/xFQAPAba66bDbSAzeYsOwH0zH+GVpJTYEWuflc2HrmYVs0F+BfQTPtmgR7o9B+UB+BF6b3mitsVaM3RVoaSpqOZQySGSNlAw6RmuKpGKzEtNKgY2q6gjxBmdXNGpo7wHsfblNYymuqms6WX3NyVLr0GvedxsPEa6aiDTBJIEs6whVVzD8D7YZWNWaqbeVCdeUqjgMepXmB0O3dNfsXScjiNJsJYmw22MTqTya2szE+JX8Zi9oezb4Nwrd635kDo9Z1VlJI10O43B/zno+wp9lRm5X/AAsf2Sf9S88q/PYf+0KzbwrdJKugoNUQC5Fr/E4+8x045aOJPfUFN1ttnsiw5uVriRW6j+JQy6a66ET6FxXjJHE6MTHYhg2NVkWg6u4qPN7LmPRdCzN/EznXpPH9iuFi3imMT8Ka2N5ewUsv48k52U49X/tYZNzBUa26zmOugNgs5NdO7VgIaudt+5/3FVKCiqUtfap+faetXJ1yOKXqCTXRkhT4E6Vjf0qJ9BFuyXZ17uFOOZalfJS0u+w9hUnKW9Obm010HuneBs7UpRdy4RDVA2NY1gLDIst+IuNiUUaBen3j37+W4vx+7IuZrSAdFTkQctaoh1VFQbcoJJ313Oslqqg9+frG0dLWcC3lB25PPl4x8TmfQHycFsILzn2ePeX9n/vMohCqk/wq5br3KNNpj8O7RWB3c8j+1YPYroGrLA6qQvdy9Bp0AA7p5/AyNdj0MIrcjaH5eYneLcCaSaBE3KxLX7/X6/t2mZ2ze18prbWL+10ZWPQAADkGmwC+HgR5zz+s+gXYyX1Gt/VT3q3cR+08VxLhj0PyuP8AlYfCw8VP6dZo0aocW6zyHtLQNp3LKPKfpFA0k5rKkx15lWltZNZXWdkXk2nZ6TsfwzVjcw2TVU83I0JHoCfmfKZ/AeAPkNrutQPvP4/yp4t+A7/Ce0vK1oEQcqqNAB3D+vziatQAWm17L0LVHFRhgcTOz7IuPdr823/b8PznNOd9O4dfT/ODz799pku18z3QWwCxG59TD1jSsee/16fgBFVTmYL4n/UxjMs02Hyle/WQTmZmW8Bw4a2a+AJ+u36yZLwvDU0Rm8ToPlGDAmYx31wO2YfIaZ1xjdzxC5pCyNW+Iuw1MftiVA1cfWM3NGtyJn0MKzRa0xdjDWGLkxiiUKzZnDJOESRkpwqmHrMVUw9bRbCXKL5j9RnrO2mqcK4cte1TiyyzTo1vukFvEjmcD08p42t56zg3aGlsVsTNV3x9eet69Pa0PudVB6jdjp5nrrBpkKTfrLmpVqtMFc2N7TyFTT6DxFPsnCMek7WZdpybB3itQBWD/wDmfkZn4t3B8YixTlZjqdUrdFqq1G459RuNfUeRmNxvtFZmXtdbpqdAqj4UQfCi+W59SSe+EwCA94qg5quotgG5+XE1eDcefG9q1ahmeiypSdfd5+XVxp1I5ek8zTZH8eyJ5tPK2o6HcfqJWU42mbOoQA+Mvof2mlh3xjOq1HOP+79D+kyMa2bGHk9x312MA4Mu038RILFv0M2UYOuh2Pcf67piZWNyHUfCeh8PIwmNlaQla0aDux1mvTaUOh2P9fhH/aLYvK6hlPUHf5+R84jXkK40b5eI9JGpYbr7w8uv0j1btFuquNriKZfY+tt6bCp/hccw+TDcfPWZ79jsgdPZt6OB/iAm4mbpCrn+csjUsJkVfYtFzcC3pMCrsXefiNajzfX/AAgzVwuydNe9rG0j7unInz31P1EZfPi9mYT06yG1LGTR9i0UNyL+s07M4KAFAUDoAAAB4AdJl25BsOg/08zOfZmPxe6PPr9O6cuyFUaKNPzPqZXaoTNhFVMJO22BF0G/ifEzJus1M7ffqZ3Go5jqfhH4+UrsbwybCFxU5RzHqenkP84ll3dYzl5HpMrJtnAXleq4RYvc2p0E0yvKoUdw/HvMU4dVqec9BsPXxhrrYTdpU04sDUbrx6QFzxC14e+yJuY1FmbqqtzGMQdT8p215ZV0UD6wFjyeTBJ8OmFgnMETLO0oBqY4CZdRrmFWraSEadgXMsbFGIsw0OnhCI0vmJ0bx6+sAphDIiWHhuRHK3jVTzPRoxW8UyzRoVrQeQnK3kdxLVWQ9ycy+Y6ftEVaSMiBVHhVLjgzVpsjbKHXQ/I+B7jMmq2OVWxDKQbzW09dWXaYvoVbQ9RHce+dup9ov8w6H9DElJU6HqJ3vCQN2nb4dJ6DHyARodweoMFfgFfeTdfxHr+8Qoumhj5hEXxiaIYOLiDqydI/j8S0g7Kkff4W8R0+Yiz4bjoOYeI/brJGOIe7owmwM9T8Wh9d50ezPd9Cf3mD7QjxlxkGFvkbV6G02z7Ifd19Sf3nGz1X4QB6bTFN5lOcnznb5G1epJj+RxAmIvdrLpiMevujxP7QyqqeZ8T+g7oJzzJ32wIOrF21bYdw7z+wncjJ7hsB3SmRl6zPuvnAXi3cKLmdvuildZdtB8z4CdALtoP69Y9WoRdB8z4mM90TPsdQ2fdEu5AGg6DpEbrIS22I22zlW87U1gosJS15XHTU+Qg2OscROVdPrHnAmRT/AFHueBOWvFHaEteLM0lBFaipczhMLjLvr4QEbUcq+u8NuJWoi7XPSUdt5IItOzrSTUzHVHMunj+cRIh8eyWyq/vD5+sAYNpYqDxKYccj7QCmGRoAS6tCIiab2MeqeCy6fvD5/vKI8ZreK903mkCKqbDEkeNU2wGRRy7jp+XlBo0MgMJVV2otYzYpuh7ag432Pcf38plVXRuq+VmQjIm3R1Cuu1pR0ZDof8j6QteRGRYCNDuIF8H+A/I/oZFweYzw3TNM3H1hq8mHTMMym1XqCJ0XztkJdV0abRzdeu/rvOi9D91foJji+d+0SNpjPHQzXF6fwr9JDnadAB6bflMg5EqciTYyDXQTUszdYpZkRNsicRWboPn3fWTt7xTanosvZfKVUl/Id57oxXhgfFufAdP84R7vDpJuBxA8JnzUwO06AEGi/M959YvbbKWXRS26cqkwK2oVBtWWttirtIzy9NWu56SwAAJiu7VWsJfGr03Py/edteWseLO8gC5vDdhTXaJR2gzOkzgEcJmsbmEx69T5DrCXvLheVdPrFrGgcmWSPCp7ep5lCZJJIyU5ZGjlVmo0PfEYSt4DLeWKNXYZayvQzgjHxDT6QBXSQDeMdNpuvEsph0eLiEUwSI2m1o2jePSLXY2m46flLoYwjRdysvbVrCzRAGFrshrcTXdfpFimkO4aVjTekcxyu+MJkTNBlw8AoJbpaplmsuT47+so9SHu09DpM9bpcXxewjiWv4pXHmEZOGO5j8xK/Y/5h9DA+3nftEmzQd1E9IX7H/N+EsMRf4ifoIv9olTfOs0jfRHSOBUHcPU7/nOvkzPN8qbZOy/Mg6sKLKI2+RF3vgGeUJhhBKdTVM0u90ExnQpPSMV4+m5h3AlUK9UwVVGu56QzvI7wDtI5jSRSFhOO8CTLGV0jBKLksZyMY9WnvH5StNOu56Ql1kgm+BGUqe0b2+UHdZFyZZmlYQFpXqNuMk5O6SQouSSSSdOh6WhbhtOyRR5mhT/4zAiESSScYKcwiwqTskWZfpwqmduUEbzskV1l7lTeJESaSSR8y+skkkkiTJJJJJnSGSckkSJycnZIUCQiQLJJOnCNqgA2g3kkihLz4FhFngzJJHCZbypkEkkKJ6xt9hFLDJJASWNRBzkkkbKE7JJJJn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://www.geenkgo.fr/mode-developpement-durable/wp-content/uploads/blog/images/t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79"/>
            <a:ext cx="9144000" cy="6894579"/>
          </a:xfrm>
          <a:prstGeom prst="rect">
            <a:avLst/>
          </a:prstGeom>
          <a:noFill/>
        </p:spPr>
      </p:pic>
      <p:grpSp>
        <p:nvGrpSpPr>
          <p:cNvPr id="2" name="Group 8"/>
          <p:cNvGrpSpPr/>
          <p:nvPr/>
        </p:nvGrpSpPr>
        <p:grpSpPr>
          <a:xfrm>
            <a:off x="2133600" y="1676400"/>
            <a:ext cx="2667000" cy="1553350"/>
            <a:chOff x="2133600" y="1676400"/>
            <a:chExt cx="2667000" cy="1553350"/>
          </a:xfrm>
        </p:grpSpPr>
        <p:grpSp>
          <p:nvGrpSpPr>
            <p:cNvPr id="3" name="Group 6"/>
            <p:cNvGrpSpPr/>
            <p:nvPr/>
          </p:nvGrpSpPr>
          <p:grpSpPr>
            <a:xfrm rot="21003426">
              <a:off x="2133600" y="1676400"/>
              <a:ext cx="2667000" cy="838200"/>
              <a:chOff x="2133600" y="1676400"/>
              <a:chExt cx="2667000" cy="8382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133600" y="1676400"/>
                <a:ext cx="2667000" cy="8382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819400" y="1828800"/>
                <a:ext cx="1371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FF00"/>
                    </a:solidFill>
                  </a:rPr>
                  <a:t>NOT</a:t>
                </a:r>
              </a:p>
            </p:txBody>
          </p:sp>
        </p:grpSp>
        <p:sp>
          <p:nvSpPr>
            <p:cNvPr id="8" name="Down Arrow 7"/>
            <p:cNvSpPr/>
            <p:nvPr/>
          </p:nvSpPr>
          <p:spPr>
            <a:xfrm rot="-660000">
              <a:off x="3421998" y="2467750"/>
              <a:ext cx="381000" cy="76200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  <p:transition advTm="7661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44347</TotalTime>
  <Words>3785</Words>
  <Application>Microsoft Office PowerPoint</Application>
  <PresentationFormat>On-screen Show (4:3)</PresentationFormat>
  <Paragraphs>624</Paragraphs>
  <Slides>91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5" baseType="lpstr">
      <vt:lpstr>Arial</vt:lpstr>
      <vt:lpstr>Calibri</vt:lpstr>
      <vt:lpstr>Cambria Math</vt:lpstr>
      <vt:lpstr>Office Theme</vt:lpstr>
      <vt:lpstr>Update On Susy Field Theory And Invariants Of Smooth Four-Manifolds </vt:lpstr>
      <vt:lpstr>PowerPoint Presentation</vt:lpstr>
      <vt:lpstr>Glorious History Of  4d Field Theory &amp; Four-Manifold Topology </vt:lpstr>
      <vt:lpstr>PowerPoint Presentation</vt:lpstr>
      <vt:lpstr>PowerPoint Presentation</vt:lpstr>
      <vt:lpstr>PowerPoint Presentation</vt:lpstr>
      <vt:lpstr>PowerPoint Presentation</vt:lpstr>
      <vt:lpstr>Witten’s Homomorphism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Topological Twisting Via  Transfer Of Structure Group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u-Plane Integral </vt:lpstr>
      <vt:lpstr>PowerPoint Presentation</vt:lpstr>
      <vt:lpstr>PowerPoint Presentation</vt:lpstr>
      <vt:lpstr>PowerPoint Presentation</vt:lpstr>
      <vt:lpstr>PowerPoint Presentation</vt:lpstr>
      <vt:lpstr>What Do The Other (Lagrangian) Theories Compute? </vt:lpstr>
      <vt:lpstr>PowerPoint Presentation</vt:lpstr>
      <vt:lpstr>PowerPoint Presentation</vt:lpstr>
      <vt:lpstr>PowerPoint Presentation</vt:lpstr>
      <vt:lpstr>PowerPoint Presentation</vt:lpstr>
      <vt:lpstr>``K-Theoretic Donaldson Invariants’’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SQM With Target M</vt:lpstr>
      <vt:lpstr>Potential Global Anomalies </vt:lpstr>
      <vt:lpstr>PowerPoint Presentation</vt:lpstr>
      <vt:lpstr>Line Bundle On M</vt:lpstr>
      <vt:lpstr>(Conjectural) Anomaly Cancellation </vt:lpstr>
      <vt:lpstr>PowerPoint Presentation</vt:lpstr>
      <vt:lpstr>PowerPoint Presentation</vt:lpstr>
      <vt:lpstr>PowerPoint Presentation</vt:lpstr>
      <vt:lpstr>What We Add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Measure As A Total Derivative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Family Donaldson Invariants </vt:lpstr>
      <vt:lpstr>Families Of Metrics </vt:lpstr>
      <vt:lpstr>PowerPoint Presentation</vt:lpstr>
      <vt:lpstr>Universal Family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</dc:creator>
  <cp:lastModifiedBy>Gregory Moore</cp:lastModifiedBy>
  <cp:revision>2302</cp:revision>
  <cp:lastPrinted>2024-01-29T19:11:59Z</cp:lastPrinted>
  <dcterms:created xsi:type="dcterms:W3CDTF">2012-12-09T22:45:15Z</dcterms:created>
  <dcterms:modified xsi:type="dcterms:W3CDTF">2024-06-13T20:31:57Z</dcterms:modified>
</cp:coreProperties>
</file>