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1"/>
  </p:notesMasterIdLst>
  <p:handoutMasterIdLst>
    <p:handoutMasterId r:id="rId82"/>
  </p:handoutMasterIdLst>
  <p:sldIdLst>
    <p:sldId id="548" r:id="rId2"/>
    <p:sldId id="549" r:id="rId3"/>
    <p:sldId id="589" r:id="rId4"/>
    <p:sldId id="600" r:id="rId5"/>
    <p:sldId id="618" r:id="rId6"/>
    <p:sldId id="599" r:id="rId7"/>
    <p:sldId id="590" r:id="rId8"/>
    <p:sldId id="550" r:id="rId9"/>
    <p:sldId id="551" r:id="rId10"/>
    <p:sldId id="383" r:id="rId11"/>
    <p:sldId id="438" r:id="rId12"/>
    <p:sldId id="505" r:id="rId13"/>
    <p:sldId id="552" r:id="rId14"/>
    <p:sldId id="439" r:id="rId15"/>
    <p:sldId id="440" r:id="rId16"/>
    <p:sldId id="472" r:id="rId17"/>
    <p:sldId id="537" r:id="rId18"/>
    <p:sldId id="563" r:id="rId19"/>
    <p:sldId id="591" r:id="rId20"/>
    <p:sldId id="592" r:id="rId21"/>
    <p:sldId id="529" r:id="rId22"/>
    <p:sldId id="554" r:id="rId23"/>
    <p:sldId id="555" r:id="rId24"/>
    <p:sldId id="483" r:id="rId25"/>
    <p:sldId id="484" r:id="rId26"/>
    <p:sldId id="613" r:id="rId27"/>
    <p:sldId id="539" r:id="rId28"/>
    <p:sldId id="486" r:id="rId29"/>
    <p:sldId id="487" r:id="rId30"/>
    <p:sldId id="598" r:id="rId31"/>
    <p:sldId id="488" r:id="rId32"/>
    <p:sldId id="489" r:id="rId33"/>
    <p:sldId id="490" r:id="rId34"/>
    <p:sldId id="603" r:id="rId35"/>
    <p:sldId id="610" r:id="rId36"/>
    <p:sldId id="605" r:id="rId37"/>
    <p:sldId id="607" r:id="rId38"/>
    <p:sldId id="608" r:id="rId39"/>
    <p:sldId id="606" r:id="rId40"/>
    <p:sldId id="611" r:id="rId41"/>
    <p:sldId id="609" r:id="rId42"/>
    <p:sldId id="612" r:id="rId43"/>
    <p:sldId id="567" r:id="rId44"/>
    <p:sldId id="557" r:id="rId45"/>
    <p:sldId id="568" r:id="rId46"/>
    <p:sldId id="570" r:id="rId47"/>
    <p:sldId id="571" r:id="rId48"/>
    <p:sldId id="560" r:id="rId49"/>
    <p:sldId id="558" r:id="rId50"/>
    <p:sldId id="559" r:id="rId51"/>
    <p:sldId id="561" r:id="rId52"/>
    <p:sldId id="575" r:id="rId53"/>
    <p:sldId id="572" r:id="rId54"/>
    <p:sldId id="573" r:id="rId55"/>
    <p:sldId id="574" r:id="rId56"/>
    <p:sldId id="576" r:id="rId57"/>
    <p:sldId id="577" r:id="rId58"/>
    <p:sldId id="578" r:id="rId59"/>
    <p:sldId id="579" r:id="rId60"/>
    <p:sldId id="580" r:id="rId61"/>
    <p:sldId id="581" r:id="rId62"/>
    <p:sldId id="582" r:id="rId63"/>
    <p:sldId id="583" r:id="rId64"/>
    <p:sldId id="584" r:id="rId65"/>
    <p:sldId id="585" r:id="rId66"/>
    <p:sldId id="586" r:id="rId67"/>
    <p:sldId id="588" r:id="rId68"/>
    <p:sldId id="604" r:id="rId69"/>
    <p:sldId id="593" r:id="rId70"/>
    <p:sldId id="594" r:id="rId71"/>
    <p:sldId id="617" r:id="rId72"/>
    <p:sldId id="601" r:id="rId73"/>
    <p:sldId id="595" r:id="rId74"/>
    <p:sldId id="614" r:id="rId75"/>
    <p:sldId id="596" r:id="rId76"/>
    <p:sldId id="597" r:id="rId77"/>
    <p:sldId id="616" r:id="rId78"/>
    <p:sldId id="615" r:id="rId79"/>
    <p:sldId id="564" r:id="rId80"/>
  </p:sldIdLst>
  <p:sldSz cx="9144000" cy="6858000" type="screen4x3"/>
  <p:notesSz cx="7004050" cy="92900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DF09C7"/>
    <a:srgbClr val="0033CC"/>
    <a:srgbClr val="660C64"/>
    <a:srgbClr val="16355A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43" autoAdjust="0"/>
    <p:restoredTop sz="81675" autoAdjust="0"/>
  </p:normalViewPr>
  <p:slideViewPr>
    <p:cSldViewPr>
      <p:cViewPr varScale="1">
        <p:scale>
          <a:sx n="52" d="100"/>
          <a:sy n="52" d="100"/>
        </p:scale>
        <p:origin x="480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48" d="100"/>
          <a:sy n="48" d="100"/>
        </p:scale>
        <p:origin x="2698" y="6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86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35393" cy="465425"/>
          </a:xfrm>
          <a:prstGeom prst="rect">
            <a:avLst/>
          </a:prstGeom>
        </p:spPr>
        <p:txBody>
          <a:bodyPr vert="horz" lIns="88062" tIns="44032" rIns="88062" bIns="44032" rtlCol="0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67140" y="1"/>
            <a:ext cx="3035393" cy="465425"/>
          </a:xfrm>
          <a:prstGeom prst="rect">
            <a:avLst/>
          </a:prstGeom>
        </p:spPr>
        <p:txBody>
          <a:bodyPr vert="horz" lIns="88062" tIns="44032" rIns="88062" bIns="44032" rtlCol="0"/>
          <a:lstStyle>
            <a:lvl1pPr algn="r">
              <a:defRPr sz="1100"/>
            </a:lvl1pPr>
          </a:lstStyle>
          <a:p>
            <a:fld id="{FF265733-381B-3244-B8B0-35B3DD358381}" type="datetimeFigureOut">
              <a:rPr lang="en-US" smtClean="0"/>
              <a:t>5/14/2022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4626"/>
            <a:ext cx="3035393" cy="465424"/>
          </a:xfrm>
          <a:prstGeom prst="rect">
            <a:avLst/>
          </a:prstGeom>
        </p:spPr>
        <p:txBody>
          <a:bodyPr vert="horz" lIns="88062" tIns="44032" rIns="88062" bIns="44032" rtlCol="0" anchor="b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67140" y="8824626"/>
            <a:ext cx="3035393" cy="465424"/>
          </a:xfrm>
          <a:prstGeom prst="rect">
            <a:avLst/>
          </a:prstGeom>
        </p:spPr>
        <p:txBody>
          <a:bodyPr vert="horz" lIns="88062" tIns="44032" rIns="88062" bIns="44032" rtlCol="0" anchor="b"/>
          <a:lstStyle>
            <a:lvl1pPr algn="r">
              <a:defRPr sz="1100"/>
            </a:lvl1pPr>
          </a:lstStyle>
          <a:p>
            <a:fld id="{4C622C83-A3CB-8F4B-ABB1-5AA31C4071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3657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3035393" cy="465425"/>
          </a:xfrm>
          <a:prstGeom prst="rect">
            <a:avLst/>
          </a:prstGeom>
        </p:spPr>
        <p:txBody>
          <a:bodyPr vert="horz" lIns="88049" tIns="44026" rIns="88049" bIns="44026" rtlCol="0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67140" y="2"/>
            <a:ext cx="3035393" cy="465425"/>
          </a:xfrm>
          <a:prstGeom prst="rect">
            <a:avLst/>
          </a:prstGeom>
        </p:spPr>
        <p:txBody>
          <a:bodyPr vert="horz" lIns="88049" tIns="44026" rIns="88049" bIns="44026" rtlCol="0"/>
          <a:lstStyle>
            <a:lvl1pPr algn="r">
              <a:defRPr sz="1100"/>
            </a:lvl1pPr>
          </a:lstStyle>
          <a:p>
            <a:fld id="{91192433-76AE-4237-9053-A01AE7C3AD64}" type="datetimeFigureOut">
              <a:rPr lang="en-US" smtClean="0"/>
              <a:t>5/14/2022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2875" y="1160463"/>
            <a:ext cx="4178300" cy="31353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8049" tIns="44026" rIns="88049" bIns="4402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0714" y="4471454"/>
            <a:ext cx="5602632" cy="3657342"/>
          </a:xfrm>
          <a:prstGeom prst="rect">
            <a:avLst/>
          </a:prstGeom>
        </p:spPr>
        <p:txBody>
          <a:bodyPr vert="horz" lIns="88049" tIns="44026" rIns="88049" bIns="44026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8824626"/>
            <a:ext cx="3035393" cy="465424"/>
          </a:xfrm>
          <a:prstGeom prst="rect">
            <a:avLst/>
          </a:prstGeom>
        </p:spPr>
        <p:txBody>
          <a:bodyPr vert="horz" lIns="88049" tIns="44026" rIns="88049" bIns="44026" rtlCol="0" anchor="b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67140" y="8824626"/>
            <a:ext cx="3035393" cy="465424"/>
          </a:xfrm>
          <a:prstGeom prst="rect">
            <a:avLst/>
          </a:prstGeom>
        </p:spPr>
        <p:txBody>
          <a:bodyPr vert="horz" lIns="88049" tIns="44026" rIns="88049" bIns="44026" rtlCol="0" anchor="b"/>
          <a:lstStyle>
            <a:lvl1pPr algn="r">
              <a:defRPr sz="1100"/>
            </a:lvl1pPr>
          </a:lstStyle>
          <a:p>
            <a:fld id="{D542D17E-4B7A-4E9E-969E-28F0C03233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255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2D17E-4B7A-4E9E-969E-28F0C032339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8945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2D17E-4B7A-4E9E-969E-28F0C0323397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2800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2D17E-4B7A-4E9E-969E-28F0C0323397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2098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2D17E-4B7A-4E9E-969E-28F0C0323397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7074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2D17E-4B7A-4E9E-969E-28F0C0323397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1006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2D17E-4B7A-4E9E-969E-28F0C0323397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7107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2D17E-4B7A-4E9E-969E-28F0C0323397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5153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2D17E-4B7A-4E9E-969E-28F0C0323397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0960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2D17E-4B7A-4E9E-969E-28F0C0323397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3907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2D17E-4B7A-4E9E-969E-28F0C0323397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9103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 stands for ”Monster”  but it could also stand for “Magic”  because there</a:t>
            </a:r>
            <a:r>
              <a:rPr lang="en-US" baseline="0" dirty="0" smtClean="0"/>
              <a:t> are many truly amazing properties it satisfies. </a:t>
            </a:r>
          </a:p>
          <a:p>
            <a:r>
              <a:rPr lang="en-US" dirty="0" smtClean="0"/>
              <a:t>|M| \sim 10^{54}. |Co1|</a:t>
            </a:r>
            <a:r>
              <a:rPr lang="en-US" baseline="0" dirty="0" smtClean="0"/>
              <a:t> \sim 4 x 10^{18}.  |M24| \sim 2 x 10^8.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2D17E-4B7A-4E9E-969E-28F0C032339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8646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2D17E-4B7A-4E9E-969E-28F0C032339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6122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2D17E-4B7A-4E9E-969E-28F0C032339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2792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2D17E-4B7A-4E9E-969E-28F0C032339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2086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2D17E-4B7A-4E9E-969E-28F0C032339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2781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Later I will show you how you can construct the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Golay</a:t>
            </a:r>
            <a:r>
              <a:rPr lang="en-US" baseline="0" dirty="0" smtClean="0"/>
              <a:t> code for yourself </a:t>
            </a:r>
          </a:p>
          <a:p>
            <a:r>
              <a:rPr lang="en-US" baseline="0" dirty="0" smtClean="0"/>
              <a:t>At your own kitchen table – were you so inclined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2D17E-4B7A-4E9E-969E-28F0C032339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1527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2D17E-4B7A-4E9E-969E-28F0C032339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1792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42D17E-4B7A-4E9E-969E-28F0C032339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7641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4A76F-98B3-4362-97F8-5A6F509EB33C}" type="datetimeFigureOut">
              <a:rPr lang="en-US" smtClean="0"/>
              <a:t>5/14/2022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29B0-BEC8-4D3C-8B11-487DD25536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4A76F-98B3-4362-97F8-5A6F509EB33C}" type="datetimeFigureOut">
              <a:rPr lang="en-US" smtClean="0"/>
              <a:t>5/14/2022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29B0-BEC8-4D3C-8B11-487DD25536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4A76F-98B3-4362-97F8-5A6F509EB33C}" type="datetimeFigureOut">
              <a:rPr lang="en-US" smtClean="0"/>
              <a:t>5/14/2022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29B0-BEC8-4D3C-8B11-487DD25536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4A76F-98B3-4362-97F8-5A6F509EB33C}" type="datetimeFigureOut">
              <a:rPr lang="en-US" smtClean="0"/>
              <a:t>5/14/2022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29B0-BEC8-4D3C-8B11-487DD25536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4A76F-98B3-4362-97F8-5A6F509EB33C}" type="datetimeFigureOut">
              <a:rPr lang="en-US" smtClean="0"/>
              <a:t>5/14/2022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29B0-BEC8-4D3C-8B11-487DD25536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4A76F-98B3-4362-97F8-5A6F509EB33C}" type="datetimeFigureOut">
              <a:rPr lang="en-US" smtClean="0"/>
              <a:t>5/14/2022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29B0-BEC8-4D3C-8B11-487DD25536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4A76F-98B3-4362-97F8-5A6F509EB33C}" type="datetimeFigureOut">
              <a:rPr lang="en-US" smtClean="0"/>
              <a:t>5/14/2022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29B0-BEC8-4D3C-8B11-487DD25536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4A76F-98B3-4362-97F8-5A6F509EB33C}" type="datetimeFigureOut">
              <a:rPr lang="en-US" smtClean="0"/>
              <a:t>5/14/2022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29B0-BEC8-4D3C-8B11-487DD25536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4A76F-98B3-4362-97F8-5A6F509EB33C}" type="datetimeFigureOut">
              <a:rPr lang="en-US" smtClean="0"/>
              <a:t>5/14/2022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29B0-BEC8-4D3C-8B11-487DD25536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4A76F-98B3-4362-97F8-5A6F509EB33C}" type="datetimeFigureOut">
              <a:rPr lang="en-US" smtClean="0"/>
              <a:t>5/14/2022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29B0-BEC8-4D3C-8B11-487DD25536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4A76F-98B3-4362-97F8-5A6F509EB33C}" type="datetimeFigureOut">
              <a:rPr lang="en-US" smtClean="0"/>
              <a:t>5/14/2022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D29B0-BEC8-4D3C-8B11-487DD25536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D4A76F-98B3-4362-97F8-5A6F509EB33C}" type="datetimeFigureOut">
              <a:rPr lang="en-US" smtClean="0"/>
              <a:t>5/14/2022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9D29B0-BEC8-4D3C-8B11-487DD25536D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tiff"/><Relationship Id="rId5" Type="http://schemas.openxmlformats.org/officeDocument/2006/relationships/image" Target="../media/image17.tiff"/><Relationship Id="rId4" Type="http://schemas.openxmlformats.org/officeDocument/2006/relationships/image" Target="../media/image16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7" Type="http://schemas.openxmlformats.org/officeDocument/2006/relationships/image" Target="../media/image2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emf"/><Relationship Id="rId5" Type="http://schemas.openxmlformats.org/officeDocument/2006/relationships/image" Target="../media/image17.png"/><Relationship Id="rId4" Type="http://schemas.openxmlformats.org/officeDocument/2006/relationships/image" Target="../media/image16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130.png"/><Relationship Id="rId7" Type="http://schemas.openxmlformats.org/officeDocument/2006/relationships/image" Target="../media/image139.png"/><Relationship Id="rId2" Type="http://schemas.openxmlformats.org/officeDocument/2006/relationships/image" Target="../media/image8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10.png"/><Relationship Id="rId5" Type="http://schemas.openxmlformats.org/officeDocument/2006/relationships/image" Target="../media/image1110.png"/><Relationship Id="rId4" Type="http://schemas.openxmlformats.org/officeDocument/2006/relationships/image" Target="../media/image1010.png"/><Relationship Id="rId9" Type="http://schemas.openxmlformats.org/officeDocument/2006/relationships/image" Target="../media/image15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610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0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0.png"/><Relationship Id="rId7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2.png"/><Relationship Id="rId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8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0.png"/><Relationship Id="rId3" Type="http://schemas.openxmlformats.org/officeDocument/2006/relationships/image" Target="../media/image47.png"/><Relationship Id="rId7" Type="http://schemas.openxmlformats.org/officeDocument/2006/relationships/image" Target="../media/image4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0.png"/><Relationship Id="rId11" Type="http://schemas.openxmlformats.org/officeDocument/2006/relationships/image" Target="../media/image470.png"/><Relationship Id="rId5" Type="http://schemas.openxmlformats.org/officeDocument/2006/relationships/image" Target="../media/image420.png"/><Relationship Id="rId10" Type="http://schemas.openxmlformats.org/officeDocument/2006/relationships/image" Target="../media/image730.png"/><Relationship Id="rId4" Type="http://schemas.openxmlformats.org/officeDocument/2006/relationships/image" Target="../media/image91.png"/><Relationship Id="rId9" Type="http://schemas.openxmlformats.org/officeDocument/2006/relationships/image" Target="../media/image46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0.png"/><Relationship Id="rId3" Type="http://schemas.openxmlformats.org/officeDocument/2006/relationships/image" Target="../media/image600.png"/><Relationship Id="rId7" Type="http://schemas.openxmlformats.org/officeDocument/2006/relationships/image" Target="../media/image51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png"/><Relationship Id="rId5" Type="http://schemas.openxmlformats.org/officeDocument/2006/relationships/image" Target="../media/image810.png"/><Relationship Id="rId4" Type="http://schemas.openxmlformats.org/officeDocument/2006/relationships/image" Target="../media/image620.png"/><Relationship Id="rId9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11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9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0.png"/><Relationship Id="rId2" Type="http://schemas.openxmlformats.org/officeDocument/2006/relationships/image" Target="../media/image5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emf"/><Relationship Id="rId5" Type="http://schemas.openxmlformats.org/officeDocument/2006/relationships/image" Target="../media/image56.emf"/><Relationship Id="rId4" Type="http://schemas.openxmlformats.org/officeDocument/2006/relationships/image" Target="../media/image5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8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0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7.png"/><Relationship Id="rId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58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7" Type="http://schemas.openxmlformats.org/officeDocument/2006/relationships/image" Target="../media/image85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30.png"/><Relationship Id="rId4" Type="http://schemas.openxmlformats.org/officeDocument/2006/relationships/image" Target="../media/image83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86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0.png"/><Relationship Id="rId4" Type="http://schemas.openxmlformats.org/officeDocument/2006/relationships/image" Target="../media/image87.png"/><Relationship Id="rId9" Type="http://schemas.openxmlformats.org/officeDocument/2006/relationships/image" Target="../media/image96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97.pn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0.png"/><Relationship Id="rId4" Type="http://schemas.openxmlformats.org/officeDocument/2006/relationships/image" Target="../media/image107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jpg"/><Relationship Id="rId4" Type="http://schemas.openxmlformats.org/officeDocument/2006/relationships/image" Target="../media/image11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7" Type="http://schemas.openxmlformats.org/officeDocument/2006/relationships/image" Target="../media/image1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1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80.png"/><Relationship Id="rId4" Type="http://schemas.openxmlformats.org/officeDocument/2006/relationships/image" Target="../media/image14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6.png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4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7" Type="http://schemas.openxmlformats.org/officeDocument/2006/relationships/image" Target="../media/image103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2.png"/><Relationship Id="rId5" Type="http://schemas.openxmlformats.org/officeDocument/2006/relationships/image" Target="../media/image91.jpg"/><Relationship Id="rId4" Type="http://schemas.openxmlformats.org/officeDocument/2006/relationships/image" Target="../media/image16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8.png"/><Relationship Id="rId5" Type="http://schemas.openxmlformats.org/officeDocument/2006/relationships/image" Target="../media/image177.png"/><Relationship Id="rId4" Type="http://schemas.openxmlformats.org/officeDocument/2006/relationships/image" Target="../media/image176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openxmlformats.org/officeDocument/2006/relationships/image" Target="../media/image165.png"/><Relationship Id="rId3" Type="http://schemas.openxmlformats.org/officeDocument/2006/relationships/image" Target="../media/image1520.png"/><Relationship Id="rId7" Type="http://schemas.openxmlformats.org/officeDocument/2006/relationships/image" Target="../media/image1570.png"/><Relationship Id="rId12" Type="http://schemas.openxmlformats.org/officeDocument/2006/relationships/image" Target="../media/image17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60.png"/><Relationship Id="rId11" Type="http://schemas.openxmlformats.org/officeDocument/2006/relationships/image" Target="../media/image1612.png"/><Relationship Id="rId5" Type="http://schemas.openxmlformats.org/officeDocument/2006/relationships/image" Target="../media/image1540.png"/><Relationship Id="rId15" Type="http://schemas.openxmlformats.org/officeDocument/2006/relationships/image" Target="../media/image161.png"/><Relationship Id="rId10" Type="http://schemas.openxmlformats.org/officeDocument/2006/relationships/image" Target="../media/image1600.png"/><Relationship Id="rId4" Type="http://schemas.openxmlformats.org/officeDocument/2006/relationships/image" Target="../media/image108.png"/><Relationship Id="rId9" Type="http://schemas.openxmlformats.org/officeDocument/2006/relationships/image" Target="../media/image1590.png"/><Relationship Id="rId14" Type="http://schemas.openxmlformats.org/officeDocument/2006/relationships/image" Target="../media/image182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6.png"/><Relationship Id="rId4" Type="http://schemas.openxmlformats.org/officeDocument/2006/relationships/image" Target="../media/image185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7" Type="http://schemas.openxmlformats.org/officeDocument/2006/relationships/image" Target="../media/image193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2.png"/><Relationship Id="rId5" Type="http://schemas.openxmlformats.org/officeDocument/2006/relationships/image" Target="../media/image191.png"/><Relationship Id="rId4" Type="http://schemas.openxmlformats.org/officeDocument/2006/relationships/image" Target="../media/image189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emf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229600" cy="1143000"/>
          </a:xfrm>
        </p:spPr>
        <p:txBody>
          <a:bodyPr>
            <a:noAutofit/>
          </a:bodyPr>
          <a:lstStyle/>
          <a:p>
            <a:r>
              <a:rPr lang="en-US" sz="8000" dirty="0" smtClean="0"/>
              <a:t>Partita For Jeff </a:t>
            </a:r>
            <a:endParaRPr lang="en-US" sz="8000" dirty="0"/>
          </a:p>
        </p:txBody>
      </p:sp>
      <p:sp>
        <p:nvSpPr>
          <p:cNvPr id="4" name="TextBox 3"/>
          <p:cNvSpPr txBox="1"/>
          <p:nvPr/>
        </p:nvSpPr>
        <p:spPr>
          <a:xfrm>
            <a:off x="1066800" y="1495168"/>
            <a:ext cx="79629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 smtClean="0"/>
              <a:t>JeffFest</a:t>
            </a:r>
            <a:r>
              <a:rPr lang="en-US" sz="6000" dirty="0" smtClean="0"/>
              <a:t>, May 14, 2022</a:t>
            </a:r>
            <a:endParaRPr lang="en-US" sz="6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2692063"/>
            <a:ext cx="52832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811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0"/>
            <a:ext cx="8229600" cy="1143000"/>
          </a:xfrm>
        </p:spPr>
        <p:txBody>
          <a:bodyPr>
            <a:noAutofit/>
          </a:bodyPr>
          <a:lstStyle/>
          <a:p>
            <a:r>
              <a:rPr lang="en-US" sz="5400" dirty="0" smtClean="0"/>
              <a:t> Moonshine Phenomena,</a:t>
            </a:r>
            <a:br>
              <a:rPr lang="en-US" sz="5400" dirty="0" smtClean="0"/>
            </a:br>
            <a:r>
              <a:rPr lang="en-US" sz="5400" dirty="0" smtClean="0"/>
              <a:t>Supersymmetry, </a:t>
            </a:r>
            <a:br>
              <a:rPr lang="en-US" sz="5400" dirty="0" smtClean="0"/>
            </a:br>
            <a:r>
              <a:rPr lang="en-US" sz="5400" dirty="0" smtClean="0"/>
              <a:t>and Quantum Codes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475034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42512"/>
            <a:ext cx="8229600" cy="1143000"/>
          </a:xfrm>
        </p:spPr>
        <p:txBody>
          <a:bodyPr/>
          <a:lstStyle/>
          <a:p>
            <a:r>
              <a:rPr lang="en-US" dirty="0" smtClean="0"/>
              <a:t>Philosophy – 1/2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28699" y="783207"/>
            <a:ext cx="708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33CC"/>
                </a:solidFill>
              </a:rPr>
              <a:t>We can divide physicists into two types: </a:t>
            </a:r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8187" y="1374616"/>
            <a:ext cx="89858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Our world is a random choice drawn from a huge ensemble: 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187" y="2137185"/>
            <a:ext cx="2910328" cy="218274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1926207"/>
            <a:ext cx="3219551" cy="218274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27" y="4831755"/>
            <a:ext cx="2701660" cy="202624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2527" y="4817287"/>
            <a:ext cx="2032772" cy="20407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9000" y="4404415"/>
            <a:ext cx="2125316" cy="2125316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>
          <a:xfrm flipV="1">
            <a:off x="5132975" y="3507067"/>
            <a:ext cx="1105754" cy="1310220"/>
          </a:xfrm>
          <a:prstGeom prst="straightConnector1">
            <a:avLst/>
          </a:prstGeom>
          <a:ln w="76200">
            <a:solidFill>
              <a:srgbClr val="00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5318329" y="5596313"/>
            <a:ext cx="1780584" cy="700343"/>
          </a:xfrm>
          <a:prstGeom prst="straightConnector1">
            <a:avLst/>
          </a:prstGeom>
          <a:ln w="76200">
            <a:solidFill>
              <a:srgbClr val="00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2561405" y="3874561"/>
            <a:ext cx="1215411" cy="1018184"/>
          </a:xfrm>
          <a:prstGeom prst="straightConnector1">
            <a:avLst/>
          </a:prstGeom>
          <a:ln w="76200">
            <a:solidFill>
              <a:srgbClr val="00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2340109" y="5633489"/>
            <a:ext cx="1239832" cy="663167"/>
          </a:xfrm>
          <a:prstGeom prst="straightConnector1">
            <a:avLst/>
          </a:prstGeom>
          <a:ln w="76200">
            <a:solidFill>
              <a:srgbClr val="00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6764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665" y="-144899"/>
            <a:ext cx="8229600" cy="1143000"/>
          </a:xfrm>
        </p:spPr>
        <p:txBody>
          <a:bodyPr/>
          <a:lstStyle/>
          <a:p>
            <a:r>
              <a:rPr lang="en-US" dirty="0" smtClean="0"/>
              <a:t>Philosophy – 2/2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0" y="771251"/>
            <a:ext cx="89122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The fundamental laws of nature are based on some beautiful exceptional mathematical structure: 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3086" y="3073068"/>
            <a:ext cx="3149253" cy="3168148"/>
          </a:xfrm>
          <a:prstGeom prst="rect">
            <a:avLst/>
          </a:prstGeom>
        </p:spPr>
      </p:pic>
      <p:pic>
        <p:nvPicPr>
          <p:cNvPr id="1026" name="Picture 2" descr="Image result for tetrahedr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959" y="3006740"/>
            <a:ext cx="1017170" cy="959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octahedr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164" y="5740638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dodecahedr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4145" y="1730135"/>
            <a:ext cx="1039762" cy="1017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47758" y="5780324"/>
            <a:ext cx="1203123" cy="1117362"/>
          </a:xfrm>
          <a:prstGeom prst="rect">
            <a:avLst/>
          </a:prstGeom>
        </p:spPr>
      </p:pic>
      <p:sp>
        <p:nvSpPr>
          <p:cNvPr id="9" name="AutoShape 16" descr="Image result for hexahedr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33611" y="2789839"/>
            <a:ext cx="1117137" cy="1243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223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38200" y="182889"/>
            <a:ext cx="77507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rgbClr val="0033CC"/>
                </a:solidFill>
              </a:rPr>
              <a:t>I believe Jeff is Type II… </a:t>
            </a:r>
            <a:endParaRPr lang="en-US" sz="6000" dirty="0">
              <a:solidFill>
                <a:srgbClr val="0033C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" y="2725275"/>
            <a:ext cx="8686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C00000"/>
                </a:solidFill>
              </a:rPr>
              <a:t>even though he is co-inventor </a:t>
            </a:r>
          </a:p>
          <a:p>
            <a:pPr algn="ctr"/>
            <a:r>
              <a:rPr lang="en-US" sz="5400" dirty="0" smtClean="0">
                <a:solidFill>
                  <a:srgbClr val="C00000"/>
                </a:solidFill>
              </a:rPr>
              <a:t>of the heterotic string…. </a:t>
            </a:r>
            <a:endParaRPr lang="en-US" sz="5400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228600" y="4549676"/>
            <a:ext cx="9601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7030A0"/>
                </a:solidFill>
              </a:rPr>
              <a:t>p</a:t>
            </a:r>
            <a:r>
              <a:rPr lang="en-US" sz="4800" dirty="0" smtClean="0">
                <a:solidFill>
                  <a:srgbClr val="7030A0"/>
                </a:solidFill>
              </a:rPr>
              <a:t>artly, because of his enduring interest  in the relation of </a:t>
            </a:r>
          </a:p>
          <a:p>
            <a:pPr algn="ctr"/>
            <a:r>
              <a:rPr lang="en-US" sz="4800" dirty="0" smtClean="0">
                <a:solidFill>
                  <a:srgbClr val="7030A0"/>
                </a:solidFill>
              </a:rPr>
              <a:t> 2d CFT to finite group theory. </a:t>
            </a:r>
            <a:endParaRPr lang="en-US" sz="4800" dirty="0">
              <a:solidFill>
                <a:srgbClr val="7030A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4200" y="1198552"/>
            <a:ext cx="2514987" cy="1616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888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"/>
            <a:ext cx="8229600" cy="1143000"/>
          </a:xfrm>
        </p:spPr>
        <p:txBody>
          <a:bodyPr/>
          <a:lstStyle/>
          <a:p>
            <a:r>
              <a:rPr lang="en-US" dirty="0" smtClean="0"/>
              <a:t>Finite-Simple Groups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447800" y="908033"/>
            <a:ext cx="670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7030A0"/>
                </a:solidFill>
              </a:rPr>
              <a:t>Jordan-Holder Theorem: Finite simple </a:t>
            </a:r>
          </a:p>
          <a:p>
            <a:r>
              <a:rPr lang="en-US" sz="2800" dirty="0" smtClean="0">
                <a:solidFill>
                  <a:srgbClr val="7030A0"/>
                </a:solidFill>
              </a:rPr>
              <a:t>groups are the atoms of finite group theory. </a:t>
            </a:r>
            <a:endParaRPr lang="en-US" sz="2800" dirty="0">
              <a:solidFill>
                <a:srgbClr val="7030A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57200" y="1897082"/>
                <a:ext cx="2819400" cy="6227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ℤ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𝑝</m:t>
                        </m:r>
                      </m:sub>
                    </m:sSub>
                  </m:oMath>
                </a14:m>
                <a:r>
                  <a:rPr lang="en-US" sz="3200" dirty="0" smtClean="0">
                    <a:solidFill>
                      <a:srgbClr val="FF0000"/>
                    </a:solidFill>
                  </a:rPr>
                  <a:t>  p = prime</a:t>
                </a:r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897082"/>
                <a:ext cx="2819400" cy="622735"/>
              </a:xfrm>
              <a:prstGeom prst="rect">
                <a:avLst/>
              </a:prstGeom>
              <a:blipFill>
                <a:blip r:embed="rId3"/>
                <a:stretch>
                  <a:fillRect t="-11765" b="-26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020028" y="1916061"/>
                <a:ext cx="23622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charset="0"/>
                            </a:rPr>
                            <m:t>𝐴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charset="0"/>
                            </a:rPr>
                            <m:t>𝑛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charset="0"/>
                        </a:rPr>
                        <m:t>  </m:t>
                      </m:r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charset="0"/>
                        </a:rPr>
                        <m:t>𝑛</m:t>
                      </m:r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charset="0"/>
                        </a:rPr>
                        <m:t>≥5</m:t>
                      </m:r>
                    </m:oMath>
                  </m:oMathPara>
                </a14:m>
                <a:endParaRPr lang="en-US" sz="32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0028" y="1916061"/>
                <a:ext cx="2362200" cy="5847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562600" y="1916061"/>
                <a:ext cx="2590800" cy="6227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00B050"/>
                        </a:solidFill>
                        <a:latin typeface="Cambria Math" charset="0"/>
                      </a:rPr>
                      <m:t>𝑆</m:t>
                    </m:r>
                    <m:sSub>
                      <m:sSubPr>
                        <m:ctrlPr>
                          <a:rPr lang="en-US" sz="32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00B050"/>
                            </a:solidFill>
                            <a:latin typeface="Cambria Math" charset="0"/>
                          </a:rPr>
                          <m:t>𝐿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00B050"/>
                            </a:solidFill>
                            <a:latin typeface="Cambria Math" charset="0"/>
                          </a:rPr>
                          <m:t>𝑛</m:t>
                        </m:r>
                      </m:sub>
                    </m:sSub>
                    <m:r>
                      <a:rPr lang="en-US" sz="3200" b="0" i="1" smtClean="0">
                        <a:solidFill>
                          <a:srgbClr val="00B050"/>
                        </a:solidFill>
                        <a:latin typeface="Cambria Math" charset="0"/>
                      </a:rPr>
                      <m:t>(</m:t>
                    </m:r>
                    <m:sSub>
                      <m:sSubPr>
                        <m:ctrlPr>
                          <a:rPr lang="en-US" sz="32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00B050"/>
                            </a:solidFill>
                            <a:latin typeface="Cambria Math" charset="0"/>
                          </a:rPr>
                          <m:t>𝔽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00B050"/>
                            </a:solidFill>
                            <a:latin typeface="Cambria Math" charset="0"/>
                          </a:rPr>
                          <m:t>𝑝</m:t>
                        </m:r>
                      </m:sub>
                    </m:sSub>
                    <m:r>
                      <a:rPr lang="en-US" sz="3200" b="0" i="1" smtClean="0">
                        <a:solidFill>
                          <a:srgbClr val="00B050"/>
                        </a:solidFill>
                        <a:latin typeface="Cambria Math" charset="0"/>
                      </a:rPr>
                      <m:t>)</m:t>
                    </m:r>
                  </m:oMath>
                </a14:m>
                <a:r>
                  <a:rPr lang="en-US" sz="3200" dirty="0" smtClean="0">
                    <a:solidFill>
                      <a:srgbClr val="00B050"/>
                    </a:solidFill>
                  </a:rPr>
                  <a:t>   etc. </a:t>
                </a:r>
                <a:endParaRPr lang="en-US" sz="32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2600" y="1916061"/>
                <a:ext cx="2590800" cy="622735"/>
              </a:xfrm>
              <a:prstGeom prst="rect">
                <a:avLst/>
              </a:prstGeom>
              <a:blipFill>
                <a:blip r:embed="rId5"/>
                <a:stretch>
                  <a:fillRect t="-11765" r="-6353" b="-26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732073"/>
            <a:ext cx="7523544" cy="42499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41106" y="2770033"/>
            <a:ext cx="4678466" cy="1418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910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360" y="-3696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McKay &amp; Conway-Norton 1978-1979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524000" y="2097600"/>
                <a:ext cx="586740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solidFill>
                      <a:srgbClr val="0033CC"/>
                    </a:solidFill>
                  </a:rPr>
                  <a:t>Now list the dimensions of </a:t>
                </a:r>
                <a:r>
                  <a:rPr lang="en-US" sz="2800" dirty="0" err="1" smtClean="0">
                    <a:solidFill>
                      <a:srgbClr val="0033CC"/>
                    </a:solidFill>
                  </a:rPr>
                  <a:t>irreps</a:t>
                </a:r>
                <a:r>
                  <a:rPr lang="en-US" sz="2800" dirty="0" smtClean="0">
                    <a:solidFill>
                      <a:srgbClr val="0033CC"/>
                    </a:solidFill>
                  </a:rPr>
                  <a:t> of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33CC"/>
                        </a:solidFill>
                        <a:latin typeface="Cambria Math" charset="0"/>
                      </a:rPr>
                      <m:t>𝕄</m:t>
                    </m:r>
                  </m:oMath>
                </a14:m>
                <a:endParaRPr lang="en-US" sz="2800" b="0" dirty="0" smtClean="0">
                  <a:solidFill>
                    <a:srgbClr val="0033CC"/>
                  </a:solidFill>
                </a:endParaRPr>
              </a:p>
              <a:p>
                <a:r>
                  <a:rPr lang="en-US" sz="2800" dirty="0" smtClean="0">
                    <a:solidFill>
                      <a:srgbClr val="0033CC"/>
                    </a:solidFill>
                  </a:rPr>
                  <a:t> </a:t>
                </a:r>
                <a:endParaRPr lang="en-US" sz="28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2097600"/>
                <a:ext cx="5867400" cy="954107"/>
              </a:xfrm>
              <a:prstGeom prst="rect">
                <a:avLst/>
              </a:prstGeom>
              <a:blipFill rotWithShape="0">
                <a:blip r:embed="rId2"/>
                <a:stretch>
                  <a:fillRect l="-2077" t="-57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40360" y="2768924"/>
                <a:ext cx="853440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0033CC"/>
                            </a:solidFill>
                            <a:latin typeface="Cambria Math" charset="0"/>
                          </a:rPr>
                          <m:t>𝑅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0033CC"/>
                            </a:solidFill>
                            <a:latin typeface="Cambria Math" charset="0"/>
                          </a:rPr>
                          <m:t>𝑛</m:t>
                        </m:r>
                      </m:sub>
                    </m:sSub>
                    <m:r>
                      <a:rPr lang="en-US" sz="2000" b="0" i="0" smtClean="0">
                        <a:solidFill>
                          <a:srgbClr val="0033CC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2000" dirty="0" smtClean="0">
                    <a:solidFill>
                      <a:srgbClr val="0033CC"/>
                    </a:solidFill>
                  </a:rPr>
                  <a:t> = 1, 196883, </a:t>
                </a:r>
                <a:r>
                  <a:rPr lang="fi-FI" sz="2000" dirty="0" smtClean="0">
                    <a:solidFill>
                      <a:srgbClr val="0033CC"/>
                    </a:solidFill>
                  </a:rPr>
                  <a:t>21296876,</a:t>
                </a:r>
                <a:r>
                  <a:rPr lang="is-IS" sz="2000" dirty="0">
                    <a:solidFill>
                      <a:srgbClr val="0033CC"/>
                    </a:solidFill>
                  </a:rPr>
                  <a:t> 842609326, </a:t>
                </a:r>
                <a:r>
                  <a:rPr lang="cs-CZ" sz="2000" dirty="0">
                    <a:solidFill>
                      <a:srgbClr val="0033CC"/>
                    </a:solidFill>
                  </a:rPr>
                  <a:t>18538750076, 19360062527, </a:t>
                </a:r>
                <a:r>
                  <a:rPr lang="en-US" sz="2000" dirty="0" smtClean="0">
                    <a:solidFill>
                      <a:srgbClr val="0033CC"/>
                    </a:solidFill>
                  </a:rPr>
                  <a:t>     </a:t>
                </a:r>
                <a:r>
                  <a:rPr lang="cs-CZ" sz="2000" dirty="0" smtClean="0">
                    <a:solidFill>
                      <a:srgbClr val="0033CC"/>
                    </a:solidFill>
                  </a:rPr>
                  <a:t>293553734298,</a:t>
                </a:r>
                <a:r>
                  <a:rPr lang="is-IS" sz="2000" dirty="0" smtClean="0">
                    <a:solidFill>
                      <a:srgbClr val="0033CC"/>
                    </a:solidFill>
                  </a:rPr>
                  <a:t>…. </a:t>
                </a:r>
                <a14:m>
                  <m:oMath xmlns:m="http://schemas.openxmlformats.org/officeDocument/2006/math">
                    <m:r>
                      <a:rPr lang="en-US" sz="2000" b="0" i="1" dirty="0" smtClean="0">
                        <a:solidFill>
                          <a:srgbClr val="0033CC"/>
                        </a:solidFill>
                        <a:latin typeface="Cambria Math" charset="0"/>
                      </a:rPr>
                      <m:t>, </m:t>
                    </m:r>
                    <m:r>
                      <a:rPr lang="en-US" sz="2000" b="0" i="1" dirty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000" b="0" i="1" dirty="0" smtClean="0">
                        <a:solidFill>
                          <a:srgbClr val="0033CC"/>
                        </a:solidFill>
                        <a:latin typeface="Cambria Math" charset="0"/>
                      </a:rPr>
                      <m:t>∼2.6 ×</m:t>
                    </m:r>
                    <m:sSup>
                      <m:sSupPr>
                        <m:ctrlPr>
                          <a:rPr lang="en-US" sz="2000" b="0" i="1" dirty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dirty="0" smtClean="0">
                            <a:solidFill>
                              <a:srgbClr val="0033CC"/>
                            </a:solidFill>
                            <a:latin typeface="Cambria Math" charset="0"/>
                          </a:rPr>
                          <m:t>10</m:t>
                        </m:r>
                      </m:e>
                      <m:sup>
                        <m:r>
                          <a:rPr lang="en-US" sz="2000" b="0" i="1" dirty="0" smtClean="0">
                            <a:solidFill>
                              <a:srgbClr val="0033CC"/>
                            </a:solidFill>
                            <a:latin typeface="Cambria Math" charset="0"/>
                          </a:rPr>
                          <m:t>26</m:t>
                        </m:r>
                      </m:sup>
                    </m:sSup>
                  </m:oMath>
                </a14:m>
                <a:endParaRPr lang="en-US" sz="2000" b="0" dirty="0" smtClean="0">
                  <a:solidFill>
                    <a:srgbClr val="0033CC"/>
                  </a:solidFill>
                </a:endParaRPr>
              </a:p>
              <a:p>
                <a:endParaRPr lang="en-US" sz="20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360" y="2768924"/>
                <a:ext cx="8534400" cy="1015663"/>
              </a:xfrm>
              <a:prstGeom prst="rect">
                <a:avLst/>
              </a:prstGeom>
              <a:blipFill>
                <a:blip r:embed="rId3"/>
                <a:stretch>
                  <a:fillRect l="-786" t="-29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264823" y="3528486"/>
                <a:ext cx="29718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𝐽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−1 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𝑅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4823" y="3528486"/>
                <a:ext cx="2971800" cy="523220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740841" y="3522977"/>
                <a:ext cx="29718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𝐽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𝑅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𝑅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0841" y="3522977"/>
                <a:ext cx="2971800" cy="523220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753608" y="4164410"/>
                <a:ext cx="29718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𝐽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00B050"/>
                          </a:solidFill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𝑅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00B050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𝑅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00B050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𝑅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B050"/>
                              </a:solidFill>
                              <a:latin typeface="Cambria Math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800" b="0" dirty="0" smtClean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608" y="4164410"/>
                <a:ext cx="2971800" cy="523220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761097" y="4093773"/>
                <a:ext cx="489712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𝐽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3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2</m:t>
                          </m:r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𝑅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2</m:t>
                          </m:r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𝑅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2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𝑅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3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+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𝑅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en-US" sz="2800" b="0" dirty="0" smtClean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1097" y="4093773"/>
                <a:ext cx="4897120" cy="523220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69240" y="4996816"/>
                <a:ext cx="8874760" cy="9887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solidFill>
                      <a:srgbClr val="0033CC"/>
                    </a:solidFill>
                  </a:rPr>
                  <a:t>A way of writing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0033CC"/>
                            </a:solidFill>
                            <a:latin typeface="Cambria Math" charset="0"/>
                          </a:rPr>
                          <m:t>𝐽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0033CC"/>
                            </a:solidFill>
                            <a:latin typeface="Cambria Math" charset="0"/>
                          </a:rPr>
                          <m:t>𝑛</m:t>
                        </m:r>
                      </m:sub>
                    </m:sSub>
                    <m:r>
                      <a:rPr lang="en-US" sz="2800" b="0" i="1" smtClean="0">
                        <a:solidFill>
                          <a:srgbClr val="0033CC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2800" dirty="0" smtClean="0">
                    <a:solidFill>
                      <a:srgbClr val="0033CC"/>
                    </a:solidFill>
                  </a:rPr>
                  <a:t>as a positive linear combination of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0033CC"/>
                            </a:solidFill>
                            <a:latin typeface="Cambria Math" charset="0"/>
                          </a:rPr>
                          <m:t>𝑅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0033CC"/>
                            </a:solidFill>
                            <a:latin typeface="Cambria Math" charset="0"/>
                          </a:rPr>
                          <m:t>𝑗</m:t>
                        </m:r>
                      </m:sub>
                    </m:sSub>
                    <m:r>
                      <a:rPr lang="en-US" sz="2800" b="0" i="1" smtClean="0">
                        <a:solidFill>
                          <a:srgbClr val="0033CC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2800" dirty="0" smtClean="0">
                    <a:solidFill>
                      <a:srgbClr val="0033CC"/>
                    </a:solidFill>
                  </a:rPr>
                  <a:t> for all n is a ``</a:t>
                </a:r>
                <a:r>
                  <a:rPr lang="en-US" sz="2800" b="1" i="1" u="sng" dirty="0" smtClean="0">
                    <a:solidFill>
                      <a:srgbClr val="0033CC"/>
                    </a:solidFill>
                  </a:rPr>
                  <a:t>solution of the Sum-Dimension Game</a:t>
                </a:r>
                <a:r>
                  <a:rPr lang="en-US" sz="2800" dirty="0" smtClean="0">
                    <a:solidFill>
                      <a:srgbClr val="0033CC"/>
                    </a:solidFill>
                  </a:rPr>
                  <a:t>.’’ </a:t>
                </a:r>
                <a:endParaRPr lang="en-US" sz="28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240" y="4996816"/>
                <a:ext cx="8874760" cy="988797"/>
              </a:xfrm>
              <a:prstGeom prst="rect">
                <a:avLst/>
              </a:prstGeom>
              <a:blipFill rotWithShape="0">
                <a:blip r:embed="rId8"/>
                <a:stretch>
                  <a:fillRect l="-1374" t="-6173" b="-135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/>
          <p:cNvSpPr txBox="1"/>
          <p:nvPr/>
        </p:nvSpPr>
        <p:spPr>
          <a:xfrm>
            <a:off x="965669" y="6073048"/>
            <a:ext cx="79046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tx2"/>
                </a:solidFill>
              </a:rPr>
              <a:t>There are infinitely many such solutions!!</a:t>
            </a:r>
            <a:endParaRPr lang="en-US" sz="3200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0" y="1140279"/>
                <a:ext cx="9296400" cy="9885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𝐽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𝑛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𝐽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𝑛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𝑛</m:t>
                              </m:r>
                            </m:sup>
                          </m:sSup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=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−1</m:t>
                              </m:r>
                            </m:sup>
                          </m:sSup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+196884 </m:t>
                          </m:r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𝑞</m:t>
                          </m:r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+21493760 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+864299970 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𝑞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+⋯</m:t>
                          </m:r>
                        </m:e>
                      </m:nary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140279"/>
                <a:ext cx="9296400" cy="988540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78638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3" grpId="0"/>
      <p:bldP spid="7" grpId="0"/>
      <p:bldP spid="8" grpId="0"/>
      <p:bldP spid="9" grpId="0"/>
      <p:bldP spid="12" grpId="0"/>
      <p:bldP spid="13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965" y="-2034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McKay &amp; Conway-Norton 1978-1979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-2" y="3554845"/>
                <a:ext cx="980430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C00000"/>
                    </a:solidFill>
                  </a:rPr>
                  <a:t>Now for every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𝑔</m:t>
                    </m:r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∈</m:t>
                    </m:r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𝕄</m:t>
                    </m:r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charset="0"/>
                      </a:rPr>
                      <m:t>  </m:t>
                    </m:r>
                  </m:oMath>
                </a14:m>
                <a:r>
                  <a:rPr lang="en-US" sz="3200" dirty="0" smtClean="0">
                    <a:solidFill>
                      <a:srgbClr val="C00000"/>
                    </a:solidFill>
                  </a:rPr>
                  <a:t>we can compute the character: </a:t>
                </a:r>
                <a:endParaRPr lang="en-US" sz="3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" y="3554845"/>
                <a:ext cx="9804303" cy="584775"/>
              </a:xfrm>
              <a:prstGeom prst="rect">
                <a:avLst/>
              </a:prstGeom>
              <a:blipFill rotWithShape="0">
                <a:blip r:embed="rId3"/>
                <a:stretch>
                  <a:fillRect l="-1555"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136712" y="1595491"/>
                <a:ext cx="8736106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 smtClean="0">
                    <a:solidFill>
                      <a:srgbClr val="7030A0"/>
                    </a:solidFill>
                  </a:rPr>
                  <a:t>Every solution defines an infinite-dimensional  </a:t>
                </a:r>
                <a:endParaRPr lang="en-US" sz="3200" b="0" i="1" dirty="0" smtClean="0">
                  <a:solidFill>
                    <a:srgbClr val="7030A0"/>
                  </a:solidFill>
                  <a:latin typeface="Cambria Math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ℤ</m:t>
                    </m:r>
                  </m:oMath>
                </a14:m>
                <a:r>
                  <a:rPr lang="en-US" sz="3200" b="0" dirty="0" smtClean="0">
                    <a:solidFill>
                      <a:srgbClr val="7030A0"/>
                    </a:solidFill>
                  </a:rPr>
                  <a:t>-graded  representation of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charset="0"/>
                      </a:rPr>
                      <m:t>𝕄</m:t>
                    </m:r>
                  </m:oMath>
                </a14:m>
                <a:endParaRPr lang="en-US" sz="3200" b="0" dirty="0" smtClean="0">
                  <a:solidFill>
                    <a:srgbClr val="7030A0"/>
                  </a:solidFill>
                </a:endParaRPr>
              </a:p>
              <a:p>
                <a:pPr algn="ctr"/>
                <a:endParaRPr lang="en-US" sz="3200" b="0" dirty="0" smtClean="0">
                  <a:solidFill>
                    <a:srgbClr val="7030A0"/>
                  </a:solidFill>
                </a:endParaRPr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712" y="1595491"/>
                <a:ext cx="8736106" cy="1569660"/>
              </a:xfrm>
              <a:prstGeom prst="rect">
                <a:avLst/>
              </a:prstGeom>
              <a:blipFill>
                <a:blip r:embed="rId4"/>
                <a:stretch>
                  <a:fillRect t="-46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634951" y="897645"/>
            <a:ext cx="8534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B050"/>
                </a:solidFill>
              </a:rPr>
              <a:t>Which, if any, of these solutions is interesting? </a:t>
            </a:r>
            <a:endParaRPr lang="en-US" sz="3200" dirty="0">
              <a:solidFill>
                <a:srgbClr val="00B05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73424" y="2771189"/>
                <a:ext cx="846268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𝑉</m:t>
                      </m:r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𝑞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−1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𝑅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⊕</m:t>
                      </m:r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𝑞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⊕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⊕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𝑞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⊕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800" b="0" i="1" smtClean="0">
                              <a:solidFill>
                                <a:srgbClr val="7030A0"/>
                              </a:solidFill>
                              <a:latin typeface="Cambria Math" charset="0"/>
                            </a:rPr>
                            <m:t>⊕</m:t>
                          </m:r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7030A0"/>
                                  </a:solidFill>
                                  <a:latin typeface="Cambria Math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en-US" sz="2800" b="0" i="1" smtClean="0">
                          <a:solidFill>
                            <a:srgbClr val="7030A0"/>
                          </a:solidFill>
                          <a:latin typeface="Cambria Math" charset="0"/>
                        </a:rPr>
                        <m:t>⊕⋯</m:t>
                      </m:r>
                    </m:oMath>
                  </m:oMathPara>
                </a14:m>
                <a:endParaRPr lang="en-US" sz="2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424" y="2771189"/>
                <a:ext cx="8462682" cy="523220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371600" y="4121997"/>
                <a:ext cx="54102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𝜒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𝑞</m:t>
                          </m:r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;</m:t>
                          </m:r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𝑔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≔</m:t>
                      </m:r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𝑇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𝑟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𝑉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charset="0"/>
                        </a:rPr>
                        <m:t> 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𝑔</m:t>
                          </m:r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 </m:t>
                          </m:r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𝑞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charset="0"/>
                            </a:rPr>
                            <m:t>𝑁</m:t>
                          </m:r>
                        </m:sup>
                      </m:sSup>
                    </m:oMath>
                  </m:oMathPara>
                </a14:m>
                <a:endParaRPr lang="en-US" sz="3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4121997"/>
                <a:ext cx="5410200" cy="584775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273424" y="4919008"/>
                <a:ext cx="8991600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 smtClean="0">
                    <a:solidFill>
                      <a:srgbClr val="FF0000"/>
                    </a:solidFill>
                  </a:rPr>
                  <a:t>A solution of the Sum-Dimension game </a:t>
                </a:r>
              </a:p>
              <a:p>
                <a:pPr algn="ctr"/>
                <a:r>
                  <a:rPr lang="en-US" sz="4000" dirty="0" smtClean="0">
                    <a:solidFill>
                      <a:srgbClr val="FF0000"/>
                    </a:solidFill>
                  </a:rPr>
                  <a:t>is </a:t>
                </a:r>
                <a:r>
                  <a:rPr lang="en-US" sz="4000" i="1" u="sng" dirty="0" smtClean="0">
                    <a:solidFill>
                      <a:srgbClr val="FF0000"/>
                    </a:solidFill>
                  </a:rPr>
                  <a:t>modular </a:t>
                </a:r>
                <a:r>
                  <a:rPr lang="en-US" sz="4000" dirty="0" smtClean="0">
                    <a:solidFill>
                      <a:srgbClr val="FF0000"/>
                    </a:solidFill>
                  </a:rPr>
                  <a:t> if the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𝜒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𝑞</m:t>
                        </m:r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;</m:t>
                        </m:r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𝑔</m:t>
                        </m:r>
                      </m:e>
                    </m:d>
                    <m:r>
                      <a:rPr lang="en-US" sz="4000" b="0" i="0" smtClean="0">
                        <a:solidFill>
                          <a:srgbClr val="FF0000"/>
                        </a:solidFill>
                        <a:latin typeface="Cambria Math" charset="0"/>
                      </a:rPr>
                      <m:t>  </m:t>
                    </m:r>
                  </m:oMath>
                </a14:m>
                <a:r>
                  <a:rPr lang="en-US" sz="4000" dirty="0" smtClean="0">
                    <a:solidFill>
                      <a:srgbClr val="FF0000"/>
                    </a:solidFill>
                  </a:rPr>
                  <a:t>is a modular function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4000" b="0" i="0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Γ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𝑚</m:t>
                        </m:r>
                      </m:e>
                    </m:d>
                    <m:r>
                      <a:rPr lang="en-US" sz="40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4000" dirty="0" smtClean="0">
                    <a:solidFill>
                      <a:srgbClr val="FF0000"/>
                    </a:solidFill>
                  </a:rPr>
                  <a:t>where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𝑔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𝑚</m:t>
                        </m:r>
                      </m:sup>
                    </m:sSup>
                    <m:r>
                      <a:rPr lang="en-US" sz="40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=1. </m:t>
                    </m:r>
                  </m:oMath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424" y="4919008"/>
                <a:ext cx="8991600" cy="1938992"/>
              </a:xfrm>
              <a:prstGeom prst="rect">
                <a:avLst/>
              </a:prstGeom>
              <a:blipFill>
                <a:blip r:embed="rId8"/>
                <a:stretch>
                  <a:fillRect t="-5660" b="-12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57792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762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Amazing Fact Of Monstrous Moonshine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23900" y="1828800"/>
            <a:ext cx="7924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33CC"/>
                </a:solidFill>
              </a:rPr>
              <a:t>There is a unique modular solution </a:t>
            </a:r>
          </a:p>
          <a:p>
            <a:r>
              <a:rPr lang="en-US" sz="4000" dirty="0">
                <a:solidFill>
                  <a:srgbClr val="0033CC"/>
                </a:solidFill>
              </a:rPr>
              <a:t> </a:t>
            </a:r>
            <a:r>
              <a:rPr lang="en-US" sz="4000" dirty="0" smtClean="0">
                <a:solidFill>
                  <a:srgbClr val="0033CC"/>
                </a:solidFill>
              </a:rPr>
              <a:t>    of the Sum-Dimension game! </a:t>
            </a:r>
            <a:endParaRPr lang="en-US" sz="4000" dirty="0">
              <a:solidFill>
                <a:srgbClr val="0033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143000" y="4114800"/>
                <a:ext cx="6477000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 smtClean="0">
                    <a:solidFill>
                      <a:srgbClr val="FF0000"/>
                    </a:solidFill>
                  </a:rPr>
                  <a:t>Moreover the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𝜒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𝑞</m:t>
                        </m:r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;</m:t>
                        </m:r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𝑔</m:t>
                        </m:r>
                      </m:e>
                    </m:d>
                  </m:oMath>
                </a14:m>
                <a:r>
                  <a:rPr lang="en-US" sz="4000" dirty="0" smtClean="0">
                    <a:solidFill>
                      <a:srgbClr val="FF0000"/>
                    </a:solidFill>
                  </a:rPr>
                  <a:t>  have </a:t>
                </a:r>
              </a:p>
              <a:p>
                <a:pPr algn="ctr"/>
                <a:r>
                  <a:rPr lang="en-US" sz="4000" dirty="0">
                    <a:solidFill>
                      <a:srgbClr val="FF0000"/>
                    </a:solidFill>
                  </a:rPr>
                  <a:t> </a:t>
                </a:r>
                <a:r>
                  <a:rPr lang="en-US" sz="4000" dirty="0" smtClean="0">
                    <a:solidFill>
                      <a:srgbClr val="FF0000"/>
                    </a:solidFill>
                  </a:rPr>
                  <a:t>   very remarkable properties</a:t>
                </a:r>
              </a:p>
              <a:p>
                <a:pPr algn="ctr"/>
                <a:r>
                  <a:rPr lang="en-US" sz="4000" dirty="0" smtClean="0">
                    <a:solidFill>
                      <a:srgbClr val="FF0000"/>
                    </a:solidFill>
                  </a:rPr>
                  <a:t>(``genus zero’’ etc.)  </a:t>
                </a:r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4114800"/>
                <a:ext cx="6477000" cy="1938992"/>
              </a:xfrm>
              <a:prstGeom prst="rect">
                <a:avLst/>
              </a:prstGeom>
              <a:blipFill>
                <a:blip r:embed="rId2"/>
                <a:stretch>
                  <a:fillRect t="-5660" r="-1507" b="-125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32697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798404" y="858946"/>
            <a:ext cx="6629400" cy="49720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57800" y="914400"/>
            <a:ext cx="43434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I learned of the explanation by rational CFT from Jeff’s talk at Santa Barbara in 1985, </a:t>
            </a:r>
          </a:p>
          <a:p>
            <a:r>
              <a:rPr lang="en-US" sz="3600" dirty="0" smtClean="0"/>
              <a:t>Explaining the work </a:t>
            </a:r>
          </a:p>
          <a:p>
            <a:r>
              <a:rPr lang="en-US" sz="3600" dirty="0"/>
              <a:t>o</a:t>
            </a:r>
            <a:r>
              <a:rPr lang="en-US" sz="3600" dirty="0" smtClean="0"/>
              <a:t>f FLM in physical </a:t>
            </a:r>
          </a:p>
          <a:p>
            <a:r>
              <a:rPr lang="en-US" sz="3600" dirty="0"/>
              <a:t>t</a:t>
            </a:r>
            <a:r>
              <a:rPr lang="en-US" sz="3600" dirty="0" smtClean="0"/>
              <a:t>erms 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232323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351" y="838199"/>
            <a:ext cx="9152351" cy="529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386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77" y="0"/>
            <a:ext cx="9067800" cy="10801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251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76475" y="0"/>
            <a:ext cx="4076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0033CC"/>
                </a:solidFill>
              </a:rPr>
              <a:t>Brilliant paper.  </a:t>
            </a:r>
            <a:endParaRPr lang="en-US" sz="4800" dirty="0">
              <a:solidFill>
                <a:srgbClr val="0033C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762000" y="1804059"/>
                <a:ext cx="373380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6000" b="0" i="1" smtClean="0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6000" b="0" i="1" smtClean="0">
                          <a:latin typeface="Cambria Math" panose="02040503050406030204" pitchFamily="18" charset="0"/>
                        </a:rPr>
                        <m:t>=  </m:t>
                      </m:r>
                      <m:r>
                        <a:rPr lang="en-US" sz="6000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sz="6000" b="0" i="1" smtClean="0">
                          <a:latin typeface="Cambria Math" panose="02040503050406030204" pitchFamily="18" charset="0"/>
                        </a:rPr>
                        <m:t> ℏ </m:t>
                      </m:r>
                      <m:r>
                        <a:rPr lang="en-US" sz="6000" b="0" i="0" smtClean="0">
                          <a:latin typeface="Cambria Math" panose="02040503050406030204" pitchFamily="18" charset="0"/>
                        </a:rPr>
                        <m:t>𝛻</m:t>
                      </m:r>
                    </m:oMath>
                  </m:oMathPara>
                </a14:m>
                <a:endParaRPr lang="en-US" sz="60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1804059"/>
                <a:ext cx="3733800" cy="101566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228600" y="2966948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0033CC"/>
                </a:solidFill>
              </a:rPr>
              <a:t> What is the actual supercurrent? </a:t>
            </a:r>
            <a:endParaRPr lang="en-US" sz="4800" dirty="0">
              <a:solidFill>
                <a:srgbClr val="0033C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4039816"/>
            <a:ext cx="82296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7030A0"/>
                </a:solidFill>
              </a:rPr>
              <a:t>Today I will fill in this gap. </a:t>
            </a:r>
          </a:p>
          <a:p>
            <a:pPr algn="ctr"/>
            <a:r>
              <a:rPr lang="en-US" sz="4400" dirty="0" smtClean="0">
                <a:solidFill>
                  <a:srgbClr val="7030A0"/>
                </a:solidFill>
              </a:rPr>
              <a:t>It is very recent work with R. Singh, making heavy use of ideas from </a:t>
            </a:r>
          </a:p>
          <a:p>
            <a:pPr algn="ctr"/>
            <a:r>
              <a:rPr lang="en-US" sz="4400" dirty="0">
                <a:solidFill>
                  <a:srgbClr val="7030A0"/>
                </a:solidFill>
              </a:rPr>
              <a:t>m</a:t>
            </a:r>
            <a:r>
              <a:rPr lang="en-US" sz="4400" dirty="0" smtClean="0">
                <a:solidFill>
                  <a:srgbClr val="7030A0"/>
                </a:solidFill>
              </a:rPr>
              <a:t>y most recent paper with Jeff. </a:t>
            </a:r>
            <a:endParaRPr lang="en-US" sz="4400" dirty="0">
              <a:solidFill>
                <a:srgbClr val="7030A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29200" y="1812327"/>
            <a:ext cx="381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Really?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1025" y="866008"/>
            <a:ext cx="80295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C00000"/>
                </a:solidFill>
              </a:rPr>
              <a:t>But there are two problems: </a:t>
            </a:r>
            <a:endParaRPr lang="en-US" sz="4800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79705" y="1711726"/>
            <a:ext cx="1828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>
                <a:solidFill>
                  <a:srgbClr val="FF0000"/>
                </a:solidFill>
              </a:rPr>
              <a:t>-</a:t>
            </a:r>
            <a:endParaRPr lang="en-US" sz="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988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229600" cy="1143000"/>
          </a:xfrm>
        </p:spPr>
        <p:txBody>
          <a:bodyPr/>
          <a:lstStyle/>
          <a:p>
            <a:r>
              <a:rPr lang="en-US" dirty="0" smtClean="0"/>
              <a:t>New Moonshine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219200" y="1295400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Eguchi</a:t>
            </a:r>
            <a:r>
              <a:rPr lang="en-US" sz="3600" dirty="0" smtClean="0"/>
              <a:t>, </a:t>
            </a:r>
            <a:r>
              <a:rPr lang="en-US" sz="3600" dirty="0" err="1" smtClean="0"/>
              <a:t>Ooguri</a:t>
            </a:r>
            <a:r>
              <a:rPr lang="en-US" sz="3600" dirty="0" smtClean="0"/>
              <a:t>, </a:t>
            </a:r>
            <a:r>
              <a:rPr lang="en-US" sz="3600" dirty="0" err="1" smtClean="0"/>
              <a:t>Tachikawa</a:t>
            </a:r>
            <a:r>
              <a:rPr lang="en-US" sz="3600" dirty="0" smtClean="0"/>
              <a:t> 2010  </a:t>
            </a:r>
            <a:endParaRPr lang="en-US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457200" y="2413456"/>
            <a:ext cx="7772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There are analogous moonshine phenomena relating the elliptic genus of K3 to M24.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7992" y="4639507"/>
            <a:ext cx="7696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00FF"/>
                </a:solidFill>
              </a:rPr>
              <a:t>Cheng, Duncan, Harvey (2012,2013)  </a:t>
            </a:r>
          </a:p>
          <a:p>
            <a:pPr algn="ctr"/>
            <a:r>
              <a:rPr lang="en-US" sz="3600" dirty="0" smtClean="0">
                <a:solidFill>
                  <a:srgbClr val="0000FF"/>
                </a:solidFill>
              </a:rPr>
              <a:t>“Umbral Moonshine” </a:t>
            </a:r>
            <a:endParaRPr lang="en-US" sz="36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637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The New Moonshine Phenomena Remain </a:t>
            </a:r>
            <a:r>
              <a:rPr lang="en-US" dirty="0" smtClean="0"/>
              <a:t>Unexplained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81000" y="2803830"/>
            <a:ext cx="84201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smtClean="0">
                <a:solidFill>
                  <a:srgbClr val="DF09C7"/>
                </a:solidFill>
              </a:rPr>
              <a:t>Despite 12 years of intense effort by a small, </a:t>
            </a:r>
          </a:p>
          <a:p>
            <a:r>
              <a:rPr lang="en-US" sz="3600" i="1" dirty="0" smtClean="0">
                <a:solidFill>
                  <a:srgbClr val="DF09C7"/>
                </a:solidFill>
              </a:rPr>
              <a:t>but </a:t>
            </a:r>
            <a:r>
              <a:rPr lang="en-US" sz="3600" i="1" dirty="0">
                <a:solidFill>
                  <a:srgbClr val="DF09C7"/>
                </a:solidFill>
              </a:rPr>
              <a:t> </a:t>
            </a:r>
            <a:r>
              <a:rPr lang="en-US" sz="3600" i="1" dirty="0" smtClean="0">
                <a:solidFill>
                  <a:srgbClr val="DF09C7"/>
                </a:solidFill>
              </a:rPr>
              <a:t>devoted, community of physicists and </a:t>
            </a:r>
          </a:p>
          <a:p>
            <a:r>
              <a:rPr lang="en-US" sz="3600" i="1" dirty="0" smtClean="0">
                <a:solidFill>
                  <a:srgbClr val="DF09C7"/>
                </a:solidFill>
              </a:rPr>
              <a:t>mathematicians…. </a:t>
            </a:r>
            <a:endParaRPr lang="en-US" sz="3600" i="1" dirty="0">
              <a:solidFill>
                <a:srgbClr val="DF09C7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4788008"/>
            <a:ext cx="91439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33CC"/>
                </a:solidFill>
              </a:rPr>
              <a:t>We don’t understand something about symmetries </a:t>
            </a:r>
          </a:p>
          <a:p>
            <a:r>
              <a:rPr lang="en-US" sz="3200" dirty="0">
                <a:solidFill>
                  <a:srgbClr val="0033CC"/>
                </a:solidFill>
              </a:rPr>
              <a:t> </a:t>
            </a:r>
            <a:r>
              <a:rPr lang="en-US" sz="3200" dirty="0" smtClean="0">
                <a:solidFill>
                  <a:srgbClr val="0033CC"/>
                </a:solidFill>
              </a:rPr>
              <a:t>                 of 2d conformal field theories.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6210" y="6133474"/>
            <a:ext cx="65493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33CC"/>
                </a:solidFill>
              </a:rPr>
              <a:t>It might be something important. </a:t>
            </a:r>
            <a:endParaRPr lang="en-US" sz="3600" dirty="0">
              <a:solidFill>
                <a:srgbClr val="0033C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53200" y="6164251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7030A0"/>
                </a:solidFill>
              </a:rPr>
              <a:t>Or maybe not. </a:t>
            </a:r>
            <a:endParaRPr lang="en-US" sz="3200" dirty="0">
              <a:solidFill>
                <a:srgbClr val="7030A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" y="1335253"/>
            <a:ext cx="8496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C00000"/>
                </a:solidFill>
              </a:rPr>
              <a:t>There is no known analog of the FLM </a:t>
            </a:r>
          </a:p>
          <a:p>
            <a:pPr algn="ctr"/>
            <a:r>
              <a:rPr lang="en-US" sz="3600" dirty="0" smtClean="0">
                <a:solidFill>
                  <a:srgbClr val="C00000"/>
                </a:solidFill>
              </a:rPr>
              <a:t>construction explaining umbral moonshine.  </a:t>
            </a:r>
            <a:endParaRPr lang="en-US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126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4767" y="381000"/>
            <a:ext cx="8686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0033CC"/>
                </a:solidFill>
              </a:rPr>
              <a:t>In one of our (several) attempts to explain these phenomena Jeff and I discovered a curious relation between supercurrents in certain </a:t>
            </a:r>
            <a:r>
              <a:rPr lang="en-US" sz="4000" dirty="0" err="1" smtClean="0">
                <a:solidFill>
                  <a:srgbClr val="0033CC"/>
                </a:solidFill>
              </a:rPr>
              <a:t>superconformal</a:t>
            </a:r>
            <a:r>
              <a:rPr lang="en-US" sz="4000" dirty="0" smtClean="0">
                <a:solidFill>
                  <a:srgbClr val="0033CC"/>
                </a:solidFill>
              </a:rPr>
              <a:t> 2d field theories and quantum error correcting codes. </a:t>
            </a:r>
            <a:endParaRPr lang="en-US" sz="4000" dirty="0">
              <a:solidFill>
                <a:srgbClr val="0033CC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005" y="4495800"/>
            <a:ext cx="8264324" cy="197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587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r>
              <a:rPr lang="en-US" dirty="0" smtClean="0"/>
              <a:t>A WZW Model Equivalent To K3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6201" y="1140941"/>
            <a:ext cx="8915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 Amazing result of GTVW:  The supersymmetric </a:t>
            </a:r>
          </a:p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sigma model on a special K3 surface is isomorphic </a:t>
            </a:r>
          </a:p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to the product of 6 copies of (a spin lift of a) </a:t>
            </a:r>
          </a:p>
          <a:p>
            <a:pPr algn="ctr"/>
            <a:r>
              <a:rPr lang="en-US" sz="3200" b="1" i="1" u="sng" dirty="0" smtClean="0">
                <a:solidFill>
                  <a:srgbClr val="FF0000"/>
                </a:solidFill>
              </a:rPr>
              <a:t>bosonic</a:t>
            </a:r>
            <a:r>
              <a:rPr lang="en-US" sz="3200" dirty="0" smtClean="0">
                <a:solidFill>
                  <a:srgbClr val="FF0000"/>
                </a:solidFill>
              </a:rPr>
              <a:t>  k=1 SU(2) WZW model !</a:t>
            </a:r>
            <a:endParaRPr lang="en-US" sz="32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-490150" y="3356868"/>
                <a:ext cx="9601199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 smtClean="0">
                    <a:solidFill>
                      <a:srgbClr val="7030A0"/>
                    </a:solidFill>
                  </a:rPr>
                  <a:t>So it must be possible to write </a:t>
                </a:r>
              </a:p>
              <a:p>
                <a:pPr algn="ctr"/>
                <a:r>
                  <a:rPr lang="en-US" sz="4000" dirty="0" smtClean="0">
                    <a:solidFill>
                      <a:srgbClr val="7030A0"/>
                    </a:solidFill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</m:sSub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4000" dirty="0" smtClean="0">
                    <a:solidFill>
                      <a:srgbClr val="7030A0"/>
                    </a:solidFill>
                  </a:rPr>
                  <a:t> of dimension  (3/2,0)  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90150" y="3356868"/>
                <a:ext cx="9601199" cy="1323439"/>
              </a:xfrm>
              <a:prstGeom prst="rect">
                <a:avLst/>
              </a:prstGeom>
              <a:blipFill>
                <a:blip r:embed="rId3"/>
                <a:stretch>
                  <a:fillRect t="-8295" b="-18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96215" y="4908084"/>
                <a:ext cx="8446770" cy="15840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  <m:d>
                        <m:dPr>
                          <m:ctrlP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sSub>
                        <m:sSubPr>
                          <m:ctrlP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  <m:d>
                        <m:dPr>
                          <m:ctrlP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d>
                      <m:r>
                        <a:rPr lang="en-US" sz="36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sz="36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acc>
                                <m:accPr>
                                  <m:chr m:val="̂"/>
                                  <m:ctrlPr>
                                    <a:rPr lang="en-US" sz="36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acc>
                            </m:num>
                            <m:den>
                              <m:r>
                                <a:rPr lang="en-US" sz="36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num>
                        <m:den>
                          <m:sSup>
                            <m:sSupPr>
                              <m:ctrlPr>
                                <a:rPr lang="en-US" sz="36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36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  <m:r>
                                    <a:rPr lang="en-US" sz="36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36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36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en-US" sz="36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sz="36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6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36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  <m:d>
                            <m:dPr>
                              <m:ctrlPr>
                                <a:rPr lang="en-US" sz="36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d>
                        </m:num>
                        <m:den>
                          <m: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+⋯</m:t>
                      </m:r>
                    </m:oMath>
                  </m:oMathPara>
                </a14:m>
                <a:endParaRPr lang="en-US" sz="36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215" y="4908084"/>
                <a:ext cx="8446770" cy="158402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42913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229600" cy="1143000"/>
          </a:xfrm>
        </p:spPr>
        <p:txBody>
          <a:bodyPr/>
          <a:lstStyle/>
          <a:p>
            <a:r>
              <a:rPr lang="en-US" dirty="0" smtClean="0"/>
              <a:t>Chiral Fields Of Dimension 3/2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133600" y="4004163"/>
                <a:ext cx="46482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7030A0"/>
                    </a:solidFill>
                  </a:rPr>
                  <a:t>So in WZW for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𝑆𝑈</m:t>
                    </m:r>
                    <m:sSup>
                      <m:sSupPr>
                        <m:ctrlP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e>
                      <m:sup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600" y="4004163"/>
                <a:ext cx="4648200" cy="584775"/>
              </a:xfrm>
              <a:prstGeom prst="rect">
                <a:avLst/>
              </a:prstGeom>
              <a:blipFill>
                <a:blip r:embed="rId2"/>
                <a:stretch>
                  <a:fillRect l="-3277"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-76200" y="4657067"/>
                <a:ext cx="7251472" cy="10468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 …, 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b>
                          </m:sSub>
                        </m:sub>
                      </m:sSub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≔ </m:t>
                      </m:r>
                      <m:func>
                        <m:func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f>
                                <m:fPr>
                                  <m:ctrlP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ad>
                                    <m:radPr>
                                      <m:degHide m:val="on"/>
                                      <m:ctrlP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rad>
                                </m:num>
                                <m:den>
                                  <m: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d>
                                <m:dPr>
                                  <m:ctrlP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𝜖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𝜖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+⋯+</m:t>
                                  </m:r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𝜖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6</m:t>
                                      </m:r>
                                    </m:sub>
                                  </m:sSub>
                                  <m: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6</m:t>
                                      </m:r>
                                    </m:sub>
                                  </m:sSub>
                                  <m: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6200" y="4657067"/>
                <a:ext cx="7251472" cy="104689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7109369" y="5007680"/>
                <a:ext cx="2209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∈{ ±1 </m:t>
                      </m:r>
                      <m:r>
                        <m:rPr>
                          <m:lit/>
                        </m:rPr>
                        <a:rPr lang="en-US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9369" y="5007680"/>
                <a:ext cx="2209800" cy="461665"/>
              </a:xfrm>
              <a:prstGeom prst="rect">
                <a:avLst/>
              </a:prstGeom>
              <a:blipFill>
                <a:blip r:embed="rId4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81000" y="5943600"/>
                <a:ext cx="8077200" cy="645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⇒ 2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  <m:r>
                      <a:rPr lang="en-US" sz="24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 smtClean="0">
                    <a:solidFill>
                      <a:srgbClr val="0033CC"/>
                    </a:solidFill>
                  </a:rPr>
                  <a:t> vertex operators of conformal dimension =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4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e>
                    </m:d>
                    <m:r>
                      <a:rPr lang="en-US" sz="24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×6=</m:t>
                    </m:r>
                    <m:f>
                      <m:fPr>
                        <m:ctrlPr>
                          <a:rPr lang="en-US" sz="24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4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5943600"/>
                <a:ext cx="8077200" cy="645048"/>
              </a:xfrm>
              <a:prstGeom prst="rect">
                <a:avLst/>
              </a:prstGeom>
              <a:blipFill>
                <a:blip r:embed="rId5"/>
                <a:stretch>
                  <a:fillRect b="-75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09600" y="1149573"/>
                <a:ext cx="83820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𝑆𝑈</m:t>
                    </m:r>
                    <m:sSub>
                      <m:sSubPr>
                        <m:ctrlP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36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6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e>
                      <m:sub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</m:sSub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3600" dirty="0" smtClean="0">
                    <a:solidFill>
                      <a:srgbClr val="0000FF"/>
                    </a:solidFill>
                  </a:rPr>
                  <a:t>Periodic boson with </a:t>
                </a:r>
                <a14:m>
                  <m:oMath xmlns:m="http://schemas.openxmlformats.org/officeDocument/2006/math">
                    <m:r>
                      <a:rPr lang="en-US" sz="36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sz="36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=1 </m:t>
                    </m:r>
                  </m:oMath>
                </a14:m>
                <a:r>
                  <a:rPr lang="en-US" sz="3600" dirty="0" smtClean="0">
                    <a:solidFill>
                      <a:srgbClr val="0000FF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3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1149573"/>
                <a:ext cx="8382000" cy="646331"/>
              </a:xfrm>
              <a:prstGeom prst="rect">
                <a:avLst/>
              </a:prstGeom>
              <a:blipFill>
                <a:blip r:embed="rId6"/>
                <a:stretch>
                  <a:fillRect t="-15094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844436" y="2035547"/>
                <a:ext cx="8147164" cy="10256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4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±</m:t>
                        </m:r>
                        <m:f>
                          <m:fPr>
                            <m:ctrlPr>
                              <a:rPr lang="en-US" sz="4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US" sz="40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4000" b="0" i="1" smtClean="0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e>
                            </m:rad>
                          </m:den>
                        </m:f>
                        <m:r>
                          <a:rPr lang="en-US" sz="4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d>
                          <m:dPr>
                            <m:ctrlPr>
                              <a:rPr lang="en-US" sz="4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40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</m:d>
                      </m:sup>
                    </m:sSup>
                    <m:r>
                      <a:rPr lang="en-US" sz="4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  </m:t>
                    </m:r>
                  </m:oMath>
                </a14:m>
                <a:r>
                  <a:rPr lang="en-US" sz="4000" dirty="0" smtClean="0">
                    <a:solidFill>
                      <a:srgbClr val="C00000"/>
                    </a:solidFill>
                  </a:rPr>
                  <a:t> SU(2) doublet (``Qbit’’)   </a:t>
                </a:r>
                <a:endParaRPr lang="en-US" sz="4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436" y="2035547"/>
                <a:ext cx="8147164" cy="1025602"/>
              </a:xfrm>
              <a:prstGeom prst="rect">
                <a:avLst/>
              </a:prstGeom>
              <a:blipFill>
                <a:blip r:embed="rId7"/>
                <a:stretch>
                  <a:fillRect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031818" y="3181461"/>
                <a:ext cx="643578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solidFill>
                      <a:srgbClr val="0033CC"/>
                    </a:solidFill>
                  </a:rPr>
                  <a:t>Conformal dimension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=1/4</m:t>
                    </m:r>
                  </m:oMath>
                </a14:m>
                <a:endParaRPr lang="en-US" sz="40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1818" y="3181461"/>
                <a:ext cx="6435782" cy="707886"/>
              </a:xfrm>
              <a:prstGeom prst="rect">
                <a:avLst/>
              </a:prstGeom>
              <a:blipFill>
                <a:blip r:embed="rId8"/>
                <a:stretch>
                  <a:fillRect l="-3314"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99434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11" grpId="0"/>
      <p:bldP spid="12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229600" cy="1143000"/>
          </a:xfrm>
        </p:spPr>
        <p:txBody>
          <a:bodyPr/>
          <a:lstStyle/>
          <a:p>
            <a:r>
              <a:rPr lang="en-US" dirty="0" smtClean="0"/>
              <a:t>Chiral Fields Of Dimension 3/2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0" y="1392490"/>
                <a:ext cx="7251472" cy="10468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 …, 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𝜖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b>
                          </m:sSub>
                        </m:sub>
                      </m:sSub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≔ </m:t>
                      </m:r>
                      <m:func>
                        <m:func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ctrlP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f>
                                <m:fPr>
                                  <m:ctrlP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ad>
                                    <m:radPr>
                                      <m:degHide m:val="on"/>
                                      <m:ctrlP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rad>
                                </m:num>
                                <m:den>
                                  <m: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d>
                                <m:dPr>
                                  <m:ctrlP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𝜖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  <m: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𝜖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  <m: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+⋯+</m:t>
                                  </m:r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𝜖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6</m:t>
                                      </m:r>
                                    </m:sub>
                                  </m:sSub>
                                  <m: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𝑋</m:t>
                                      </m:r>
                                    </m:e>
                                    <m:sub>
                                      <m:r>
                                        <a:rPr lang="en-US" sz="2400" b="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6</m:t>
                                      </m:r>
                                    </m:sub>
                                  </m:sSub>
                                  <m:r>
                                    <a:rPr lang="en-US" sz="2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lang="en-US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392490"/>
                <a:ext cx="7251472" cy="104689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7086600" y="1669958"/>
                <a:ext cx="2209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∈{ ±1 </m:t>
                      </m:r>
                      <m:r>
                        <m:rPr>
                          <m:lit/>
                        </m:rPr>
                        <a:rPr lang="en-US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}</m:t>
                      </m:r>
                      <m:r>
                        <a:rPr lang="en-US" sz="2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6600" y="1669958"/>
                <a:ext cx="2209800" cy="461665"/>
              </a:xfrm>
              <a:prstGeom prst="rect">
                <a:avLst/>
              </a:prstGeom>
              <a:blipFill>
                <a:blip r:embed="rId3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458" y="2966338"/>
                <a:ext cx="9293942" cy="11222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0" dirty="0" smtClean="0">
                    <a:solidFill>
                      <a:srgbClr val="C00000"/>
                    </a:solidFill>
                  </a:rPr>
                  <a:t> 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𝜖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𝜖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,…, </m:t>
                        </m:r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𝜖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6</m:t>
                            </m:r>
                          </m:sub>
                        </m:sSub>
                      </m:sub>
                    </m:sSub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smtClean="0">
                    <a:solidFill>
                      <a:srgbClr val="C00000"/>
                    </a:solidFill>
                  </a:rPr>
                  <a:t>  span 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smtClean="0">
                    <a:solidFill>
                      <a:srgbClr val="C00000"/>
                    </a:solidFill>
                  </a:rPr>
                  <a:t> dimensional vector space </a:t>
                </a:r>
              </a:p>
              <a:p>
                <a:r>
                  <a:rPr lang="en-US" sz="3200" dirty="0" smtClean="0">
                    <a:solidFill>
                      <a:srgbClr val="C00000"/>
                    </a:solidFill>
                  </a:rPr>
                  <a:t>                      of holomorphic (3/2,0) operators. </a:t>
                </a:r>
                <a:endParaRPr lang="en-US" sz="3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8" y="2966338"/>
                <a:ext cx="9293942" cy="1122295"/>
              </a:xfrm>
              <a:prstGeom prst="rect">
                <a:avLst/>
              </a:prstGeom>
              <a:blipFill>
                <a:blip r:embed="rId4"/>
                <a:stretch>
                  <a:fillRect t="-5978" b="-17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593008" y="4437349"/>
            <a:ext cx="81128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7030A0"/>
                </a:solidFill>
              </a:rPr>
              <a:t>Identify this space with the space of states in a </a:t>
            </a:r>
          </a:p>
          <a:p>
            <a:pPr algn="ctr"/>
            <a:r>
              <a:rPr lang="en-US" sz="3200" dirty="0" smtClean="0">
                <a:solidFill>
                  <a:srgbClr val="7030A0"/>
                </a:solidFill>
              </a:rPr>
              <a:t>system of 6 Qbits. </a:t>
            </a:r>
            <a:endParaRPr lang="en-US" sz="3200" dirty="0">
              <a:solidFill>
                <a:srgbClr val="7030A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752600" y="5863283"/>
                <a:ext cx="5616153" cy="6694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600" dirty="0" smtClean="0">
                    <a:solidFill>
                      <a:srgbClr val="0033CC"/>
                    </a:solidFill>
                  </a:rPr>
                  <a:t>For any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3600" i="1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36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600" i="1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3600" i="1">
                                    <a:solidFill>
                                      <a:srgbClr val="0033CC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600" i="1">
                                    <a:solidFill>
                                      <a:srgbClr val="0033CC"/>
                                    </a:solidFill>
                                    <a:latin typeface="Cambria Math" panose="02040503050406030204" pitchFamily="18" charset="0"/>
                                  </a:rPr>
                                  <m:t>ℂ</m:t>
                                </m:r>
                              </m:e>
                              <m:sup>
                                <m:r>
                                  <a:rPr lang="en-US" sz="3600" i="1">
                                    <a:solidFill>
                                      <a:srgbClr val="0033CC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36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⊗6</m:t>
                        </m:r>
                      </m:sup>
                    </m:sSup>
                    <m:r>
                      <a:rPr lang="en-US" sz="3600" i="1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>
                    <a:solidFill>
                      <a:srgbClr val="0033CC"/>
                    </a:solidFill>
                  </a:rPr>
                  <a:t> write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36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endParaRPr lang="en-US" sz="36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2600" y="5863283"/>
                <a:ext cx="5616153" cy="669414"/>
              </a:xfrm>
              <a:prstGeom prst="rect">
                <a:avLst/>
              </a:prstGeom>
              <a:blipFill>
                <a:blip r:embed="rId5"/>
                <a:stretch>
                  <a:fillRect l="-3366" t="-10000" b="-3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37746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9" grpId="0"/>
      <p:bldP spid="10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50" y="0"/>
            <a:ext cx="8229600" cy="1143000"/>
          </a:xfrm>
        </p:spPr>
        <p:txBody>
          <a:bodyPr/>
          <a:lstStyle/>
          <a:p>
            <a:r>
              <a:rPr lang="en-US" dirty="0" smtClean="0"/>
              <a:t>Which Ones Are Supercurrents?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40030" y="1819912"/>
                <a:ext cx="8915400" cy="9270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acc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sSubSup>
                            <m:sSubSup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  <m:sup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bSup>
                        </m:den>
                      </m:f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acc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acc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p>
                          </m:sSup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sSubSup>
                            <m:sSubSup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  <m:sup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p>
                      </m:sSup>
                      <m:d>
                        <m:d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acc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𝐴𝐵</m:t>
                              </m:r>
                            </m:sup>
                          </m:sSup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</m:sSub>
                        </m:den>
                      </m:f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p>
                      </m:sSup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p>
                      </m:sSup>
                      <m:d>
                        <m:d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+⋯</m:t>
                      </m:r>
                    </m:oMath>
                  </m:oMathPara>
                </a14:m>
                <a:endParaRPr lang="en-US" sz="24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030" y="1819912"/>
                <a:ext cx="8915400" cy="92704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230630" y="4067758"/>
                <a:ext cx="6934200" cy="5861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3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200" b="0" i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p>
                    </m:sSup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sz="3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200" b="0" i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𝐴𝐵</m:t>
                        </m:r>
                      </m:sup>
                    </m:sSup>
                  </m:oMath>
                </a14:m>
                <a:r>
                  <a:rPr lang="en-US" sz="3200" dirty="0" smtClean="0">
                    <a:solidFill>
                      <a:srgbClr val="0033CC"/>
                    </a:solidFill>
                  </a:rPr>
                  <a:t> generate 1- and 2- </a:t>
                </a:r>
                <a:r>
                  <a:rPr lang="en-US" sz="3200" dirty="0">
                    <a:solidFill>
                      <a:srgbClr val="0033CC"/>
                    </a:solidFill>
                  </a:rPr>
                  <a:t>Q</a:t>
                </a:r>
                <a:r>
                  <a:rPr lang="en-US" sz="3200" dirty="0" smtClean="0">
                    <a:solidFill>
                      <a:srgbClr val="0033CC"/>
                    </a:solidFill>
                  </a:rPr>
                  <a:t>bit errors </a:t>
                </a:r>
                <a:endParaRPr lang="en-US" sz="32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0630" y="4067758"/>
                <a:ext cx="6934200" cy="586186"/>
              </a:xfrm>
              <a:prstGeom prst="rect">
                <a:avLst/>
              </a:prstGeom>
              <a:blipFill>
                <a:blip r:embed="rId3"/>
                <a:stretch>
                  <a:fillRect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52400" y="3176046"/>
                <a:ext cx="8877300" cy="4626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p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p>
                    </m:sSup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 smtClean="0">
                    <a:solidFill>
                      <a:srgbClr val="7030A0"/>
                    </a:solidFill>
                  </a:rPr>
                  <a:t> : generators of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𝑆𝑈</m:t>
                    </m:r>
                    <m:sSup>
                      <m:sSupPr>
                        <m:ctrlP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d>
                      </m:e>
                      <m:sup>
                        <m:r>
                          <a:rPr lang="en-US" sz="2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 smtClean="0">
                    <a:solidFill>
                      <a:srgbClr val="7030A0"/>
                    </a:solidFill>
                  </a:rPr>
                  <a:t> affine Lie algebra,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=1, …,  3⋅6=18 </m:t>
                    </m:r>
                  </m:oMath>
                </a14:m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3176046"/>
                <a:ext cx="8877300" cy="462627"/>
              </a:xfrm>
              <a:prstGeom prst="rect">
                <a:avLst/>
              </a:prstGeom>
              <a:blipFill>
                <a:blip r:embed="rId4"/>
                <a:stretch>
                  <a:fillRect l="-481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514600" y="1077412"/>
                <a:ext cx="52578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smtClean="0"/>
                  <a:t> have OPE’s: </a:t>
                </a:r>
                <a:endParaRPr lang="en-US" sz="32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600" y="1077412"/>
                <a:ext cx="5257800" cy="584775"/>
              </a:xfrm>
              <a:prstGeom prst="rect">
                <a:avLst/>
              </a:prstGeom>
              <a:blipFill>
                <a:blip r:embed="rId5"/>
                <a:stretch>
                  <a:fillRect l="-3016"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009650" y="4864935"/>
                <a:ext cx="6934200" cy="12524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  <m:d>
                        <m:dPr>
                          <m:ctrlP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  <m:d>
                        <m:dPr>
                          <m:ctrlP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acc>
                                <m:accPr>
                                  <m:chr m:val="̂"/>
                                  <m:ctrlPr>
                                    <a:rPr lang="en-US" sz="28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</m:acc>
                            </m:num>
                            <m:den>
                              <m: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num>
                        <m:den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8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  <m:r>
                                    <a:rPr lang="en-US" sz="28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8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en-US" sz="28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d>
                        </m:num>
                        <m:den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+⋯</m:t>
                      </m:r>
                    </m:oMath>
                  </m:oMathPara>
                </a14:m>
                <a:endParaRPr lang="en-US" sz="28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9650" y="4864935"/>
                <a:ext cx="6934200" cy="125245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Oval 8"/>
          <p:cNvSpPr/>
          <p:nvPr/>
        </p:nvSpPr>
        <p:spPr>
          <a:xfrm>
            <a:off x="4267200" y="1382958"/>
            <a:ext cx="4572000" cy="167490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857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8" grpId="0"/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229600" cy="1143000"/>
          </a:xfrm>
        </p:spPr>
        <p:txBody>
          <a:bodyPr/>
          <a:lstStyle/>
          <a:p>
            <a:r>
              <a:rPr lang="en-US" dirty="0" smtClean="0"/>
              <a:t>N=1 Generator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16096" y="1091106"/>
                <a:ext cx="851701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smtClean="0">
                    <a:solidFill>
                      <a:srgbClr val="0033CC"/>
                    </a:solidFill>
                  </a:rPr>
                  <a:t>Up to global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 smtClean="0">
                    <a:solidFill>
                      <a:srgbClr val="0033CC"/>
                    </a:solidFill>
                  </a:rPr>
                  <a:t> symmetry there is a unique N=1 generator. </a:t>
                </a:r>
                <a:endParaRPr lang="en-US" sz="28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096" y="1091106"/>
                <a:ext cx="8517012" cy="523220"/>
              </a:xfrm>
              <a:prstGeom prst="rect">
                <a:avLst/>
              </a:prstGeom>
              <a:blipFill>
                <a:blip r:embed="rId2"/>
                <a:stretch>
                  <a:fillRect l="-1431" t="-11628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-76200" y="2742960"/>
                <a:ext cx="89916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Ψ</m:t>
                      </m:r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∅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123456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+(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1234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3456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+1256])+</m:t>
                      </m:r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34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+[56])</m:t>
                      </m:r>
                    </m:oMath>
                  </m:oMathPara>
                </a14:m>
                <a:endParaRPr lang="en-US" sz="2000" b="0" i="1" dirty="0" smtClean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 (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135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245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236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+[146])−</m:t>
                      </m:r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246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+235]+[136]+[145]) </m:t>
                      </m:r>
                    </m:oMath>
                  </m:oMathPara>
                </a14:m>
                <a:endParaRPr lang="en-US" sz="2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6200" y="2742960"/>
                <a:ext cx="8991600" cy="707886"/>
              </a:xfrm>
              <a:prstGeom prst="rect">
                <a:avLst/>
              </a:prstGeom>
              <a:blipFill>
                <a:blip r:embed="rId3"/>
                <a:stretch>
                  <a:fillRect b="-7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204666" y="5257800"/>
            <a:ext cx="891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B050"/>
                </a:solidFill>
              </a:rPr>
              <a:t>Is there a </a:t>
            </a:r>
            <a:r>
              <a:rPr lang="en-US" sz="3600" i="1" u="sng" dirty="0" smtClean="0">
                <a:solidFill>
                  <a:srgbClr val="00B050"/>
                </a:solidFill>
              </a:rPr>
              <a:t>code</a:t>
            </a:r>
            <a:r>
              <a:rPr lang="en-US" sz="3600" dirty="0" smtClean="0">
                <a:solidFill>
                  <a:srgbClr val="00B050"/>
                </a:solidFill>
              </a:rPr>
              <a:t> governing this quantum state? 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47800" y="6019800"/>
            <a:ext cx="6553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16355A"/>
                </a:solidFill>
              </a:rPr>
              <a:t>Yes!! It is the ``</a:t>
            </a:r>
            <a:r>
              <a:rPr lang="en-US" sz="4400" dirty="0" err="1" smtClean="0">
                <a:solidFill>
                  <a:srgbClr val="16355A"/>
                </a:solidFill>
              </a:rPr>
              <a:t>hexacode</a:t>
            </a:r>
            <a:r>
              <a:rPr lang="en-US" sz="4400" dirty="0" smtClean="0">
                <a:solidFill>
                  <a:srgbClr val="16355A"/>
                </a:solidFill>
              </a:rPr>
              <a:t>’’ </a:t>
            </a:r>
            <a:endParaRPr lang="en-US" sz="4400" dirty="0">
              <a:solidFill>
                <a:srgbClr val="16355A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966666" y="1772195"/>
                <a:ext cx="81534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Using results of GTVW it is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3200" b="0" i="0" smtClean="0">
                            <a:latin typeface="Cambria Math" panose="02040503050406030204" pitchFamily="18" charset="0"/>
                          </a:rPr>
                          <m:t>Ψ</m:t>
                        </m:r>
                      </m:sub>
                    </m:sSub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3200" dirty="0" smtClean="0"/>
                  <a:t>for </a:t>
                </a:r>
                <a:endParaRPr lang="en-US" sz="32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6666" y="1772195"/>
                <a:ext cx="8153400" cy="584775"/>
              </a:xfrm>
              <a:prstGeom prst="rect">
                <a:avLst/>
              </a:prstGeom>
              <a:blipFill>
                <a:blip r:embed="rId4"/>
                <a:stretch>
                  <a:fillRect l="-1945"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066800" y="3852529"/>
                <a:ext cx="59436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135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≔| − , + , − , + , − , + 〉</m:t>
                      </m:r>
                    </m:oMath>
                  </m:oMathPara>
                </a14:m>
                <a:endParaRPr lang="en-US" sz="28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3852529"/>
                <a:ext cx="5943600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204666" y="4659740"/>
            <a:ext cx="90917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C00000"/>
                </a:solidFill>
              </a:rPr>
              <a:t>Obtained by tedious translation from the </a:t>
            </a:r>
            <a:r>
              <a:rPr lang="en-US" sz="2400" dirty="0" err="1" smtClean="0">
                <a:solidFill>
                  <a:srgbClr val="C00000"/>
                </a:solidFill>
              </a:rPr>
              <a:t>susy</a:t>
            </a:r>
            <a:r>
              <a:rPr lang="en-US" sz="2400" dirty="0" smtClean="0">
                <a:solidFill>
                  <a:srgbClr val="C00000"/>
                </a:solidFill>
              </a:rPr>
              <a:t> for the K3 sigma model…. </a:t>
            </a:r>
            <a:endParaRPr 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13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9" grpId="0"/>
      <p:bldP spid="10" grpId="0"/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228600" y="-76200"/>
                <a:ext cx="8229600" cy="1143000"/>
              </a:xfrm>
            </p:spPr>
            <p:txBody>
              <a:bodyPr/>
              <a:lstStyle/>
              <a:p>
                <a:r>
                  <a:rPr lang="en-US" b="0" dirty="0" smtClean="0"/>
                  <a:t>The Field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𝔽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 smtClean="0"/>
                  <a:t>  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28600" y="-76200"/>
                <a:ext cx="8229600" cy="1143000"/>
              </a:xfrm>
              <a:blipFill>
                <a:blip r:embed="rId2"/>
                <a:stretch>
                  <a:fillRect b="-9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14621" y="1954539"/>
                <a:ext cx="85344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FF0000"/>
                    </a:solidFill>
                  </a:rPr>
                  <a:t>Finite field of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4=</m:t>
                    </m:r>
                    <m:sSup>
                      <m:sSupPr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200" dirty="0" smtClean="0">
                    <a:solidFill>
                      <a:srgbClr val="FF0000"/>
                    </a:solidFill>
                  </a:rPr>
                  <a:t> elements: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𝔽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0, 1, </m:t>
                        </m:r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acc>
                          <m:accPr>
                            <m:chr m:val="̅"/>
                            <m:ctrlP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2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</m:acc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</m:oMath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621" y="1954539"/>
                <a:ext cx="8534400" cy="584775"/>
              </a:xfrm>
              <a:prstGeom prst="rect">
                <a:avLst/>
              </a:prstGeom>
              <a:blipFill>
                <a:blip r:embed="rId3"/>
                <a:stretch>
                  <a:fillRect l="-1857"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14621" y="3352800"/>
                <a:ext cx="8991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7030A0"/>
                    </a:solidFill>
                  </a:rPr>
                  <a:t>Addition: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1+</m:t>
                    </m:r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̅"/>
                        <m:ctrlP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</m:acc>
                    <m:r>
                      <a:rPr lang="en-US" sz="32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smtClean="0">
                    <a:solidFill>
                      <a:srgbClr val="7030A0"/>
                    </a:solidFill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32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1+</m:t>
                    </m:r>
                    <m:acc>
                      <m:accPr>
                        <m:chr m:val="̅"/>
                        <m:ctrlPr>
                          <a:rPr lang="en-US" sz="32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</m:acc>
                    <m:r>
                      <a:rPr lang="en-US" sz="32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2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sz="32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200" dirty="0" smtClean="0">
                    <a:solidFill>
                      <a:srgbClr val="7030A0"/>
                    </a:solidFill>
                  </a:rPr>
                  <a:t>     </a:t>
                </a:r>
                <a14:m>
                  <m:oMath xmlns:m="http://schemas.openxmlformats.org/officeDocument/2006/math">
                    <m:r>
                      <a:rPr lang="en-US" sz="32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sz="32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̅"/>
                        <m:ctrlPr>
                          <a:rPr lang="en-US" sz="32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</m:acc>
                    <m:r>
                      <a:rPr lang="en-US" sz="32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621" y="3352800"/>
                <a:ext cx="8991600" cy="584775"/>
              </a:xfrm>
              <a:prstGeom prst="rect">
                <a:avLst/>
              </a:prstGeom>
              <a:blipFill>
                <a:blip r:embed="rId4"/>
                <a:stretch>
                  <a:fillRect l="-1763"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229021" y="4800600"/>
                <a:ext cx="67056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solidFill>
                      <a:srgbClr val="00B050"/>
                    </a:solidFill>
                  </a:rPr>
                  <a:t>Multiplication:   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⋅</m:t>
                    </m:r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̅"/>
                        <m:ctrlP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</m:acc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       </m:t>
                    </m:r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⋅</m:t>
                    </m:r>
                    <m:acc>
                      <m:accPr>
                        <m:chr m:val="̅"/>
                        <m:ctrlP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</m:acc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=1  </m:t>
                    </m:r>
                  </m:oMath>
                </a14:m>
                <a:endParaRPr lang="en-US" sz="28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9021" y="4800600"/>
                <a:ext cx="6705600" cy="523220"/>
              </a:xfrm>
              <a:prstGeom prst="rect">
                <a:avLst/>
              </a:prstGeom>
              <a:blipFill>
                <a:blip r:embed="rId5"/>
                <a:stretch>
                  <a:fillRect l="-1909" t="-11765" b="-3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145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1000" y="416307"/>
            <a:ext cx="4648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First encounter:  </a:t>
            </a:r>
          </a:p>
          <a:p>
            <a:r>
              <a:rPr lang="en-US" sz="4400" dirty="0" err="1" smtClean="0"/>
              <a:t>Jadwin</a:t>
            </a:r>
            <a:r>
              <a:rPr lang="en-US" sz="4400" dirty="0" smtClean="0"/>
              <a:t> Hall, 1982 </a:t>
            </a:r>
            <a:endParaRPr lang="en-US" sz="4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72770"/>
            <a:ext cx="6400800" cy="36497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0"/>
            <a:ext cx="2743200" cy="341811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6700" y="2256203"/>
            <a:ext cx="5676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’82-’85 Corresponded by p-mail!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07551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228600" y="-76200"/>
                <a:ext cx="8229600" cy="1143000"/>
              </a:xfrm>
            </p:spPr>
            <p:txBody>
              <a:bodyPr/>
              <a:lstStyle/>
              <a:p>
                <a:r>
                  <a:rPr lang="en-US" b="0" dirty="0" smtClean="0"/>
                  <a:t>Codes Over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𝔽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 smtClean="0"/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28600" y="-76200"/>
                <a:ext cx="8229600" cy="1143000"/>
              </a:xfrm>
              <a:blipFill>
                <a:blip r:embed="rId2"/>
                <a:stretch>
                  <a:fillRect b="-9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022147" y="4472986"/>
                <a:ext cx="7060202" cy="9362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5400" dirty="0" smtClean="0">
                    <a:solidFill>
                      <a:srgbClr val="0033CC"/>
                    </a:solidFill>
                  </a:rPr>
                  <a:t>Hexacode: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54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54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ℋ</m:t>
                        </m:r>
                      </m:e>
                      <m:sub>
                        <m:r>
                          <a:rPr lang="en-US" sz="54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  <m:r>
                      <a:rPr lang="en-US" sz="54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⊂   </m:t>
                    </m:r>
                    <m:sSubSup>
                      <m:sSubSupPr>
                        <m:ctrlPr>
                          <a:rPr lang="en-US" sz="54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54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𝔽</m:t>
                        </m:r>
                      </m:e>
                      <m:sub>
                        <m:r>
                          <a:rPr lang="en-US" sz="54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  <m:sup>
                        <m:r>
                          <a:rPr lang="en-US" sz="54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bSup>
                    <m:r>
                      <a:rPr lang="en-US" sz="54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   </m:t>
                    </m:r>
                  </m:oMath>
                </a14:m>
                <a:endParaRPr lang="en-US" sz="54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147" y="4472986"/>
                <a:ext cx="7060202" cy="936218"/>
              </a:xfrm>
              <a:prstGeom prst="rect">
                <a:avLst/>
              </a:prstGeom>
              <a:blipFill>
                <a:blip r:embed="rId3"/>
                <a:stretch>
                  <a:fillRect l="-4663" t="-16340" b="-398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022147" y="5615986"/>
                <a:ext cx="7746002" cy="12089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ℋ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:   </m:t>
                    </m:r>
                  </m:oMath>
                </a14:m>
                <a:r>
                  <a:rPr lang="en-US" sz="3600" dirty="0" smtClean="0">
                    <a:solidFill>
                      <a:srgbClr val="FF0000"/>
                    </a:solidFill>
                  </a:rPr>
                  <a:t>A special 3-dimensional subspace of the 6-dimensional vector space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𝔽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  <m:sup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bSup>
                  </m:oMath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147" y="5615986"/>
                <a:ext cx="7746002" cy="1208985"/>
              </a:xfrm>
              <a:prstGeom prst="rect">
                <a:avLst/>
              </a:prstGeom>
              <a:blipFill>
                <a:blip r:embed="rId5"/>
                <a:stretch>
                  <a:fillRect t="-7538" r="-2520" b="-18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1523" y="1436370"/>
            <a:ext cx="3763077" cy="2829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178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228600" y="-27039"/>
                <a:ext cx="8229600" cy="1143000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𝔽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 smtClean="0"/>
                  <a:t> &amp; The Quaternion </a:t>
                </a:r>
                <a:r>
                  <a:rPr lang="en-US" dirty="0" smtClean="0"/>
                  <a:t>Group</a:t>
                </a:r>
                <a:endParaRPr lang="en-US" dirty="0"/>
              </a:p>
            </p:txBody>
          </p:sp>
        </mc:Choice>
        <mc:Fallback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28600" y="-27039"/>
                <a:ext cx="8229600" cy="1143000"/>
              </a:xfrm>
              <a:blipFill>
                <a:blip r:embed="rId3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-381000" y="1115961"/>
                <a:ext cx="95250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36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≅  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36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 ±1, ±</m:t>
                          </m:r>
                          <m:r>
                            <a:rPr lang="en-US" sz="36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36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36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sz="36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p>
                          <m:r>
                            <a:rPr lang="en-US" sz="36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 , ±</m:t>
                          </m:r>
                          <m:r>
                            <a:rPr lang="en-US" sz="36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36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36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sz="36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6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 , ±</m:t>
                          </m:r>
                          <m:r>
                            <a:rPr lang="en-US" sz="36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36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36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p>
                              <m:r>
                                <a:rPr lang="en-US" sz="36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r>
                            <a:rPr lang="en-US" sz="36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</m:e>
                      </m:d>
                      <m:r>
                        <a:rPr lang="en-US" sz="36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⊂</m:t>
                      </m:r>
                      <m:r>
                        <a:rPr lang="en-US" sz="36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𝑆𝑈</m:t>
                      </m:r>
                      <m:r>
                        <a:rPr lang="en-US" sz="36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(2)</m:t>
                      </m:r>
                    </m:oMath>
                  </m:oMathPara>
                </a14:m>
                <a:endParaRPr lang="en-US" sz="3600" b="0" dirty="0" smtClean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81000" y="1115961"/>
                <a:ext cx="9525000" cy="64633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25400" y="2034836"/>
            <a:ext cx="960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7030A0"/>
                </a:solidFill>
              </a:rPr>
              <a:t>Group of special unitary bit-flip and phase-flip errors   </a:t>
            </a:r>
            <a:endParaRPr lang="en-US" sz="3200" dirty="0">
              <a:solidFill>
                <a:srgbClr val="7030A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-1524000" y="4155652"/>
                <a:ext cx="7200900" cy="8107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1 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 0 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 0 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 1 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524000" y="4155652"/>
                <a:ext cx="7200900" cy="8107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590800" y="4155652"/>
                <a:ext cx="7200900" cy="8107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0 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 −1 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 0 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0" y="4155652"/>
                <a:ext cx="7200900" cy="8107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-1371600" y="5123601"/>
                <a:ext cx="7200900" cy="8107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0 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 0 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371600" y="5123601"/>
                <a:ext cx="7200900" cy="8107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590800" y="5148221"/>
                <a:ext cx="7200900" cy="8107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</m:acc>
                        </m:e>
                      </m:d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 0</m:t>
                                </m:r>
                              </m:e>
                              <m:e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sz="2800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0" y="5148221"/>
                <a:ext cx="7200900" cy="81079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219200" y="3441135"/>
                <a:ext cx="5867400" cy="6236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2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3441135"/>
                <a:ext cx="5867400" cy="6236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763229" y="6264675"/>
                <a:ext cx="8380771" cy="5572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rgbClr val="660C6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660C64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660C64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800" b="0" i="1" smtClean="0">
                            <a:solidFill>
                              <a:srgbClr val="660C64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800" b="0" i="1" smtClean="0">
                            <a:solidFill>
                              <a:srgbClr val="660C64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</m:sSub>
                    <m:r>
                      <a:rPr lang="en-US" sz="2800" b="0" i="1" smtClean="0">
                        <a:solidFill>
                          <a:srgbClr val="660C64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0" smtClean="0">
                        <a:solidFill>
                          <a:srgbClr val="660C64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sz="2800" dirty="0" smtClean="0">
                    <a:solidFill>
                      <a:srgbClr val="660C64"/>
                    </a:solidFill>
                  </a:rPr>
                  <a:t> A sign that cannot be removed by redefinitions. </a:t>
                </a:r>
                <a:endParaRPr lang="en-US" sz="2800" dirty="0">
                  <a:solidFill>
                    <a:srgbClr val="660C64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229" y="6264675"/>
                <a:ext cx="8380771" cy="557204"/>
              </a:xfrm>
              <a:prstGeom prst="rect">
                <a:avLst/>
              </a:prstGeom>
              <a:blipFill>
                <a:blip r:embed="rId10"/>
                <a:stretch>
                  <a:fillRect t="-10989" b="-252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990600" y="2665054"/>
                <a:ext cx="713624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C00000"/>
                    </a:solidFill>
                  </a:rPr>
                  <a:t>Associate Pauli operators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sz="3200" dirty="0" smtClean="0">
                    <a:solidFill>
                      <a:srgbClr val="C00000"/>
                    </a:solidFill>
                  </a:rPr>
                  <a:t>  to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𝔽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sz="3200" dirty="0" smtClean="0">
                    <a:solidFill>
                      <a:srgbClr val="C00000"/>
                    </a:solidFill>
                  </a:rPr>
                  <a:t> </a:t>
                </a:r>
                <a:endParaRPr lang="en-US" sz="3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2665054"/>
                <a:ext cx="7136249" cy="584775"/>
              </a:xfrm>
              <a:prstGeom prst="rect">
                <a:avLst/>
              </a:prstGeom>
              <a:blipFill>
                <a:blip r:embed="rId11"/>
                <a:stretch>
                  <a:fillRect l="-2222"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7602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9" grpId="0"/>
      <p:bldP spid="10" grpId="0"/>
      <p:bldP spid="11" grpId="0"/>
      <p:bldP spid="12" grpId="0"/>
      <p:bldP spid="13" grpId="0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141627"/>
            <a:ext cx="8229600" cy="1143000"/>
          </a:xfrm>
        </p:spPr>
        <p:txBody>
          <a:bodyPr/>
          <a:lstStyle/>
          <a:p>
            <a:r>
              <a:rPr lang="en-US" dirty="0" smtClean="0"/>
              <a:t>N=1 Generator And The </a:t>
            </a:r>
            <a:r>
              <a:rPr lang="en-US" dirty="0" err="1" smtClean="0"/>
              <a:t>Hexacode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990600" y="1008960"/>
                <a:ext cx="6705600" cy="5924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7030A0"/>
                    </a:solidFill>
                  </a:rPr>
                  <a:t>For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,…, </m:t>
                        </m:r>
                        <m:sSub>
                          <m:sSubPr>
                            <m:ctrlPr>
                              <a:rPr lang="en-US" sz="3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3200" b="0" i="1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6</m:t>
                            </m:r>
                          </m:sub>
                        </m:sSub>
                      </m:e>
                    </m:d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bSup>
                      <m:sSubSupPr>
                        <m:ctrlP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𝔽</m:t>
                        </m:r>
                      </m:e>
                      <m:sub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  <m:sup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bSup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3200" dirty="0" smtClean="0">
                    <a:solidFill>
                      <a:srgbClr val="7030A0"/>
                    </a:solidFill>
                  </a:rPr>
                  <a:t>  define  </a:t>
                </a:r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1008960"/>
                <a:ext cx="6705600" cy="592470"/>
              </a:xfrm>
              <a:prstGeom prst="rect">
                <a:avLst/>
              </a:prstGeom>
              <a:blipFill>
                <a:blip r:embed="rId2"/>
                <a:stretch>
                  <a:fillRect l="-2364" t="-11340" r="-909" b="-340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0" y="1828800"/>
                <a:ext cx="9067800" cy="4769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</m:d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≔</m:t>
                      </m:r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⊗</m:t>
                      </m:r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⊗⋯⊗</m:t>
                      </m:r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828800"/>
                <a:ext cx="9067800" cy="476990"/>
              </a:xfrm>
              <a:prstGeom prst="rect">
                <a:avLst/>
              </a:prstGeom>
              <a:blipFill>
                <a:blip r:embed="rId3"/>
                <a:stretch>
                  <a:fillRect b="-64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-134603" y="2671552"/>
                <a:ext cx="516859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𝜒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4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34603" y="2671552"/>
                <a:ext cx="5168594" cy="461665"/>
              </a:xfrm>
              <a:prstGeom prst="rect">
                <a:avLst/>
              </a:prstGeom>
              <a:blipFill>
                <a:blip r:embed="rId4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033991" y="2461124"/>
                <a:ext cx="4190898" cy="960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solidFill>
                      <a:srgbClr val="7030A0"/>
                    </a:solidFill>
                  </a:rPr>
                  <a:t>For general </a:t>
                </a:r>
                <a14:m>
                  <m:oMath xmlns:m="http://schemas.openxmlformats.org/officeDocument/2006/math">
                    <m:r>
                      <a:rPr lang="en-US" sz="280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w</m:t>
                        </m:r>
                      </m:e>
                      <m:sub>
                        <m:r>
                          <a:rPr lang="en-US" sz="28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bSup>
                      <m:sSubSupPr>
                        <m:ctrlP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𝔽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  <m:sup>
                        <m:r>
                          <a:rPr lang="en-US" sz="28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bSup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 smtClean="0">
                    <a:solidFill>
                      <a:srgbClr val="7030A0"/>
                    </a:solidFill>
                  </a:rPr>
                  <a:t> </a:t>
                </a:r>
              </a:p>
              <a:p>
                <a:r>
                  <a:rPr lang="en-US" sz="2800" dirty="0">
                    <a:solidFill>
                      <a:srgbClr val="7030A0"/>
                    </a:solidFill>
                  </a:rPr>
                  <a:t>c</a:t>
                </a:r>
                <a:r>
                  <a:rPr lang="en-US" sz="2800" dirty="0" smtClean="0">
                    <a:solidFill>
                      <a:srgbClr val="7030A0"/>
                    </a:solidFill>
                  </a:rPr>
                  <a:t>annot remove signs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𝜒</m:t>
                    </m:r>
                  </m:oMath>
                </a14:m>
                <a:r>
                  <a:rPr lang="en-US" sz="2800" dirty="0" smtClean="0">
                    <a:solidFill>
                      <a:srgbClr val="7030A0"/>
                    </a:solidFill>
                  </a:rPr>
                  <a:t> . </a:t>
                </a:r>
                <a:endParaRPr lang="en-US" sz="2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3991" y="2461124"/>
                <a:ext cx="4190898" cy="960776"/>
              </a:xfrm>
              <a:prstGeom prst="rect">
                <a:avLst/>
              </a:prstGeom>
              <a:blipFill>
                <a:blip r:embed="rId5"/>
                <a:stretch>
                  <a:fillRect l="-3057" t="-5732" b="-178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765447" y="5370849"/>
                <a:ext cx="4762142" cy="13485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32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≔ 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−6</m:t>
                          </m:r>
                        </m:sup>
                      </m:sSup>
                      <m:nary>
                        <m:naryPr>
                          <m:chr m:val="∑"/>
                          <m:supHide m:val="on"/>
                          <m:ctrlP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ℋ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b>
                          </m:sSub>
                        </m:sub>
                        <m:sup/>
                        <m:e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</m:d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</m:e>
                      </m:nary>
                    </m:oMath>
                  </m:oMathPara>
                </a14:m>
                <a:endParaRPr lang="en-US" sz="3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447" y="5370849"/>
                <a:ext cx="4762142" cy="134857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85710" y="4648012"/>
                <a:ext cx="492449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32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32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32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710" y="4648012"/>
                <a:ext cx="4924490" cy="5847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410200" y="4606026"/>
                <a:ext cx="4190898" cy="5298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solidFill>
                      <a:srgbClr val="00B05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w</m:t>
                        </m:r>
                      </m:e>
                      <m:sub>
                        <m:r>
                          <a:rPr lang="en-US" sz="2800" b="0" i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ℋ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⊂ </m:t>
                    </m:r>
                    <m:sSubSup>
                      <m:sSubSupPr>
                        <m:ctrlP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𝔽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  <m:sup>
                        <m:r>
                          <a:rPr lang="en-US" sz="28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bSup>
                    <m:r>
                      <a:rPr lang="en-US" sz="28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 smtClean="0">
                    <a:solidFill>
                      <a:srgbClr val="00B050"/>
                    </a:solidFill>
                  </a:rPr>
                  <a:t>  </a:t>
                </a:r>
                <a:endParaRPr lang="en-US" sz="28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0200" y="4606026"/>
                <a:ext cx="4190898" cy="52988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2253452" y="3598227"/>
            <a:ext cx="441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But! On the </a:t>
            </a:r>
            <a:r>
              <a:rPr lang="en-US" sz="3200" dirty="0" err="1" smtClean="0">
                <a:solidFill>
                  <a:srgbClr val="FF0000"/>
                </a:solidFill>
              </a:rPr>
              <a:t>hexacode</a:t>
            </a:r>
            <a:r>
              <a:rPr lang="en-US" sz="3200" dirty="0" smtClean="0">
                <a:solidFill>
                  <a:srgbClr val="FF0000"/>
                </a:solidFill>
              </a:rPr>
              <a:t>:  </a:t>
            </a:r>
            <a:endParaRPr lang="en-US" sz="32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5527589" y="5673710"/>
                <a:ext cx="2961516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8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Ψ</m:t>
                      </m:r>
                      <m:r>
                        <a:rPr lang="en-US" sz="4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sz="4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𝐼𝑚</m:t>
                      </m:r>
                      <m:r>
                        <a:rPr lang="en-US" sz="4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4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4800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7589" y="5673710"/>
                <a:ext cx="2961516" cy="83099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71322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9" grpId="0"/>
      <p:bldP spid="12" grpId="0"/>
      <p:bldP spid="13" grpId="0"/>
      <p:bldP spid="5" grpId="0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229600" cy="1143000"/>
          </a:xfrm>
        </p:spPr>
        <p:txBody>
          <a:bodyPr/>
          <a:lstStyle/>
          <a:p>
            <a:r>
              <a:rPr lang="en-US" dirty="0" smtClean="0"/>
              <a:t>Consequences: 1/2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42900" y="1432256"/>
                <a:ext cx="85344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32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Ψ</m:t>
                        </m:r>
                      </m:sub>
                    </m:sSub>
                  </m:oMath>
                </a14:m>
                <a:r>
                  <a:rPr lang="en-US" sz="3200" dirty="0" smtClean="0">
                    <a:solidFill>
                      <a:srgbClr val="7030A0"/>
                    </a:solidFill>
                  </a:rPr>
                  <a:t>  generates an N=1  </a:t>
                </a:r>
                <a:r>
                  <a:rPr lang="en-US" sz="3200" dirty="0" err="1" smtClean="0">
                    <a:solidFill>
                      <a:srgbClr val="7030A0"/>
                    </a:solidFill>
                  </a:rPr>
                  <a:t>superconformal</a:t>
                </a:r>
                <a:r>
                  <a:rPr lang="en-US" sz="3200" dirty="0" smtClean="0">
                    <a:solidFill>
                      <a:srgbClr val="7030A0"/>
                    </a:solidFill>
                  </a:rPr>
                  <a:t> symmetry: </a:t>
                </a:r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0" y="1432256"/>
                <a:ext cx="8534400" cy="584775"/>
              </a:xfrm>
              <a:prstGeom prst="rect">
                <a:avLst/>
              </a:prstGeom>
              <a:blipFill>
                <a:blip r:embed="rId2"/>
                <a:stretch>
                  <a:fillRect t="-12500" r="-10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33350" y="2306287"/>
                <a:ext cx="8915400" cy="9270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acc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sSubSup>
                            <m:sSubSup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  <m:sup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bSup>
                        </m:den>
                      </m:f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acc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</m:sSub>
                        </m:den>
                      </m:f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acc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sup>
                          </m:sSup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sSubSup>
                            <m:sSubSup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  <m:sup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p>
                      </m:sSup>
                      <m:d>
                        <m:d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</m:acc>
                          <m:sSup>
                            <m:sSup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Σ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𝐴𝐵</m:t>
                              </m:r>
                            </m:sup>
                          </m:sSup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num>
                        <m:den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</m:sSub>
                        </m:den>
                      </m:f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p>
                      </m:sSup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p>
                      </m:sSup>
                      <m:d>
                        <m:dPr>
                          <m:ctrlPr>
                            <a:rPr lang="en-US" sz="24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+⋯</m:t>
                      </m:r>
                    </m:oMath>
                  </m:oMathPara>
                </a14:m>
                <a:endParaRPr lang="en-US" sz="24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350" y="2306287"/>
                <a:ext cx="8915400" cy="92704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1295400" y="3900621"/>
                <a:ext cx="6934200" cy="5861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3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200" b="0" i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sup>
                    </m:sSup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sz="3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200" b="0" i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𝐴𝐵</m:t>
                        </m:r>
                      </m:sup>
                    </m:sSup>
                  </m:oMath>
                </a14:m>
                <a:r>
                  <a:rPr lang="en-US" sz="3200" dirty="0" smtClean="0">
                    <a:solidFill>
                      <a:srgbClr val="0033CC"/>
                    </a:solidFill>
                  </a:rPr>
                  <a:t> generate 1- and 2- qubit errors </a:t>
                </a:r>
                <a:endParaRPr lang="en-US" sz="3200" dirty="0">
                  <a:solidFill>
                    <a:srgbClr val="0033CC"/>
                  </a:solidFill>
                </a:endParaRPr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3900621"/>
                <a:ext cx="6934200" cy="586186"/>
              </a:xfrm>
              <a:prstGeom prst="rect">
                <a:avLst/>
              </a:prstGeom>
              <a:blipFill>
                <a:blip r:embed="rId4"/>
                <a:stretch>
                  <a:fillRect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1543050" y="4888555"/>
                <a:ext cx="6096000" cy="6478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sz="36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Ψ</m:t>
                          </m:r>
                        </m:e>
                      </m:acc>
                      <m:sSup>
                        <m:sSupPr>
                          <m:ctrlP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36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p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36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Ψ</m:t>
                      </m:r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=0     &amp;    </m:t>
                      </m:r>
                      <m:acc>
                        <m:accPr>
                          <m:chr m:val="̅"/>
                          <m:ctrlP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sz="36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Ψ</m:t>
                          </m:r>
                        </m:e>
                      </m:acc>
                      <m:sSup>
                        <m:sSupPr>
                          <m:ctrlP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36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p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𝐴𝐵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36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Ψ</m:t>
                      </m:r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=0  </m:t>
                      </m:r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3050" y="4888555"/>
                <a:ext cx="6096000" cy="64787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42901" y="5945610"/>
                <a:ext cx="46863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i="1" u="sng" dirty="0" smtClean="0">
                    <a:solidFill>
                      <a:srgbClr val="0033CC"/>
                    </a:solidFill>
                  </a:rPr>
                  <a:t>Because</a:t>
                </a:r>
                <a:r>
                  <a:rPr lang="en-US" sz="3600" dirty="0" smtClean="0">
                    <a:solidFill>
                      <a:srgbClr val="0033CC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Ψ</m:t>
                    </m:r>
                  </m:oMath>
                </a14:m>
                <a:r>
                  <a:rPr lang="en-US" sz="3600" dirty="0" smtClean="0">
                    <a:solidFill>
                      <a:srgbClr val="0033CC"/>
                    </a:solidFill>
                  </a:rPr>
                  <a:t> is in a QEC. </a:t>
                </a:r>
                <a:endParaRPr lang="en-US" sz="36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1" y="5945610"/>
                <a:ext cx="4686300" cy="646331"/>
              </a:xfrm>
              <a:prstGeom prst="rect">
                <a:avLst/>
              </a:prstGeom>
              <a:blipFill>
                <a:blip r:embed="rId6"/>
                <a:stretch>
                  <a:fillRect l="-3901" t="-14151" r="-1040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Oval 8"/>
          <p:cNvSpPr/>
          <p:nvPr/>
        </p:nvSpPr>
        <p:spPr>
          <a:xfrm>
            <a:off x="4191000" y="2017032"/>
            <a:ext cx="4572000" cy="167490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029200" y="5952984"/>
                <a:ext cx="34290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⇒  </m:t>
                      </m:r>
                      <m:sSub>
                        <m:sSubPr>
                          <m:ctrlP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=  </m:t>
                      </m:r>
                      <m:sSub>
                        <m:sSubPr>
                          <m:ctrlP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3600" b="0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Ψ</m:t>
                          </m:r>
                        </m:sub>
                      </m:sSub>
                    </m:oMath>
                  </m:oMathPara>
                </a14:m>
                <a:endParaRPr lang="en-US" sz="3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9200" y="5952984"/>
                <a:ext cx="3429000" cy="64633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00677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9" grpId="0" animBg="1"/>
      <p:bldP spid="1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229600" cy="1143000"/>
          </a:xfrm>
        </p:spPr>
        <p:txBody>
          <a:bodyPr/>
          <a:lstStyle/>
          <a:p>
            <a:r>
              <a:rPr lang="en-US" dirty="0" smtClean="0"/>
              <a:t>Conway Group Moonshine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066800" y="1143000"/>
            <a:ext cx="746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[</a:t>
            </a:r>
            <a:r>
              <a:rPr lang="en-US" sz="2000" dirty="0" err="1" smtClean="0"/>
              <a:t>Frenkel</a:t>
            </a:r>
            <a:r>
              <a:rPr lang="en-US" sz="2000" dirty="0" smtClean="0"/>
              <a:t>, </a:t>
            </a:r>
            <a:r>
              <a:rPr lang="en-US" sz="2000" dirty="0" err="1" smtClean="0"/>
              <a:t>Lepowsky</a:t>
            </a:r>
            <a:r>
              <a:rPr lang="en-US" sz="2000" dirty="0" smtClean="0"/>
              <a:t>, </a:t>
            </a:r>
            <a:r>
              <a:rPr lang="en-US" sz="2000" dirty="0" err="1" smtClean="0"/>
              <a:t>Meurman</a:t>
            </a:r>
            <a:r>
              <a:rPr lang="en-US" sz="2000" dirty="0" smtClean="0"/>
              <a:t>; Duncan; Duncan-Mack-Crane] 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08919" y="1653584"/>
                <a:ext cx="89916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solidFill>
                      <a:srgbClr val="FF0000"/>
                    </a:solidFill>
                  </a:rPr>
                  <a:t>         Susy sigma model with target </a:t>
                </a:r>
                <a:endParaRPr lang="en-US" sz="3600" b="0" i="1" dirty="0" smtClean="0">
                  <a:solidFill>
                    <a:srgbClr val="FF0000"/>
                  </a:solidFill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𝔛</m:t>
                    </m:r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3600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sz="3600" dirty="0" err="1" smtClean="0">
                    <a:solidFill>
                      <a:srgbClr val="FF0000"/>
                    </a:solidFill>
                  </a:rPr>
                  <a:t>Cartan</a:t>
                </a:r>
                <a:r>
                  <a:rPr lang="en-US" sz="3600" dirty="0" smtClean="0">
                    <a:solidFill>
                      <a:srgbClr val="FF0000"/>
                    </a:solidFill>
                  </a:rPr>
                  <a:t> torus of E8, with special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sz="3600" dirty="0" smtClean="0">
                    <a:solidFill>
                      <a:srgbClr val="FF0000"/>
                    </a:solidFill>
                  </a:rPr>
                  <a:t>-field. </a:t>
                </a:r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919" y="1653584"/>
                <a:ext cx="8991600" cy="1200329"/>
              </a:xfrm>
              <a:prstGeom prst="rect">
                <a:avLst/>
              </a:prstGeom>
              <a:blipFill>
                <a:blip r:embed="rId2"/>
                <a:stretch>
                  <a:fillRect t="-7107" b="-18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304800" y="4708997"/>
            <a:ext cx="7848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DF09C7"/>
                </a:solidFill>
              </a:rPr>
              <a:t>Vanishing of last two terms </a:t>
            </a:r>
            <a:r>
              <a:rPr lang="en-US" sz="3600" b="1" i="1" u="sng" dirty="0" smtClean="0">
                <a:solidFill>
                  <a:srgbClr val="DF09C7"/>
                </a:solidFill>
              </a:rPr>
              <a:t>follows</a:t>
            </a:r>
            <a:r>
              <a:rPr lang="en-US" sz="3600" dirty="0" smtClean="0">
                <a:solidFill>
                  <a:srgbClr val="DF09C7"/>
                </a:solidFill>
              </a:rPr>
              <a:t> from error-correcting properties of </a:t>
            </a:r>
            <a:r>
              <a:rPr lang="en-US" sz="3600" dirty="0" err="1" smtClean="0">
                <a:solidFill>
                  <a:srgbClr val="DF09C7"/>
                </a:solidFill>
              </a:rPr>
              <a:t>Golay</a:t>
            </a:r>
            <a:r>
              <a:rPr lang="en-US" sz="3600" dirty="0" smtClean="0">
                <a:solidFill>
                  <a:srgbClr val="DF09C7"/>
                </a:solidFill>
              </a:rPr>
              <a:t> code </a:t>
            </a:r>
            <a:endParaRPr lang="en-US" sz="3600" dirty="0">
              <a:solidFill>
                <a:srgbClr val="DF09C7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3111843" y="3196402"/>
            <a:ext cx="5410200" cy="150435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295400" y="6019800"/>
                <a:ext cx="556260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400" b="0" i="1" smtClean="0">
                              <a:solidFill>
                                <a:srgbClr val="DF09C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solidFill>
                                <a:srgbClr val="DF09C7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4400" b="0" i="1" smtClean="0">
                              <a:solidFill>
                                <a:srgbClr val="DF09C7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sub>
                      </m:sSub>
                      <m:r>
                        <a:rPr lang="en-US" sz="4400" b="0" i="1" smtClean="0">
                          <a:solidFill>
                            <a:srgbClr val="DF09C7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4400" b="0" i="1" smtClean="0">
                              <a:solidFill>
                                <a:srgbClr val="DF09C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solidFill>
                                <a:srgbClr val="DF09C7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4400" b="0" i="0" smtClean="0">
                              <a:solidFill>
                                <a:srgbClr val="DF09C7"/>
                              </a:solidFill>
                              <a:latin typeface="Cambria Math" panose="02040503050406030204" pitchFamily="18" charset="0"/>
                            </a:rPr>
                            <m:t>Ψ</m:t>
                          </m:r>
                        </m:sub>
                      </m:sSub>
                      <m:r>
                        <a:rPr lang="en-US" sz="4400" b="0" i="1" smtClean="0">
                          <a:solidFill>
                            <a:srgbClr val="DF09C7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n-US" sz="4400" dirty="0">
                  <a:solidFill>
                    <a:srgbClr val="DF09C7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6019800"/>
                <a:ext cx="5562600" cy="76944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123568" y="2998084"/>
                <a:ext cx="9144000" cy="1499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Ψ</m:t>
                          </m:r>
                        </m:sub>
                      </m:sSub>
                      <m:d>
                        <m:dPr>
                          <m:ctrlP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Ψ</m:t>
                          </m:r>
                        </m:sub>
                      </m:sSub>
                      <m:d>
                        <m:dPr>
                          <m:ctrlP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28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Ψ</m:t>
                              </m:r>
                            </m:e>
                          </m:acc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Ψ</m:t>
                          </m:r>
                        </m:num>
                        <m:den>
                          <m:sSubSup>
                            <m:sSubSupPr>
                              <m:ctrlP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  <m:sup>
                              <m: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bSup>
                        </m:den>
                      </m:f>
                      <m:r>
                        <a:rPr lang="en-US" sz="28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Ψ</m:t>
                              </m:r>
                            </m:e>
                          </m:acc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Ψ</m:t>
                          </m:r>
                        </m:num>
                        <m:den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</m:sSub>
                        </m:den>
                      </m:f>
                      <m:r>
                        <a:rPr lang="en-US" sz="28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28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Ψ</m:t>
                              </m:r>
                            </m:e>
                          </m:acc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Ψ</m:t>
                          </m:r>
                        </m:num>
                        <m:den>
                          <m:sSubSup>
                            <m:sSubSupPr>
                              <m:ctrlP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  <m:sup>
                              <m: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sz="2800" b="0" i="0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Ψ</m:t>
                              </m:r>
                            </m:e>
                          </m:acc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𝑖𝑗𝑘𝑙</m:t>
                              </m:r>
                            </m:sup>
                          </m:sSup>
                          <m:r>
                            <m:rPr>
                              <m:sty m:val="p"/>
                            </m:rPr>
                            <a:rPr lang="en-US" sz="2800" b="0" i="0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Ψ</m:t>
                          </m:r>
                        </m:num>
                        <m:den>
                          <m:sSub>
                            <m:sSubPr>
                              <m:ctrlP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28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</m:sSub>
                        </m:den>
                      </m:f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𝑙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+⋯</m:t>
                      </m:r>
                    </m:oMath>
                  </m:oMathPara>
                </a14:m>
                <a:endParaRPr lang="en-US" sz="28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568" y="2998084"/>
                <a:ext cx="9144000" cy="149977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16620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 animBg="1"/>
      <p:bldP spid="11" grpId="0"/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2133600"/>
            <a:ext cx="6248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Now we will use these ideas from my work with Jeff </a:t>
            </a:r>
          </a:p>
          <a:p>
            <a:pPr algn="ctr"/>
            <a:r>
              <a:rPr lang="en-US" sz="4000" dirty="0" smtClean="0"/>
              <a:t> to fill in the old gap in the </a:t>
            </a:r>
          </a:p>
          <a:p>
            <a:pPr algn="ctr"/>
            <a:r>
              <a:rPr lang="en-US" sz="4000" dirty="0" smtClean="0"/>
              <a:t>Beauty &amp; Beast paper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07431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160404"/>
            <a:ext cx="8229600" cy="1143000"/>
          </a:xfrm>
        </p:spPr>
        <p:txBody>
          <a:bodyPr/>
          <a:lstStyle/>
          <a:p>
            <a:r>
              <a:rPr lang="en-US" dirty="0" smtClean="0"/>
              <a:t>RCFT Approach To FLM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/>
              <p:cNvSpPr txBox="1"/>
              <p:nvPr/>
            </p:nvSpPr>
            <p:spPr>
              <a:xfrm>
                <a:off x="304800" y="3040699"/>
                <a:ext cx="8298229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 smtClean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0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0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Λ</m:t>
                    </m:r>
                    <m:r>
                      <a:rPr lang="en-US" sz="4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⊂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24</m:t>
                        </m:r>
                      </m:sup>
                    </m:sSup>
                    <m:r>
                      <a:rPr lang="en-US" sz="4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000" dirty="0" smtClean="0">
                    <a:solidFill>
                      <a:srgbClr val="FF0000"/>
                    </a:solidFill>
                  </a:rPr>
                  <a:t> is the Leech lattice,  </a:t>
                </a:r>
              </a:p>
            </p:txBody>
          </p:sp>
        </mc:Choice>
        <mc:Fallback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3040699"/>
                <a:ext cx="8298229" cy="707886"/>
              </a:xfrm>
              <a:prstGeom prst="rect">
                <a:avLst/>
              </a:prstGeom>
              <a:blipFill>
                <a:blip r:embed="rId3"/>
                <a:stretch>
                  <a:fillRect t="-14655" b="-370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27574" y="872897"/>
                <a:ext cx="8742263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 smtClean="0">
                    <a:solidFill>
                      <a:srgbClr val="C00000"/>
                    </a:solidFill>
                  </a:rPr>
                  <a:t>For the original Monstrous Moonshine: </a:t>
                </a:r>
              </a:p>
              <a:p>
                <a:pPr algn="ctr"/>
                <a:r>
                  <a:rPr lang="en-US" sz="4000" dirty="0" smtClean="0">
                    <a:solidFill>
                      <a:srgbClr val="C00000"/>
                    </a:solidFill>
                  </a:rPr>
                  <a:t>24 free </a:t>
                </a:r>
                <a:r>
                  <a:rPr lang="en-US" sz="4000" i="1" u="sng" dirty="0" smtClean="0">
                    <a:solidFill>
                      <a:srgbClr val="C00000"/>
                    </a:solidFill>
                  </a:rPr>
                  <a:t>chiral</a:t>
                </a:r>
                <a:r>
                  <a:rPr lang="en-US" sz="4000" dirty="0" smtClean="0">
                    <a:solidFill>
                      <a:srgbClr val="C00000"/>
                    </a:solidFill>
                  </a:rPr>
                  <a:t> bosons  with target space</a:t>
                </a:r>
              </a:p>
              <a:p>
                <a:pPr algn="ctr"/>
                <a:r>
                  <a:rPr lang="en-US" sz="4000" dirty="0" smtClean="0">
                    <a:solidFill>
                      <a:srgbClr val="C00000"/>
                    </a:solidFill>
                  </a:rPr>
                  <a:t>the Leech torus :=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24</m:t>
                        </m:r>
                      </m:sup>
                    </m:sSup>
                    <m:r>
                      <a:rPr lang="en-US" sz="4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sz="40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endParaRPr lang="en-US" sz="4000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74" y="872897"/>
                <a:ext cx="8742263" cy="1938992"/>
              </a:xfrm>
              <a:prstGeom prst="rect">
                <a:avLst/>
              </a:prstGeom>
              <a:blipFill>
                <a:blip r:embed="rId4"/>
                <a:stretch>
                  <a:fillRect t="-5660" r="-976" b="-128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304800" y="4523366"/>
            <a:ext cx="86376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C00000"/>
                </a:solidFill>
              </a:rPr>
              <a:t>Moreover, target space torus has a very special ``B-field’’</a:t>
            </a:r>
            <a:endParaRPr lang="en-US" sz="40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63013" y="5867400"/>
                <a:ext cx="8271387" cy="6544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=∫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( 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p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sup>
                      </m:sSup>
                      <m:r>
                        <a:rPr lang="en-US" sz="32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𝜖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𝑖𝑗</m:t>
                          </m:r>
                        </m:sup>
                      </m:sSup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𝜕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sup>
                      </m:sSup>
                      <m:r>
                        <a:rPr lang="en-US" sz="32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013" y="5867400"/>
                <a:ext cx="8271387" cy="6544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3179505" y="3874365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D25-brane </a:t>
            </a:r>
            <a:endParaRPr lang="en-US" sz="2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659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1" grpId="0"/>
      <p:bldP spid="13" grpId="0"/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itle 5"/>
              <p:cNvSpPr>
                <a:spLocks noGrp="1"/>
              </p:cNvSpPr>
              <p:nvPr>
                <p:ph type="title"/>
              </p:nvPr>
            </p:nvSpPr>
            <p:spPr>
              <a:xfrm>
                <a:off x="445746" y="-213732"/>
                <a:ext cx="8229600" cy="1143000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ℤ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dirty="0" smtClean="0"/>
                  <a:t>Orbifold </a:t>
                </a:r>
                <a:endParaRPr lang="en-US" dirty="0"/>
              </a:p>
            </p:txBody>
          </p:sp>
        </mc:Choice>
        <mc:Fallback xmlns="">
          <p:sp>
            <p:nvSpPr>
              <p:cNvPr id="6" name="Title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45746" y="-213732"/>
                <a:ext cx="8229600" cy="1143000"/>
              </a:xfrm>
              <a:blipFill>
                <a:blip r:embed="rId3"/>
                <a:stretch>
                  <a:fillRect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-87654" y="738674"/>
                <a:ext cx="876300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 smtClean="0">
                    <a:solidFill>
                      <a:srgbClr val="FF0000"/>
                    </a:solidFill>
                  </a:rPr>
                  <a:t>Now gauge the global symmetry:</a:t>
                </a:r>
              </a:p>
              <a:p>
                <a:pPr algn="ctr"/>
                <a:r>
                  <a:rPr lang="en-US" sz="3200" dirty="0" smtClean="0">
                    <a:solidFill>
                      <a:srgbClr val="FF0000"/>
                    </a:solidFill>
                  </a:rPr>
                  <a:t> 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 </m:t>
                    </m:r>
                    <m:acc>
                      <m:accPr>
                        <m:chr m:val="⃗"/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𝑥</m:t>
                        </m:r>
                      </m:e>
                    </m:acc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→−</m:t>
                    </m:r>
                    <m:acc>
                      <m:accPr>
                        <m:chr m:val="⃗"/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𝑥</m:t>
                        </m:r>
                      </m:e>
                    </m:acc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3200" dirty="0" smtClean="0">
                    <a:solidFill>
                      <a:srgbClr val="FF0000"/>
                    </a:solidFill>
                  </a:rPr>
                  <a:t>for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𝑥</m:t>
                        </m:r>
                      </m:e>
                    </m:acc>
                    <m:r>
                      <a:rPr lang="en-US" sz="3200" b="0" i="1" dirty="0" smtClean="0">
                        <a:solidFill>
                          <a:srgbClr val="FF0000"/>
                        </a:solidFill>
                        <a:latin typeface="Cambria Math" charset="0"/>
                      </a:rPr>
                      <m:t>∈</m:t>
                    </m:r>
                    <m:sSup>
                      <m:sSupPr>
                        <m:ctrlPr>
                          <a:rPr lang="en-US" sz="32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dirty="0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ℝ</m:t>
                        </m:r>
                      </m:e>
                      <m:sup>
                        <m:r>
                          <a:rPr lang="en-US" sz="3200" b="0" i="1" dirty="0" smtClean="0">
                            <a:solidFill>
                              <a:srgbClr val="FF0000"/>
                            </a:solidFill>
                            <a:latin typeface="Cambria Math" charset="0"/>
                          </a:rPr>
                          <m:t>24</m:t>
                        </m:r>
                      </m:sup>
                    </m:sSup>
                    <m:r>
                      <a:rPr lang="en-US" sz="3200" b="0" i="1" dirty="0" smtClean="0">
                        <a:solidFill>
                          <a:srgbClr val="FF0000"/>
                        </a:solidFill>
                        <a:latin typeface="Cambria Math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sz="3200" b="0" i="0" dirty="0" smtClean="0">
                        <a:solidFill>
                          <a:srgbClr val="FF0000"/>
                        </a:solidFill>
                        <a:latin typeface="Cambria Math" charset="0"/>
                      </a:rPr>
                      <m:t>Λ</m:t>
                    </m:r>
                  </m:oMath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87654" y="738674"/>
                <a:ext cx="8763000" cy="1077218"/>
              </a:xfrm>
              <a:prstGeom prst="rect">
                <a:avLst/>
              </a:prstGeom>
              <a:blipFill>
                <a:blip r:embed="rId4"/>
                <a:stretch>
                  <a:fillRect t="-7345" b="-180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700" y="1981200"/>
            <a:ext cx="7825692" cy="25305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6350" y="4648200"/>
            <a:ext cx="5846723" cy="2172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163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381000" y="0"/>
                <a:ext cx="8229600" cy="1143000"/>
              </a:xfrm>
            </p:spPr>
            <p:txBody>
              <a:bodyPr>
                <a:normAutofit fontScale="90000"/>
              </a:bodyPr>
              <a:lstStyle/>
              <a:p>
                <a:r>
                  <a:rPr lang="en-US" dirty="0" smtClean="0"/>
                  <a:t>Nontrivial Gauge Bundle on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</m:oMath>
                </a14:m>
                <a:r>
                  <a:rPr lang="en-US" dirty="0" smtClean="0"/>
                  <a:t> </a:t>
                </a:r>
                <a:br>
                  <a:rPr lang="en-US" dirty="0" smtClean="0"/>
                </a:br>
                <a:r>
                  <a:rPr lang="en-US" dirty="0" smtClean="0"/>
                  <a:t>Twist Fields 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381000" y="0"/>
                <a:ext cx="8229600" cy="1143000"/>
              </a:xfrm>
              <a:blipFill>
                <a:blip r:embed="rId3"/>
                <a:stretch>
                  <a:fillRect t="-16489" b="-29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1244" y="1112958"/>
            <a:ext cx="2840982" cy="184724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44088" y="1132813"/>
                <a:ext cx="6665129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solidFill>
                      <a:srgbClr val="7030A0"/>
                    </a:solidFill>
                  </a:rPr>
                  <a:t>Symmetric twist fields:</a:t>
                </a:r>
              </a:p>
              <a:p>
                <a:r>
                  <a:rPr lang="en-US" sz="3600" dirty="0" smtClean="0">
                    <a:solidFill>
                      <a:srgbClr val="7030A0"/>
                    </a:solidFill>
                  </a:rPr>
                  <a:t>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24</m:t>
                        </m:r>
                      </m:sup>
                    </m:sSup>
                  </m:oMath>
                </a14:m>
                <a:r>
                  <a:rPr lang="en-US" sz="3600" dirty="0" smtClean="0">
                    <a:solidFill>
                      <a:srgbClr val="7030A0"/>
                    </a:solidFill>
                  </a:rPr>
                  <a:t>-dimensional space: </a:t>
                </a:r>
              </a:p>
              <a:p>
                <a:r>
                  <a:rPr lang="en-US" sz="3600" dirty="0" smtClean="0">
                    <a:solidFill>
                      <a:srgbClr val="7030A0"/>
                    </a:solidFill>
                  </a:rPr>
                  <a:t>Natural basis: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en-US" sz="36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smtClean="0">
                    <a:solidFill>
                      <a:srgbClr val="7030A0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  <m: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sz="36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sz="3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36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</m:d>
                  </m:oMath>
                </a14:m>
                <a:r>
                  <a:rPr lang="en-US" sz="3600" dirty="0" smtClean="0">
                    <a:solidFill>
                      <a:srgbClr val="7030A0"/>
                    </a:solidFill>
                  </a:rPr>
                  <a:t> </a:t>
                </a:r>
                <a:endParaRPr lang="en-US" sz="36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088" y="1132813"/>
                <a:ext cx="6665129" cy="1754326"/>
              </a:xfrm>
              <a:prstGeom prst="rect">
                <a:avLst/>
              </a:prstGeom>
              <a:blipFill>
                <a:blip r:embed="rId5"/>
                <a:stretch>
                  <a:fillRect l="-2745" t="-5556" b="-121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-76200" y="4800600"/>
                <a:ext cx="9220200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i="1" u="sng" dirty="0" smtClean="0">
                    <a:solidFill>
                      <a:srgbClr val="0033CC"/>
                    </a:solidFill>
                  </a:rPr>
                  <a:t>Chiral</a:t>
                </a:r>
                <a:r>
                  <a:rPr lang="en-US" sz="3600" dirty="0" smtClean="0">
                    <a:solidFill>
                      <a:srgbClr val="0033CC"/>
                    </a:solidFill>
                  </a:rPr>
                  <a:t> twist fields span a ``square-root’’ </a:t>
                </a:r>
              </a:p>
              <a:p>
                <a:pPr algn="ctr"/>
                <a:r>
                  <a:rPr lang="en-US" sz="3600" dirty="0" smtClean="0">
                    <a:solidFill>
                      <a:srgbClr val="0033CC"/>
                    </a:solidFill>
                  </a:rPr>
                  <a:t>of the space of </a:t>
                </a:r>
                <a:r>
                  <a:rPr lang="en-US" sz="3600" dirty="0" err="1" smtClean="0">
                    <a:solidFill>
                      <a:srgbClr val="0033CC"/>
                    </a:solidFill>
                  </a:rPr>
                  <a:t>nonchiral</a:t>
                </a:r>
                <a:r>
                  <a:rPr lang="en-US" sz="3600" dirty="0" smtClean="0">
                    <a:solidFill>
                      <a:srgbClr val="0033CC"/>
                    </a:solidFill>
                  </a:rPr>
                  <a:t> twist fields: </a:t>
                </a:r>
              </a:p>
              <a:p>
                <a:pPr algn="ctr"/>
                <a:r>
                  <a:rPr lang="en-US" sz="3600" dirty="0" smtClean="0">
                    <a:solidFill>
                      <a:srgbClr val="0033CC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0" i="0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36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sup>
                    </m:sSup>
                    <m:r>
                      <a:rPr lang="en-US" sz="36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smtClean="0">
                    <a:solidFill>
                      <a:srgbClr val="0033CC"/>
                    </a:solidFill>
                  </a:rPr>
                  <a:t>-dimensional vector space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𝒮</m:t>
                    </m:r>
                  </m:oMath>
                </a14:m>
                <a:endParaRPr lang="en-US" sz="36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76200" y="4800600"/>
                <a:ext cx="9220200" cy="1754326"/>
              </a:xfrm>
              <a:prstGeom prst="rect">
                <a:avLst/>
              </a:prstGeom>
              <a:blipFill>
                <a:blip r:embed="rId6"/>
                <a:stretch>
                  <a:fillRect t="-5575" b="-125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828800" y="3787350"/>
                <a:ext cx="480060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44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</m:d>
                      <m:r>
                        <a:rPr lang="en-US" sz="4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≔</m:t>
                      </m:r>
                      <m:r>
                        <m:rPr>
                          <m:sty m:val="p"/>
                        </m:rPr>
                        <a:rPr lang="en-US" sz="4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r>
                        <a:rPr lang="en-US" sz="4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/2</m:t>
                      </m:r>
                      <m:r>
                        <m:rPr>
                          <m:sty m:val="p"/>
                        </m:rPr>
                        <a:rPr lang="en-US" sz="44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</m:oMath>
                  </m:oMathPara>
                </a14:m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3787350"/>
                <a:ext cx="4800600" cy="76944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61710" y="2930163"/>
                <a:ext cx="88392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solidFill>
                      <a:srgbClr val="FF0000"/>
                    </a:solidFill>
                  </a:rPr>
                  <a:t>Identify order two points in the torus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24</m:t>
                        </m:r>
                      </m:sup>
                    </m:sSup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710" y="2930163"/>
                <a:ext cx="8839200" cy="646331"/>
              </a:xfrm>
              <a:prstGeom prst="rect">
                <a:avLst/>
              </a:prstGeom>
              <a:blipFill>
                <a:blip r:embed="rId8"/>
                <a:stretch>
                  <a:fillRect l="-2138" t="-14151" b="-358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59254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Noncommutative Translations- 1/2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68541" y="3245838"/>
                <a:ext cx="891377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sz="3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sz="3600" dirty="0" smtClean="0">
                    <a:solidFill>
                      <a:srgbClr val="C00000"/>
                    </a:solidFill>
                  </a:rPr>
                  <a:t>field defines a </a:t>
                </a:r>
                <a:r>
                  <a:rPr lang="en-US" sz="3600" dirty="0" err="1" smtClean="0">
                    <a:solidFill>
                      <a:srgbClr val="C00000"/>
                    </a:solidFill>
                  </a:rPr>
                  <a:t>symplectic</a:t>
                </a:r>
                <a:r>
                  <a:rPr lang="en-US" sz="3600" dirty="0" smtClean="0">
                    <a:solidFill>
                      <a:srgbClr val="C00000"/>
                    </a:solidFill>
                  </a:rPr>
                  <a:t> form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3600" b="0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</m:d>
                  </m:oMath>
                </a14:m>
                <a:endParaRPr lang="en-US" sz="3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541" y="3245838"/>
                <a:ext cx="8913778" cy="646331"/>
              </a:xfrm>
              <a:prstGeom prst="rect">
                <a:avLst/>
              </a:prstGeom>
              <a:blipFill>
                <a:blip r:embed="rId3"/>
                <a:stretch>
                  <a:fillRect t="-14151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753630" y="4572000"/>
                <a:ext cx="5943600" cy="8656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  <m:d>
                        <m:dPr>
                          <m:ctrlPr>
                            <a:rPr lang="en-US" sz="4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4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4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4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4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4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4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e>
                        <m:sup>
                          <m:sSub>
                            <m:sSubPr>
                              <m:ctrlPr>
                                <a:rPr lang="en-US" sz="4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4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4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en-US" sz="4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4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US" sz="48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3630" y="4572000"/>
                <a:ext cx="5943600" cy="86568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66700" y="1524000"/>
                <a:ext cx="8610600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 smtClean="0">
                    <a:solidFill>
                      <a:srgbClr val="0033CC"/>
                    </a:solidFill>
                  </a:rPr>
                  <a:t>Orbifold breaks translation symmetry </a:t>
                </a:r>
              </a:p>
              <a:p>
                <a:pPr algn="ctr"/>
                <a:r>
                  <a:rPr lang="en-US" sz="4000" dirty="0" smtClean="0">
                    <a:solidFill>
                      <a:srgbClr val="0033CC"/>
                    </a:solidFill>
                  </a:rPr>
                  <a:t>on Leech torus down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sz="40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4000" b="0" i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</m:d>
                  </m:oMath>
                </a14:m>
                <a:endParaRPr lang="en-US" sz="40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700" y="1524000"/>
                <a:ext cx="8610600" cy="1323439"/>
              </a:xfrm>
              <a:prstGeom prst="rect">
                <a:avLst/>
              </a:prstGeom>
              <a:blipFill>
                <a:blip r:embed="rId5"/>
                <a:stretch>
                  <a:fillRect t="-8295" b="-18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07917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995273" y="1079500"/>
            <a:ext cx="8636000" cy="6477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32951" y="-152400"/>
            <a:ext cx="3124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/>
              <a:t>One of the wittiest and funniest physicists in the field 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3086271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Noncommutative Translations - 2/2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73011" y="1524422"/>
            <a:ext cx="83137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Translation symmetry on zero-modes converted</a:t>
            </a:r>
          </a:p>
          <a:p>
            <a:r>
              <a:rPr lang="en-US" sz="3200" dirty="0" smtClean="0">
                <a:solidFill>
                  <a:srgbClr val="FF0000"/>
                </a:solidFill>
              </a:rPr>
              <a:t>             to a magnetic translation group:  </a:t>
            </a:r>
            <a:endParaRPr lang="en-US" sz="32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92246" y="2993771"/>
                <a:ext cx="867531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𝜖</m:t>
                      </m:r>
                      <m:d>
                        <m:dPr>
                          <m:ctrlP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246" y="2993771"/>
                <a:ext cx="8675318" cy="64633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29522" y="3955041"/>
                <a:ext cx="7848600" cy="1258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  <m:d>
                            <m:d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𝜖</m:t>
                          </m:r>
                          <m:d>
                            <m:d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sz="36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den>
                      </m:f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  </m:t>
                      </m:r>
                      <m:sSup>
                        <m:sSup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e>
                          </m:d>
                        </m:e>
                        <m:sup>
                          <m:sSub>
                            <m:sSub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522" y="3955041"/>
                <a:ext cx="7848600" cy="125810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522634" y="5528081"/>
            <a:ext cx="838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Early example of noncommutative geometry on D-branes with a B-field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777465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13584" y="1876808"/>
                <a:ext cx="7963930" cy="2123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𝒮</m:t>
                    </m:r>
                  </m:oMath>
                </a14:m>
                <a:r>
                  <a:rPr lang="en-US" sz="4400" dirty="0" smtClean="0">
                    <a:solidFill>
                      <a:srgbClr val="0033CC"/>
                    </a:solidFill>
                  </a:rPr>
                  <a:t> is the unique irreducible representation of the </a:t>
                </a:r>
              </a:p>
              <a:p>
                <a:pPr algn="ctr"/>
                <a:r>
                  <a:rPr lang="en-US" sz="4400" dirty="0" smtClean="0">
                    <a:solidFill>
                      <a:srgbClr val="0033CC"/>
                    </a:solidFill>
                  </a:rPr>
                  <a:t>Heisenberg group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ℋ</m:t>
                    </m:r>
                    <m:d>
                      <m:dPr>
                        <m:ctrlPr>
                          <a:rPr lang="en-US" sz="44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44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4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44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44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sz="4400" b="0" i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  <m:r>
                          <a:rPr lang="en-US" sz="44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</m:oMath>
                </a14:m>
                <a:r>
                  <a:rPr lang="en-US" sz="4400" dirty="0" smtClean="0">
                    <a:solidFill>
                      <a:srgbClr val="0033CC"/>
                    </a:solidFill>
                  </a:rPr>
                  <a:t>:</a:t>
                </a: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584" y="1876808"/>
                <a:ext cx="7963930" cy="2123658"/>
              </a:xfrm>
              <a:prstGeom prst="rect">
                <a:avLst/>
              </a:prstGeom>
              <a:blipFill>
                <a:blip r:embed="rId2"/>
                <a:stretch>
                  <a:fillRect t="-6034" b="-129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066800" y="5562600"/>
                <a:ext cx="737878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𝒮</m:t>
                    </m:r>
                    <m:r>
                      <a:rPr lang="en-US" sz="4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:   ``</m:t>
                    </m:r>
                  </m:oMath>
                </a14:m>
                <a:r>
                  <a:rPr lang="en-US" sz="4000" dirty="0" smtClean="0">
                    <a:solidFill>
                      <a:srgbClr val="FF0000"/>
                    </a:solidFill>
                  </a:rPr>
                  <a:t>Spinor representation ‘’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5562600"/>
                <a:ext cx="7378784" cy="707886"/>
              </a:xfrm>
              <a:prstGeom prst="rect">
                <a:avLst/>
              </a:prstGeom>
              <a:blipFill>
                <a:blip r:embed="rId3"/>
                <a:stretch>
                  <a:fillRect t="-15517" b="-35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224808" y="4427590"/>
                <a:ext cx="6750822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000" dirty="0">
                    <a:solidFill>
                      <a:srgbClr val="0033CC"/>
                    </a:solidFill>
                  </a:rPr>
                  <a:t>Construct it using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𝛾</m:t>
                    </m:r>
                    <m:r>
                      <a:rPr lang="en-US" sz="4000" i="1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sz="4000" dirty="0">
                    <a:solidFill>
                      <a:srgbClr val="0033CC"/>
                    </a:solidFill>
                  </a:rPr>
                  <a:t>matrices. </a:t>
                </a:r>
                <a:endParaRPr lang="en-US" sz="4000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4808" y="4427590"/>
                <a:ext cx="6750822" cy="707886"/>
              </a:xfrm>
              <a:prstGeom prst="rect">
                <a:avLst/>
              </a:prstGeom>
              <a:blipFill>
                <a:blip r:embed="rId4"/>
                <a:stretch>
                  <a:fillRect l="-3252" t="-15517" r="-2258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13584" y="998353"/>
                <a:ext cx="7976027" cy="7176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0→  </m:t>
                      </m:r>
                      <m:sSub>
                        <m:sSubPr>
                          <m:ctrlP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ℤ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→  </m:t>
                      </m:r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ℋ</m:t>
                      </m:r>
                      <m:d>
                        <m:dPr>
                          <m:ctrlP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3600" b="0" i="0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e>
                          </m:d>
                        </m:e>
                      </m:d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→  </m:t>
                      </m:r>
                      <m:sSub>
                        <m:sSubPr>
                          <m:ctrlP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3600" b="0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</m:d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→0 </m:t>
                      </m:r>
                    </m:oMath>
                  </m:oMathPara>
                </a14:m>
                <a:endParaRPr lang="en-US" sz="3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584" y="998353"/>
                <a:ext cx="7976027" cy="71769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85800" y="215487"/>
                <a:ext cx="937922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C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</m:d>
                      </m:e>
                    </m:d>
                  </m:oMath>
                </a14:m>
                <a:r>
                  <a:rPr lang="en-US" sz="3200" dirty="0" smtClean="0">
                    <a:solidFill>
                      <a:srgbClr val="C00000"/>
                    </a:solidFill>
                  </a:rPr>
                  <a:t> generate a discrete Heisenberg group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32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215487"/>
                <a:ext cx="9379225" cy="584775"/>
              </a:xfrm>
              <a:prstGeom prst="rect">
                <a:avLst/>
              </a:prstGeom>
              <a:blipFill>
                <a:blip r:embed="rId6"/>
                <a:stretch>
                  <a:fillRect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11639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685800" y="276388"/>
                <a:ext cx="70866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 smtClean="0">
                    <a:solidFill>
                      <a:srgbClr val="FF0000"/>
                    </a:solidFill>
                  </a:rPr>
                  <a:t>So for every spinor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Ψ</m:t>
                    </m:r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𝒮</m:t>
                    </m:r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3600" dirty="0" smtClean="0">
                    <a:solidFill>
                      <a:srgbClr val="FF0000"/>
                    </a:solidFill>
                  </a:rPr>
                  <a:t>we have a dimension 3/2 primary field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36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Ψ</m:t>
                        </m:r>
                      </m:sub>
                    </m:sSub>
                  </m:oMath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276388"/>
                <a:ext cx="7086600" cy="1200329"/>
              </a:xfrm>
              <a:prstGeom prst="rect">
                <a:avLst/>
              </a:prstGeom>
              <a:blipFill>
                <a:blip r:embed="rId2"/>
                <a:stretch>
                  <a:fillRect l="-2065" t="-7614" r="-3356" b="-18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800100" y="3930631"/>
            <a:ext cx="7315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7030A0"/>
                </a:solidFill>
              </a:rPr>
              <a:t>But now we need to know about </a:t>
            </a:r>
          </a:p>
          <a:p>
            <a:pPr algn="ctr"/>
            <a:r>
              <a:rPr lang="en-US" sz="4000" dirty="0" smtClean="0">
                <a:solidFill>
                  <a:srgbClr val="7030A0"/>
                </a:solidFill>
              </a:rPr>
              <a:t>the OPE of </a:t>
            </a:r>
            <a:r>
              <a:rPr lang="en-US" sz="4000" i="1" u="sng" dirty="0" smtClean="0">
                <a:solidFill>
                  <a:srgbClr val="7030A0"/>
                </a:solidFill>
              </a:rPr>
              <a:t>bosonic</a:t>
            </a:r>
            <a:r>
              <a:rPr lang="en-US" sz="4000" dirty="0" smtClean="0">
                <a:solidFill>
                  <a:srgbClr val="7030A0"/>
                </a:solidFill>
              </a:rPr>
              <a:t> twist fields …..</a:t>
            </a:r>
            <a:endParaRPr lang="en-US" sz="4000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71600" y="5638055"/>
            <a:ext cx="762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B050"/>
                </a:solidFill>
              </a:rPr>
              <a:t>Much more challenging …..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1858222"/>
            <a:ext cx="8153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33CC"/>
                </a:solidFill>
              </a:rPr>
              <a:t>Jeff and I speculated that once again a supercurrent would be determined from a special spinor determined by a code. </a:t>
            </a:r>
            <a:endParaRPr lang="en-US" sz="360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642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0"/>
            <a:ext cx="6629400" cy="41925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4267200"/>
            <a:ext cx="7315200" cy="2378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236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428812"/>
            <a:ext cx="635648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With a student, </a:t>
            </a:r>
          </a:p>
          <a:p>
            <a:pPr algn="ctr"/>
            <a:r>
              <a:rPr lang="en-US" sz="4000" dirty="0" err="1" smtClean="0"/>
              <a:t>Ranveer</a:t>
            </a:r>
            <a:r>
              <a:rPr lang="en-US" sz="4000" dirty="0" smtClean="0"/>
              <a:t> Singh, </a:t>
            </a:r>
          </a:p>
          <a:p>
            <a:pPr algn="ctr"/>
            <a:r>
              <a:rPr lang="en-US" sz="4000" dirty="0" smtClean="0"/>
              <a:t>we have indeed realized the supercurrent in this way </a:t>
            </a:r>
            <a:endParaRPr lang="en-US" sz="4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288" y="0"/>
            <a:ext cx="2355026" cy="341217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8535" y="4495800"/>
                <a:ext cx="9144000" cy="18258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3200" b="0" i="1" dirty="0" smtClean="0">
                  <a:solidFill>
                    <a:srgbClr val="0033CC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sz="3200" b="0" i="0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Ψ</m:t>
                              </m:r>
                            </m:e>
                          </m:acc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Ψ</m:t>
                          </m:r>
                        </m:num>
                        <m:den>
                          <m:sSubSup>
                            <m:sSubSupPr>
                              <m:ctrlP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  <m:sup>
                              <m: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bSup>
                        </m:den>
                      </m:f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f>
                        <m:fPr>
                          <m:ctrlP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sz="3200" b="0" i="0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Ψ</m:t>
                              </m:r>
                            </m:e>
                          </m:acc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Ψ</m:t>
                          </m:r>
                        </m:num>
                        <m:den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</m:sSub>
                        </m:den>
                      </m:f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</m:sSub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:</m:t>
                          </m:r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=4</m:t>
                          </m:r>
                        </m:sub>
                        <m:sup/>
                        <m:e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𝜅</m:t>
                          </m:r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</m:d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  <m: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d>
                                <m:dPr>
                                  <m:ctrlPr>
                                    <a:rPr lang="en-US" sz="32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d>
                            </m:sup>
                          </m:sSup>
                        </m:e>
                      </m:nary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sz="32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35" y="4495800"/>
                <a:ext cx="9144000" cy="182588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609600" y="3726359"/>
                <a:ext cx="4157868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40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i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440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Ψ</m:t>
                          </m:r>
                        </m:sub>
                      </m:sSub>
                      <m:d>
                        <m:dPr>
                          <m:ctrlPr>
                            <a:rPr lang="en-US" sz="4400" i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4400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400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4400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sz="4400" i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i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440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Ψ</m:t>
                          </m:r>
                        </m:sub>
                      </m:sSub>
                      <m:d>
                        <m:dPr>
                          <m:ctrlPr>
                            <a:rPr lang="en-US" sz="4400" i="1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4400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400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4400" i="1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44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</m:oMath>
                  </m:oMathPara>
                </a14:m>
                <a:endParaRPr lang="en-US" sz="4400" dirty="0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3726359"/>
                <a:ext cx="4157868" cy="7694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62050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57200" y="1600200"/>
            <a:ext cx="8001000" cy="1268856"/>
            <a:chOff x="457200" y="1600200"/>
            <a:chExt cx="8001000" cy="1268856"/>
          </a:xfrm>
        </p:grpSpPr>
        <p:sp>
          <p:nvSpPr>
            <p:cNvPr id="2" name="Rectangle 1"/>
            <p:cNvSpPr/>
            <p:nvPr/>
          </p:nvSpPr>
          <p:spPr>
            <a:xfrm>
              <a:off x="1828800" y="1600200"/>
              <a:ext cx="5410200" cy="1268856"/>
            </a:xfrm>
            <a:prstGeom prst="rect">
              <a:avLst/>
            </a:prstGeom>
            <a:solidFill>
              <a:srgbClr val="16355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/>
                <p:cNvSpPr txBox="1"/>
                <p:nvPr/>
              </p:nvSpPr>
              <p:spPr>
                <a:xfrm>
                  <a:off x="457200" y="1809688"/>
                  <a:ext cx="8001000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4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𝜅</m:t>
                        </m:r>
                        <m:d>
                          <m:dPr>
                            <m:ctrlPr>
                              <a:rPr lang="en-US" sz="4400" b="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4400" b="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</m:d>
                        <m:r>
                          <a:rPr lang="en-US" sz="44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∼〈</m:t>
                        </m:r>
                        <m:r>
                          <m:rPr>
                            <m:sty m:val="p"/>
                          </m:rPr>
                          <a:rPr lang="en-US" sz="4400" b="0" i="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Ψ</m:t>
                        </m:r>
                        <m:r>
                          <a:rPr lang="en-US" sz="44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44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  <m:d>
                          <m:dPr>
                            <m:ctrlPr>
                              <a:rPr lang="en-US" sz="4400" b="0" i="1" smtClean="0">
                                <a:solidFill>
                                  <a:srgbClr val="FFFF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4400" b="0" i="1" smtClean="0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400" b="0" i="1" smtClean="0">
                                    <a:solidFill>
                                      <a:srgbClr val="FFFF00"/>
                                    </a:solidFill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</m:d>
                          </m:e>
                        </m:d>
                        <m:r>
                          <m:rPr>
                            <m:sty m:val="p"/>
                          </m:rPr>
                          <a:rPr lang="en-US" sz="4400" b="0" i="0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Ψ</m:t>
                        </m:r>
                        <m:r>
                          <a:rPr lang="en-US" sz="4400" b="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〉</m:t>
                        </m:r>
                      </m:oMath>
                    </m:oMathPara>
                  </a14:m>
                  <a:endParaRPr lang="en-US" sz="4400" b="0" dirty="0" smtClean="0">
                    <a:solidFill>
                      <a:srgbClr val="FFFF00"/>
                    </a:solidFill>
                  </a:endParaRPr>
                </a:p>
              </p:txBody>
            </p:sp>
          </mc:Choice>
          <mc:Fallback xmlns="">
            <p:sp>
              <p:nvSpPr>
                <p:cNvPr id="3" name="TextBox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7200" y="1809688"/>
                  <a:ext cx="8001000" cy="769441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762000" y="4748964"/>
                <a:ext cx="685800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60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4748964"/>
                <a:ext cx="6858000" cy="101566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10181" y="3011406"/>
                <a:ext cx="9319054" cy="7871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4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</m:d>
                        </m:e>
                      </m:d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ℋ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4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4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4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4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40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e>
                          </m:d>
                        </m:e>
                      </m:d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   </m:t>
                      </m:r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181" y="3011406"/>
                <a:ext cx="9319054" cy="78713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-228600" y="122025"/>
                <a:ext cx="9144000" cy="13447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sz="3200" b="0" i="0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Ψ</m:t>
                              </m:r>
                            </m:e>
                          </m:acc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Ψ</m:t>
                          </m:r>
                        </m:num>
                        <m:den>
                          <m:sSubSup>
                            <m:sSubSupPr>
                              <m:ctrlP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  <m:sup>
                              <m: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bSup>
                        </m:den>
                      </m:f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f>
                        <m:fPr>
                          <m:ctrlP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̅"/>
                              <m:ctrlP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n-US" sz="3200" b="0" i="0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Ψ</m:t>
                              </m:r>
                            </m:e>
                          </m:acc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Ψ</m:t>
                          </m:r>
                        </m:num>
                        <m:den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</m:sSub>
                        </m:den>
                      </m:f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b>
                              <m: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</m:sSub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:</m:t>
                          </m:r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=4</m:t>
                          </m:r>
                        </m:sub>
                        <m:sup/>
                        <m:e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𝜅</m:t>
                          </m:r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</m:d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  <m: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  <m:r>
                                <a:rPr lang="en-US" sz="32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d>
                                <m:dPr>
                                  <m:ctrlPr>
                                    <a:rPr lang="en-US" sz="32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2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d>
                            </m:sup>
                          </m:sSup>
                        </m:e>
                      </m:nary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⋯</m:t>
                      </m:r>
                    </m:oMath>
                  </m:oMathPara>
                </a14:m>
                <a:endParaRPr lang="en-US" sz="32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28600" y="122025"/>
                <a:ext cx="9144000" cy="134479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43132" y="3816812"/>
                <a:ext cx="8953500" cy="7176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solidFill>
                      <a:srgbClr val="C00000"/>
                    </a:solidFill>
                  </a:rPr>
                  <a:t>Construct an Abelian subgroup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ℒ</m:t>
                        </m:r>
                      </m:e>
                    </m:acc>
                    <m:r>
                      <a:rPr lang="en-US" sz="3600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⊂</m:t>
                    </m:r>
                    <m:r>
                      <a:rPr lang="en-US" sz="3600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ℋ</m:t>
                    </m:r>
                    <m:d>
                      <m:dPr>
                        <m:ctrlPr>
                          <a:rPr lang="en-US" sz="3600" b="0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600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3600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d>
                          <m:dPr>
                            <m:ctrlPr>
                              <a:rPr lang="en-US" sz="3600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3600" b="0" i="0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</m:d>
                      </m:e>
                    </m:d>
                    <m:r>
                      <a:rPr lang="en-US" sz="3600" b="0" i="1" dirty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smtClean="0">
                    <a:solidFill>
                      <a:srgbClr val="C00000"/>
                    </a:solidFill>
                  </a:rPr>
                  <a:t> </a:t>
                </a:r>
                <a:endParaRPr lang="en-US" sz="3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132" y="3816812"/>
                <a:ext cx="8953500" cy="717697"/>
              </a:xfrm>
              <a:prstGeom prst="rect">
                <a:avLst/>
              </a:prstGeom>
              <a:blipFill>
                <a:blip r:embed="rId6"/>
                <a:stretch>
                  <a:fillRect l="-2042" t="-5932" b="-279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1413561" y="4534509"/>
                <a:ext cx="5554877" cy="16993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sz="4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−12</m:t>
                          </m:r>
                        </m:sup>
                      </m:sSup>
                      <m:nary>
                        <m:naryPr>
                          <m:chr m:val="∑"/>
                          <m:supHide m:val="on"/>
                          <m:ctrlPr>
                            <a:rPr lang="en-US" sz="4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d>
                            <m:dPr>
                              <m:begChr m:val="["/>
                              <m:endChr m:val="]"/>
                              <m:ctrlPr>
                                <a:rPr lang="en-US" sz="4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</m:d>
                          <m:r>
                            <a:rPr lang="en-US" sz="4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acc>
                            <m:accPr>
                              <m:chr m:val="̂"/>
                              <m:ctrlPr>
                                <a:rPr lang="en-US" sz="4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4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ℒ</m:t>
                              </m:r>
                            </m:e>
                          </m:acc>
                        </m:sub>
                        <m:sup/>
                        <m:e>
                          <m:r>
                            <a:rPr lang="en-US" sz="4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  <m:d>
                            <m:dPr>
                              <m:ctrlPr>
                                <a:rPr lang="en-US" sz="40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4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0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en-US" sz="4000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3561" y="4534509"/>
                <a:ext cx="5554877" cy="169937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1189338" y="6013688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C00000"/>
                </a:solidFill>
              </a:rPr>
              <a:t>is a rank one projection operator. </a:t>
            </a:r>
          </a:p>
        </p:txBody>
      </p:sp>
    </p:spTree>
    <p:extLst>
      <p:ext uri="{BB962C8B-B14F-4D97-AF65-F5344CB8AC3E}">
        <p14:creationId xmlns:p14="http://schemas.microsoft.com/office/powerpoint/2010/main" val="926378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  <p:bldP spid="9" grpId="0"/>
      <p:bldP spid="1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57600" y="1286818"/>
            <a:ext cx="800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 </a:t>
            </a:r>
            <a:endParaRPr 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600075" y="1967596"/>
                <a:ext cx="83058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4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4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4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4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4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sz="4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4000" b="0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lang="en-US" sz="4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𝑠𝑐</m:t>
                          </m:r>
                        </m:sub>
                      </m:sSub>
                      <m:r>
                        <a:rPr lang="en-US" sz="4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⇒  </m:t>
                      </m:r>
                      <m:sSub>
                        <m:sSubPr>
                          <m:ctrlPr>
                            <a:rPr lang="en-US" sz="4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4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4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US" sz="4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4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4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=0 </m:t>
                      </m:r>
                      <m:r>
                        <a:rPr lang="en-US" sz="4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𝑚𝑜𝑑</m:t>
                      </m:r>
                      <m:r>
                        <a:rPr lang="en-US" sz="4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2   </m:t>
                      </m:r>
                    </m:oMath>
                  </m:oMathPara>
                </a14:m>
                <a:endParaRPr lang="en-US" sz="4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075" y="1967596"/>
                <a:ext cx="8305800" cy="70788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/>
          <p:cNvGrpSpPr/>
          <p:nvPr/>
        </p:nvGrpSpPr>
        <p:grpSpPr>
          <a:xfrm>
            <a:off x="333117" y="2961163"/>
            <a:ext cx="8458200" cy="1390852"/>
            <a:chOff x="266700" y="3168421"/>
            <a:chExt cx="8458200" cy="139085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/>
                <p:cNvSpPr txBox="1"/>
                <p:nvPr/>
              </p:nvSpPr>
              <p:spPr>
                <a:xfrm>
                  <a:off x="266700" y="3168421"/>
                  <a:ext cx="8458200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8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sz="4800" b="0" i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  <m:r>
                          <a:rPr lang="en-US" sz="48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 ⊂</m:t>
                        </m:r>
                        <m:sSub>
                          <m:sSubPr>
                            <m:ctrlPr>
                              <a:rPr lang="en-US" sz="48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4800" b="0" i="0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  <m:sub>
                            <m:r>
                              <a:rPr lang="en-US" sz="48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𝑠𝑐</m:t>
                            </m:r>
                          </m:sub>
                        </m:sSub>
                        <m:r>
                          <a:rPr lang="en-US" sz="48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⊂</m:t>
                        </m:r>
                        <m:r>
                          <m:rPr>
                            <m:sty m:val="p"/>
                          </m:rPr>
                          <a:rPr lang="en-US" sz="4800" b="0" i="0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  <m:r>
                          <a:rPr lang="en-US" sz="48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4800" dirty="0">
                    <a:solidFill>
                      <a:srgbClr val="0033CC"/>
                    </a:solidFill>
                  </a:endParaRPr>
                </a:p>
              </p:txBody>
            </p:sp>
          </mc:Choice>
          <mc:Fallback xmlns="">
            <p:sp>
              <p:nvSpPr>
                <p:cNvPr id="4" name="TextBox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6700" y="3168421"/>
                  <a:ext cx="8458200" cy="830997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/>
                <p:cNvSpPr txBox="1"/>
                <p:nvPr/>
              </p:nvSpPr>
              <p:spPr>
                <a:xfrm>
                  <a:off x="2400300" y="3851387"/>
                  <a:ext cx="3276600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12</m:t>
                            </m:r>
                          </m:sup>
                        </m:sSup>
                      </m:oMath>
                    </m:oMathPara>
                  </a14:m>
                  <a:endParaRPr lang="en-US" sz="4000" dirty="0">
                    <a:solidFill>
                      <a:srgbClr val="0033CC"/>
                    </a:solidFill>
                  </a:endParaRPr>
                </a:p>
              </p:txBody>
            </p:sp>
          </mc:Choice>
          <mc:Fallback xmlns=""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00300" y="3851387"/>
                  <a:ext cx="3276600" cy="707886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/>
                <p:cNvSpPr txBox="1"/>
                <p:nvPr/>
              </p:nvSpPr>
              <p:spPr>
                <a:xfrm>
                  <a:off x="3924300" y="3838659"/>
                  <a:ext cx="3276600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40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40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40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12</m:t>
                            </m:r>
                          </m:sup>
                        </m:sSup>
                      </m:oMath>
                    </m:oMathPara>
                  </a14:m>
                  <a:endParaRPr lang="en-US" sz="4000" dirty="0">
                    <a:solidFill>
                      <a:srgbClr val="0033CC"/>
                    </a:solidFill>
                  </a:endParaRPr>
                </a:p>
              </p:txBody>
            </p:sp>
          </mc:Choice>
          <mc:Fallback xmlns=""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24300" y="3838659"/>
                  <a:ext cx="3276600" cy="707886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985837" y="4475126"/>
                <a:ext cx="753427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 smtClean="0">
                    <a:solidFill>
                      <a:srgbClr val="16355A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en-US" sz="4800" b="0" i="1" smtClean="0">
                        <a:solidFill>
                          <a:srgbClr val="16355A"/>
                        </a:solidFill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sz="4800" b="0" i="1" smtClean="0">
                        <a:solidFill>
                          <a:srgbClr val="16355A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en-US" sz="4800" b="0" i="1" smtClean="0">
                            <a:solidFill>
                              <a:srgbClr val="16355A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4800" b="0" i="0" smtClean="0">
                            <a:solidFill>
                              <a:srgbClr val="16355A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sz="4800" b="0" i="1" smtClean="0">
                            <a:solidFill>
                              <a:srgbClr val="16355A"/>
                            </a:solidFill>
                            <a:latin typeface="Cambria Math" panose="02040503050406030204" pitchFamily="18" charset="0"/>
                          </a:rPr>
                          <m:t>𝑠𝑐</m:t>
                        </m:r>
                      </m:sub>
                    </m:sSub>
                    <m:r>
                      <a:rPr lang="en-US" sz="4800" b="0" i="1" smtClean="0">
                        <a:solidFill>
                          <a:srgbClr val="16355A"/>
                        </a:solidFill>
                        <a:latin typeface="Cambria Math" panose="02040503050406030204" pitchFamily="18" charset="0"/>
                      </a:rPr>
                      <m:t>⇒  </m:t>
                    </m:r>
                    <m:sSup>
                      <m:sSupPr>
                        <m:ctrlPr>
                          <a:rPr lang="en-US" sz="4800" b="0" i="1" smtClean="0">
                            <a:solidFill>
                              <a:srgbClr val="16355A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800" b="0" i="1" smtClean="0">
                            <a:solidFill>
                              <a:srgbClr val="16355A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p>
                        <m:r>
                          <a:rPr lang="en-US" sz="4800" b="0" i="1" smtClean="0">
                            <a:solidFill>
                              <a:srgbClr val="16355A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800" b="0" i="1" smtClean="0">
                        <a:solidFill>
                          <a:srgbClr val="16355A"/>
                        </a:solidFill>
                        <a:latin typeface="Cambria Math" panose="02040503050406030204" pitchFamily="18" charset="0"/>
                      </a:rPr>
                      <m:t>=0 </m:t>
                    </m:r>
                    <m:r>
                      <a:rPr lang="en-US" sz="4800" b="0" i="1" smtClean="0">
                        <a:solidFill>
                          <a:srgbClr val="16355A"/>
                        </a:solidFill>
                        <a:latin typeface="Cambria Math" panose="02040503050406030204" pitchFamily="18" charset="0"/>
                      </a:rPr>
                      <m:t>𝑚𝑜𝑑</m:t>
                    </m:r>
                    <m:r>
                      <a:rPr lang="en-US" sz="4800" b="0" i="1" smtClean="0">
                        <a:solidFill>
                          <a:srgbClr val="16355A"/>
                        </a:solidFill>
                        <a:latin typeface="Cambria Math" panose="02040503050406030204" pitchFamily="18" charset="0"/>
                      </a:rPr>
                      <m:t> 4 </m:t>
                    </m:r>
                  </m:oMath>
                </a14:m>
                <a:r>
                  <a:rPr lang="en-US" sz="4800" dirty="0" smtClean="0">
                    <a:solidFill>
                      <a:srgbClr val="16355A"/>
                    </a:solidFill>
                  </a:rPr>
                  <a:t>  </a:t>
                </a:r>
                <a:endParaRPr lang="en-US" sz="4800" dirty="0">
                  <a:solidFill>
                    <a:srgbClr val="16355A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837" y="4475126"/>
                <a:ext cx="7534275" cy="83099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213537" y="5715000"/>
                <a:ext cx="760249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dirty="0" smtClean="0">
                    <a:solidFill>
                      <a:srgbClr val="0000FF"/>
                    </a:solidFill>
                  </a:rPr>
                  <a:t>Nonzero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sz="4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m:rPr>
                            <m:sty m:val="p"/>
                          </m:rPr>
                          <a:rPr lang="en-US" sz="48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sz="4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𝑠𝑐</m:t>
                        </m:r>
                      </m:sub>
                    </m:sSub>
                    <m:r>
                      <a:rPr lang="en-US" sz="48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4800" dirty="0" smtClean="0">
                    <a:solidFill>
                      <a:srgbClr val="0000FF"/>
                    </a:solidFill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p>
                        <m:r>
                          <a:rPr lang="en-US" sz="48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48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&gt;4 </m:t>
                    </m:r>
                  </m:oMath>
                </a14:m>
                <a:endParaRPr lang="en-US" sz="48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3537" y="5715000"/>
                <a:ext cx="7602494" cy="830997"/>
              </a:xfrm>
              <a:prstGeom prst="rect">
                <a:avLst/>
              </a:prstGeom>
              <a:blipFill>
                <a:blip r:embed="rId8"/>
                <a:stretch>
                  <a:fillRect l="-3609" t="-16176" b="-38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75569" y="223421"/>
                <a:ext cx="8640462" cy="14026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 smtClean="0">
                    <a:solidFill>
                      <a:srgbClr val="7030A0"/>
                    </a:solidFill>
                  </a:rPr>
                  <a:t>Constructing a suitable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ℒ</m:t>
                        </m:r>
                      </m:e>
                    </m:acc>
                    <m:r>
                      <a:rPr lang="en-US" sz="40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⊂</m:t>
                    </m:r>
                    <m:r>
                      <a:rPr lang="en-US" sz="40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ℋ</m:t>
                    </m:r>
                    <m:d>
                      <m:dPr>
                        <m:ctrlPr>
                          <a:rPr lang="en-US" sz="4000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4000" b="0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b="0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4000" b="0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d>
                          <m:dPr>
                            <m:ctrlPr>
                              <a:rPr lang="en-US" sz="4000" b="0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000" b="0" i="0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Λ</m:t>
                            </m:r>
                          </m:e>
                        </m:d>
                      </m:e>
                    </m:d>
                    <m:r>
                      <a:rPr lang="en-US" sz="4000" b="0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000" dirty="0" smtClean="0">
                    <a:solidFill>
                      <a:srgbClr val="7030A0"/>
                    </a:solidFill>
                  </a:rPr>
                  <a:t> requires a lattice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sz="40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𝑠𝑐</m:t>
                        </m:r>
                      </m:sub>
                    </m:sSub>
                    <m:r>
                      <a:rPr lang="en-US" sz="40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⊂</m:t>
                    </m:r>
                    <m:r>
                      <m:rPr>
                        <m:sty m:val="p"/>
                      </m:rPr>
                      <a:rPr lang="en-US" sz="400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Λ</m:t>
                    </m:r>
                    <m:r>
                      <a:rPr lang="en-US" sz="40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000" dirty="0">
                    <a:solidFill>
                      <a:srgbClr val="7030A0"/>
                    </a:solidFill>
                  </a:rPr>
                  <a:t>such that 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569" y="223421"/>
                <a:ext cx="8640462" cy="1402692"/>
              </a:xfrm>
              <a:prstGeom prst="rect">
                <a:avLst/>
              </a:prstGeom>
              <a:blipFill>
                <a:blip r:embed="rId9"/>
                <a:stretch>
                  <a:fillRect l="-353" t="-4348" b="-17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11144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533400" y="347551"/>
                <a:ext cx="8534400" cy="7162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solidFill>
                      <a:srgbClr val="00B050"/>
                    </a:solidFill>
                  </a:rPr>
                  <a:t>Choose an isomorphism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en-US" sz="40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4000" b="0" i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</m:d>
                    <m:r>
                      <a:rPr lang="en-US" sz="40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≅</m:t>
                    </m:r>
                    <m:sSubSup>
                      <m:sSubSupPr>
                        <m:ctrlPr>
                          <a:rPr lang="en-US" sz="40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40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𝔽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40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24</m:t>
                        </m:r>
                      </m:sup>
                    </m:sSubSup>
                    <m:r>
                      <a:rPr lang="en-US" sz="40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40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347551"/>
                <a:ext cx="8534400" cy="716222"/>
              </a:xfrm>
              <a:prstGeom prst="rect">
                <a:avLst/>
              </a:prstGeom>
              <a:blipFill>
                <a:blip r:embed="rId3"/>
                <a:stretch>
                  <a:fillRect l="-2571" t="-13559" b="-355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609600" y="1371600"/>
                <a:ext cx="7924800" cy="9344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ℒ</m:t>
                      </m:r>
                      <m:r>
                        <a:rPr lang="en-US" sz="5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→  </m:t>
                      </m:r>
                      <m:r>
                        <a:rPr lang="en-US" sz="5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𝒞</m:t>
                      </m:r>
                      <m:r>
                        <a:rPr lang="en-US" sz="5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⊂  </m:t>
                      </m:r>
                      <m:sSubSup>
                        <m:sSubSupPr>
                          <m:ctrlP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𝔽</m:t>
                          </m:r>
                        </m:e>
                        <m:sub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24</m:t>
                          </m:r>
                        </m:sup>
                      </m:sSubSup>
                    </m:oMath>
                  </m:oMathPara>
                </a14:m>
                <a:endParaRPr lang="en-US" sz="5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1371600"/>
                <a:ext cx="7924800" cy="9344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33834" y="5238280"/>
                <a:ext cx="8169876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40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Ψ</m:t>
                        </m:r>
                      </m:sub>
                    </m:sSub>
                    <m:r>
                      <a:rPr lang="en-US" sz="4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000" dirty="0" smtClean="0">
                    <a:solidFill>
                      <a:srgbClr val="0000FF"/>
                    </a:solidFill>
                  </a:rPr>
                  <a:t>is a </a:t>
                </a:r>
                <a:r>
                  <a:rPr lang="en-US" sz="4000" dirty="0" err="1" smtClean="0">
                    <a:solidFill>
                      <a:srgbClr val="0000FF"/>
                    </a:solidFill>
                  </a:rPr>
                  <a:t>superconformal</a:t>
                </a:r>
                <a:r>
                  <a:rPr lang="en-US" sz="4000" dirty="0" smtClean="0">
                    <a:solidFill>
                      <a:srgbClr val="0000FF"/>
                    </a:solidFill>
                  </a:rPr>
                  <a:t> current </a:t>
                </a:r>
              </a:p>
              <a:p>
                <a:pPr algn="ctr"/>
                <a:r>
                  <a:rPr lang="en-US" sz="4000" dirty="0" smtClean="0">
                    <a:solidFill>
                      <a:srgbClr val="0000FF"/>
                    </a:solidFill>
                  </a:rPr>
                  <a:t>in the B&amp;B formulation of the Monster</a:t>
                </a:r>
                <a:endParaRPr lang="en-US" sz="40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834" y="5238280"/>
                <a:ext cx="8169876" cy="1323439"/>
              </a:xfrm>
              <a:prstGeom prst="rect">
                <a:avLst/>
              </a:prstGeom>
              <a:blipFill>
                <a:blip r:embed="rId5"/>
                <a:stretch>
                  <a:fillRect l="-2463" t="-8295" r="-2463" b="-18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33400" y="2482298"/>
                <a:ext cx="83820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solidFill>
                      <a:srgbClr val="0000FF"/>
                    </a:solidFill>
                  </a:rPr>
                  <a:t>Supercurrent =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40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Ψ</m:t>
                        </m:r>
                      </m:sub>
                    </m:sSub>
                    <m:r>
                      <a:rPr lang="en-US" sz="4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4000" dirty="0" smtClean="0">
                    <a:solidFill>
                      <a:srgbClr val="0000FF"/>
                    </a:solidFill>
                  </a:rPr>
                  <a:t>  for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Ψ</m:t>
                    </m:r>
                    <m:r>
                      <a:rPr lang="en-US" sz="4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4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𝐼𝑚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d>
                    <m:r>
                      <a:rPr lang="en-US" sz="4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40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2482298"/>
                <a:ext cx="8382000" cy="707886"/>
              </a:xfrm>
              <a:prstGeom prst="rect">
                <a:avLst/>
              </a:prstGeom>
              <a:blipFill>
                <a:blip r:embed="rId6"/>
                <a:stretch>
                  <a:fillRect l="-2618"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718272" y="3383234"/>
                <a:ext cx="80010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p>
                          <m:r>
                            <a:rPr lang="en-US" sz="4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=4   ⇒ </m:t>
                      </m:r>
                      <m:d>
                        <m:dPr>
                          <m:begChr m:val="〈"/>
                          <m:endChr m:val="〉"/>
                          <m:ctrlPr>
                            <a:rPr lang="en-US" sz="4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4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Ψ</m:t>
                          </m:r>
                          <m:r>
                            <a:rPr lang="en-US" sz="4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4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  <m:d>
                            <m:dPr>
                              <m:ctrlPr>
                                <a:rPr lang="en-US" sz="4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4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</m:d>
                            </m:e>
                          </m:d>
                          <m:r>
                            <m:rPr>
                              <m:sty m:val="p"/>
                            </m:rPr>
                            <a:rPr lang="en-US" sz="48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Ψ</m:t>
                          </m:r>
                        </m:e>
                      </m:d>
                      <m:r>
                        <a:rPr lang="en-US" sz="4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=0 </m:t>
                      </m:r>
                    </m:oMath>
                  </m:oMathPara>
                </a14:m>
                <a:endParaRPr lang="en-US" sz="4800" b="0" dirty="0" smtClean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8272" y="3383234"/>
                <a:ext cx="8001000" cy="83099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57200" y="4433868"/>
                <a:ext cx="822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FF0000"/>
                    </a:solidFill>
                  </a:rPr>
                  <a:t>because of the error correcting properties of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𝒞</m:t>
                    </m:r>
                  </m:oMath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4433868"/>
                <a:ext cx="8229600" cy="584775"/>
              </a:xfrm>
              <a:prstGeom prst="rect">
                <a:avLst/>
              </a:prstGeom>
              <a:blipFill>
                <a:blip r:embed="rId8"/>
                <a:stretch>
                  <a:fillRect l="-1852"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38838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8" grpId="0"/>
      <p:bldP spid="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685800" y="-8238"/>
                <a:ext cx="921548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dirty="0" smtClean="0"/>
                  <a:t>Example of a </a:t>
                </a:r>
                <a:r>
                  <a:rPr lang="en-US" sz="5400" dirty="0" err="1" smtClean="0"/>
                  <a:t>sublattice</a:t>
                </a:r>
                <a:r>
                  <a:rPr lang="en-US" sz="5400" dirty="0" smtClean="0"/>
                  <a:t> </a:t>
                </a:r>
                <a14:m>
                  <m:oMath xmlns:m="http://schemas.openxmlformats.org/officeDocument/2006/math">
                    <m:r>
                      <a:rPr lang="en-US" sz="5400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5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5400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sz="5400" b="0" i="1" smtClean="0">
                            <a:latin typeface="Cambria Math" panose="02040503050406030204" pitchFamily="18" charset="0"/>
                          </a:rPr>
                          <m:t>𝑠𝑐</m:t>
                        </m:r>
                      </m:sub>
                    </m:sSub>
                  </m:oMath>
                </a14:m>
                <a:endParaRPr lang="en-US" sz="5400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-8238"/>
                <a:ext cx="9215485" cy="923330"/>
              </a:xfrm>
              <a:prstGeom prst="rect">
                <a:avLst/>
              </a:prstGeom>
              <a:blipFill>
                <a:blip r:embed="rId3"/>
                <a:stretch>
                  <a:fillRect l="-3574" t="-17881" b="-403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757282" y="4272485"/>
                <a:ext cx="7172233" cy="9771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800" b="0" i="1" smtClean="0">
                              <a:solidFill>
                                <a:srgbClr val="660C6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4800" b="0" i="0" smtClean="0">
                              <a:solidFill>
                                <a:srgbClr val="660C64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lang="en-US" sz="4800" b="0" i="1" smtClean="0">
                              <a:solidFill>
                                <a:srgbClr val="660C64"/>
                              </a:solidFill>
                              <a:latin typeface="Cambria Math" panose="02040503050406030204" pitchFamily="18" charset="0"/>
                            </a:rPr>
                            <m:t>𝑠𝑐</m:t>
                          </m:r>
                        </m:sub>
                      </m:sSub>
                      <m:r>
                        <a:rPr lang="en-US" sz="4800" b="0" i="1" smtClean="0">
                          <a:solidFill>
                            <a:srgbClr val="660C64"/>
                          </a:solidFill>
                          <a:latin typeface="Cambria Math" panose="02040503050406030204" pitchFamily="18" charset="0"/>
                        </a:rPr>
                        <m:t>≅      </m:t>
                      </m:r>
                      <m:r>
                        <m:rPr>
                          <m:sty m:val="p"/>
                        </m:rPr>
                        <a:rPr lang="en-US" sz="4800" b="0" i="0" smtClean="0">
                          <a:solidFill>
                            <a:srgbClr val="660C64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  <m:d>
                        <m:dPr>
                          <m:ctrlPr>
                            <a:rPr lang="en-US" sz="4800" b="0" i="1" smtClean="0">
                              <a:solidFill>
                                <a:srgbClr val="660C6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en-US" sz="4800" b="0" i="1" smtClean="0">
                                  <a:solidFill>
                                    <a:srgbClr val="660C6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800" b="0" i="1" smtClean="0">
                                  <a:solidFill>
                                    <a:srgbClr val="660C64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e>
                      </m:d>
                      <m:r>
                        <a:rPr lang="en-US" sz="4800" b="0" i="1" smtClean="0">
                          <a:solidFill>
                            <a:srgbClr val="660C64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4800" dirty="0">
                  <a:solidFill>
                    <a:srgbClr val="660C64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282" y="4272485"/>
                <a:ext cx="7172233" cy="97712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381000" y="1133356"/>
                <a:ext cx="8077200" cy="29208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dirty="0" smtClean="0">
                    <a:solidFill>
                      <a:srgbClr val="C00000"/>
                    </a:solidFill>
                  </a:rPr>
                  <a:t>Dong, Li, Mason, Norton: </a:t>
                </a:r>
              </a:p>
              <a:p>
                <a:pPr algn="ctr"/>
                <a:r>
                  <a:rPr lang="en-US" sz="4400" dirty="0" smtClean="0">
                    <a:solidFill>
                      <a:srgbClr val="C00000"/>
                    </a:solidFill>
                  </a:rPr>
                  <a:t>There is an isometric embedding of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d>
                      <m:dPr>
                        <m:ctrlPr>
                          <a:rPr lang="en-US" sz="44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ad>
                          <m:radPr>
                            <m:degHide m:val="on"/>
                            <m:ctrlPr>
                              <a:rPr lang="en-US" sz="4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4400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</m:rad>
                      </m:e>
                    </m:d>
                    <m:r>
                      <a:rPr lang="en-US" sz="4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4400" dirty="0" smtClean="0">
                    <a:solidFill>
                      <a:srgbClr val="C00000"/>
                    </a:solidFill>
                  </a:rPr>
                  <a:t>into the Leech lattice for every </a:t>
                </a:r>
                <a:r>
                  <a:rPr lang="en-US" sz="4400" dirty="0" err="1" smtClean="0">
                    <a:solidFill>
                      <a:srgbClr val="C00000"/>
                    </a:solidFill>
                  </a:rPr>
                  <a:t>Niemeier</a:t>
                </a:r>
                <a:r>
                  <a:rPr lang="en-US" sz="4400" dirty="0" smtClean="0">
                    <a:solidFill>
                      <a:srgbClr val="C00000"/>
                    </a:solidFill>
                  </a:rPr>
                  <a:t> lattice L </a:t>
                </a:r>
                <a:endParaRPr lang="en-US" sz="4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1133356"/>
                <a:ext cx="8077200" cy="2920864"/>
              </a:xfrm>
              <a:prstGeom prst="rect">
                <a:avLst/>
              </a:prstGeom>
              <a:blipFill>
                <a:blip r:embed="rId5"/>
                <a:stretch>
                  <a:fillRect l="-2943" t="-4384" r="-4302" b="-89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228600" y="5436972"/>
            <a:ext cx="87630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B050"/>
                </a:solidFill>
              </a:rPr>
              <a:t>Are there others?  Does the (spin cover of the) B&amp;B  model have several supersymmetries ? </a:t>
            </a:r>
            <a:endParaRPr lang="en-US" sz="3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88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6" y="311607"/>
            <a:ext cx="9027960" cy="13092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248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73" y="1606107"/>
            <a:ext cx="9144000" cy="523335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83973" y="0"/>
            <a:ext cx="8229600" cy="1143000"/>
          </a:xfrm>
        </p:spPr>
        <p:txBody>
          <a:bodyPr/>
          <a:lstStyle/>
          <a:p>
            <a:r>
              <a:rPr lang="en-US" dirty="0" smtClean="0"/>
              <a:t>Jeff As Singer-Songwriter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895600" y="958334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NYT: September 22, 1998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41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09600" y="1905000"/>
            <a:ext cx="7467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/>
              <a:t>Time Reversal In Abelian </a:t>
            </a:r>
            <a:r>
              <a:rPr lang="en-US" sz="5400" dirty="0" err="1" smtClean="0"/>
              <a:t>Chern</a:t>
            </a:r>
            <a:r>
              <a:rPr lang="en-US" sz="5400" dirty="0" smtClean="0"/>
              <a:t>-Simons Theory 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075741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5075" y="2758469"/>
            <a:ext cx="8305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C00000"/>
                </a:solidFill>
              </a:rPr>
              <a:t>Here is another application of finite Abelian groups equipped with quadratic function…</a:t>
            </a:r>
            <a:endParaRPr lang="en-US" sz="36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905000" y="4191000"/>
                <a:ext cx="40386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sz="4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4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𝒟</m:t>
                      </m:r>
                      <m:r>
                        <a:rPr lang="en-US" sz="4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→</m:t>
                      </m:r>
                      <m:r>
                        <a:rPr lang="en-US" sz="4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ℝ</m:t>
                      </m:r>
                      <m:r>
                        <a:rPr lang="en-US" sz="4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4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ℤ</m:t>
                      </m:r>
                    </m:oMath>
                  </m:oMathPara>
                </a14:m>
                <a:endParaRPr lang="en-US" sz="4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0" y="4191000"/>
                <a:ext cx="4038600" cy="83099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55373" y="5486400"/>
                <a:ext cx="84582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d>
                        <m:dPr>
                          <m:ctrlP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373" y="5486400"/>
                <a:ext cx="8458200" cy="6463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230659" y="359193"/>
            <a:ext cx="87135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0000FF"/>
                </a:solidFill>
              </a:rPr>
              <a:t>Several of my recent works with Jeff have involved discriminant forms of lattices in various ways. </a:t>
            </a:r>
            <a:endParaRPr lang="en-US" sz="4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6190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76518"/>
            <a:ext cx="868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0000FF"/>
                </a:solidFill>
              </a:rPr>
              <a:t>When does 3d </a:t>
            </a:r>
            <a:r>
              <a:rPr lang="en-US" sz="4000" dirty="0" err="1" smtClean="0">
                <a:solidFill>
                  <a:srgbClr val="0000FF"/>
                </a:solidFill>
              </a:rPr>
              <a:t>Chern</a:t>
            </a:r>
            <a:r>
              <a:rPr lang="en-US" sz="4000" dirty="0" smtClean="0">
                <a:solidFill>
                  <a:srgbClr val="0000FF"/>
                </a:solidFill>
              </a:rPr>
              <a:t>-Simons-Witten theory have a time reversal symmetry? </a:t>
            </a:r>
            <a:endParaRPr lang="en-US" sz="4000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52400" y="1587020"/>
                <a:ext cx="8839200" cy="13879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supHide m:val="on"/>
                          <m:ctrlP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𝒜</m:t>
                          </m:r>
                          <m: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𝒢</m:t>
                          </m:r>
                        </m:sub>
                        <m:sup/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36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𝑑𝐴</m:t>
                              </m:r>
                            </m:e>
                          </m:d>
                          <m: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   </m:t>
                          </m:r>
                          <m:r>
                            <m:rPr>
                              <m:sty m:val="p"/>
                            </m:rPr>
                            <a:rPr lang="en-US" sz="3600" b="0" i="0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exp</m:t>
                          </m:r>
                          <m: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⁡(</m:t>
                          </m:r>
                          <m:f>
                            <m:fPr>
                              <m:ctrlPr>
                                <a:rPr lang="en-US" sz="36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6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𝑖𝑘</m:t>
                              </m:r>
                            </m:num>
                            <m:den>
                              <m:r>
                                <a:rPr lang="en-US" sz="36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  <m:r>
                                <a:rPr lang="en-US" sz="36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den>
                          </m:f>
                          <m:r>
                            <a:rPr lang="en-US" sz="36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nary>
                            <m:naryPr>
                              <m:subHide m:val="on"/>
                              <m:supHide m:val="on"/>
                              <m:ctrlPr>
                                <a:rPr lang="en-US" sz="36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en-US" sz="36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𝑇𝑟</m:t>
                              </m:r>
                              <m:d>
                                <m:dPr>
                                  <m:ctrlPr>
                                    <a:rPr lang="en-US" sz="36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  <m:r>
                                    <a:rPr lang="en-US" sz="36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36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𝑑𝐴</m:t>
                                  </m:r>
                                  <m:r>
                                    <a:rPr lang="en-US" sz="3600" b="0" i="1" smtClean="0">
                                      <a:solidFill>
                                        <a:srgbClr val="0033CC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sz="3600" b="0" i="1" smtClean="0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3600" b="0" i="1" smtClean="0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num>
                                    <m:den>
                                      <m:r>
                                        <a:rPr lang="en-US" sz="3600" b="0" i="1" smtClean="0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den>
                                  </m:f>
                                  <m:sSup>
                                    <m:sSupPr>
                                      <m:ctrlPr>
                                        <a:rPr lang="en-US" sz="3600" b="0" i="1" smtClean="0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3600" b="0" i="1" smtClean="0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𝐴</m:t>
                                      </m:r>
                                    </m:e>
                                    <m:sup>
                                      <m:r>
                                        <a:rPr lang="en-US" sz="3600" b="0" i="1" smtClean="0">
                                          <a:solidFill>
                                            <a:srgbClr val="0033CC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3600" b="0" i="1" smtClean="0">
                                  <a:solidFill>
                                    <a:srgbClr val="0033CC"/>
                                  </a:solidFill>
                                  <a:latin typeface="Cambria Math" panose="02040503050406030204" pitchFamily="18" charset="0"/>
                                </a:rPr>
                                <m:t>)    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sz="36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" y="1587020"/>
                <a:ext cx="8839200" cy="138794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0" y="3429000"/>
                <a:ext cx="9123405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 smtClean="0">
                    <a:solidFill>
                      <a:srgbClr val="7030A0"/>
                    </a:solidFill>
                  </a:rPr>
                  <a:t>General theory based on compact group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000" dirty="0" smtClean="0">
                    <a:solidFill>
                      <a:srgbClr val="7030A0"/>
                    </a:solidFill>
                  </a:rPr>
                  <a:t> and a ``level’’ 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40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d>
                      <m:dPr>
                        <m:ctrlP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𝐵𝐺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sz="40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ℤ</m:t>
                        </m:r>
                      </m:e>
                    </m:d>
                  </m:oMath>
                </a14:m>
                <a:endParaRPr lang="en-US" sz="40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429000"/>
                <a:ext cx="9123405" cy="1323439"/>
              </a:xfrm>
              <a:prstGeom prst="rect">
                <a:avLst/>
              </a:prstGeom>
              <a:blipFill>
                <a:blip r:embed="rId4"/>
                <a:stretch>
                  <a:fillRect l="-2071" t="-8295" b="-18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05199" y="5206475"/>
                <a:ext cx="8333602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 smtClean="0">
                    <a:solidFill>
                      <a:srgbClr val="FF0000"/>
                    </a:solidFill>
                  </a:rPr>
                  <a:t>Which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</m:oMath>
                </a14:m>
                <a:r>
                  <a:rPr lang="en-US" sz="4000" dirty="0" smtClean="0">
                    <a:solidFill>
                      <a:srgbClr val="FF0000"/>
                    </a:solidFill>
                  </a:rPr>
                  <a:t> give </a:t>
                </a:r>
              </a:p>
              <a:p>
                <a:pPr algn="ctr"/>
                <a:r>
                  <a:rPr lang="en-US" sz="4000" dirty="0" smtClean="0">
                    <a:solidFill>
                      <a:srgbClr val="FF0000"/>
                    </a:solidFill>
                  </a:rPr>
                  <a:t>T-reversal invariant theories? </a:t>
                </a:r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199" y="5206475"/>
                <a:ext cx="8333602" cy="1323439"/>
              </a:xfrm>
              <a:prstGeom prst="rect">
                <a:avLst/>
              </a:prstGeom>
              <a:blipFill>
                <a:blip r:embed="rId5"/>
                <a:stretch>
                  <a:fillRect t="-8295" b="-18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55438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" y="685800"/>
            <a:ext cx="8763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0000"/>
                </a:solidFill>
              </a:rPr>
              <a:t>Some nontrivial examples of</a:t>
            </a:r>
          </a:p>
          <a:p>
            <a:pPr algn="ctr"/>
            <a:r>
              <a:rPr lang="en-US" sz="4400" dirty="0" smtClean="0">
                <a:solidFill>
                  <a:srgbClr val="FF0000"/>
                </a:solidFill>
              </a:rPr>
              <a:t> T-invariant CSW theories </a:t>
            </a:r>
          </a:p>
          <a:p>
            <a:pPr algn="ctr"/>
            <a:r>
              <a:rPr lang="en-US" sz="4400" dirty="0" smtClean="0">
                <a:solidFill>
                  <a:srgbClr val="FF0000"/>
                </a:solidFill>
              </a:rPr>
              <a:t>appeared in </a:t>
            </a:r>
          </a:p>
          <a:p>
            <a:pPr algn="ctr"/>
            <a:r>
              <a:rPr lang="en-US" sz="4400" dirty="0" smtClean="0">
                <a:solidFill>
                  <a:srgbClr val="FF0000"/>
                </a:solidFill>
              </a:rPr>
              <a:t>(Cordova, Shin, </a:t>
            </a:r>
            <a:r>
              <a:rPr lang="en-US" sz="4400" dirty="0" err="1" smtClean="0">
                <a:solidFill>
                  <a:srgbClr val="FF0000"/>
                </a:solidFill>
              </a:rPr>
              <a:t>Seiberg</a:t>
            </a:r>
            <a:r>
              <a:rPr lang="en-US" sz="4400" dirty="0" smtClean="0">
                <a:solidFill>
                  <a:srgbClr val="FF0000"/>
                </a:solidFill>
              </a:rPr>
              <a:t>; … ) </a:t>
            </a:r>
            <a:endParaRPr lang="en-US" sz="44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4191000"/>
            <a:ext cx="7620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0000FF"/>
                </a:solidFill>
              </a:rPr>
              <a:t>But there is no systematic understanding.</a:t>
            </a:r>
            <a:endParaRPr lang="en-US" sz="48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918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99652" y="2072677"/>
                <a:ext cx="6101148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solidFill>
                      <a:srgbClr val="0000FF"/>
                    </a:solidFill>
                  </a:rPr>
                  <a:t>Spin </a:t>
                </a:r>
                <a:r>
                  <a:rPr lang="en-US" sz="3600" dirty="0" err="1" smtClean="0">
                    <a:solidFill>
                      <a:srgbClr val="0000FF"/>
                    </a:solidFill>
                  </a:rPr>
                  <a:t>Chern</a:t>
                </a:r>
                <a:r>
                  <a:rPr lang="en-US" sz="3600" dirty="0" smtClean="0">
                    <a:solidFill>
                      <a:srgbClr val="0000FF"/>
                    </a:solidFill>
                  </a:rPr>
                  <a:t>-Simons Theory with </a:t>
                </a:r>
              </a:p>
              <a:p>
                <a:r>
                  <a:rPr lang="en-US" sz="3600" dirty="0" smtClean="0">
                    <a:solidFill>
                      <a:srgbClr val="0000FF"/>
                    </a:solidFill>
                  </a:rPr>
                  <a:t>torus gauge group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𝐺</m:t>
                    </m:r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≅</m:t>
                    </m:r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𝑈</m:t>
                    </m:r>
                    <m:sSup>
                      <m:sSupPr>
                        <m:ctrlP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36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6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e>
                      <m:sup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sup>
                    </m:sSup>
                  </m:oMath>
                </a14:m>
                <a:endParaRPr lang="en-US" sz="3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652" y="2072677"/>
                <a:ext cx="6101148" cy="1200329"/>
              </a:xfrm>
              <a:prstGeom prst="rect">
                <a:avLst/>
              </a:prstGeom>
              <a:blipFill>
                <a:blip r:embed="rId2"/>
                <a:stretch>
                  <a:fillRect l="-2997" t="-7614" r="-3097" b="-18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28601" y="3518751"/>
                <a:ext cx="8382000" cy="1364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4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en-US" sz="4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∫</m:t>
                      </m:r>
                      <m:sSub>
                        <m:sSubPr>
                          <m:ctrlP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𝐼𝐽</m:t>
                          </m:r>
                        </m:sub>
                      </m:sSub>
                      <m:r>
                        <a:rPr lang="en-US" sz="4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𝐼</m:t>
                          </m:r>
                        </m:sub>
                      </m:sSub>
                      <m:r>
                        <a:rPr lang="en-US" sz="4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en-US" sz="4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𝐽</m:t>
                          </m:r>
                        </m:sub>
                      </m:sSub>
                      <m:r>
                        <a:rPr lang="en-US" sz="4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4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1" y="3518751"/>
                <a:ext cx="8382000" cy="136441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05947" y="5257800"/>
                <a:ext cx="9144000" cy="12391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𝐼𝐽</m:t>
                        </m:r>
                      </m:sub>
                    </m:sSub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  :  </m:t>
                    </m:r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×</m:t>
                    </m:r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𝑟</m:t>
                    </m:r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3600" dirty="0" smtClean="0">
                    <a:solidFill>
                      <a:srgbClr val="FF0000"/>
                    </a:solidFill>
                  </a:rPr>
                  <a:t>nondegenerate, integral symmetric matrix: determines integral lattice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947" y="5257800"/>
                <a:ext cx="9144000" cy="1239122"/>
              </a:xfrm>
              <a:prstGeom prst="rect">
                <a:avLst/>
              </a:prstGeom>
              <a:blipFill>
                <a:blip r:embed="rId4"/>
                <a:stretch>
                  <a:fillRect l="-2067" t="-7389" b="-177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25" y="72606"/>
            <a:ext cx="2395299" cy="3200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9652" y="72606"/>
            <a:ext cx="60249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C00000"/>
                </a:solidFill>
              </a:rPr>
              <a:t>With my student Roman </a:t>
            </a:r>
            <a:r>
              <a:rPr lang="en-US" sz="3600" dirty="0" err="1" smtClean="0">
                <a:solidFill>
                  <a:srgbClr val="C00000"/>
                </a:solidFill>
              </a:rPr>
              <a:t>Geiko</a:t>
            </a:r>
            <a:r>
              <a:rPr lang="en-US" sz="3600" dirty="0" smtClean="0">
                <a:solidFill>
                  <a:srgbClr val="C00000"/>
                </a:solidFill>
              </a:rPr>
              <a:t> we have recently carried out a systematic study for </a:t>
            </a:r>
            <a:endParaRPr lang="en-US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784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8150" y="3657600"/>
            <a:ext cx="85725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0000FF"/>
                </a:solidFill>
              </a:rPr>
              <a:t>But there can be quantum T-reversal symmetries not visible classically. </a:t>
            </a:r>
            <a:endParaRPr lang="en-US" sz="4000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95649" y="319138"/>
                <a:ext cx="8153400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dirty="0" smtClean="0">
                    <a:solidFill>
                      <a:srgbClr val="7030A0"/>
                    </a:solidFill>
                  </a:rPr>
                  <a:t>Classical T-reversal: </a:t>
                </a:r>
              </a:p>
              <a:p>
                <a:pPr algn="ctr"/>
                <a:r>
                  <a:rPr lang="en-US" sz="4400" dirty="0" smtClean="0">
                    <a:solidFill>
                      <a:srgbClr val="7030A0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∃  </m:t>
                    </m:r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𝐺𝐿</m:t>
                    </m:r>
                    <m:d>
                      <m:dPr>
                        <m:ctrlP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44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ℤ</m:t>
                        </m:r>
                      </m:e>
                    </m:d>
                    <m:r>
                      <a:rPr lang="en-US" sz="4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400" dirty="0" smtClean="0">
                    <a:solidFill>
                      <a:srgbClr val="7030A0"/>
                    </a:solidFill>
                  </a:rPr>
                  <a:t> such that </a:t>
                </a:r>
                <a:endParaRPr lang="en-US" sz="4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649" y="319138"/>
                <a:ext cx="8153400" cy="1446550"/>
              </a:xfrm>
              <a:prstGeom prst="rect">
                <a:avLst/>
              </a:prstGeom>
              <a:blipFill>
                <a:blip r:embed="rId2"/>
                <a:stretch>
                  <a:fillRect t="-8403" b="-189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600200" y="1864249"/>
                <a:ext cx="624840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𝑈𝐾</m:t>
                      </m:r>
                      <m:sSup>
                        <m:sSupPr>
                          <m:ctrlP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p>
                          <m:r>
                            <a:rPr lang="en-US" sz="4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𝑡𝑟</m:t>
                          </m:r>
                        </m:sup>
                      </m:sSup>
                      <m:r>
                        <a:rPr lang="en-US" sz="4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en-US" sz="4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𝐾</m:t>
                      </m:r>
                      <m:r>
                        <a:rPr lang="en-US" sz="4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n-US" sz="4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0200" y="1864249"/>
                <a:ext cx="6248400" cy="76944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1409700" y="5420174"/>
            <a:ext cx="693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7030A0"/>
                </a:solidFill>
              </a:rPr>
              <a:t>Rank 2 studied by </a:t>
            </a:r>
            <a:r>
              <a:rPr lang="en-US" sz="3200" dirty="0" err="1" smtClean="0">
                <a:solidFill>
                  <a:srgbClr val="7030A0"/>
                </a:solidFill>
              </a:rPr>
              <a:t>Delmastro</a:t>
            </a:r>
            <a:r>
              <a:rPr lang="en-US" sz="3200" dirty="0" smtClean="0">
                <a:solidFill>
                  <a:srgbClr val="7030A0"/>
                </a:solidFill>
              </a:rPr>
              <a:t> &amp; </a:t>
            </a:r>
            <a:r>
              <a:rPr lang="en-US" sz="3200" dirty="0" err="1" smtClean="0">
                <a:solidFill>
                  <a:srgbClr val="7030A0"/>
                </a:solidFill>
              </a:rPr>
              <a:t>Gomis</a:t>
            </a:r>
            <a:r>
              <a:rPr lang="en-US" sz="3200" dirty="0" smtClean="0">
                <a:solidFill>
                  <a:srgbClr val="7030A0"/>
                </a:solidFill>
              </a:rPr>
              <a:t> </a:t>
            </a:r>
            <a:endParaRPr lang="en-US" sz="3200" dirty="0">
              <a:solidFill>
                <a:srgbClr val="7030A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286000" y="2689558"/>
                <a:ext cx="51816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solidFill>
                      <a:srgbClr val="C00000"/>
                    </a:solidFill>
                  </a:rPr>
                  <a:t>(Note: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𝜎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</m:d>
                    <m:r>
                      <a:rPr lang="en-US" sz="4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=0 ) </m:t>
                    </m:r>
                  </m:oMath>
                </a14:m>
                <a:endParaRPr lang="en-US" sz="4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0" y="2689558"/>
                <a:ext cx="5181600" cy="707886"/>
              </a:xfrm>
              <a:prstGeom prst="rect">
                <a:avLst/>
              </a:prstGeom>
              <a:blipFill>
                <a:blip r:embed="rId4"/>
                <a:stretch>
                  <a:fillRect l="-4118"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20304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633284" y="-98405"/>
                <a:ext cx="8229600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 smtClean="0">
                    <a:solidFill>
                      <a:srgbClr val="0000FF"/>
                    </a:solidFill>
                  </a:rPr>
                  <a:t>The quantum theory does not depend on all the details of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endParaRPr lang="en-US" sz="4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284" y="-98405"/>
                <a:ext cx="8229600" cy="1446550"/>
              </a:xfrm>
              <a:prstGeom prst="rect">
                <a:avLst/>
              </a:prstGeom>
              <a:blipFill>
                <a:blip r:embed="rId2"/>
                <a:stretch>
                  <a:fillRect l="-3037" t="-8861" b="-194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606511" y="1989910"/>
                <a:ext cx="83820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solidFill>
                      <a:srgbClr val="C00000"/>
                    </a:solidFill>
                  </a:rPr>
                  <a:t>Finite Abelian group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𝒟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</m:d>
                    <m:r>
                      <a:rPr lang="en-US" sz="4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≔</m:t>
                    </m:r>
                    <m:sSup>
                      <m:sSupPr>
                        <m:ctrlPr>
                          <a:rPr lang="en-US" sz="4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∨</m:t>
                        </m:r>
                      </m:sup>
                    </m:sSup>
                    <m:r>
                      <a:rPr lang="en-US" sz="4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4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𝐿</m:t>
                    </m:r>
                  </m:oMath>
                </a14:m>
                <a:endParaRPr lang="en-US" sz="4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511" y="1989910"/>
                <a:ext cx="8382000" cy="707886"/>
              </a:xfrm>
              <a:prstGeom prst="rect">
                <a:avLst/>
              </a:prstGeom>
              <a:blipFill>
                <a:blip r:embed="rId3"/>
                <a:stretch>
                  <a:fillRect l="-2545" t="-15385" b="-35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-190500" y="4016658"/>
                <a:ext cx="9144000" cy="9657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solidFill>
                      <a:srgbClr val="00B0F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sub>
                    </m:sSub>
                    <m:d>
                      <m:dPr>
                        <m:ctrlPr>
                          <a:rPr lang="en-US" sz="40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sz="4000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en-US" sz="40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̃"/>
                            <m:ctrlPr>
                              <a:rPr lang="en-US" sz="40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en-US" sz="40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̃"/>
                            <m:ctrlPr>
                              <a:rPr lang="en-US" sz="40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000" b="0" i="1" smtClean="0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  <m:r>
                          <a:rPr lang="en-US" sz="40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40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</m:d>
                    <m:r>
                      <a:rPr lang="en-US" sz="4000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40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d>
                      <m:dPr>
                        <m:ctrlPr>
                          <a:rPr lang="en-US" sz="40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  <m:r>
                          <a:rPr lang="en-US" sz="40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4000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𝑊</m:t>
                        </m:r>
                      </m:e>
                    </m:d>
                    <m:r>
                      <a:rPr lang="en-US" sz="4000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sz="4000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𝑚𝑜𝑑</m:t>
                    </m:r>
                    <m:r>
                      <a:rPr lang="en-US" sz="4000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000" b="0" i="1" smtClean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sz="4000" dirty="0" smtClean="0">
                    <a:solidFill>
                      <a:srgbClr val="00B0F0"/>
                    </a:solidFill>
                  </a:rPr>
                  <a:t>  </a:t>
                </a:r>
                <a:endParaRPr lang="en-US" sz="4000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90500" y="4016658"/>
                <a:ext cx="9144000" cy="96571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861884" y="3418064"/>
            <a:ext cx="7772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B0F0"/>
                </a:solidFill>
              </a:rPr>
              <a:t>Quadratic Function (spin of </a:t>
            </a:r>
            <a:r>
              <a:rPr lang="en-US" sz="3600" dirty="0" err="1" smtClean="0">
                <a:solidFill>
                  <a:srgbClr val="00B0F0"/>
                </a:solidFill>
              </a:rPr>
              <a:t>anyons</a:t>
            </a:r>
            <a:r>
              <a:rPr lang="en-US" sz="3600" dirty="0" smtClean="0">
                <a:solidFill>
                  <a:srgbClr val="00B0F0"/>
                </a:solidFill>
              </a:rPr>
              <a:t>) : </a:t>
            </a:r>
            <a:endParaRPr lang="en-US" sz="3600" dirty="0">
              <a:solidFill>
                <a:srgbClr val="00B0F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42784" y="5274951"/>
                <a:ext cx="3505200" cy="15080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36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36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𝒟</m:t>
                                  </m:r>
                                  <m:d>
                                    <m:dPr>
                                      <m:ctrlPr>
                                        <a:rPr lang="en-US" sz="36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600" b="0" i="1" smtClean="0">
                                          <a:solidFill>
                                            <a:srgbClr val="00206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𝐿</m:t>
                                      </m:r>
                                    </m:e>
                                  </m:d>
                                </m:e>
                              </m:d>
                            </m:e>
                          </m:rad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sz="36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6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6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36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𝒟</m:t>
                          </m:r>
                          <m:r>
                            <a:rPr lang="en-US" sz="36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6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sz="36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sz="36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36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36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36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36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36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en-US" sz="36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36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sup>
                          </m:sSup>
                          <m:r>
                            <a:rPr lang="en-US" sz="36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       </m:t>
                          </m:r>
                        </m:e>
                      </m:nary>
                    </m:oMath>
                  </m:oMathPara>
                </a14:m>
                <a:endParaRPr lang="en-US" sz="36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784" y="5274951"/>
                <a:ext cx="3505200" cy="1508042"/>
              </a:xfrm>
              <a:prstGeom prst="rect">
                <a:avLst/>
              </a:prstGeom>
              <a:blipFill>
                <a:blip r:embed="rId5"/>
                <a:stretch>
                  <a:fillRect r="-375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047735" y="5383257"/>
                <a:ext cx="4114800" cy="12100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8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8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48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48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48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f>
                            <m:fPr>
                              <m:ctrlPr>
                                <a:rPr lang="en-US" sz="48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8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  <m:r>
                                <a:rPr lang="en-US" sz="48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48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en-US" sz="48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en-US" sz="48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48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7735" y="5383257"/>
                <a:ext cx="4114800" cy="12100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1981200" y="1312333"/>
            <a:ext cx="4800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7030A0"/>
                </a:solidFill>
              </a:rPr>
              <a:t>What </a:t>
            </a:r>
            <a:r>
              <a:rPr lang="en-US" sz="3200" i="1" u="sng" dirty="0" smtClean="0">
                <a:solidFill>
                  <a:srgbClr val="7030A0"/>
                </a:solidFill>
              </a:rPr>
              <a:t>does</a:t>
            </a:r>
            <a:r>
              <a:rPr lang="en-US" sz="3200" dirty="0" smtClean="0">
                <a:solidFill>
                  <a:srgbClr val="7030A0"/>
                </a:solidFill>
              </a:rPr>
              <a:t> it depend on? </a:t>
            </a:r>
            <a:endParaRPr lang="en-US" sz="3200" dirty="0">
              <a:solidFill>
                <a:srgbClr val="7030A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2925953"/>
            <a:ext cx="8177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srgbClr val="C00000"/>
                </a:solidFill>
              </a:rPr>
              <a:t>a.k.a</a:t>
            </a:r>
            <a:r>
              <a:rPr lang="en-US" sz="2400" dirty="0" smtClean="0">
                <a:solidFill>
                  <a:srgbClr val="C00000"/>
                </a:solidFill>
              </a:rPr>
              <a:t>  ``group of </a:t>
            </a:r>
            <a:r>
              <a:rPr lang="en-US" sz="2400" dirty="0" err="1" smtClean="0">
                <a:solidFill>
                  <a:srgbClr val="C00000"/>
                </a:solidFill>
              </a:rPr>
              <a:t>anyons</a:t>
            </a:r>
            <a:r>
              <a:rPr lang="en-US" sz="2400" dirty="0" smtClean="0">
                <a:solidFill>
                  <a:srgbClr val="C00000"/>
                </a:solidFill>
              </a:rPr>
              <a:t>’’   a.k.a.  ``group of 1-form symmetries’’ </a:t>
            </a:r>
            <a:endParaRPr lang="en-US" sz="2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416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9" grpId="0"/>
      <p:bldP spid="10" grpId="0"/>
      <p:bldP spid="6" grpId="0"/>
      <p:bldP spid="8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12700" y="11878"/>
            <a:ext cx="92742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Theorem </a:t>
            </a:r>
          </a:p>
          <a:p>
            <a:pPr algn="ctr"/>
            <a:r>
              <a:rPr lang="en-US" sz="3600" dirty="0" smtClean="0"/>
              <a:t>[ </a:t>
            </a:r>
            <a:r>
              <a:rPr lang="en-US" sz="3600" dirty="0" err="1" smtClean="0"/>
              <a:t>Belov</a:t>
            </a:r>
            <a:r>
              <a:rPr lang="en-US" sz="3600" dirty="0" smtClean="0"/>
              <a:t> &amp; Moore;  </a:t>
            </a:r>
            <a:r>
              <a:rPr lang="en-US" sz="3600" dirty="0" err="1" smtClean="0"/>
              <a:t>Freed,Lurie,Hopkins</a:t>
            </a:r>
            <a:r>
              <a:rPr lang="en-US" sz="3600" dirty="0" smtClean="0"/>
              <a:t>, </a:t>
            </a:r>
            <a:r>
              <a:rPr lang="en-US" sz="3600" dirty="0" err="1" smtClean="0"/>
              <a:t>Teleman</a:t>
            </a:r>
            <a:r>
              <a:rPr lang="en-US" sz="3600" dirty="0" smtClean="0"/>
              <a:t>] 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26939" y="1369092"/>
                <a:ext cx="86106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 smtClean="0">
                    <a:solidFill>
                      <a:srgbClr val="0000FF"/>
                    </a:solidFill>
                  </a:rPr>
                  <a:t>The quantum theory only depends on the equivalence class of the triple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𝒟</m:t>
                        </m:r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acc>
                          <m:accPr>
                            <m:chr m:val="̅"/>
                            <m:ctrlPr>
                              <a:rPr lang="en-US" sz="36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36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</m:acc>
                      </m:e>
                    </m:d>
                  </m:oMath>
                </a14:m>
                <a:endParaRPr lang="en-US" sz="3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939" y="1369092"/>
                <a:ext cx="8610600" cy="1200329"/>
              </a:xfrm>
              <a:prstGeom prst="rect">
                <a:avLst/>
              </a:prstGeom>
              <a:blipFill>
                <a:blip r:embed="rId3"/>
                <a:stretch>
                  <a:fillRect t="-8163" b="-188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2286000" y="2883190"/>
                <a:ext cx="71628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</m:acc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ℤ</m:t>
                      </m:r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/24</m:t>
                      </m:r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ℤ</m:t>
                      </m:r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0" y="2883190"/>
                <a:ext cx="7162800" cy="70788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219200" y="3610660"/>
                <a:ext cx="3505200" cy="14366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𝒟</m:t>
                                  </m:r>
                                </m:e>
                              </m:d>
                            </m:e>
                          </m:rad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𝒟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  <m:d>
                                <m:dPr>
                                  <m:ctrlP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sup>
                          </m:sSup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      </m:t>
                          </m:r>
                        </m:e>
                      </m:nary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3610660"/>
                <a:ext cx="3505200" cy="143661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343400" y="3678262"/>
                <a:ext cx="4114800" cy="11763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4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4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4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f>
                            <m:fPr>
                              <m:ctrlPr>
                                <a:rPr lang="en-US" sz="4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acc>
                                <m:accPr>
                                  <m:chr m:val="̅"/>
                                  <m:ctrlPr>
                                    <a:rPr lang="en-US" sz="4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48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𝜎</m:t>
                                  </m:r>
                                </m:e>
                              </m:acc>
                              <m:r>
                                <m:rPr>
                                  <m:lit/>
                                </m:rPr>
                                <a:rPr lang="en-US" sz="4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num>
                            <m:den>
                              <m:r>
                                <a:rPr lang="en-US" sz="4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4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3400" y="3678262"/>
                <a:ext cx="4114800" cy="117634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-1905000" y="2800123"/>
                <a:ext cx="792480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sz="4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4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𝒟</m:t>
                      </m:r>
                      <m:r>
                        <a:rPr lang="en-US" sz="4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sz="4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ℝ</m:t>
                      </m:r>
                      <m:r>
                        <a:rPr lang="en-US" sz="4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4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ℤ</m:t>
                      </m:r>
                    </m:oMath>
                  </m:oMathPara>
                </a14:m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905000" y="2800123"/>
                <a:ext cx="7924800" cy="76944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/>
          <p:cNvSpPr txBox="1"/>
          <p:nvPr/>
        </p:nvSpPr>
        <p:spPr>
          <a:xfrm>
            <a:off x="469814" y="5410200"/>
            <a:ext cx="83248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7030A0"/>
                </a:solidFill>
              </a:rPr>
              <a:t>Conversely, every such triple arises from some torus CSW theory </a:t>
            </a:r>
            <a:endParaRPr lang="en-US" sz="4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82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6" grpId="0"/>
      <p:bldP spid="7" grpId="0"/>
      <p:bldP spid="8" grpId="0"/>
      <p:bldP spid="9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76400" y="264021"/>
            <a:ext cx="609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0000FF"/>
                </a:solidFill>
              </a:rPr>
              <a:t>Equivalence of triples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861869" y="2870349"/>
                <a:ext cx="335280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5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5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𝒟</m:t>
                      </m:r>
                      <m:r>
                        <a:rPr lang="en-US" sz="5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𝒟</m:t>
                          </m:r>
                        </m:e>
                        <m:sup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en-US" sz="5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1869" y="2870349"/>
                <a:ext cx="3352800" cy="92333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57200" y="2916516"/>
                <a:ext cx="42672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8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∃  </m:t>
                    </m:r>
                  </m:oMath>
                </a14:m>
                <a:r>
                  <a:rPr lang="en-US" sz="4800" dirty="0" smtClean="0">
                    <a:solidFill>
                      <a:srgbClr val="7030A0"/>
                    </a:solidFill>
                  </a:rPr>
                  <a:t>isomorphism </a:t>
                </a:r>
                <a:endParaRPr lang="en-US" sz="48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2916516"/>
                <a:ext cx="4267200" cy="830997"/>
              </a:xfrm>
              <a:prstGeom prst="rect">
                <a:avLst/>
              </a:prstGeom>
              <a:blipFill>
                <a:blip r:embed="rId3"/>
                <a:stretch>
                  <a:fillRect t="-16058" r="-4286" b="-379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524000" y="4168082"/>
                <a:ext cx="5597611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0" i="1" smtClean="0">
                          <a:solidFill>
                            <a:srgbClr val="660C64"/>
                          </a:solidFill>
                          <a:latin typeface="Cambria Math" panose="02040503050406030204" pitchFamily="18" charset="0"/>
                        </a:rPr>
                        <m:t>∃   </m:t>
                      </m:r>
                      <m:sSup>
                        <m:sSupPr>
                          <m:ctrlPr>
                            <a:rPr lang="en-US" sz="5400" b="0" i="1" smtClean="0">
                              <a:solidFill>
                                <a:srgbClr val="660C6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5400" b="0" i="0" smtClean="0">
                              <a:solidFill>
                                <a:srgbClr val="660C64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e>
                        <m:sup>
                          <m:r>
                            <a:rPr lang="en-US" sz="5400" b="0" i="1" smtClean="0">
                              <a:solidFill>
                                <a:srgbClr val="660C64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5400" b="0" i="1" smtClean="0">
                          <a:solidFill>
                            <a:srgbClr val="660C64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sz="5400" b="0" i="1" smtClean="0">
                              <a:solidFill>
                                <a:srgbClr val="660C6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5400" b="0" i="1" smtClean="0">
                              <a:solidFill>
                                <a:srgbClr val="660C64"/>
                              </a:solidFill>
                              <a:latin typeface="Cambria Math" panose="02040503050406030204" pitchFamily="18" charset="0"/>
                            </a:rPr>
                            <m:t>𝒟</m:t>
                          </m:r>
                        </m:e>
                        <m:sup>
                          <m:r>
                            <a:rPr lang="en-US" sz="5400" b="0" i="1" smtClean="0">
                              <a:solidFill>
                                <a:srgbClr val="660C64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r>
                        <a:rPr lang="en-US" sz="5400" b="0" i="1" smtClean="0">
                          <a:solidFill>
                            <a:srgbClr val="660C64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5400" dirty="0">
                  <a:solidFill>
                    <a:srgbClr val="660C64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4168082"/>
                <a:ext cx="5597611" cy="92333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304800" y="5334000"/>
                <a:ext cx="809625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4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p>
                          <m: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  <m:d>
                        <m:dPr>
                          <m:ctrlP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4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4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44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Δ</m:t>
                              </m:r>
                            </m:e>
                            <m:sup>
                              <m:r>
                                <a:rPr lang="en-US" sz="4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5334000"/>
                <a:ext cx="8096250" cy="76944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395799" y="1337606"/>
                <a:ext cx="6798275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sz="54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5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𝒟</m:t>
                        </m:r>
                        <m:r>
                          <a:rPr lang="en-US" sz="5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5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sz="5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̅"/>
                            <m:ctrlPr>
                              <a:rPr lang="en-US" sz="54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54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</m:acc>
                      </m:e>
                    </m:d>
                    <m:r>
                      <a:rPr lang="en-US" sz="54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≅</m:t>
                    </m:r>
                    <m:d>
                      <m:dPr>
                        <m:ctrlPr>
                          <a:rPr lang="en-US" sz="5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54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54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𝒟</m:t>
                            </m:r>
                          </m:e>
                          <m:sup>
                            <m:r>
                              <a:rPr lang="en-US" sz="54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5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p>
                          <m:sSupPr>
                            <m:ctrlPr>
                              <a:rPr lang="en-US" sz="54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54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sz="5400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5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̅"/>
                            <m:ctrlPr>
                              <a:rPr lang="en-US" sz="54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54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</m:acc>
                        <m:r>
                          <a:rPr lang="en-US" sz="54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</m:oMath>
                </a14:m>
                <a:r>
                  <a:rPr lang="en-US" sz="5400" dirty="0">
                    <a:solidFill>
                      <a:srgbClr val="0000FF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5799" y="1337606"/>
                <a:ext cx="6798275" cy="92333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88779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1200" y="152400"/>
            <a:ext cx="5181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T-Reversal Criterion</a:t>
            </a:r>
            <a:endParaRPr lang="en-US" sz="4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764063" y="1103267"/>
                <a:ext cx="761587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[(</m:t>
                      </m:r>
                      <m:r>
                        <a:rPr lang="en-US" sz="4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𝒟</m:t>
                      </m:r>
                      <m:r>
                        <a:rPr lang="en-US" sz="4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4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r>
                        <a:rPr lang="en-US" sz="4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acc>
                        <m:accPr>
                          <m:chr m:val="̅"/>
                          <m:ctrlPr>
                            <a:rPr lang="en-US" sz="4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4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e>
                      </m:acc>
                      <m:r>
                        <a:rPr lang="en-US" sz="4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)]=[</m:t>
                      </m:r>
                      <m:d>
                        <m:dPr>
                          <m:ctrlPr>
                            <a:rPr lang="en-US" sz="4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𝒟</m:t>
                          </m:r>
                          <m:r>
                            <a:rPr lang="en-US" sz="4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,−</m:t>
                          </m:r>
                          <m:r>
                            <a:rPr lang="en-US" sz="4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sz="48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 −</m:t>
                          </m:r>
                          <m:acc>
                            <m:accPr>
                              <m:chr m:val="̅"/>
                              <m:ctrlPr>
                                <a:rPr lang="en-US" sz="4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48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</m:acc>
                        </m:e>
                      </m:d>
                      <m:r>
                        <a:rPr lang="en-US" sz="4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] </m:t>
                      </m:r>
                    </m:oMath>
                  </m:oMathPara>
                </a14:m>
                <a:endParaRPr lang="en-US" sz="4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063" y="1103267"/>
                <a:ext cx="7615874" cy="83099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058559" y="2293406"/>
                <a:ext cx="73152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sz="4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:  </m:t>
                    </m:r>
                  </m:oMath>
                </a14:m>
                <a:r>
                  <a:rPr lang="en-US" sz="4000" dirty="0" smtClean="0">
                    <a:solidFill>
                      <a:srgbClr val="0000FF"/>
                    </a:solidFill>
                  </a:rPr>
                  <a:t>Determines the spin of </a:t>
                </a:r>
                <a:r>
                  <a:rPr lang="en-US" sz="4000" dirty="0" err="1" smtClean="0">
                    <a:solidFill>
                      <a:srgbClr val="0000FF"/>
                    </a:solidFill>
                  </a:rPr>
                  <a:t>anyons</a:t>
                </a:r>
                <a:r>
                  <a:rPr lang="en-US" sz="4000" dirty="0" smtClean="0">
                    <a:solidFill>
                      <a:srgbClr val="0000FF"/>
                    </a:solidFill>
                  </a:rPr>
                  <a:t> </a:t>
                </a:r>
                <a:endParaRPr lang="en-US" sz="40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8559" y="2293406"/>
                <a:ext cx="7315200" cy="707886"/>
              </a:xfrm>
              <a:prstGeom prst="rect">
                <a:avLst/>
              </a:prstGeom>
              <a:blipFill>
                <a:blip r:embed="rId3"/>
                <a:stretch>
                  <a:fillRect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48728" y="3144424"/>
                <a:ext cx="813486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4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:  </m:t>
                    </m:r>
                  </m:oMath>
                </a14:m>
                <a:r>
                  <a:rPr lang="en-US" sz="4000" dirty="0" smtClean="0">
                    <a:solidFill>
                      <a:srgbClr val="0000FF"/>
                    </a:solidFill>
                  </a:rPr>
                  <a:t>Determines the braiding of </a:t>
                </a:r>
                <a:r>
                  <a:rPr lang="en-US" sz="4000" dirty="0" err="1" smtClean="0">
                    <a:solidFill>
                      <a:srgbClr val="0000FF"/>
                    </a:solidFill>
                  </a:rPr>
                  <a:t>anyons</a:t>
                </a:r>
                <a:r>
                  <a:rPr lang="en-US" sz="4000" dirty="0" smtClean="0">
                    <a:solidFill>
                      <a:srgbClr val="0000FF"/>
                    </a:solidFill>
                  </a:rPr>
                  <a:t> </a:t>
                </a:r>
                <a:endParaRPr lang="en-US" sz="40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728" y="3144424"/>
                <a:ext cx="8134861" cy="707886"/>
              </a:xfrm>
              <a:prstGeom prst="rect">
                <a:avLst/>
              </a:prstGeom>
              <a:blipFill>
                <a:blip r:embed="rId4"/>
                <a:stretch>
                  <a:fillRect t="-15517" r="-150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/>
          <p:cNvGrpSpPr/>
          <p:nvPr/>
        </p:nvGrpSpPr>
        <p:grpSpPr>
          <a:xfrm>
            <a:off x="687856" y="4078189"/>
            <a:ext cx="2113009" cy="2447667"/>
            <a:chOff x="825839" y="1130643"/>
            <a:chExt cx="2113009" cy="2447667"/>
          </a:xfrm>
        </p:grpSpPr>
        <p:sp>
          <p:nvSpPr>
            <p:cNvPr id="9" name="Oval 8"/>
            <p:cNvSpPr/>
            <p:nvPr/>
          </p:nvSpPr>
          <p:spPr>
            <a:xfrm>
              <a:off x="920578" y="3295134"/>
              <a:ext cx="457200" cy="2286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447438" y="3349710"/>
              <a:ext cx="457200" cy="228600"/>
            </a:xfrm>
            <a:prstGeom prst="ellipse">
              <a:avLst/>
            </a:prstGeom>
            <a:solidFill>
              <a:srgbClr val="0033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1066800" y="1371600"/>
              <a:ext cx="1606378" cy="1863810"/>
            </a:xfrm>
            <a:custGeom>
              <a:avLst/>
              <a:gdLst>
                <a:gd name="connsiteX0" fmla="*/ 0 w 1643448"/>
                <a:gd name="connsiteY0" fmla="*/ 1828800 h 1828800"/>
                <a:gd name="connsiteX1" fmla="*/ 234778 w 1643448"/>
                <a:gd name="connsiteY1" fmla="*/ 1198605 h 1828800"/>
                <a:gd name="connsiteX2" fmla="*/ 1359243 w 1643448"/>
                <a:gd name="connsiteY2" fmla="*/ 741405 h 1828800"/>
                <a:gd name="connsiteX3" fmla="*/ 1643448 w 1643448"/>
                <a:gd name="connsiteY3" fmla="*/ 0 h 1828800"/>
                <a:gd name="connsiteX4" fmla="*/ 1643448 w 1643448"/>
                <a:gd name="connsiteY4" fmla="*/ 0 h 1828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3448" h="1828800">
                  <a:moveTo>
                    <a:pt x="0" y="1828800"/>
                  </a:moveTo>
                  <a:cubicBezTo>
                    <a:pt x="4118" y="1604319"/>
                    <a:pt x="8237" y="1379838"/>
                    <a:pt x="234778" y="1198605"/>
                  </a:cubicBezTo>
                  <a:cubicBezTo>
                    <a:pt x="461319" y="1017372"/>
                    <a:pt x="1124465" y="941172"/>
                    <a:pt x="1359243" y="741405"/>
                  </a:cubicBezTo>
                  <a:cubicBezTo>
                    <a:pt x="1594021" y="541638"/>
                    <a:pt x="1643448" y="0"/>
                    <a:pt x="1643448" y="0"/>
                  </a:cubicBezTo>
                  <a:lnTo>
                    <a:pt x="1643448" y="0"/>
                  </a:lnTo>
                </a:path>
              </a:pathLst>
            </a:custGeom>
            <a:noFill/>
            <a:ln w="57150"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2481648" y="1143000"/>
              <a:ext cx="457200" cy="2286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1834978" y="2456934"/>
              <a:ext cx="832021" cy="838200"/>
            </a:xfrm>
            <a:custGeom>
              <a:avLst/>
              <a:gdLst>
                <a:gd name="connsiteX0" fmla="*/ 518984 w 550677"/>
                <a:gd name="connsiteY0" fmla="*/ 729048 h 729048"/>
                <a:gd name="connsiteX1" fmla="*/ 494270 w 550677"/>
                <a:gd name="connsiteY1" fmla="*/ 370703 h 729048"/>
                <a:gd name="connsiteX2" fmla="*/ 0 w 550677"/>
                <a:gd name="connsiteY2" fmla="*/ 0 h 729048"/>
                <a:gd name="connsiteX3" fmla="*/ 0 w 550677"/>
                <a:gd name="connsiteY3" fmla="*/ 0 h 72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0677" h="729048">
                  <a:moveTo>
                    <a:pt x="518984" y="729048"/>
                  </a:moveTo>
                  <a:cubicBezTo>
                    <a:pt x="549875" y="610629"/>
                    <a:pt x="580767" y="492211"/>
                    <a:pt x="494270" y="370703"/>
                  </a:cubicBezTo>
                  <a:cubicBezTo>
                    <a:pt x="407773" y="249195"/>
                    <a:pt x="0" y="0"/>
                    <a:pt x="0" y="0"/>
                  </a:cubicBezTo>
                  <a:lnTo>
                    <a:pt x="0" y="0"/>
                  </a:lnTo>
                </a:path>
              </a:pathLst>
            </a:cu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1054439" y="1295399"/>
              <a:ext cx="531344" cy="988540"/>
            </a:xfrm>
            <a:custGeom>
              <a:avLst/>
              <a:gdLst>
                <a:gd name="connsiteX0" fmla="*/ 531344 w 531344"/>
                <a:gd name="connsiteY0" fmla="*/ 988540 h 988540"/>
                <a:gd name="connsiteX1" fmla="*/ 86501 w 531344"/>
                <a:gd name="connsiteY1" fmla="*/ 667265 h 988540"/>
                <a:gd name="connsiteX2" fmla="*/ 4 w 531344"/>
                <a:gd name="connsiteY2" fmla="*/ 0 h 988540"/>
                <a:gd name="connsiteX3" fmla="*/ 4 w 531344"/>
                <a:gd name="connsiteY3" fmla="*/ 0 h 988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1344" h="988540">
                  <a:moveTo>
                    <a:pt x="531344" y="988540"/>
                  </a:moveTo>
                  <a:cubicBezTo>
                    <a:pt x="353201" y="910281"/>
                    <a:pt x="175058" y="832022"/>
                    <a:pt x="86501" y="667265"/>
                  </a:cubicBezTo>
                  <a:cubicBezTo>
                    <a:pt x="-2056" y="502508"/>
                    <a:pt x="4" y="0"/>
                    <a:pt x="4" y="0"/>
                  </a:cubicBezTo>
                  <a:lnTo>
                    <a:pt x="4" y="0"/>
                  </a:lnTo>
                </a:path>
              </a:pathLst>
            </a:custGeom>
            <a:noFill/>
            <a:ln w="57150"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825839" y="1130643"/>
              <a:ext cx="457200" cy="228600"/>
            </a:xfrm>
            <a:prstGeom prst="ellipse">
              <a:avLst/>
            </a:prstGeom>
            <a:solidFill>
              <a:srgbClr val="0033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486400" y="4125723"/>
            <a:ext cx="2113009" cy="2447667"/>
            <a:chOff x="4477261" y="1185219"/>
            <a:chExt cx="2113009" cy="2447667"/>
          </a:xfrm>
        </p:grpSpPr>
        <p:sp>
          <p:nvSpPr>
            <p:cNvPr id="17" name="Oval 16"/>
            <p:cNvSpPr/>
            <p:nvPr/>
          </p:nvSpPr>
          <p:spPr>
            <a:xfrm>
              <a:off x="4572000" y="3349710"/>
              <a:ext cx="457200" cy="2286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>
            <a:xfrm>
              <a:off x="6098860" y="3404286"/>
              <a:ext cx="457200" cy="228600"/>
            </a:xfrm>
            <a:prstGeom prst="ellipse">
              <a:avLst/>
            </a:prstGeom>
            <a:solidFill>
              <a:srgbClr val="0033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6133070" y="1197576"/>
              <a:ext cx="457200" cy="22860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5105400" y="2303505"/>
              <a:ext cx="1213021" cy="1011195"/>
            </a:xfrm>
            <a:custGeom>
              <a:avLst/>
              <a:gdLst>
                <a:gd name="connsiteX0" fmla="*/ 518984 w 550677"/>
                <a:gd name="connsiteY0" fmla="*/ 729048 h 729048"/>
                <a:gd name="connsiteX1" fmla="*/ 494270 w 550677"/>
                <a:gd name="connsiteY1" fmla="*/ 370703 h 729048"/>
                <a:gd name="connsiteX2" fmla="*/ 0 w 550677"/>
                <a:gd name="connsiteY2" fmla="*/ 0 h 729048"/>
                <a:gd name="connsiteX3" fmla="*/ 0 w 550677"/>
                <a:gd name="connsiteY3" fmla="*/ 0 h 729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50677" h="729048">
                  <a:moveTo>
                    <a:pt x="518984" y="729048"/>
                  </a:moveTo>
                  <a:cubicBezTo>
                    <a:pt x="549875" y="610629"/>
                    <a:pt x="580767" y="492211"/>
                    <a:pt x="494270" y="370703"/>
                  </a:cubicBezTo>
                  <a:cubicBezTo>
                    <a:pt x="407773" y="249195"/>
                    <a:pt x="0" y="0"/>
                    <a:pt x="0" y="0"/>
                  </a:cubicBezTo>
                  <a:lnTo>
                    <a:pt x="0" y="0"/>
                  </a:lnTo>
                </a:path>
              </a:pathLst>
            </a:cu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4705861" y="1349975"/>
              <a:ext cx="531344" cy="988540"/>
            </a:xfrm>
            <a:custGeom>
              <a:avLst/>
              <a:gdLst>
                <a:gd name="connsiteX0" fmla="*/ 531344 w 531344"/>
                <a:gd name="connsiteY0" fmla="*/ 988540 h 988540"/>
                <a:gd name="connsiteX1" fmla="*/ 86501 w 531344"/>
                <a:gd name="connsiteY1" fmla="*/ 667265 h 988540"/>
                <a:gd name="connsiteX2" fmla="*/ 4 w 531344"/>
                <a:gd name="connsiteY2" fmla="*/ 0 h 988540"/>
                <a:gd name="connsiteX3" fmla="*/ 4 w 531344"/>
                <a:gd name="connsiteY3" fmla="*/ 0 h 9885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1344" h="988540">
                  <a:moveTo>
                    <a:pt x="531344" y="988540"/>
                  </a:moveTo>
                  <a:cubicBezTo>
                    <a:pt x="353201" y="910281"/>
                    <a:pt x="175058" y="832022"/>
                    <a:pt x="86501" y="667265"/>
                  </a:cubicBezTo>
                  <a:cubicBezTo>
                    <a:pt x="-2056" y="502508"/>
                    <a:pt x="4" y="0"/>
                    <a:pt x="4" y="0"/>
                  </a:cubicBezTo>
                  <a:lnTo>
                    <a:pt x="4" y="0"/>
                  </a:lnTo>
                </a:path>
              </a:pathLst>
            </a:custGeom>
            <a:noFill/>
            <a:ln w="57150"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4477261" y="1185219"/>
              <a:ext cx="457200" cy="228600"/>
            </a:xfrm>
            <a:prstGeom prst="ellipse">
              <a:avLst/>
            </a:prstGeom>
            <a:solidFill>
              <a:srgbClr val="0033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4673394" y="2394121"/>
              <a:ext cx="337271" cy="864973"/>
            </a:xfrm>
            <a:custGeom>
              <a:avLst/>
              <a:gdLst>
                <a:gd name="connsiteX0" fmla="*/ 77779 w 337271"/>
                <a:gd name="connsiteY0" fmla="*/ 864973 h 864973"/>
                <a:gd name="connsiteX1" fmla="*/ 15996 w 337271"/>
                <a:gd name="connsiteY1" fmla="*/ 395416 h 864973"/>
                <a:gd name="connsiteX2" fmla="*/ 337271 w 337271"/>
                <a:gd name="connsiteY2" fmla="*/ 61784 h 864973"/>
                <a:gd name="connsiteX3" fmla="*/ 337271 w 337271"/>
                <a:gd name="connsiteY3" fmla="*/ 61784 h 864973"/>
                <a:gd name="connsiteX4" fmla="*/ 337271 w 337271"/>
                <a:gd name="connsiteY4" fmla="*/ 61784 h 864973"/>
                <a:gd name="connsiteX5" fmla="*/ 300201 w 337271"/>
                <a:gd name="connsiteY5" fmla="*/ 0 h 864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7271" h="864973">
                  <a:moveTo>
                    <a:pt x="77779" y="864973"/>
                  </a:moveTo>
                  <a:cubicBezTo>
                    <a:pt x="25263" y="697127"/>
                    <a:pt x="-27253" y="529281"/>
                    <a:pt x="15996" y="395416"/>
                  </a:cubicBezTo>
                  <a:cubicBezTo>
                    <a:pt x="59245" y="261551"/>
                    <a:pt x="337271" y="61784"/>
                    <a:pt x="337271" y="61784"/>
                  </a:cubicBezTo>
                  <a:lnTo>
                    <a:pt x="337271" y="61784"/>
                  </a:lnTo>
                  <a:lnTo>
                    <a:pt x="337271" y="61784"/>
                  </a:lnTo>
                  <a:lnTo>
                    <a:pt x="300201" y="0"/>
                  </a:lnTo>
                </a:path>
              </a:pathLst>
            </a:custGeom>
            <a:noFill/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23"/>
            <p:cNvSpPr/>
            <p:nvPr/>
          </p:nvSpPr>
          <p:spPr>
            <a:xfrm>
              <a:off x="5325762" y="1569308"/>
              <a:ext cx="1075038" cy="679622"/>
            </a:xfrm>
            <a:custGeom>
              <a:avLst/>
              <a:gdLst>
                <a:gd name="connsiteX0" fmla="*/ 0 w 1075038"/>
                <a:gd name="connsiteY0" fmla="*/ 679622 h 679622"/>
                <a:gd name="connsiteX1" fmla="*/ 234779 w 1075038"/>
                <a:gd name="connsiteY1" fmla="*/ 518984 h 679622"/>
                <a:gd name="connsiteX2" fmla="*/ 753762 w 1075038"/>
                <a:gd name="connsiteY2" fmla="*/ 407773 h 679622"/>
                <a:gd name="connsiteX3" fmla="*/ 1075038 w 1075038"/>
                <a:gd name="connsiteY3" fmla="*/ 0 h 679622"/>
                <a:gd name="connsiteX4" fmla="*/ 1075038 w 1075038"/>
                <a:gd name="connsiteY4" fmla="*/ 0 h 679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5038" h="679622">
                  <a:moveTo>
                    <a:pt x="0" y="679622"/>
                  </a:moveTo>
                  <a:cubicBezTo>
                    <a:pt x="54576" y="621957"/>
                    <a:pt x="109152" y="564292"/>
                    <a:pt x="234779" y="518984"/>
                  </a:cubicBezTo>
                  <a:cubicBezTo>
                    <a:pt x="360406" y="473676"/>
                    <a:pt x="613719" y="494270"/>
                    <a:pt x="753762" y="407773"/>
                  </a:cubicBezTo>
                  <a:cubicBezTo>
                    <a:pt x="893805" y="321276"/>
                    <a:pt x="1075038" y="0"/>
                    <a:pt x="1075038" y="0"/>
                  </a:cubicBezTo>
                  <a:lnTo>
                    <a:pt x="1075038" y="0"/>
                  </a:lnTo>
                </a:path>
              </a:pathLst>
            </a:custGeom>
            <a:noFill/>
            <a:ln w="57150">
              <a:headEnd type="none" w="med" len="med"/>
              <a:tailEnd type="arrow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ight Arrow 24"/>
          <p:cNvSpPr/>
          <p:nvPr/>
        </p:nvSpPr>
        <p:spPr>
          <a:xfrm>
            <a:off x="3383699" y="5189434"/>
            <a:ext cx="1814385" cy="485002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3400170" y="4286360"/>
                <a:ext cx="167640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sz="6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0170" y="4286360"/>
                <a:ext cx="1676400" cy="101566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37732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25" grpId="0" animBg="1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5679" y="1113142"/>
            <a:ext cx="4308645" cy="57448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432408" y="1830805"/>
            <a:ext cx="5745366" cy="43090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9724291">
            <a:off x="1246426" y="2654730"/>
            <a:ext cx="6705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smtClean="0">
                <a:solidFill>
                  <a:srgbClr val="FF0000"/>
                </a:solidFill>
              </a:rPr>
              <a:t>Genus envy! </a:t>
            </a:r>
            <a:endParaRPr lang="en-US" sz="88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5623" y="203959"/>
            <a:ext cx="41791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Razor sharp wit:</a:t>
            </a:r>
            <a:endParaRPr lang="en-US" sz="4400" dirty="0"/>
          </a:p>
        </p:txBody>
      </p:sp>
      <p:sp>
        <p:nvSpPr>
          <p:cNvPr id="3" name="Rectangle 2"/>
          <p:cNvSpPr/>
          <p:nvPr/>
        </p:nvSpPr>
        <p:spPr>
          <a:xfrm>
            <a:off x="4625679" y="266503"/>
            <a:ext cx="274466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/>
              <a:t>Aspen 1986 </a:t>
            </a:r>
          </a:p>
        </p:txBody>
      </p:sp>
    </p:spTree>
    <p:extLst>
      <p:ext uri="{BB962C8B-B14F-4D97-AF65-F5344CB8AC3E}">
        <p14:creationId xmlns:p14="http://schemas.microsoft.com/office/powerpoint/2010/main" val="570624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268442"/>
            <a:ext cx="937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00FF"/>
                </a:solidFill>
              </a:rPr>
              <a:t>Simpler Problem:  The Witt Group (1936) </a:t>
            </a:r>
            <a:endParaRPr lang="en-US" sz="4000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0" y="1497630"/>
                <a:ext cx="89916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660C64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d>
                        <m:dPr>
                          <m:ctrlPr>
                            <a:rPr lang="en-US" sz="3600" b="0" i="1" smtClean="0">
                              <a:solidFill>
                                <a:srgbClr val="660C6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660C64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600" b="0" i="1" smtClean="0">
                              <a:solidFill>
                                <a:srgbClr val="660C64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600" b="0" i="1" smtClean="0">
                              <a:solidFill>
                                <a:srgbClr val="660C64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3600" b="0" i="1" smtClean="0">
                          <a:solidFill>
                            <a:srgbClr val="660C64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600" b="0" i="1" smtClean="0">
                          <a:solidFill>
                            <a:srgbClr val="660C64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en-US" sz="3600" b="0" i="1" smtClean="0">
                              <a:solidFill>
                                <a:srgbClr val="660C6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660C64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600" b="0" i="1" smtClean="0">
                              <a:solidFill>
                                <a:srgbClr val="660C64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600" b="0" i="1" smtClean="0">
                              <a:solidFill>
                                <a:srgbClr val="660C64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3600" b="0" i="1" smtClean="0">
                          <a:solidFill>
                            <a:srgbClr val="660C64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600" b="0" i="1" smtClean="0">
                          <a:solidFill>
                            <a:srgbClr val="660C64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en-US" sz="3600" b="0" i="1" smtClean="0">
                              <a:solidFill>
                                <a:srgbClr val="660C6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660C64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3600" b="0" i="1" smtClean="0">
                          <a:solidFill>
                            <a:srgbClr val="660C64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600" b="0" i="1" smtClean="0">
                          <a:solidFill>
                            <a:srgbClr val="660C64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en-US" sz="3600" b="0" i="1" smtClean="0">
                              <a:solidFill>
                                <a:srgbClr val="660C6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660C64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d>
                      <m:r>
                        <a:rPr lang="en-US" sz="3600" b="0" i="1" smtClean="0">
                          <a:solidFill>
                            <a:srgbClr val="660C64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600" b="0" i="1" smtClean="0">
                          <a:solidFill>
                            <a:srgbClr val="660C64"/>
                          </a:solidFill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en-US" sz="3600" b="0" i="1" smtClean="0">
                              <a:solidFill>
                                <a:srgbClr val="660C6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660C64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en-US" sz="3600" dirty="0">
                  <a:solidFill>
                    <a:srgbClr val="660C64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497630"/>
                <a:ext cx="8991600" cy="64633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33400" y="2590800"/>
                <a:ext cx="77724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solidFill>
                      <a:srgbClr val="660C64"/>
                    </a:solidFill>
                  </a:rPr>
                  <a:t>Throw away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660C64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sz="4000" b="0" i="1" smtClean="0">
                        <a:solidFill>
                          <a:srgbClr val="660C64"/>
                        </a:solidFill>
                        <a:latin typeface="Cambria Math" panose="02040503050406030204" pitchFamily="18" charset="0"/>
                      </a:rPr>
                      <m:t>,</m:t>
                    </m:r>
                    <m:acc>
                      <m:accPr>
                        <m:chr m:val="̅"/>
                        <m:ctrlPr>
                          <a:rPr lang="en-US" sz="4000" b="0" i="1" smtClean="0">
                            <a:solidFill>
                              <a:srgbClr val="660C64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4000" b="0" i="1" smtClean="0">
                            <a:solidFill>
                              <a:srgbClr val="660C64"/>
                            </a:solidFill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</m:acc>
                    <m:r>
                      <a:rPr lang="en-US" sz="4000" b="0" i="1" smtClean="0">
                        <a:solidFill>
                          <a:srgbClr val="660C64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000" dirty="0" smtClean="0">
                    <a:solidFill>
                      <a:srgbClr val="660C64"/>
                    </a:solidFill>
                  </a:rPr>
                  <a:t> and just keep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660C64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sz="4000" b="0" i="1" smtClean="0">
                        <a:solidFill>
                          <a:srgbClr val="660C64"/>
                        </a:solidFill>
                        <a:latin typeface="Cambria Math" panose="02040503050406030204" pitchFamily="18" charset="0"/>
                      </a:rPr>
                      <m:t>. </m:t>
                    </m:r>
                  </m:oMath>
                </a14:m>
                <a:r>
                  <a:rPr lang="en-US" sz="4000" dirty="0" smtClean="0">
                    <a:solidFill>
                      <a:srgbClr val="660C64"/>
                    </a:solidFill>
                  </a:rPr>
                  <a:t>  </a:t>
                </a:r>
                <a:endParaRPr lang="en-US" sz="4000" dirty="0">
                  <a:solidFill>
                    <a:srgbClr val="660C64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2590800"/>
                <a:ext cx="7772400" cy="707886"/>
              </a:xfrm>
              <a:prstGeom prst="rect">
                <a:avLst/>
              </a:prstGeom>
              <a:blipFill>
                <a:blip r:embed="rId3"/>
                <a:stretch>
                  <a:fillRect l="-2824"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395151" y="3446867"/>
                <a:ext cx="426720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 smtClean="0">
                    <a:solidFill>
                      <a:srgbClr val="FF0000"/>
                    </a:solidFill>
                  </a:rPr>
                  <a:t>Classify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4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𝒟</m:t>
                            </m:r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sz="44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d>
                      </m:e>
                    </m:d>
                  </m:oMath>
                </a14:m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5151" y="3446867"/>
                <a:ext cx="4267200" cy="769441"/>
              </a:xfrm>
              <a:prstGeom prst="rect">
                <a:avLst/>
              </a:prstGeom>
              <a:blipFill>
                <a:blip r:embed="rId4"/>
                <a:stretch>
                  <a:fillRect l="-5857" t="-15748" b="-362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-500449" y="4626915"/>
                <a:ext cx="100584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𝒟</m:t>
                                  </m:r>
                                </m:e>
                                <m:sub>
                                  <m:r>
                                    <a:rPr lang="en-US" sz="3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3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3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𝒟</m:t>
                                  </m:r>
                                </m:e>
                                <m:sub>
                                  <m:r>
                                    <a:rPr lang="en-US" sz="3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3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3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sz="36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≔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6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𝒟</m:t>
                                  </m:r>
                                </m:e>
                                <m:sub>
                                  <m:r>
                                    <a:rPr lang="en-US" sz="3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⊕</m:t>
                              </m:r>
                              <m:sSub>
                                <m:sSubPr>
                                  <m:ctrlPr>
                                    <a:rPr lang="en-US" sz="3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𝒟</m:t>
                                  </m:r>
                                </m:e>
                                <m:sub>
                                  <m:r>
                                    <a:rPr lang="en-US" sz="3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sz="3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3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36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⊕</m:t>
                              </m:r>
                              <m:sSub>
                                <m:sSubPr>
                                  <m:ctrlPr>
                                    <a:rPr lang="en-US" sz="3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36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n-US" sz="3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00449" y="4626915"/>
                <a:ext cx="10058400" cy="64633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057400" y="5719601"/>
                <a:ext cx="640080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 smtClean="0">
                    <a:solidFill>
                      <a:srgbClr val="C00000"/>
                    </a:solidFill>
                  </a:rPr>
                  <a:t>Abelian monoid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𝒟ℬ</m:t>
                    </m:r>
                  </m:oMath>
                </a14:m>
                <a:r>
                  <a:rPr lang="en-US" sz="4400" dirty="0" smtClean="0">
                    <a:solidFill>
                      <a:srgbClr val="C00000"/>
                    </a:solidFill>
                  </a:rPr>
                  <a:t> </a:t>
                </a:r>
                <a:endParaRPr lang="en-US" sz="4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0" y="5719601"/>
                <a:ext cx="6400800" cy="769441"/>
              </a:xfrm>
              <a:prstGeom prst="rect">
                <a:avLst/>
              </a:prstGeom>
              <a:blipFill>
                <a:blip r:embed="rId6"/>
                <a:stretch>
                  <a:fillRect l="-3905" t="-15873" b="-37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58359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126524" y="86555"/>
                <a:ext cx="67818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solidFill>
                      <a:srgbClr val="FF0000"/>
                    </a:solidFill>
                  </a:rPr>
                  <a:t>Submonoid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𝒮𝓅</m:t>
                    </m:r>
                    <m:r>
                      <a:rPr lang="en-US" sz="4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ℓ</m:t>
                    </m:r>
                    <m:r>
                      <a:rPr lang="en-US" sz="40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000" dirty="0" smtClean="0">
                    <a:solidFill>
                      <a:srgbClr val="FF0000"/>
                    </a:solidFill>
                  </a:rPr>
                  <a:t>  Split forms: </a:t>
                </a:r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6524" y="86555"/>
                <a:ext cx="6781800" cy="707886"/>
              </a:xfrm>
              <a:prstGeom prst="rect">
                <a:avLst/>
              </a:prstGeom>
              <a:blipFill>
                <a:blip r:embed="rId2"/>
                <a:stretch>
                  <a:fillRect l="-3237"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599303" y="1054149"/>
                <a:ext cx="769620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𝒟</m:t>
                      </m:r>
                      <m:r>
                        <a:rPr lang="en-US" sz="4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𝒟</m:t>
                          </m:r>
                        </m:e>
                        <m:sub>
                          <m: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4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⊕</m:t>
                      </m:r>
                      <m:sSub>
                        <m:sSubPr>
                          <m:ctrlP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𝒟</m:t>
                          </m:r>
                        </m:e>
                        <m:sub>
                          <m: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4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303" y="1054149"/>
                <a:ext cx="7696200" cy="76944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413951" y="2139894"/>
                <a:ext cx="7848600" cy="894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4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sSub>
                      <m:sSubPr>
                        <m:ctrlPr>
                          <a:rPr lang="en-US" sz="4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sz="4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​</m:t>
                            </m:r>
                          </m:e>
                        </m:d>
                      </m:e>
                      <m:sub>
                        <m:sSub>
                          <m:sSubPr>
                            <m:ctrlPr>
                              <a:rPr lang="en-US" sz="4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𝒟</m:t>
                            </m:r>
                          </m:e>
                          <m:sub>
                            <m:r>
                              <a:rPr lang="en-US" sz="4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b>
                    </m:sSub>
                    <m:r>
                      <a:rPr lang="en-US" sz="4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=0  </m:t>
                    </m:r>
                  </m:oMath>
                </a14:m>
                <a:r>
                  <a:rPr lang="en-US" sz="4800" dirty="0" smtClean="0">
                    <a:solidFill>
                      <a:srgbClr val="FF0000"/>
                    </a:solidFill>
                  </a:rPr>
                  <a:t> &amp;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𝒟</m:t>
                        </m:r>
                      </m:e>
                      <m:sub>
                        <m:r>
                          <a:rPr lang="en-US" sz="4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4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4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4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𝒟</m:t>
                        </m:r>
                      </m:e>
                      <m:sub>
                        <m:r>
                          <a:rPr lang="en-US" sz="4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4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⊥</m:t>
                        </m:r>
                      </m:sup>
                    </m:sSubSup>
                  </m:oMath>
                </a14:m>
                <a:endParaRPr lang="en-US" sz="4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951" y="2139894"/>
                <a:ext cx="7848600" cy="894476"/>
              </a:xfrm>
              <a:prstGeom prst="rect">
                <a:avLst/>
              </a:prstGeom>
              <a:blipFill>
                <a:blip r:embed="rId4"/>
                <a:stretch>
                  <a:fillRect t="-13605" b="-299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789803" y="3350674"/>
                <a:ext cx="731520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5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𝒲𝒾𝓉𝓉</m:t>
                      </m:r>
                      <m:r>
                        <a:rPr lang="en-US" sz="5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 ≔  </m:t>
                      </m:r>
                      <m:r>
                        <a:rPr lang="en-US" sz="5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𝒟ℬ</m:t>
                      </m:r>
                      <m:r>
                        <a:rPr lang="en-US" sz="5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5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𝒮𝓅</m:t>
                      </m:r>
                      <m:r>
                        <a:rPr lang="en-US" sz="5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ℓ</m:t>
                      </m:r>
                    </m:oMath>
                  </m:oMathPara>
                </a14:m>
                <a:endParaRPr lang="en-US" sz="5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803" y="3350674"/>
                <a:ext cx="7315200" cy="92333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413951" y="4465967"/>
            <a:ext cx="8229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rgbClr val="0000FF"/>
                </a:solidFill>
              </a:rPr>
              <a:t>Abelian group whose structure is known.    Roughly speaking: </a:t>
            </a:r>
            <a:endParaRPr lang="en-US" sz="3200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81000" y="5735148"/>
                <a:ext cx="815340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5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𝒲𝒾𝓉𝓉</m:t>
                      </m:r>
                      <m:r>
                        <a:rPr lang="en-US" sz="5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≅</m:t>
                      </m:r>
                      <m:sSup>
                        <m:sSupPr>
                          <m:ctrlP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5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5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5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ℤ</m:t>
                                  </m:r>
                                </m:e>
                                <m:sub>
                                  <m:r>
                                    <a:rPr lang="en-US" sz="5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</m:sSup>
                      <m:r>
                        <a:rPr lang="en-US" sz="5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⊕</m:t>
                      </m:r>
                      <m:sSup>
                        <m:sSupPr>
                          <m:ctrlP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54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5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5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ℤ</m:t>
                                  </m:r>
                                </m:e>
                                <m:sub>
                                  <m:r>
                                    <a:rPr lang="en-US" sz="5400" b="0" i="1" smtClean="0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5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</m:sSup>
                    </m:oMath>
                  </m:oMathPara>
                </a14:m>
                <a:endParaRPr lang="en-US" sz="5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5735148"/>
                <a:ext cx="8153400" cy="92333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01803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34778" y="838200"/>
                <a:ext cx="85344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𝒮𝓅</m:t>
                      </m:r>
                      <m:r>
                        <a:rPr lang="en-US" sz="360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ℓ⊂ </m:t>
                      </m:r>
                      <m:r>
                        <a:rPr lang="en-US" sz="36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𝒟</m:t>
                      </m:r>
                      <m:sSup>
                        <m:sSupPr>
                          <m:ctrlP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ℬ</m:t>
                          </m:r>
                        </m:e>
                        <m:sup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sz="36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≔ </m:t>
                      </m:r>
                      <m:r>
                        <m:rPr>
                          <m:lit/>
                        </m:rPr>
                        <a:rPr lang="en-US" sz="36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{</m:t>
                      </m:r>
                      <m:r>
                        <a:rPr lang="en-US" sz="36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𝒟</m:t>
                          </m:r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36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𝒟</m:t>
                          </m:r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,−</m:t>
                          </m:r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</m:d>
                      <m:r>
                        <a:rPr lang="en-US" sz="36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} ⊂</m:t>
                      </m:r>
                      <m:r>
                        <a:rPr lang="en-US" sz="36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𝒟ℬ</m:t>
                      </m:r>
                    </m:oMath>
                  </m:oMathPara>
                </a14:m>
                <a:endParaRPr lang="en-US" sz="36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778" y="838200"/>
                <a:ext cx="8534400" cy="64633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425278" y="2033023"/>
            <a:ext cx="815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00FF"/>
                </a:solidFill>
              </a:rPr>
              <a:t>We (i.e. Roman) computed generators for the (infinite)  Abelian subgroup </a:t>
            </a:r>
            <a:endParaRPr lang="en-US" sz="3600" dirty="0">
              <a:solidFill>
                <a:srgbClr val="0000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3139906" y="3547817"/>
                <a:ext cx="2724143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𝒟</m:t>
                      </m:r>
                      <m:sSup>
                        <m:sSupPr>
                          <m:ctrlP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ℬ</m:t>
                          </m:r>
                        </m:e>
                        <m:sup>
                          <m: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sz="4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sz="4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𝒮𝓅</m:t>
                      </m:r>
                      <m:r>
                        <a:rPr lang="en-US" sz="4400" i="1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ℓ</m:t>
                      </m:r>
                    </m:oMath>
                  </m:oMathPara>
                </a14:m>
                <a:endParaRPr lang="en-US" sz="4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9906" y="3547817"/>
                <a:ext cx="2724143" cy="76944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34778" y="4876800"/>
                <a:ext cx="8001000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 smtClean="0">
                    <a:solidFill>
                      <a:srgbClr val="FF0000"/>
                    </a:solidFill>
                  </a:rPr>
                  <a:t>and then refined it to</a:t>
                </a:r>
              </a:p>
              <a:p>
                <a:pPr algn="ctr"/>
                <a:r>
                  <a:rPr lang="en-US" sz="4000" dirty="0" smtClean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4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en-US" sz="4000" dirty="0" smtClean="0">
                    <a:solidFill>
                      <a:srgbClr val="FF0000"/>
                    </a:solidFill>
                  </a:rPr>
                  <a:t>invariant triples </a:t>
                </a:r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778" y="4876800"/>
                <a:ext cx="8001000" cy="1323439"/>
              </a:xfrm>
              <a:prstGeom prst="rect">
                <a:avLst/>
              </a:prstGeom>
              <a:blipFill>
                <a:blip r:embed="rId4"/>
                <a:stretch>
                  <a:fillRect t="-8295" b="-18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35909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685800" y="381000"/>
                <a:ext cx="80772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 smtClean="0">
                    <a:solidFill>
                      <a:srgbClr val="0000FF"/>
                    </a:solidFill>
                  </a:rPr>
                  <a:t>Theorem:  A T-invariant triple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sz="36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6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𝒟</m:t>
                            </m:r>
                            <m:r>
                              <a:rPr lang="en-US" sz="36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36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  <m:r>
                              <a:rPr lang="en-US" sz="36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acc>
                              <m:accPr>
                                <m:chr m:val="̅"/>
                                <m:ctrlPr>
                                  <a:rPr lang="en-US" sz="3600" b="0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3600" b="0" i="1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</m:acc>
                          </m:e>
                        </m:d>
                      </m:e>
                    </m:d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dirty="0" smtClean="0">
                    <a:solidFill>
                      <a:srgbClr val="0000FF"/>
                    </a:solidFill>
                  </a:rPr>
                  <a:t>must be a direct sum of </a:t>
                </a:r>
                <a:endParaRPr lang="en-US" sz="3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381000"/>
                <a:ext cx="8077200" cy="1200329"/>
              </a:xfrm>
              <a:prstGeom prst="rect">
                <a:avLst/>
              </a:prstGeom>
              <a:blipFill>
                <a:blip r:embed="rId2"/>
                <a:stretch>
                  <a:fillRect t="-8163" b="-183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828972"/>
            <a:ext cx="8991600" cy="504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464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04800" y="533400"/>
                <a:ext cx="8686800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solidFill>
                      <a:srgbClr val="C00000"/>
                    </a:solidFill>
                  </a:rPr>
                  <a:t>Example:  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4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≅</m:t>
                    </m:r>
                    <m:sSub>
                      <m:sSubPr>
                        <m:ctrlPr>
                          <a:rPr lang="en-US" sz="4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sz="4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4000" dirty="0" smtClean="0">
                    <a:solidFill>
                      <a:srgbClr val="C00000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sz="4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≅</m:t>
                    </m:r>
                    <m:sSub>
                      <m:sSubPr>
                        <m:ctrlPr>
                          <a:rPr lang="en-US" sz="4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sz="4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4000" dirty="0" smtClean="0">
                    <a:solidFill>
                      <a:srgbClr val="C00000"/>
                    </a:solidFill>
                  </a:rPr>
                  <a:t> can be primitively embedded into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sub>
                    </m:sSub>
                    <m:r>
                      <a:rPr lang="en-US" sz="4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4000" dirty="0" smtClean="0">
                    <a:solidFill>
                      <a:srgbClr val="C00000"/>
                    </a:solidFill>
                  </a:rPr>
                  <a:t> (</a:t>
                </a:r>
                <a:r>
                  <a:rPr lang="en-US" sz="4000" dirty="0" err="1" smtClean="0">
                    <a:solidFill>
                      <a:srgbClr val="C00000"/>
                    </a:solidFill>
                  </a:rPr>
                  <a:t>Nikulin</a:t>
                </a:r>
                <a:r>
                  <a:rPr lang="en-US" sz="4000" dirty="0" smtClean="0">
                    <a:solidFill>
                      <a:srgbClr val="C00000"/>
                    </a:solidFill>
                  </a:rPr>
                  <a:t>) </a:t>
                </a:r>
                <a:endParaRPr lang="en-US" sz="4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800" y="533400"/>
                <a:ext cx="8686800" cy="1323439"/>
              </a:xfrm>
              <a:prstGeom prst="rect">
                <a:avLst/>
              </a:prstGeom>
              <a:blipFill>
                <a:blip r:embed="rId2"/>
                <a:stretch>
                  <a:fillRect l="-2456" t="-8295" r="-70" b="-184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571500" y="2446065"/>
            <a:ext cx="8153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0000FF"/>
                </a:solidFill>
              </a:rPr>
              <a:t>These are positive definite, and cannot be T-invariant classically </a:t>
            </a:r>
            <a:endParaRPr lang="en-US" sz="4800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1500" y="4604951"/>
            <a:ext cx="8153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FF0000"/>
                </a:solidFill>
              </a:rPr>
              <a:t>Nevertheless, they are quantum T-invariant 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187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8114" y="304800"/>
            <a:ext cx="8001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</a:rPr>
              <a:t>Conjecture for the general case: </a:t>
            </a:r>
            <a:endParaRPr lang="en-US" sz="44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05714" y="1446628"/>
                <a:ext cx="83058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4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en-US" sz="4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4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en-US" sz="4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sz="4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𝐶𝑆𝑊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en-US" sz="4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4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en-US" sz="4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→   </m:t>
                      </m:r>
                      <m:r>
                        <a:rPr lang="en-US" sz="4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𝑀𝑇𝐶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en-US" sz="4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40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</m:d>
                      <m:r>
                        <a:rPr lang="en-US" sz="4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n-US" sz="4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714" y="1446628"/>
                <a:ext cx="8305800" cy="70788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215214" y="2362200"/>
            <a:ext cx="86868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C00000"/>
                </a:solidFill>
              </a:rPr>
              <a:t>There is a mathematical notion of a </a:t>
            </a:r>
          </a:p>
          <a:p>
            <a:pPr algn="ctr"/>
            <a:r>
              <a:rPr lang="en-US" sz="4000" dirty="0" smtClean="0">
                <a:solidFill>
                  <a:srgbClr val="C00000"/>
                </a:solidFill>
              </a:rPr>
              <a:t>Witt group of (</a:t>
            </a:r>
            <a:r>
              <a:rPr lang="en-US" sz="4000" dirty="0" err="1" smtClean="0">
                <a:solidFill>
                  <a:srgbClr val="C00000"/>
                </a:solidFill>
              </a:rPr>
              <a:t>pointed,nondegenerate</a:t>
            </a:r>
            <a:r>
              <a:rPr lang="en-US" sz="4000" dirty="0" smtClean="0">
                <a:solidFill>
                  <a:srgbClr val="C00000"/>
                </a:solidFill>
              </a:rPr>
              <a:t>) braided fusion categories. </a:t>
            </a:r>
          </a:p>
          <a:p>
            <a:pPr algn="ctr"/>
            <a:r>
              <a:rPr lang="en-US" sz="3200" dirty="0" smtClean="0">
                <a:solidFill>
                  <a:srgbClr val="C00000"/>
                </a:solidFill>
              </a:rPr>
              <a:t>[</a:t>
            </a:r>
            <a:r>
              <a:rPr lang="en-US" sz="3200" dirty="0" err="1" smtClean="0">
                <a:solidFill>
                  <a:srgbClr val="C00000"/>
                </a:solidFill>
              </a:rPr>
              <a:t>Davydov</a:t>
            </a:r>
            <a:r>
              <a:rPr lang="en-US" sz="3200" dirty="0" smtClean="0">
                <a:solidFill>
                  <a:srgbClr val="C00000"/>
                </a:solidFill>
              </a:rPr>
              <a:t>, </a:t>
            </a:r>
            <a:r>
              <a:rPr lang="en-US" sz="3200" dirty="0" err="1" smtClean="0">
                <a:solidFill>
                  <a:srgbClr val="C00000"/>
                </a:solidFill>
              </a:rPr>
              <a:t>Müger</a:t>
            </a:r>
            <a:r>
              <a:rPr lang="en-US" sz="3200" dirty="0" smtClean="0">
                <a:solidFill>
                  <a:srgbClr val="C00000"/>
                </a:solidFill>
              </a:rPr>
              <a:t>, </a:t>
            </a:r>
            <a:r>
              <a:rPr lang="en-US" sz="3200" dirty="0" err="1" smtClean="0">
                <a:solidFill>
                  <a:srgbClr val="C00000"/>
                </a:solidFill>
              </a:rPr>
              <a:t>Nikshych</a:t>
            </a:r>
            <a:r>
              <a:rPr lang="en-US" sz="3200" dirty="0" smtClean="0">
                <a:solidFill>
                  <a:srgbClr val="C00000"/>
                </a:solidFill>
              </a:rPr>
              <a:t>, </a:t>
            </a:r>
            <a:r>
              <a:rPr lang="en-US" sz="3200" dirty="0" err="1" smtClean="0">
                <a:solidFill>
                  <a:srgbClr val="C00000"/>
                </a:solidFill>
              </a:rPr>
              <a:t>Ostrik</a:t>
            </a:r>
            <a:r>
              <a:rPr lang="en-US" sz="3200" dirty="0" smtClean="0">
                <a:solidFill>
                  <a:srgbClr val="C00000"/>
                </a:solidFill>
              </a:rPr>
              <a:t>]  </a:t>
            </a:r>
            <a:endParaRPr lang="en-US" sz="3200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167714" y="5181600"/>
                <a:ext cx="7391400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  </m:t>
                    </m:r>
                    <m:r>
                      <a:rPr lang="en-US" sz="4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𝐶𝑆𝑊</m:t>
                    </m:r>
                    <m:d>
                      <m:dPr>
                        <m:ctrlP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  <m: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  <m:r>
                      <a:rPr lang="en-US" sz="4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4000" dirty="0" smtClean="0">
                    <a:solidFill>
                      <a:srgbClr val="0000FF"/>
                    </a:solidFill>
                  </a:rPr>
                  <a:t>is T-invariant </a:t>
                </a:r>
                <a:r>
                  <a:rPr lang="en-US" sz="4000" dirty="0" err="1" smtClean="0">
                    <a:solidFill>
                      <a:srgbClr val="0000FF"/>
                    </a:solidFill>
                  </a:rPr>
                  <a:t>iff</a:t>
                </a:r>
                <a:r>
                  <a:rPr lang="en-US" sz="4000" dirty="0" smtClean="0">
                    <a:solidFill>
                      <a:srgbClr val="0000FF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sz="4000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𝑀𝑇𝐶</m:t>
                        </m:r>
                        <m:d>
                          <m:dPr>
                            <m:ctrlPr>
                              <a:rPr lang="en-US" sz="4000" b="0" i="1" dirty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4000" b="0" i="1" dirty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𝐺</m:t>
                            </m:r>
                            <m:r>
                              <a:rPr lang="en-US" sz="4000" b="0" i="1" dirty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4000" b="0" i="1" dirty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</m:d>
                      </m:e>
                    </m:d>
                    <m:r>
                      <a:rPr lang="en-US" sz="40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000" dirty="0" smtClean="0">
                    <a:solidFill>
                      <a:srgbClr val="0000FF"/>
                    </a:solidFill>
                  </a:rPr>
                  <a:t> is order 2 in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𝒲𝒾𝓉𝓉</m:t>
                    </m:r>
                  </m:oMath>
                </a14:m>
                <a:endParaRPr lang="en-US" sz="40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7714" y="5181600"/>
                <a:ext cx="7391400" cy="1323439"/>
              </a:xfrm>
              <a:prstGeom prst="rect">
                <a:avLst/>
              </a:prstGeom>
              <a:blipFill>
                <a:blip r:embed="rId4"/>
                <a:stretch>
                  <a:fillRect t="-8295" b="-18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96848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685800"/>
            <a:ext cx="8839200" cy="10007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536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0"/>
            <a:ext cx="8229600" cy="1143000"/>
          </a:xfrm>
        </p:spPr>
        <p:txBody>
          <a:bodyPr>
            <a:noAutofit/>
          </a:bodyPr>
          <a:lstStyle/>
          <a:p>
            <a:r>
              <a:rPr lang="en-US" sz="5400" dirty="0" smtClean="0"/>
              <a:t> </a:t>
            </a:r>
            <a:r>
              <a:rPr lang="en-US" sz="5400" dirty="0" smtClean="0"/>
              <a:t>Two New </a:t>
            </a:r>
            <a:r>
              <a:rPr lang="en-US" sz="5400" dirty="0" smtClean="0"/>
              <a:t>Directions In </a:t>
            </a:r>
            <a:r>
              <a:rPr lang="en-US" sz="5400" dirty="0" smtClean="0"/>
              <a:t/>
            </a:r>
            <a:br>
              <a:rPr lang="en-US" sz="5400" dirty="0" smtClean="0"/>
            </a:br>
            <a:r>
              <a:rPr lang="en-US" sz="5400" dirty="0" smtClean="0"/>
              <a:t>The </a:t>
            </a:r>
            <a:r>
              <a:rPr lang="en-US" sz="5400" dirty="0" smtClean="0"/>
              <a:t>Relation Of SYM And </a:t>
            </a:r>
            <a:br>
              <a:rPr lang="en-US" sz="5400" dirty="0" smtClean="0"/>
            </a:br>
            <a:r>
              <a:rPr lang="en-US" sz="5400" dirty="0" smtClean="0"/>
              <a:t>Four-Manifold Invariants 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471491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71" y="332117"/>
            <a:ext cx="8843058" cy="6193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953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748" y="-189851"/>
            <a:ext cx="8229600" cy="1143000"/>
          </a:xfrm>
        </p:spPr>
        <p:txBody>
          <a:bodyPr/>
          <a:lstStyle/>
          <a:p>
            <a:r>
              <a:rPr lang="en-US" dirty="0" smtClean="0"/>
              <a:t>Families Of Four-Manifolds - 1/3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55948" y="4600527"/>
                <a:ext cx="8153400" cy="8014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𝑍</m:t>
                    </m:r>
                    <m:d>
                      <m:dPr>
                        <m:begChr m:val="["/>
                        <m:endChr m:val="]"/>
                        <m:ctrlP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40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0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sz="40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𝜇𝜈</m:t>
                            </m:r>
                          </m:sub>
                        </m:sSub>
                      </m:e>
                    </m:d>
                    <m:r>
                      <a:rPr lang="en-US" sz="4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=∫</m:t>
                    </m:r>
                    <m:d>
                      <m:dPr>
                        <m:begChr m:val="["/>
                        <m:endChr m:val="]"/>
                        <m:ctrlP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𝑑𝑉𝑀</m:t>
                        </m:r>
                      </m:e>
                    </m:d>
                    <m:r>
                      <m:rPr>
                        <m:sty m:val="p"/>
                      </m:rPr>
                      <a:rPr lang="en-US" sz="40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exp</m:t>
                    </m:r>
                    <m:r>
                      <a:rPr lang="en-US" sz="40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[−</m:t>
                    </m:r>
                    <m:r>
                      <m:rPr>
                        <m:sty m:val="p"/>
                      </m:rPr>
                      <a:rPr lang="en-US" sz="4000" b="0" i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S</m:t>
                    </m:r>
                    <m:d>
                      <m:dPr>
                        <m:begChr m:val="["/>
                        <m:endChr m:val="]"/>
                        <m:ctrlPr>
                          <a:rPr lang="en-US" sz="4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40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VM</m:t>
                        </m:r>
                        <m:r>
                          <a:rPr lang="en-US" sz="4000" b="0" i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sSub>
                          <m:sSubPr>
                            <m:ctrlPr>
                              <a:rPr lang="en-US" sz="40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4000" b="0" i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g</m:t>
                            </m:r>
                          </m:e>
                          <m:sub>
                            <m:r>
                              <a:rPr lang="en-US" sz="4000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𝜇𝜈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4000" dirty="0" smtClean="0">
                    <a:solidFill>
                      <a:srgbClr val="0000FF"/>
                    </a:solidFill>
                  </a:rPr>
                  <a:t>]</a:t>
                </a:r>
                <a:endParaRPr lang="en-US" sz="40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948" y="4600527"/>
                <a:ext cx="8153400" cy="801438"/>
              </a:xfrm>
              <a:prstGeom prst="rect">
                <a:avLst/>
              </a:prstGeom>
              <a:blipFill>
                <a:blip r:embed="rId2"/>
                <a:stretch>
                  <a:fillRect t="-7634" b="-267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84548" y="3082470"/>
                <a:ext cx="7696200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000" dirty="0" smtClean="0">
                    <a:solidFill>
                      <a:srgbClr val="C00000"/>
                    </a:solidFill>
                  </a:rPr>
                  <a:t>Consider a twisted VM in d=4 N=2 SYM  on four-manifold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𝕏</m:t>
                    </m:r>
                  </m:oMath>
                </a14:m>
                <a:endParaRPr lang="en-US" sz="4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548" y="3082470"/>
                <a:ext cx="7696200" cy="1323439"/>
              </a:xfrm>
              <a:prstGeom prst="rect">
                <a:avLst/>
              </a:prstGeom>
              <a:blipFill>
                <a:blip r:embed="rId3"/>
                <a:stretch>
                  <a:fillRect t="-8295" r="-872" b="-18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49268" y="5791200"/>
                <a:ext cx="9220200" cy="7306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solidFill>
                      <a:srgbClr val="FF0000"/>
                    </a:solidFill>
                  </a:rPr>
                  <a:t>Witten (1988):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𝑍</m:t>
                    </m:r>
                    <m:d>
                      <m:dPr>
                        <m:begChr m:val="["/>
                        <m:endChr m:val="]"/>
                        <m:ctrlP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sz="3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𝜇𝜈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3600" dirty="0" smtClean="0">
                    <a:solidFill>
                      <a:srgbClr val="FF0000"/>
                    </a:solidFill>
                  </a:rPr>
                  <a:t> is constant on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𝑀𝐸𝑇</m:t>
                    </m:r>
                    <m:d>
                      <m:dPr>
                        <m:ctrlP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𝕏</m:t>
                        </m:r>
                      </m:e>
                    </m:d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268" y="5791200"/>
                <a:ext cx="9220200" cy="730649"/>
              </a:xfrm>
              <a:prstGeom prst="rect">
                <a:avLst/>
              </a:prstGeom>
              <a:blipFill>
                <a:blip r:embed="rId4"/>
                <a:stretch>
                  <a:fillRect l="-1983" t="-5833" b="-258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049436"/>
            <a:ext cx="1838416" cy="18384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800" y="1095630"/>
            <a:ext cx="1305922" cy="17629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3600" y="937049"/>
            <a:ext cx="1574390" cy="1950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905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0" y="1676400"/>
            <a:ext cx="82563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/>
              <a:t>Another shared interest:  </a:t>
            </a:r>
          </a:p>
          <a:p>
            <a:pPr algn="ctr"/>
            <a:r>
              <a:rPr lang="en-US" sz="4000" dirty="0" smtClean="0"/>
              <a:t>Classical solo piano, in fact we put together the piano at the ACP together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32936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229600" cy="1143000"/>
          </a:xfrm>
        </p:spPr>
        <p:txBody>
          <a:bodyPr/>
          <a:lstStyle/>
          <a:p>
            <a:r>
              <a:rPr lang="en-US" dirty="0" smtClean="0"/>
              <a:t>Families Of Four-Manifolds - 2/3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00100" y="893555"/>
            <a:ext cx="7086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Couple to twisted (truncated) conformal supergravity: </a:t>
            </a:r>
            <a:endParaRPr lang="en-US" sz="40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3386" y="2233001"/>
                <a:ext cx="9246973" cy="7306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𝑍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𝜇𝜈</m:t>
                              </m:r>
                            </m:sub>
                          </m:sSub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36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Ψ</m:t>
                              </m:r>
                            </m:e>
                            <m:sub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𝜇𝜈</m:t>
                              </m:r>
                            </m:sub>
                          </m:sSub>
                        </m:e>
                      </m:d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=∫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𝑑𝑉𝑀</m:t>
                          </m:r>
                        </m:e>
                      </m:d>
                      <m:r>
                        <m:rPr>
                          <m:sty m:val="p"/>
                        </m:rPr>
                        <a:rPr lang="en-US" sz="3600" b="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exp</m:t>
                      </m:r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⁡[−</m:t>
                      </m:r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𝑉𝑀</m:t>
                          </m:r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;</m:t>
                          </m:r>
                          <m:sSub>
                            <m:sSubPr>
                              <m:ctrlP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𝜇𝜈</m:t>
                              </m:r>
                            </m:sub>
                          </m:sSub>
                          <m:r>
                            <a:rPr lang="en-US" sz="36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3600" b="0" i="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Ψ</m:t>
                              </m:r>
                            </m:e>
                            <m:sub>
                              <m:r>
                                <a:rPr lang="en-US" sz="36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𝜇𝜈</m:t>
                              </m:r>
                            </m:sub>
                          </m:sSub>
                        </m:e>
                      </m:d>
                      <m:r>
                        <a:rPr lang="en-US" sz="36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]</m:t>
                      </m:r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86" y="2233001"/>
                <a:ext cx="9246973" cy="730649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28600" y="4075947"/>
                <a:ext cx="8917488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 smtClean="0">
                    <a:solidFill>
                      <a:srgbClr val="0000FF"/>
                    </a:solidFill>
                  </a:rPr>
                  <a:t>Defines a closed differential form on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𝑀𝐸𝑇</m:t>
                    </m:r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𝕏</m:t>
                    </m:r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)/</m:t>
                    </m:r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𝐷𝑖𝑓</m:t>
                    </m:r>
                    <m:sSup>
                      <m:sSupPr>
                        <m:ctrlP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𝕏</m:t>
                    </m:r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3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4075947"/>
                <a:ext cx="8917488" cy="1200329"/>
              </a:xfrm>
              <a:prstGeom prst="rect">
                <a:avLst/>
              </a:prstGeom>
              <a:blipFill>
                <a:blip r:embed="rId3"/>
                <a:stretch>
                  <a:fillRect t="-8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285744" y="5261860"/>
                <a:ext cx="7410712" cy="6596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sz="320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𝑍</m:t>
                    </m:r>
                    <m:d>
                      <m:dPr>
                        <m:begChr m:val="["/>
                        <m:endChr m:val="]"/>
                        <m:ctrlPr>
                          <a:rPr lang="en-US" sz="32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200" i="1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i="1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𝜇𝜈</m:t>
                            </m:r>
                          </m:sub>
                        </m:sSub>
                        <m:r>
                          <a:rPr lang="en-US" sz="3200" i="1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sz="3200" i="1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320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Ψ</m:t>
                            </m:r>
                          </m:e>
                          <m:sub>
                            <m:r>
                              <a:rPr lang="en-US" sz="3200" i="1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𝜇𝜈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3200" dirty="0" smtClean="0">
                    <a:solidFill>
                      <a:srgbClr val="0033CC"/>
                    </a:solidFill>
                  </a:rPr>
                  <a:t> ] 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0033CC"/>
                        </a:solidFill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3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d>
                      <m:dPr>
                        <m:ctrlPr>
                          <a:rPr lang="en-US" sz="3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𝐵𝐷𝑖𝑓</m:t>
                        </m:r>
                        <m:sSup>
                          <m:sSupPr>
                            <m:ctrlPr>
                              <a:rPr lang="en-US" sz="32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2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p>
                            <m:r>
                              <a:rPr lang="en-US" sz="3200" b="0" i="1" smtClean="0">
                                <a:solidFill>
                                  <a:srgbClr val="0033CC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r>
                          <a:rPr lang="en-US" sz="3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3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𝕏</m:t>
                        </m:r>
                        <m:r>
                          <a:rPr lang="en-US" sz="3200" b="0" i="1" smtClean="0">
                            <a:solidFill>
                              <a:srgbClr val="0033CC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</m:oMath>
                </a14:m>
                <a:endParaRPr lang="en-US" sz="32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5744" y="5261860"/>
                <a:ext cx="7410712" cy="659604"/>
              </a:xfrm>
              <a:prstGeom prst="rect">
                <a:avLst/>
              </a:prstGeom>
              <a:blipFill>
                <a:blip r:embed="rId4"/>
                <a:stretch>
                  <a:fillRect t="-5556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2971800" y="6054259"/>
            <a:ext cx="419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B0F0"/>
                </a:solidFill>
              </a:rPr>
              <a:t>New invariants? </a:t>
            </a:r>
            <a:endParaRPr lang="en-US" sz="3600" dirty="0">
              <a:solidFill>
                <a:srgbClr val="00B0F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30659" y="3206692"/>
                <a:ext cx="2983127" cy="6908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sSub>
                        <m:sSubPr>
                          <m:ctrlP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  <m:r>
                        <a:rPr lang="en-US" sz="36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3600" b="0" i="0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Ψ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</m:oMath>
                  </m:oMathPara>
                </a14:m>
                <a:endParaRPr lang="en-US" sz="36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659" y="3206692"/>
                <a:ext cx="2983127" cy="69089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242618" y="3227411"/>
                <a:ext cx="576029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7030A0"/>
                    </a:solidFill>
                  </a:rPr>
                  <a:t>Cotangent vector on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𝑀𝐸𝑇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𝕏</m:t>
                        </m:r>
                      </m:e>
                    </m:d>
                  </m:oMath>
                </a14:m>
                <a:endParaRPr lang="en-US" sz="32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2618" y="3227411"/>
                <a:ext cx="5760294" cy="584775"/>
              </a:xfrm>
              <a:prstGeom prst="rect">
                <a:avLst/>
              </a:prstGeom>
              <a:blipFill>
                <a:blip r:embed="rId6"/>
                <a:stretch>
                  <a:fillRect l="-2751"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07627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8535" y="116854"/>
                <a:ext cx="2590800" cy="6243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</m:oMath>
                  </m:oMathPara>
                </a14:m>
                <a:endParaRPr lang="en-US" sz="32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35" y="116854"/>
                <a:ext cx="2590800" cy="62433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/>
              <p:cNvSpPr txBox="1"/>
              <p:nvPr/>
            </p:nvSpPr>
            <p:spPr>
              <a:xfrm>
                <a:off x="-152400" y="1053096"/>
                <a:ext cx="3429000" cy="6243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0033CC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en-US" sz="3200" dirty="0">
                  <a:solidFill>
                    <a:srgbClr val="0033CC"/>
                  </a:solidFill>
                </a:endParaRPr>
              </a:p>
            </p:txBody>
          </p:sp>
        </mc:Choice>
        <mc:Fallback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52400" y="1053096"/>
                <a:ext cx="3429000" cy="62433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-152400" y="2016746"/>
                <a:ext cx="25908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𝜙</m:t>
                      </m:r>
                      <m:r>
                        <a:rPr lang="en-US" sz="3200" b="0" i="1" smtClean="0">
                          <a:solidFill>
                            <a:srgbClr val="0033CC"/>
                          </a:solidFill>
                          <a:latin typeface="Cambria Math" panose="02040503050406030204" pitchFamily="18" charset="0"/>
                        </a:rPr>
                        <m:t>=0 </m:t>
                      </m:r>
                    </m:oMath>
                  </m:oMathPara>
                </a14:m>
                <a:endParaRPr lang="en-US" sz="3200" dirty="0">
                  <a:solidFill>
                    <a:srgbClr val="0033CC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52400" y="2016746"/>
                <a:ext cx="2590800" cy="58477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343400" y="120973"/>
                <a:ext cx="3352800" cy="6243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Ψ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3400" y="120973"/>
                <a:ext cx="3352800" cy="62433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114800" y="1066800"/>
                <a:ext cx="5410200" cy="6243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Ψ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𝛻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𝛻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800" y="1066800"/>
                <a:ext cx="5410200" cy="62433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3510606" y="2028926"/>
                <a:ext cx="44958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p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=0 </m:t>
                      </m:r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0606" y="2028926"/>
                <a:ext cx="4495800" cy="58477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943100" y="1070919"/>
                <a:ext cx="3657600" cy="6243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sup>
                      </m:sSup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𝜎𝜇</m:t>
                          </m:r>
                        </m:sub>
                      </m:sSub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3100" y="1070919"/>
                <a:ext cx="3657600" cy="62433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938341" y="2034569"/>
                <a:ext cx="40767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− </m:t>
                      </m:r>
                      <m:sSup>
                        <m:sSup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p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sup>
                      </m:sSup>
                      <m:sSub>
                        <m:sSubPr>
                          <m:ctrlP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𝜎</m:t>
                          </m:r>
                        </m:sub>
                      </m:sSub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341" y="2034569"/>
                <a:ext cx="4076700" cy="5847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8100" y="2940833"/>
                <a:ext cx="8610600" cy="12250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𝑆</m:t>
                      </m:r>
                      <m:r>
                        <a:rPr lang="en-US" sz="36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𝑊𝑖𝑡𝑡𝑒𝑛</m:t>
                          </m:r>
                        </m:sub>
                      </m:sSub>
                      <m:r>
                        <a:rPr lang="en-US" sz="36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 +   </m:t>
                      </m:r>
                      <m:nary>
                        <m:naryPr>
                          <m:supHide m:val="on"/>
                          <m:ctrlP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𝕏</m:t>
                          </m:r>
                        </m:sub>
                        <m:sup/>
                        <m:e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𝑣𝑜𝑙</m:t>
                          </m:r>
                          <m:d>
                            <m:dPr>
                              <m:ctrlPr>
                                <a:rPr lang="en-US" sz="36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</m:d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US" sz="36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3600" b="0" i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Ψ</m:t>
                              </m:r>
                            </m:e>
                            <m:sup>
                              <m:r>
                                <a:rPr lang="en-US" sz="36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𝜇𝜈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36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3600" b="0" i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e>
                            <m:sub>
                              <m:r>
                                <a:rPr lang="en-US" sz="36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𝜇𝜈</m:t>
                              </m:r>
                            </m:sub>
                          </m:sSub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+ ⋯</m:t>
                          </m:r>
                        </m:e>
                      </m:nary>
                    </m:oMath>
                  </m:oMathPara>
                </a14:m>
                <a:endParaRPr lang="en-US" sz="36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" y="2940833"/>
                <a:ext cx="8610600" cy="122507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8100" y="4505224"/>
                <a:ext cx="3213786" cy="7306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36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3600" b="0" i="0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e>
                            <m:sub>
                              <m:r>
                                <a:rPr lang="en-US" sz="3600" b="0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𝜇𝜈</m:t>
                              </m:r>
                            </m:sub>
                          </m:sSub>
                        </m:e>
                      </m:d>
                      <m:r>
                        <a:rPr lang="en-US" sz="36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  <m:r>
                        <a:rPr lang="en-US" sz="36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36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" y="4505224"/>
                <a:ext cx="3213786" cy="73064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709870" y="5873672"/>
                <a:ext cx="4533642" cy="8274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4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4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𝒪</m:t>
                          </m:r>
                        </m:e>
                        <m:sup>
                          <m:r>
                            <a:rPr lang="en-US" sz="4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4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4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en-US" sz="4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4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  <m:sSup>
                        <m:sSupPr>
                          <m:ctrlPr>
                            <a:rPr lang="en-US" sz="4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𝒪</m:t>
                          </m:r>
                        </m:e>
                        <m:sup>
                          <m:r>
                            <a:rPr lang="en-US" sz="4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4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4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−1)</m:t>
                          </m:r>
                        </m:sup>
                      </m:sSup>
                    </m:oMath>
                  </m:oMathPara>
                </a14:m>
                <a:endParaRPr lang="en-US" sz="4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870" y="5873672"/>
                <a:ext cx="4533642" cy="82740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3694927" y="4370872"/>
                <a:ext cx="54102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+⋯= </m:t>
                    </m:r>
                  </m:oMath>
                </a14:m>
                <a:r>
                  <a:rPr lang="en-US" sz="3600" dirty="0" smtClean="0">
                    <a:solidFill>
                      <a:srgbClr val="0000FF"/>
                    </a:solidFill>
                  </a:rPr>
                  <a:t>heroic computations by Jay &amp; </a:t>
                </a:r>
                <a:r>
                  <a:rPr lang="en-US" sz="3600" dirty="0" err="1" smtClean="0">
                    <a:solidFill>
                      <a:srgbClr val="0000FF"/>
                    </a:solidFill>
                  </a:rPr>
                  <a:t>Vivek</a:t>
                </a:r>
                <a:r>
                  <a:rPr lang="en-US" sz="3600" dirty="0" smtClean="0">
                    <a:solidFill>
                      <a:srgbClr val="0000FF"/>
                    </a:solidFill>
                  </a:rPr>
                  <a:t> </a:t>
                </a:r>
                <a:endParaRPr lang="en-US" sz="3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4927" y="4370872"/>
                <a:ext cx="5410200" cy="1200329"/>
              </a:xfrm>
              <a:prstGeom prst="rect">
                <a:avLst/>
              </a:prstGeom>
              <a:blipFill>
                <a:blip r:embed="rId14"/>
                <a:stretch>
                  <a:fillRect l="-3378" t="-7614" r="-4730" b="-18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Rectangle 13"/>
              <p:cNvSpPr/>
              <p:nvPr/>
            </p:nvSpPr>
            <p:spPr>
              <a:xfrm>
                <a:off x="5015041" y="5853171"/>
                <a:ext cx="2830840" cy="7976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4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𝜄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44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Φ</m:t>
                          </m:r>
                        </m:sub>
                      </m:sSub>
                      <m:sSup>
                        <m:sSupPr>
                          <m:ctrlPr>
                            <a:rPr lang="en-US" sz="4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𝒪</m:t>
                          </m:r>
                        </m:e>
                        <m:sup>
                          <m: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4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+1)</m:t>
                          </m:r>
                        </m:sup>
                      </m:sSup>
                    </m:oMath>
                  </m:oMathPara>
                </a14:m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5041" y="5853171"/>
                <a:ext cx="2830840" cy="797654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79242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2" grpId="0"/>
      <p:bldP spid="14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Invariants From 5D SYM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33" y="1524001"/>
            <a:ext cx="9174433" cy="516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594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17745"/>
            <a:ext cx="8229600" cy="1143000"/>
          </a:xfrm>
        </p:spPr>
        <p:txBody>
          <a:bodyPr/>
          <a:lstStyle/>
          <a:p>
            <a:r>
              <a:rPr lang="en-US" dirty="0" smtClean="0"/>
              <a:t>Five Dimensions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61949" y="1026065"/>
                <a:ext cx="94488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solidFill>
                      <a:srgbClr val="C00000"/>
                    </a:solidFill>
                  </a:rPr>
                  <a:t>Partial Topological Twist of 5d SYM on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𝕏</m:t>
                    </m:r>
                    <m:r>
                      <a:rPr lang="en-US" sz="3600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×</m:t>
                    </m:r>
                    <m:sSup>
                      <m:sSupPr>
                        <m:ctrlP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sz="3600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</m:oMath>
                </a14:m>
                <a:endParaRPr lang="en-US" sz="3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949" y="1026065"/>
                <a:ext cx="9448800" cy="646331"/>
              </a:xfrm>
              <a:prstGeom prst="rect">
                <a:avLst/>
              </a:prstGeom>
              <a:blipFill>
                <a:blip r:embed="rId3"/>
                <a:stretch>
                  <a:fillRect l="-2000" t="-13208" b="-358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35176" y="3159947"/>
                <a:ext cx="8568847" cy="17711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𝑍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ℛ</m:t>
                          </m:r>
                        </m:e>
                      </m:d>
                      <m:r>
                        <a:rPr lang="en-US" sz="4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sSup>
                            <m:sSupPr>
                              <m:ctrlP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ℛ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en-US" sz="4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b>
                                  <m:r>
                                    <a:rPr lang="en-US" sz="4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/2</m:t>
                              </m:r>
                            </m:sup>
                          </m:sSup>
                          <m:r>
                            <a:rPr lang="en-US" sz="40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  </m:t>
                          </m:r>
                          <m:nary>
                            <m:naryPr>
                              <m:supHide m:val="on"/>
                              <m:ctrlP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en-US" sz="4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4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ℳ</m:t>
                                  </m:r>
                                </m:e>
                                <m:sub>
                                  <m:r>
                                    <a:rPr lang="en-US" sz="4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</m:sub>
                            <m:sup/>
                            <m:e>
                              <m:acc>
                                <m:accPr>
                                  <m:chr m:val="̂"/>
                                  <m:ctrlPr>
                                    <a:rPr lang="en-US" sz="4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4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</m:acc>
                              <m:d>
                                <m:dPr>
                                  <m:ctrlPr>
                                    <a:rPr lang="en-US" sz="4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  <m:r>
                                    <a:rPr lang="en-US" sz="40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lang="en-US" sz="40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40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ℳ</m:t>
                                      </m:r>
                                    </m:e>
                                    <m:sub>
                                      <m:r>
                                        <a:rPr lang="en-US" sz="4000" b="0" i="1" smtClean="0">
                                          <a:solidFill>
                                            <a:srgbClr val="0000FF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40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sz="40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176" y="3159947"/>
                <a:ext cx="8568847" cy="177119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304800" y="5146782"/>
            <a:ext cx="86152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[</a:t>
            </a:r>
            <a:r>
              <a:rPr lang="en-US" sz="2400" dirty="0" err="1" smtClean="0"/>
              <a:t>Nekrasov</a:t>
            </a:r>
            <a:r>
              <a:rPr lang="en-US" sz="2400" dirty="0" smtClean="0"/>
              <a:t> (1996); </a:t>
            </a:r>
            <a:r>
              <a:rPr lang="en-US" sz="2400" dirty="0" err="1" smtClean="0"/>
              <a:t>Losev</a:t>
            </a:r>
            <a:r>
              <a:rPr lang="en-US" sz="2400" dirty="0" smtClean="0"/>
              <a:t>, </a:t>
            </a:r>
            <a:r>
              <a:rPr lang="en-US" sz="2400" dirty="0" err="1" smtClean="0"/>
              <a:t>Nekrasov</a:t>
            </a:r>
            <a:r>
              <a:rPr lang="en-US" sz="2400" dirty="0" smtClean="0"/>
              <a:t>, </a:t>
            </a:r>
            <a:r>
              <a:rPr lang="en-US" sz="2400" dirty="0" err="1" smtClean="0"/>
              <a:t>Shatashvili</a:t>
            </a:r>
            <a:r>
              <a:rPr lang="en-US" sz="2400" dirty="0" smtClean="0"/>
              <a:t>; </a:t>
            </a:r>
            <a:r>
              <a:rPr lang="en-US" sz="2400" dirty="0" err="1" smtClean="0"/>
              <a:t>Gottsche</a:t>
            </a:r>
            <a:r>
              <a:rPr lang="en-US" sz="2400" dirty="0" smtClean="0"/>
              <a:t> et. al.  …. ] 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491647" y="5945691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DF09C7"/>
                </a:solidFill>
              </a:rPr>
              <a:t>+ interesting story including observables… </a:t>
            </a:r>
            <a:endParaRPr lang="en-US" sz="3600" dirty="0">
              <a:solidFill>
                <a:srgbClr val="DF09C7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981200" y="2482638"/>
                <a:ext cx="45720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ℛ</m:t>
                      </m:r>
                      <m:r>
                        <a:rPr lang="en-US" sz="4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≔</m:t>
                      </m:r>
                      <m:r>
                        <a:rPr lang="en-US" sz="4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sz="40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4000" b="0" i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Λ</m:t>
                      </m:r>
                    </m:oMath>
                  </m:oMathPara>
                </a14:m>
                <a:endParaRPr lang="en-US" sz="40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2482638"/>
                <a:ext cx="4572000" cy="70788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277279" y="1810732"/>
            <a:ext cx="88296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7030A0"/>
                </a:solidFill>
              </a:rPr>
              <a:t>Reduces to SQM on the moduli space of instantons: </a:t>
            </a:r>
            <a:endParaRPr lang="en-US" sz="32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765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3" grpId="0"/>
      <p:bldP spid="8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28832"/>
            <a:ext cx="8229600" cy="1143000"/>
          </a:xfrm>
        </p:spPr>
        <p:txBody>
          <a:bodyPr/>
          <a:lstStyle/>
          <a:p>
            <a:r>
              <a:rPr lang="en-US" dirty="0" err="1" smtClean="0"/>
              <a:t>Chern</a:t>
            </a:r>
            <a:r>
              <a:rPr lang="en-US" dirty="0" smtClean="0"/>
              <a:t>-Simons Observables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990600" y="1009801"/>
                <a:ext cx="71628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solidFill>
                      <a:srgbClr val="002060"/>
                    </a:solidFill>
                  </a:rPr>
                  <a:t>Background gauge field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36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3600" dirty="0" smtClean="0">
                    <a:solidFill>
                      <a:srgbClr val="002060"/>
                    </a:solidFill>
                  </a:rPr>
                  <a:t>for the</a:t>
                </a:r>
              </a:p>
              <a:p>
                <a:r>
                  <a:rPr lang="en-US" sz="3600" dirty="0" smtClean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𝑈</m:t>
                    </m:r>
                    <m:sSub>
                      <m:sSubPr>
                        <m:ctrlP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en-US" sz="36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6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e>
                      <m:sub>
                        <m:r>
                          <a:rPr lang="en-US" sz="3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𝑖𝑛𝑠𝑡</m:t>
                        </m:r>
                      </m:sub>
                    </m:sSub>
                    <m:r>
                      <a:rPr lang="en-US" sz="36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3600" dirty="0" smtClean="0">
                    <a:solidFill>
                      <a:srgbClr val="002060"/>
                    </a:solidFill>
                  </a:rPr>
                  <a:t> symmetry with current </a:t>
                </a:r>
                <a:endParaRPr lang="en-US" sz="36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600" y="1009801"/>
                <a:ext cx="7162800" cy="1200329"/>
              </a:xfrm>
              <a:prstGeom prst="rect">
                <a:avLst/>
              </a:prstGeom>
              <a:blipFill>
                <a:blip r:embed="rId2"/>
                <a:stretch>
                  <a:fillRect l="-2638" t="-8122" b="-182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-228600" y="2397196"/>
                <a:ext cx="52578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en-US" sz="36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6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𝑇𝑟</m:t>
                      </m:r>
                      <m:d>
                        <m:dPr>
                          <m:ctrlPr>
                            <a:rPr lang="en-US" sz="36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36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∧</m:t>
                          </m:r>
                          <m:r>
                            <a:rPr lang="en-US" sz="36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36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en-US" sz="36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28600" y="2397196"/>
                <a:ext cx="5257800" cy="64633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11211" y="3342523"/>
                <a:ext cx="8077200" cy="10604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𝒪</m:t>
                      </m:r>
                      <m:d>
                        <m:dPr>
                          <m:ctrlP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sz="28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pHide m:val="on"/>
                          <m:ctrlP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𝕏</m:t>
                          </m:r>
                          <m: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×</m:t>
                          </m:r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p>
                        </m:sub>
                        <m:sup/>
                        <m:e>
                          <m: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d>
                          <m: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∧</m:t>
                          </m:r>
                          <m: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𝑇𝑟</m:t>
                          </m:r>
                          <m:d>
                            <m:dPr>
                              <m:ctrlPr>
                                <a:rPr lang="en-US" sz="28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8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28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8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𝑑𝑎</m:t>
                              </m:r>
                              <m:r>
                                <a:rPr lang="en-US" sz="28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28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8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8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en-US" sz="28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sz="28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d>
                        </m:e>
                      </m:nary>
                    </m:oMath>
                  </m:oMathPara>
                </a14:m>
                <a:endParaRPr lang="en-US" sz="28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211" y="3342523"/>
                <a:ext cx="8077200" cy="106048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524000" y="4562068"/>
                <a:ext cx="5867400" cy="12343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supHide m:val="on"/>
                          <m:ctrlP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sty m:val="p"/>
                            </m:rPr>
                            <a:rPr lang="en-US" sz="3200" b="0" i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Σ</m:t>
                          </m:r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×</m:t>
                          </m:r>
                          <m:sSup>
                            <m:sSupPr>
                              <m:ctrlP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p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p>
                        </m:sub>
                        <m:sup/>
                        <m:e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𝑇𝑟</m:t>
                          </m:r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𝑑𝑎</m:t>
                              </m:r>
                              <m:r>
                                <a:rPr lang="en-US" sz="32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32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32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32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en-US" sz="32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2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lang="en-US" sz="3200" b="0" i="1" smtClean="0">
                                      <a:solidFill>
                                        <a:srgbClr val="0000FF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d>
                        </m:e>
                      </m:nary>
                    </m:oMath>
                  </m:oMathPara>
                </a14:m>
                <a:endParaRPr lang="en-US" sz="32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4562068"/>
                <a:ext cx="5867400" cy="123431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1818503" y="5879022"/>
                <a:ext cx="5572897" cy="7496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𝑍</m:t>
                      </m:r>
                      <m:d>
                        <m:dPr>
                          <m:ctrlP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ℛ</m:t>
                          </m:r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≔〈 </m:t>
                      </m:r>
                      <m:sSup>
                        <m:sSupPr>
                          <m:ctrlP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4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𝒪</m:t>
                          </m:r>
                          <m:d>
                            <m:dPr>
                              <m:ctrlPr>
                                <a:rPr lang="en-US" sz="4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</m:sup>
                      </m:sSup>
                      <m:r>
                        <a:rPr lang="en-US" sz="40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〉</m:t>
                      </m:r>
                    </m:oMath>
                  </m:oMathPara>
                </a14:m>
                <a:endParaRPr lang="en-US" sz="4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8503" y="5879022"/>
                <a:ext cx="5572897" cy="74962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095750" y="2214874"/>
                <a:ext cx="4267200" cy="10511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8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≔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8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8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  <m:d>
                                <m:dPr>
                                  <m:ctrlPr>
                                    <a:rPr lang="en-US" sz="28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</m:d>
                            </m:num>
                            <m:den>
                              <m:r>
                                <a:rPr lang="en-US" sz="28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8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den>
                          </m:f>
                        </m:e>
                      </m:d>
                      <m:r>
                        <a:rPr lang="en-US" sz="28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sz="28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𝕏</m:t>
                          </m:r>
                          <m:r>
                            <a:rPr lang="en-US" sz="28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8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ℤ</m:t>
                          </m:r>
                        </m:e>
                      </m:d>
                    </m:oMath>
                  </m:oMathPara>
                </a14:m>
                <a:endParaRPr lang="en-US" sz="28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5750" y="2214874"/>
                <a:ext cx="4267200" cy="105118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12520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8" grpId="0"/>
      <p:bldP spid="9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17745"/>
            <a:ext cx="8229600" cy="1143000"/>
          </a:xfrm>
        </p:spPr>
        <p:txBody>
          <a:bodyPr/>
          <a:lstStyle/>
          <a:p>
            <a:r>
              <a:rPr lang="en-US" dirty="0" smtClean="0"/>
              <a:t>Five Dimensions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-190500" y="1125255"/>
            <a:ext cx="9448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Using both the Coulomb branch integral </a:t>
            </a:r>
          </a:p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(a.k.a. the U-plane integral)  and, independently, localization techniques, we reproduce &amp; extend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0384" y="3016850"/>
            <a:ext cx="8991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/>
              <a:t>Gottsche</a:t>
            </a:r>
            <a:r>
              <a:rPr lang="en-US" sz="3600" dirty="0" smtClean="0"/>
              <a:t>, Nakajima, Yoshioka (2006)   </a:t>
            </a:r>
            <a:r>
              <a:rPr lang="en-US" sz="3600" dirty="0" err="1" smtClean="0"/>
              <a:t>Gottsche</a:t>
            </a:r>
            <a:r>
              <a:rPr lang="en-US" sz="3600" dirty="0" smtClean="0"/>
              <a:t>, Kool, Williams (2019) 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94735" y="4329791"/>
                <a:ext cx="9448800" cy="13885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𝑍</m:t>
                    </m:r>
                    <m:d>
                      <m:dPr>
                        <m:ctrlP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ℛ</m:t>
                        </m:r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36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sz="36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= </m:t>
                    </m:r>
                  </m:oMath>
                </a14:m>
                <a:r>
                  <a:rPr lang="en-US" sz="3600" dirty="0" smtClean="0">
                    <a:solidFill>
                      <a:srgbClr val="0000FF"/>
                    </a:solidFill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3600" b="0" i="1" dirty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600" b="0" i="1" dirty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en-US" sz="3600" b="0" i="1" dirty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3600" b="0" i="1" dirty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𝜒</m:t>
                            </m:r>
                            <m:r>
                              <a:rPr lang="en-US" sz="3600" b="0" i="1" dirty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+3 </m:t>
                            </m:r>
                            <m:r>
                              <a:rPr lang="en-US" sz="3600" b="0" i="1" dirty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𝜎</m:t>
                            </m:r>
                            <m:r>
                              <a:rPr lang="en-US" sz="3600" b="0" i="1" dirty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3600" b="0" i="1" dirty="0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600" b="0" i="1" dirty="0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𝜒</m:t>
                                </m:r>
                              </m:e>
                              <m:sub>
                                <m:r>
                                  <a:rPr lang="en-US" sz="3600" b="0" i="1" dirty="0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sub>
                            </m:sSub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3600" b="0" i="1" dirty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3600" b="0" i="1" dirty="0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3600" b="0" i="1" dirty="0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1−</m:t>
                                </m:r>
                                <m:sSup>
                                  <m:sSupPr>
                                    <m:ctrlPr>
                                      <a:rPr lang="en-US" sz="3600" b="0" i="1" dirty="0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600" b="0" i="1" dirty="0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ℛ</m:t>
                                    </m:r>
                                  </m:e>
                                  <m:sup>
                                    <m:r>
                                      <a:rPr lang="en-US" sz="3600" b="0" i="1" dirty="0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d>
                          </m:e>
                          <m:sup>
                            <m:f>
                              <m:fPr>
                                <m:ctrlPr>
                                  <a:rPr lang="en-US" sz="3600" b="0" i="1" dirty="0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3600" b="0" i="1" dirty="0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3600" b="0" i="1" dirty="0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  <m:sSup>
                              <m:sSupPr>
                                <m:ctrlPr>
                                  <a:rPr lang="en-US" sz="3600" b="0" i="1" dirty="0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600" b="0" i="1" dirty="0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sup>
                                <m:r>
                                  <a:rPr lang="en-US" sz="3600" b="0" i="1" dirty="0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3600" b="0" i="1" dirty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3600" b="0" i="1" dirty="0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3600" b="0" i="1" dirty="0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𝜒</m:t>
                                </m:r>
                              </m:e>
                              <m:sub>
                                <m:r>
                                  <a:rPr lang="en-US" sz="3600" b="0" i="1" dirty="0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sub>
                            </m:sSub>
                          </m:sup>
                        </m:sSup>
                      </m:den>
                    </m:f>
                    <m:r>
                      <a:rPr lang="en-US" sz="3600" b="0" i="1" dirty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nary>
                      <m:naryPr>
                        <m:chr m:val="∑"/>
                        <m:supHide m:val="on"/>
                        <m:ctrlPr>
                          <a:rPr lang="en-US" sz="3600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sz="3600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/>
                      <m:e>
                        <m:r>
                          <a:rPr lang="en-US" sz="3600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𝑆𝑊</m:t>
                        </m:r>
                        <m:d>
                          <m:dPr>
                            <m:ctrlPr>
                              <a:rPr lang="en-US" sz="3600" b="0" i="1" dirty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600" b="0" i="1" dirty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d>
                        <m:r>
                          <a:rPr lang="en-US" sz="3600" b="0" i="1" dirty="0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sSup>
                          <m:sSupPr>
                            <m:ctrlPr>
                              <a:rPr lang="en-US" sz="3600" b="0" i="1" dirty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3600" b="0" i="1" dirty="0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3600" b="0" i="1" dirty="0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3600" b="0" i="1" dirty="0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1−</m:t>
                                    </m:r>
                                    <m:r>
                                      <a:rPr lang="en-US" sz="3600" b="0" i="1" dirty="0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ℛ</m:t>
                                    </m:r>
                                  </m:num>
                                  <m:den>
                                    <m:r>
                                      <a:rPr lang="en-US" sz="3600" b="0" i="1" dirty="0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1+</m:t>
                                    </m:r>
                                    <m:r>
                                      <a:rPr lang="en-US" sz="3600" b="0" i="1" dirty="0" smtClean="0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ℛ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sz="3600" b="0" i="1" dirty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sz="3600" b="0" i="1" dirty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⋅</m:t>
                            </m:r>
                            <m:f>
                              <m:fPr>
                                <m:ctrlPr>
                                  <a:rPr lang="en-US" sz="3600" b="0" i="1" dirty="0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3600" b="0" i="1" dirty="0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num>
                              <m:den>
                                <m:r>
                                  <a:rPr lang="en-US" sz="3600" b="0" i="1" dirty="0" smtClean="0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sup>
                        </m:sSup>
                      </m:e>
                    </m:nary>
                  </m:oMath>
                </a14:m>
                <a:endParaRPr lang="en-US" sz="36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735" y="4329791"/>
                <a:ext cx="9448800" cy="138858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143000" y="5943600"/>
                <a:ext cx="678180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b>
                          <m: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sz="4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lang="en-US" sz="4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4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𝕏</m:t>
                      </m:r>
                      <m:r>
                        <a:rPr lang="en-US" sz="44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)&gt;1 </m:t>
                      </m:r>
                    </m:oMath>
                  </m:oMathPara>
                </a14:m>
                <a:endParaRPr lang="en-US" sz="4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3000" y="5943600"/>
                <a:ext cx="6781800" cy="76944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62700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3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2" y="457199"/>
            <a:ext cx="8827718" cy="6296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575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579605"/>
            <a:ext cx="7046929" cy="52783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5400" y="152400"/>
            <a:ext cx="6477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Happy Birthday Jeff !!!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273871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0600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765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04800"/>
            <a:ext cx="8128000" cy="6096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365248" y="755993"/>
            <a:ext cx="1574802" cy="11811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3483232" y="740617"/>
            <a:ext cx="1592647" cy="11944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2600" y="496531"/>
            <a:ext cx="1226241" cy="1637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329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7876"/>
            <a:ext cx="9144000" cy="1311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25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28989</TotalTime>
  <Words>5872</Words>
  <Application>Microsoft Office PowerPoint</Application>
  <PresentationFormat>On-screen Show (4:3)</PresentationFormat>
  <Paragraphs>395</Paragraphs>
  <Slides>79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3" baseType="lpstr">
      <vt:lpstr>Arial</vt:lpstr>
      <vt:lpstr>Calibri</vt:lpstr>
      <vt:lpstr>Cambria Math</vt:lpstr>
      <vt:lpstr>Office Theme</vt:lpstr>
      <vt:lpstr>Partita For Jeff </vt:lpstr>
      <vt:lpstr>PowerPoint Presentation</vt:lpstr>
      <vt:lpstr>PowerPoint Presentation</vt:lpstr>
      <vt:lpstr>PowerPoint Presentation</vt:lpstr>
      <vt:lpstr>Jeff As Singer-Songwriter</vt:lpstr>
      <vt:lpstr>PowerPoint Presentation</vt:lpstr>
      <vt:lpstr>PowerPoint Presentation</vt:lpstr>
      <vt:lpstr>PowerPoint Presentation</vt:lpstr>
      <vt:lpstr>PowerPoint Presentation</vt:lpstr>
      <vt:lpstr> Moonshine Phenomena, Supersymmetry,  and Quantum Codes</vt:lpstr>
      <vt:lpstr>Philosophy – 1/2</vt:lpstr>
      <vt:lpstr>Philosophy – 2/2</vt:lpstr>
      <vt:lpstr>PowerPoint Presentation</vt:lpstr>
      <vt:lpstr>Finite-Simple Groups</vt:lpstr>
      <vt:lpstr>McKay &amp; Conway-Norton 1978-1979</vt:lpstr>
      <vt:lpstr>McKay &amp; Conway-Norton 1978-1979</vt:lpstr>
      <vt:lpstr>Amazing Fact Of Monstrous Moonshine</vt:lpstr>
      <vt:lpstr>PowerPoint Presentation</vt:lpstr>
      <vt:lpstr>PowerPoint Presentation</vt:lpstr>
      <vt:lpstr>PowerPoint Presentation</vt:lpstr>
      <vt:lpstr>New Moonshine</vt:lpstr>
      <vt:lpstr>The New Moonshine Phenomena Remain Unexplained</vt:lpstr>
      <vt:lpstr>PowerPoint Presentation</vt:lpstr>
      <vt:lpstr>A WZW Model Equivalent To K3 </vt:lpstr>
      <vt:lpstr>Chiral Fields Of Dimension 3/2 </vt:lpstr>
      <vt:lpstr>Chiral Fields Of Dimension 3/2 </vt:lpstr>
      <vt:lpstr>Which Ones Are Supercurrents? </vt:lpstr>
      <vt:lpstr>N=1 Generator</vt:lpstr>
      <vt:lpstr>The Field F_4    </vt:lpstr>
      <vt:lpstr>Codes Over F_4   </vt:lpstr>
      <vt:lpstr>F_4   &amp; The Quaternion Group</vt:lpstr>
      <vt:lpstr>N=1 Generator And The Hexacode</vt:lpstr>
      <vt:lpstr>Consequences: 1/2</vt:lpstr>
      <vt:lpstr>Conway Group Moonshine</vt:lpstr>
      <vt:lpstr>PowerPoint Presentation</vt:lpstr>
      <vt:lpstr>RCFT Approach To FLM</vt:lpstr>
      <vt:lpstr>Z_2-Orbifold </vt:lpstr>
      <vt:lpstr>Nontrivial Gauge Bundle on  S^1  Twist Fields </vt:lpstr>
      <vt:lpstr>Noncommutative Translations- 1/2 </vt:lpstr>
      <vt:lpstr>Noncommutative Translations - 2/2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Two New Directions In  The Relation Of SYM And  Four-Manifold Invariants </vt:lpstr>
      <vt:lpstr>PowerPoint Presentation</vt:lpstr>
      <vt:lpstr>Families Of Four-Manifolds - 1/3 </vt:lpstr>
      <vt:lpstr>Families Of Four-Manifolds - 2/3</vt:lpstr>
      <vt:lpstr>PowerPoint Presentation</vt:lpstr>
      <vt:lpstr>Invariants From 5D SYM </vt:lpstr>
      <vt:lpstr>Five Dimensions </vt:lpstr>
      <vt:lpstr>Chern-Simons Observables </vt:lpstr>
      <vt:lpstr>Five Dimensions 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Greg</dc:creator>
  <cp:lastModifiedBy>Greg Moore</cp:lastModifiedBy>
  <cp:revision>1516</cp:revision>
  <cp:lastPrinted>2022-05-07T15:28:59Z</cp:lastPrinted>
  <dcterms:created xsi:type="dcterms:W3CDTF">2012-12-09T22:45:15Z</dcterms:created>
  <dcterms:modified xsi:type="dcterms:W3CDTF">2022-05-14T18:46:02Z</dcterms:modified>
</cp:coreProperties>
</file>