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6"/>
  </p:notesMasterIdLst>
  <p:handoutMasterIdLst>
    <p:handoutMasterId r:id="rId87"/>
  </p:handoutMasterIdLst>
  <p:sldIdLst>
    <p:sldId id="297" r:id="rId2"/>
    <p:sldId id="339" r:id="rId3"/>
    <p:sldId id="838" r:id="rId4"/>
    <p:sldId id="837" r:id="rId5"/>
    <p:sldId id="839" r:id="rId6"/>
    <p:sldId id="496" r:id="rId7"/>
    <p:sldId id="840" r:id="rId8"/>
    <p:sldId id="841" r:id="rId9"/>
    <p:sldId id="891" r:id="rId10"/>
    <p:sldId id="886" r:id="rId11"/>
    <p:sldId id="887" r:id="rId12"/>
    <p:sldId id="844" r:id="rId13"/>
    <p:sldId id="846" r:id="rId14"/>
    <p:sldId id="845" r:id="rId15"/>
    <p:sldId id="847" r:id="rId16"/>
    <p:sldId id="848" r:id="rId17"/>
    <p:sldId id="892" r:id="rId18"/>
    <p:sldId id="849" r:id="rId19"/>
    <p:sldId id="850" r:id="rId20"/>
    <p:sldId id="470" r:id="rId21"/>
    <p:sldId id="851" r:id="rId22"/>
    <p:sldId id="852" r:id="rId23"/>
    <p:sldId id="853" r:id="rId24"/>
    <p:sldId id="693" r:id="rId25"/>
    <p:sldId id="674" r:id="rId26"/>
    <p:sldId id="854" r:id="rId27"/>
    <p:sldId id="888" r:id="rId28"/>
    <p:sldId id="796" r:id="rId29"/>
    <p:sldId id="856" r:id="rId30"/>
    <p:sldId id="859" r:id="rId31"/>
    <p:sldId id="858" r:id="rId32"/>
    <p:sldId id="860" r:id="rId33"/>
    <p:sldId id="893" r:id="rId34"/>
    <p:sldId id="857" r:id="rId35"/>
    <p:sldId id="862" r:id="rId36"/>
    <p:sldId id="861" r:id="rId37"/>
    <p:sldId id="866" r:id="rId38"/>
    <p:sldId id="867" r:id="rId39"/>
    <p:sldId id="868" r:id="rId40"/>
    <p:sldId id="869" r:id="rId41"/>
    <p:sldId id="889" r:id="rId42"/>
    <p:sldId id="601" r:id="rId43"/>
    <p:sldId id="863" r:id="rId44"/>
    <p:sldId id="864" r:id="rId45"/>
    <p:sldId id="595" r:id="rId46"/>
    <p:sldId id="873" r:id="rId47"/>
    <p:sldId id="614" r:id="rId48"/>
    <p:sldId id="874" r:id="rId49"/>
    <p:sldId id="876" r:id="rId50"/>
    <p:sldId id="875" r:id="rId51"/>
    <p:sldId id="631" r:id="rId52"/>
    <p:sldId id="596" r:id="rId53"/>
    <p:sldId id="659" r:id="rId54"/>
    <p:sldId id="646" r:id="rId55"/>
    <p:sldId id="679" r:id="rId56"/>
    <p:sldId id="689" r:id="rId57"/>
    <p:sldId id="680" r:id="rId58"/>
    <p:sldId id="681" r:id="rId59"/>
    <p:sldId id="682" r:id="rId60"/>
    <p:sldId id="696" r:id="rId61"/>
    <p:sldId id="723" r:id="rId62"/>
    <p:sldId id="733" r:id="rId63"/>
    <p:sldId id="877" r:id="rId64"/>
    <p:sldId id="734" r:id="rId65"/>
    <p:sldId id="735" r:id="rId66"/>
    <p:sldId id="878" r:id="rId67"/>
    <p:sldId id="683" r:id="rId68"/>
    <p:sldId id="684" r:id="rId69"/>
    <p:sldId id="732" r:id="rId70"/>
    <p:sldId id="645" r:id="rId71"/>
    <p:sldId id="879" r:id="rId72"/>
    <p:sldId id="699" r:id="rId73"/>
    <p:sldId id="890" r:id="rId74"/>
    <p:sldId id="641" r:id="rId75"/>
    <p:sldId id="882" r:id="rId76"/>
    <p:sldId id="883" r:id="rId77"/>
    <p:sldId id="741" r:id="rId78"/>
    <p:sldId id="742" r:id="rId79"/>
    <p:sldId id="740" r:id="rId80"/>
    <p:sldId id="794" r:id="rId81"/>
    <p:sldId id="884" r:id="rId82"/>
    <p:sldId id="885" r:id="rId83"/>
    <p:sldId id="722" r:id="rId84"/>
    <p:sldId id="391" r:id="rId85"/>
  </p:sldIdLst>
  <p:sldSz cx="9144000" cy="6858000" type="screen4x3"/>
  <p:notesSz cx="7004050" cy="9290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3CC"/>
    <a:srgbClr val="DF09C7"/>
    <a:srgbClr val="660C64"/>
    <a:srgbClr val="FF3399"/>
    <a:srgbClr val="1635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2260" autoAdjust="0"/>
    <p:restoredTop sz="81675" autoAdjust="0"/>
  </p:normalViewPr>
  <p:slideViewPr>
    <p:cSldViewPr>
      <p:cViewPr varScale="1">
        <p:scale>
          <a:sx n="50" d="100"/>
          <a:sy n="50" d="100"/>
        </p:scale>
        <p:origin x="65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20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9" d="100"/>
        <a:sy n="109" d="100"/>
      </p:scale>
      <p:origin x="0" y="-16760"/>
    </p:cViewPr>
  </p:sorterViewPr>
  <p:notesViewPr>
    <p:cSldViewPr>
      <p:cViewPr varScale="1">
        <p:scale>
          <a:sx n="51" d="100"/>
          <a:sy n="51" d="100"/>
        </p:scale>
        <p:origin x="2672" y="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heme" Target="theme/theme1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handoutMaster" Target="handoutMasters/handout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5393" cy="465425"/>
          </a:xfrm>
          <a:prstGeom prst="rect">
            <a:avLst/>
          </a:prstGeom>
        </p:spPr>
        <p:txBody>
          <a:bodyPr vert="horz" lIns="88062" tIns="44032" rIns="88062" bIns="44032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7140" y="1"/>
            <a:ext cx="3035393" cy="465425"/>
          </a:xfrm>
          <a:prstGeom prst="rect">
            <a:avLst/>
          </a:prstGeom>
        </p:spPr>
        <p:txBody>
          <a:bodyPr vert="horz" lIns="88062" tIns="44032" rIns="88062" bIns="44032" rtlCol="0"/>
          <a:lstStyle>
            <a:lvl1pPr algn="r">
              <a:defRPr sz="1100"/>
            </a:lvl1pPr>
          </a:lstStyle>
          <a:p>
            <a:fld id="{FF265733-381B-3244-B8B0-35B3DD358381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4626"/>
            <a:ext cx="3035393" cy="465424"/>
          </a:xfrm>
          <a:prstGeom prst="rect">
            <a:avLst/>
          </a:prstGeom>
        </p:spPr>
        <p:txBody>
          <a:bodyPr vert="horz" lIns="88062" tIns="44032" rIns="88062" bIns="44032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7140" y="8824626"/>
            <a:ext cx="3035393" cy="465424"/>
          </a:xfrm>
          <a:prstGeom prst="rect">
            <a:avLst/>
          </a:prstGeom>
        </p:spPr>
        <p:txBody>
          <a:bodyPr vert="horz" lIns="88062" tIns="44032" rIns="88062" bIns="44032" rtlCol="0" anchor="b"/>
          <a:lstStyle>
            <a:lvl1pPr algn="r">
              <a:defRPr sz="1100"/>
            </a:lvl1pPr>
          </a:lstStyle>
          <a:p>
            <a:fld id="{4C622C83-A3CB-8F4B-ABB1-5AA31C407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3657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35393" cy="465425"/>
          </a:xfrm>
          <a:prstGeom prst="rect">
            <a:avLst/>
          </a:prstGeom>
        </p:spPr>
        <p:txBody>
          <a:bodyPr vert="horz" lIns="88049" tIns="44026" rIns="88049" bIns="44026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7140" y="2"/>
            <a:ext cx="3035393" cy="465425"/>
          </a:xfrm>
          <a:prstGeom prst="rect">
            <a:avLst/>
          </a:prstGeom>
        </p:spPr>
        <p:txBody>
          <a:bodyPr vert="horz" lIns="88049" tIns="44026" rIns="88049" bIns="44026" rtlCol="0"/>
          <a:lstStyle>
            <a:lvl1pPr algn="r">
              <a:defRPr sz="1100"/>
            </a:lvl1pPr>
          </a:lstStyle>
          <a:p>
            <a:fld id="{91192433-76AE-4237-9053-A01AE7C3AD64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2875" y="1160463"/>
            <a:ext cx="4178300" cy="31353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049" tIns="44026" rIns="88049" bIns="4402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714" y="4471454"/>
            <a:ext cx="5602632" cy="3657342"/>
          </a:xfrm>
          <a:prstGeom prst="rect">
            <a:avLst/>
          </a:prstGeom>
        </p:spPr>
        <p:txBody>
          <a:bodyPr vert="horz" lIns="88049" tIns="44026" rIns="88049" bIns="4402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4626"/>
            <a:ext cx="3035393" cy="465424"/>
          </a:xfrm>
          <a:prstGeom prst="rect">
            <a:avLst/>
          </a:prstGeom>
        </p:spPr>
        <p:txBody>
          <a:bodyPr vert="horz" lIns="88049" tIns="44026" rIns="88049" bIns="44026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7140" y="8824626"/>
            <a:ext cx="3035393" cy="465424"/>
          </a:xfrm>
          <a:prstGeom prst="rect">
            <a:avLst/>
          </a:prstGeom>
        </p:spPr>
        <p:txBody>
          <a:bodyPr vert="horz" lIns="88049" tIns="44026" rIns="88049" bIns="44026" rtlCol="0" anchor="b"/>
          <a:lstStyle>
            <a:lvl1pPr algn="r">
              <a:defRPr sz="1100"/>
            </a:lvl1pPr>
          </a:lstStyle>
          <a:p>
            <a:fld id="{D542D17E-4B7A-4E9E-969E-28F0C0323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255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2728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42D17E-4B7A-4E9E-969E-28F0C032339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6666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578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2D17E-4B7A-4E9E-969E-28F0C032339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3902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Say in words V is an associate</a:t>
            </a:r>
            <a:r>
              <a:rPr lang="en-US" baseline="0" dirty="0"/>
              <a:t> bundle to the gauge bundle for a </a:t>
            </a:r>
            <a:r>
              <a:rPr lang="en-US" baseline="0" dirty="0" err="1"/>
              <a:t>quaternionic</a:t>
            </a:r>
            <a:r>
              <a:rPr lang="en-US" baseline="0" dirty="0"/>
              <a:t> representation of 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0909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3787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2D17E-4B7A-4E9E-969E-28F0C0323397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9103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2D17E-4B7A-4E9E-969E-28F0C0323397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9200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19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64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Maybe not as glorious, but certainly not inglorious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42D17E-4B7A-4E9E-969E-28F0C032339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504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09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3999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0063">
              <a:defRPr/>
            </a:pP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1188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42D17E-4B7A-4E9E-969E-28F0C032339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601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4418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42D17E-4B7A-4E9E-969E-28F0C032339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012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A76F-98B3-4362-97F8-5A6F509EB33C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D29B0-BEC8-4D3C-8B11-487DD25536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A76F-98B3-4362-97F8-5A6F509EB33C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D29B0-BEC8-4D3C-8B11-487DD25536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A76F-98B3-4362-97F8-5A6F509EB33C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D29B0-BEC8-4D3C-8B11-487DD25536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A76F-98B3-4362-97F8-5A6F509EB33C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D29B0-BEC8-4D3C-8B11-487DD25536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A76F-98B3-4362-97F8-5A6F509EB33C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D29B0-BEC8-4D3C-8B11-487DD25536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A76F-98B3-4362-97F8-5A6F509EB33C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D29B0-BEC8-4D3C-8B11-487DD25536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A76F-98B3-4362-97F8-5A6F509EB33C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D29B0-BEC8-4D3C-8B11-487DD25536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A76F-98B3-4362-97F8-5A6F509EB33C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D29B0-BEC8-4D3C-8B11-487DD25536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A76F-98B3-4362-97F8-5A6F509EB33C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D29B0-BEC8-4D3C-8B11-487DD25536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A76F-98B3-4362-97F8-5A6F509EB33C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D29B0-BEC8-4D3C-8B11-487DD25536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A76F-98B3-4362-97F8-5A6F509EB33C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D29B0-BEC8-4D3C-8B11-487DD25536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4A76F-98B3-4362-97F8-5A6F509EB33C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D29B0-BEC8-4D3C-8B11-487DD25536D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10.png"/><Relationship Id="rId7" Type="http://schemas.openxmlformats.org/officeDocument/2006/relationships/image" Target="../media/image1610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2.png"/><Relationship Id="rId11" Type="http://schemas.openxmlformats.org/officeDocument/2006/relationships/image" Target="../media/image20.png"/><Relationship Id="rId5" Type="http://schemas.openxmlformats.org/officeDocument/2006/relationships/image" Target="../media/image16.png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290.png"/><Relationship Id="rId9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7" Type="http://schemas.openxmlformats.org/officeDocument/2006/relationships/image" Target="../media/image45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0.png"/><Relationship Id="rId5" Type="http://schemas.openxmlformats.org/officeDocument/2006/relationships/image" Target="../media/image420.png"/><Relationship Id="rId4" Type="http://schemas.openxmlformats.org/officeDocument/2006/relationships/image" Target="../media/image41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7.emf"/><Relationship Id="rId4" Type="http://schemas.openxmlformats.org/officeDocument/2006/relationships/image" Target="../media/image6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0.png"/><Relationship Id="rId3" Type="http://schemas.openxmlformats.org/officeDocument/2006/relationships/image" Target="../media/image460.png"/><Relationship Id="rId7" Type="http://schemas.openxmlformats.org/officeDocument/2006/relationships/image" Target="../media/image10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1.png"/><Relationship Id="rId5" Type="http://schemas.openxmlformats.org/officeDocument/2006/relationships/image" Target="../media/image1002.png"/><Relationship Id="rId4" Type="http://schemas.openxmlformats.org/officeDocument/2006/relationships/image" Target="../media/image99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9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5.png"/><Relationship Id="rId3" Type="http://schemas.openxmlformats.org/officeDocument/2006/relationships/image" Target="../media/image110.png"/><Relationship Id="rId7" Type="http://schemas.openxmlformats.org/officeDocument/2006/relationships/image" Target="../media/image17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0.png"/><Relationship Id="rId5" Type="http://schemas.openxmlformats.org/officeDocument/2006/relationships/image" Target="../media/image1740.png"/><Relationship Id="rId4" Type="http://schemas.openxmlformats.org/officeDocument/2006/relationships/image" Target="../media/image111.png"/><Relationship Id="rId9" Type="http://schemas.openxmlformats.org/officeDocument/2006/relationships/image" Target="../media/image52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56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7" Type="http://schemas.openxmlformats.org/officeDocument/2006/relationships/image" Target="../media/image118.png"/><Relationship Id="rId2" Type="http://schemas.openxmlformats.org/officeDocument/2006/relationships/image" Target="../media/image10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3" Type="http://schemas.openxmlformats.org/officeDocument/2006/relationships/image" Target="../media/image120.png"/><Relationship Id="rId7" Type="http://schemas.openxmlformats.org/officeDocument/2006/relationships/image" Target="../media/image124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7" Type="http://schemas.openxmlformats.org/officeDocument/2006/relationships/image" Target="../media/image1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4.png"/><Relationship Id="rId5" Type="http://schemas.openxmlformats.org/officeDocument/2006/relationships/image" Target="../media/image133.png"/><Relationship Id="rId4" Type="http://schemas.openxmlformats.org/officeDocument/2006/relationships/image" Target="../media/image13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0.png"/><Relationship Id="rId7" Type="http://schemas.openxmlformats.org/officeDocument/2006/relationships/image" Target="../media/image1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8.png"/><Relationship Id="rId5" Type="http://schemas.openxmlformats.org/officeDocument/2006/relationships/image" Target="../media/image137.png"/><Relationship Id="rId4" Type="http://schemas.openxmlformats.org/officeDocument/2006/relationships/image" Target="../media/image13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1410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0.png"/><Relationship Id="rId2" Type="http://schemas.openxmlformats.org/officeDocument/2006/relationships/image" Target="../media/image8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0.png"/><Relationship Id="rId5" Type="http://schemas.openxmlformats.org/officeDocument/2006/relationships/image" Target="../media/image880.png"/><Relationship Id="rId4" Type="http://schemas.openxmlformats.org/officeDocument/2006/relationships/image" Target="../media/image87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0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emf"/><Relationship Id="rId2" Type="http://schemas.openxmlformats.org/officeDocument/2006/relationships/image" Target="../media/image144.em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8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5.png"/><Relationship Id="rId5" Type="http://schemas.openxmlformats.org/officeDocument/2006/relationships/image" Target="../media/image153.png"/><Relationship Id="rId4" Type="http://schemas.openxmlformats.org/officeDocument/2006/relationships/image" Target="../media/image15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0.png"/><Relationship Id="rId7" Type="http://schemas.openxmlformats.org/officeDocument/2006/relationships/image" Target="../media/image1030.png"/><Relationship Id="rId2" Type="http://schemas.openxmlformats.org/officeDocument/2006/relationships/image" Target="../media/image9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0.png"/><Relationship Id="rId5" Type="http://schemas.openxmlformats.org/officeDocument/2006/relationships/image" Target="../media/image156.emf"/><Relationship Id="rId4" Type="http://schemas.openxmlformats.org/officeDocument/2006/relationships/image" Target="../media/image1001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image" Target="../media/image155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8.png"/><Relationship Id="rId4" Type="http://schemas.openxmlformats.org/officeDocument/2006/relationships/image" Target="../media/image157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1.png"/><Relationship Id="rId2" Type="http://schemas.openxmlformats.org/officeDocument/2006/relationships/image" Target="../media/image107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3.png"/><Relationship Id="rId4" Type="http://schemas.openxmlformats.org/officeDocument/2006/relationships/image" Target="../media/image16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emf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4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7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9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400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image" Target="../media/image15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2.png"/><Relationship Id="rId4" Type="http://schemas.openxmlformats.org/officeDocument/2006/relationships/image" Target="../media/image1550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emf"/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3.emf"/><Relationship Id="rId4" Type="http://schemas.openxmlformats.org/officeDocument/2006/relationships/image" Target="../media/image172.e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png"/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9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0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image" Target="../media/image16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6.png"/><Relationship Id="rId4" Type="http://schemas.openxmlformats.org/officeDocument/2006/relationships/image" Target="../media/image18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76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4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0.png"/><Relationship Id="rId2" Type="http://schemas.openxmlformats.org/officeDocument/2006/relationships/image" Target="../media/image108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7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6.png"/><Relationship Id="rId5" Type="http://schemas.openxmlformats.org/officeDocument/2006/relationships/image" Target="../media/image185.png"/><Relationship Id="rId4" Type="http://schemas.openxmlformats.org/officeDocument/2006/relationships/image" Target="../media/image184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11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png"/><Relationship Id="rId2" Type="http://schemas.openxmlformats.org/officeDocument/2006/relationships/image" Target="../media/image10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8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2.png"/><Relationship Id="rId4" Type="http://schemas.openxmlformats.org/officeDocument/2006/relationships/image" Target="../media/image191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4.png"/><Relationship Id="rId2" Type="http://schemas.openxmlformats.org/officeDocument/2006/relationships/image" Target="../media/image19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6.png"/><Relationship Id="rId4" Type="http://schemas.openxmlformats.org/officeDocument/2006/relationships/image" Target="../media/image195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0.png"/><Relationship Id="rId3" Type="http://schemas.openxmlformats.org/officeDocument/2006/relationships/image" Target="../media/image1780.png"/><Relationship Id="rId7" Type="http://schemas.openxmlformats.org/officeDocument/2006/relationships/image" Target="../media/image820.png"/><Relationship Id="rId2" Type="http://schemas.openxmlformats.org/officeDocument/2006/relationships/image" Target="../media/image17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0.png"/><Relationship Id="rId5" Type="http://schemas.openxmlformats.org/officeDocument/2006/relationships/image" Target="../media/image1800.png"/><Relationship Id="rId4" Type="http://schemas.openxmlformats.org/officeDocument/2006/relationships/image" Target="../media/image1790.png"/><Relationship Id="rId9" Type="http://schemas.openxmlformats.org/officeDocument/2006/relationships/image" Target="../media/image1810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70.png"/><Relationship Id="rId3" Type="http://schemas.openxmlformats.org/officeDocument/2006/relationships/image" Target="../media/image1830.png"/><Relationship Id="rId7" Type="http://schemas.openxmlformats.org/officeDocument/2006/relationships/image" Target="../media/image1860.png"/><Relationship Id="rId2" Type="http://schemas.openxmlformats.org/officeDocument/2006/relationships/image" Target="../media/image18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10.png"/><Relationship Id="rId5" Type="http://schemas.openxmlformats.org/officeDocument/2006/relationships/image" Target="../media/image1850.png"/><Relationship Id="rId4" Type="http://schemas.openxmlformats.org/officeDocument/2006/relationships/image" Target="../media/image1840.png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0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50.png"/><Relationship Id="rId4" Type="http://schemas.openxmlformats.org/officeDocument/2006/relationships/image" Target="../media/image1440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png"/><Relationship Id="rId2" Type="http://schemas.openxmlformats.org/officeDocument/2006/relationships/image" Target="../media/image19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1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3.png"/><Relationship Id="rId2" Type="http://schemas.openxmlformats.org/officeDocument/2006/relationships/image" Target="../media/image202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4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893385"/>
            <a:ext cx="7315200" cy="394335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457200" y="241233"/>
            <a:ext cx="10058400" cy="1143000"/>
          </a:xfrm>
        </p:spPr>
        <p:txBody>
          <a:bodyPr>
            <a:noAutofit/>
          </a:bodyPr>
          <a:lstStyle/>
          <a:p>
            <a:r>
              <a:rPr lang="en-US" sz="4800" dirty="0">
                <a:latin typeface="+mn-lt"/>
              </a:rPr>
              <a:t>Update On Susy Field Theory And Invariants Of Smooth Four-Manifolds</a:t>
            </a:r>
            <a:r>
              <a:rPr lang="en-US" sz="4800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09800" y="1600200"/>
            <a:ext cx="426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    Gregory Moore</a:t>
            </a:r>
          </a:p>
          <a:p>
            <a:r>
              <a:rPr lang="en-US" sz="3200" dirty="0">
                <a:solidFill>
                  <a:srgbClr val="FF0000"/>
                </a:solidFill>
              </a:rPr>
              <a:t>  Rutgers University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0" y="5313149"/>
            <a:ext cx="487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dirty="0">
                <a:solidFill>
                  <a:srgbClr val="FFFF00"/>
                </a:solidFill>
              </a:rPr>
              <a:t>          IAS </a:t>
            </a:r>
          </a:p>
          <a:p>
            <a:pPr algn="just"/>
            <a:r>
              <a:rPr lang="en-US" sz="4800" dirty="0">
                <a:solidFill>
                  <a:srgbClr val="FFFF00"/>
                </a:solidFill>
              </a:rPr>
              <a:t>February 2,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B4036D-8000-DE52-D2B2-A14C62FCF0BC}"/>
              </a:ext>
            </a:extLst>
          </p:cNvPr>
          <p:cNvSpPr txBox="1"/>
          <p:nvPr/>
        </p:nvSpPr>
        <p:spPr>
          <a:xfrm>
            <a:off x="152400" y="2971800"/>
            <a:ext cx="86487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00FF"/>
                </a:solidFill>
              </a:rPr>
              <a:t>Today’s talk: Some of these generalizations are already leading to some interesting issues in QFT…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EC4152-9498-BE6E-AA5E-EBBA05230567}"/>
              </a:ext>
            </a:extLst>
          </p:cNvPr>
          <p:cNvSpPr txBox="1"/>
          <p:nvPr/>
        </p:nvSpPr>
        <p:spPr>
          <a:xfrm>
            <a:off x="2667000" y="914400"/>
            <a:ext cx="3308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…. or not … </a:t>
            </a:r>
          </a:p>
        </p:txBody>
      </p:sp>
    </p:spTree>
    <p:extLst>
      <p:ext uri="{BB962C8B-B14F-4D97-AF65-F5344CB8AC3E}">
        <p14:creationId xmlns:p14="http://schemas.microsoft.com/office/powerpoint/2010/main" val="80333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834951" y="1814208"/>
            <a:ext cx="792480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98451" y="5600172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Family Donaldson invariants</a:t>
            </a:r>
          </a:p>
        </p:txBody>
      </p:sp>
      <p:sp>
        <p:nvSpPr>
          <p:cNvPr id="21" name="Oval 20"/>
          <p:cNvSpPr/>
          <p:nvPr/>
        </p:nvSpPr>
        <p:spPr>
          <a:xfrm>
            <a:off x="101784" y="734608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76200" y="1835554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76200" y="3127736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76200" y="4390827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451" y="3055310"/>
            <a:ext cx="7543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Other d=4 N=2 Theories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98451" y="428489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d=5: ``K-theoretic Donaldson invariants’’ </a:t>
            </a:r>
          </a:p>
        </p:txBody>
      </p:sp>
      <p:sp>
        <p:nvSpPr>
          <p:cNvPr id="14" name="Oval 13"/>
          <p:cNvSpPr/>
          <p:nvPr/>
        </p:nvSpPr>
        <p:spPr>
          <a:xfrm>
            <a:off x="47735" y="5653918"/>
            <a:ext cx="609600" cy="478973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5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98451" y="693766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Motivation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60522" y="1788280"/>
            <a:ext cx="8307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 The Paradigm: SU(2) N=2 SYM &amp; Donaldson invariants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1E4E79-9BC6-BC3C-A679-8F843495782C}"/>
              </a:ext>
            </a:extLst>
          </p:cNvPr>
          <p:cNvSpPr txBox="1"/>
          <p:nvPr/>
        </p:nvSpPr>
        <p:spPr>
          <a:xfrm>
            <a:off x="2320925" y="3244334"/>
            <a:ext cx="4743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220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F4484-0DF0-32B1-F574-7A7DAD236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/>
          <a:lstStyle/>
          <a:p>
            <a:r>
              <a:rPr lang="en-US" dirty="0"/>
              <a:t>4d N=2 SU(2) SYM On X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F4B9D63-2BB0-6C86-BEC1-6306AD5401C1}"/>
                  </a:ext>
                </a:extLst>
              </p:cNvPr>
              <p:cNvSpPr txBox="1"/>
              <p:nvPr/>
            </p:nvSpPr>
            <p:spPr>
              <a:xfrm>
                <a:off x="1511300" y="1029293"/>
                <a:ext cx="6019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: </m:t>
                    </m:r>
                  </m:oMath>
                </a14:m>
                <a:r>
                  <a:rPr lang="en-US" sz="3200" b="0" dirty="0">
                    <a:solidFill>
                      <a:srgbClr val="FF0000"/>
                    </a:solidFill>
                  </a:rPr>
                  <a:t>Principal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𝑆𝑂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(3)</m:t>
                    </m:r>
                  </m:oMath>
                </a14:m>
                <a:r>
                  <a:rPr lang="en-US" sz="3200" b="0" dirty="0">
                    <a:solidFill>
                      <a:srgbClr val="FF0000"/>
                    </a:solidFill>
                  </a:rPr>
                  <a:t> bundle 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F4B9D63-2BB0-6C86-BEC1-6306AD5401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1300" y="1029293"/>
                <a:ext cx="6019800" cy="584775"/>
              </a:xfrm>
              <a:prstGeom prst="rect">
                <a:avLst/>
              </a:prstGeom>
              <a:blipFill>
                <a:blip r:embed="rId2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7ED03FF-3788-4868-3C93-346395978916}"/>
                  </a:ext>
                </a:extLst>
              </p:cNvPr>
              <p:cNvSpPr txBox="1"/>
              <p:nvPr/>
            </p:nvSpPr>
            <p:spPr>
              <a:xfrm>
                <a:off x="1587500" y="1868102"/>
                <a:ext cx="6324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ℤ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sz="2800" dirty="0">
                    <a:solidFill>
                      <a:srgbClr val="00B050"/>
                    </a:solidFill>
                  </a:rPr>
                  <a:t> ``’t Hooft flux’’ 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7ED03FF-3788-4868-3C93-3463959789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7500" y="1868102"/>
                <a:ext cx="6324600" cy="523220"/>
              </a:xfrm>
              <a:prstGeom prst="rect">
                <a:avLst/>
              </a:prstGeom>
              <a:blipFill>
                <a:blip r:embed="rId3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EAEB65F3-3A34-E2D8-B8E3-F2004D90E535}"/>
              </a:ext>
            </a:extLst>
          </p:cNvPr>
          <p:cNvSpPr txBox="1"/>
          <p:nvPr/>
        </p:nvSpPr>
        <p:spPr>
          <a:xfrm>
            <a:off x="838200" y="2408549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``background 1-form symmetry gauge field’’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C7E256-B27D-546C-9040-7BE0E4FC03B0}"/>
              </a:ext>
            </a:extLst>
          </p:cNvPr>
          <p:cNvSpPr txBox="1"/>
          <p:nvPr/>
        </p:nvSpPr>
        <p:spPr>
          <a:xfrm>
            <a:off x="1092200" y="3429000"/>
            <a:ext cx="695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</a:rPr>
              <a:t>Witten (1988): ``Topological twisting’’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D350F93-9CDD-873B-813F-B09717A85D18}"/>
                  </a:ext>
                </a:extLst>
              </p:cNvPr>
              <p:cNvSpPr txBox="1"/>
              <p:nvPr/>
            </p:nvSpPr>
            <p:spPr>
              <a:xfrm>
                <a:off x="1638300" y="4289882"/>
                <a:ext cx="5867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0000FF"/>
                    </a:solidFill>
                  </a:rPr>
                  <a:t>Spinors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  </m:t>
                    </m:r>
                  </m:oMath>
                </a14:m>
                <a:r>
                  <a:rPr lang="en-US" sz="3600" dirty="0">
                    <a:solidFill>
                      <a:srgbClr val="0000FF"/>
                    </a:solidFill>
                  </a:rPr>
                  <a:t> differential forms 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D350F93-9CDD-873B-813F-B09717A85D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8300" y="4289882"/>
                <a:ext cx="5867400" cy="646331"/>
              </a:xfrm>
              <a:prstGeom prst="rect">
                <a:avLst/>
              </a:prstGeom>
              <a:blipFill>
                <a:blip r:embed="rId4"/>
                <a:stretch>
                  <a:fillRect l="-3222"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E443C8F-3C16-1C0D-0AA4-89885E44F295}"/>
                  </a:ext>
                </a:extLst>
              </p:cNvPr>
              <p:cNvSpPr txBox="1"/>
              <p:nvPr/>
            </p:nvSpPr>
            <p:spPr>
              <a:xfrm>
                <a:off x="1028700" y="5110968"/>
                <a:ext cx="6629400" cy="6832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  <m:sup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bSup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, </m:t>
                      </m:r>
                      <m:sSubSup>
                        <m:sSubSup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̅"/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acc>
                            <m:accPr>
                              <m:chr m:val="̇"/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sub>
                        <m:sup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bSup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→   </m:t>
                      </m:r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 … </m:t>
                      </m:r>
                    </m:oMath>
                  </m:oMathPara>
                </a14:m>
                <a:endParaRPr lang="en-US" sz="36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E443C8F-3C16-1C0D-0AA4-89885E44F2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00" y="5110968"/>
                <a:ext cx="6629400" cy="6832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7DEEE10-FC78-22D8-8676-99DABEFF3C64}"/>
                  </a:ext>
                </a:extLst>
              </p:cNvPr>
              <p:cNvSpPr txBox="1"/>
              <p:nvPr/>
            </p:nvSpPr>
            <p:spPr>
              <a:xfrm>
                <a:off x="3962400" y="6131419"/>
                <a:ext cx="37338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lit/>
                        </m:rPr>
                        <a:rPr lang="en-US" sz="4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4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4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4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4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 } =</m:t>
                      </m:r>
                      <m:r>
                        <a:rPr lang="en-US" sz="4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4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0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7DEEE10-FC78-22D8-8676-99DABEFF3C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6131419"/>
                <a:ext cx="3733800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2E65F32-401B-735F-4C9A-13042261D46D}"/>
                  </a:ext>
                </a:extLst>
              </p:cNvPr>
              <p:cNvSpPr txBox="1"/>
              <p:nvPr/>
            </p:nvSpPr>
            <p:spPr>
              <a:xfrm>
                <a:off x="1905000" y="6131419"/>
                <a:ext cx="1905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 </m:t>
                      </m:r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2E65F32-401B-735F-4C9A-13042261D4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6131419"/>
                <a:ext cx="1905000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601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04800" y="1423219"/>
                <a:ext cx="29718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𝒜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</m:oMath>
                  </m:oMathPara>
                </a14:m>
                <a:endParaRPr lang="en-US" sz="4000" b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423219"/>
                <a:ext cx="2971800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-215900" y="5073597"/>
                <a:ext cx="32385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𝒢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𝐴𝑢𝑡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</m:oMath>
                  </m:oMathPara>
                </a14:m>
                <a:endParaRPr lang="en-US" sz="4000" b="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15900" y="5073597"/>
                <a:ext cx="3238500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914400" y="5943600"/>
                <a:ext cx="8001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𝒢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3600" dirty="0" err="1">
                    <a:solidFill>
                      <a:srgbClr val="FF0000"/>
                    </a:solidFill>
                  </a:rPr>
                  <a:t>equivariant</a:t>
                </a:r>
                <a:r>
                  <a:rPr lang="en-US" sz="3600" dirty="0">
                    <a:solidFill>
                      <a:srgbClr val="FF0000"/>
                    </a:solidFill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</a:rPr>
                  <a:t>cohomology</a:t>
                </a:r>
                <a:r>
                  <a:rPr lang="en-US" sz="3600" dirty="0">
                    <a:solidFill>
                      <a:srgbClr val="FF0000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𝒜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</m:oMath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5943600"/>
                <a:ext cx="8001000" cy="646331"/>
              </a:xfrm>
              <a:prstGeom prst="rect">
                <a:avLst/>
              </a:prstGeom>
              <a:blipFill>
                <a:blip r:embed="rId5"/>
                <a:stretch>
                  <a:fillRect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04800" y="349293"/>
                <a:ext cx="2590800" cy="6243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49293"/>
                <a:ext cx="2590800" cy="62433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895600" y="357644"/>
                <a:ext cx="3429000" cy="6243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n-US" sz="3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357644"/>
                <a:ext cx="3429000" cy="62433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324600" y="377425"/>
                <a:ext cx="2590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=0 </m:t>
                      </m:r>
                    </m:oMath>
                  </m:oMathPara>
                </a14:m>
                <a:endParaRPr lang="en-US" sz="3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377425"/>
                <a:ext cx="2590800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-12700" y="2299764"/>
                <a:ext cx="914400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𝐴𝑛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𝑖𝑚𝑝𝑜𝑟𝑡𝑎𝑛𝑡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𝑣𝑖𝑒𝑤𝑝𝑜𝑖𝑛𝑡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b="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𝑠𝑒𝑐𝑡𝑖𝑜𝑛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𝑜𝑛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𝑓𝑎𝑚𝑖𝑙𝑖𝑒𝑠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𝑏𝑒𝑙𝑜𝑤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700" y="2299764"/>
                <a:ext cx="9144000" cy="107721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2552700" y="3802894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Baulieu</a:t>
            </a:r>
            <a:r>
              <a:rPr lang="en-US" sz="3200" dirty="0"/>
              <a:t> &amp; Singer, 1988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B93BB09-9B02-A7C6-5635-36F1988FE5F3}"/>
                  </a:ext>
                </a:extLst>
              </p:cNvPr>
              <p:cNvSpPr txBox="1"/>
              <p:nvPr/>
            </p:nvSpPr>
            <p:spPr>
              <a:xfrm>
                <a:off x="3581400" y="1453537"/>
                <a:ext cx="50292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d>
                        <m:d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𝑎𝑑</m:t>
                          </m:r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ℂ</m:t>
                          </m:r>
                        </m:e>
                      </m:d>
                    </m:oMath>
                  </m:oMathPara>
                </a14:m>
                <a:endParaRPr lang="en-US" sz="4000" b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B93BB09-9B02-A7C6-5635-36F1988FE5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1453537"/>
                <a:ext cx="5029200" cy="70788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71598B5C-5099-75C3-2234-CE957A97D869}"/>
              </a:ext>
            </a:extLst>
          </p:cNvPr>
          <p:cNvSpPr txBox="1"/>
          <p:nvPr/>
        </p:nvSpPr>
        <p:spPr>
          <a:xfrm>
            <a:off x="3009900" y="5111615"/>
            <a:ext cx="6134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Group of gauge transformations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B51978-AA91-3EFD-9908-5FBEB168EBA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86489" y="3657668"/>
            <a:ext cx="1008422" cy="11732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C028768-A13C-81BE-F268-02C6F7C4076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54800" y="3658479"/>
            <a:ext cx="1662044" cy="110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29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1" grpId="0"/>
      <p:bldP spid="2" grpId="0"/>
      <p:bldP spid="12" grpId="0"/>
      <p:bldP spid="3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DA60D17-DDE0-6CED-DECC-7E715AFCF8B7}"/>
                  </a:ext>
                </a:extLst>
              </p:cNvPr>
              <p:cNvSpPr txBox="1"/>
              <p:nvPr/>
            </p:nvSpPr>
            <p:spPr>
              <a:xfrm>
                <a:off x="304800" y="194296"/>
                <a:ext cx="9067800" cy="6481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3200" dirty="0">
                    <a:solidFill>
                      <a:srgbClr val="0000FF"/>
                    </a:solidFill>
                  </a:rPr>
                  <a:t>closed observables: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𝑝𝑡</m:t>
                        </m:r>
                      </m:e>
                    </m:d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𝑇𝑟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𝑝𝑡</m:t>
                            </m:r>
                          </m:e>
                        </m:d>
                      </m:e>
                    </m:d>
                  </m:oMath>
                </a14:m>
                <a:endParaRPr lang="en-US" sz="3200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DA60D17-DDE0-6CED-DECC-7E715AFCF8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94296"/>
                <a:ext cx="9067800" cy="648191"/>
              </a:xfrm>
              <a:prstGeom prst="rect">
                <a:avLst/>
              </a:prstGeom>
              <a:blipFill>
                <a:blip r:embed="rId2"/>
                <a:stretch>
                  <a:fillRect t="-5660" b="-27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8F60385-9339-B8A8-568D-3505FF10E305}"/>
                  </a:ext>
                </a:extLst>
              </p:cNvPr>
              <p:cNvSpPr txBox="1"/>
              <p:nvPr/>
            </p:nvSpPr>
            <p:spPr>
              <a:xfrm>
                <a:off x="165100" y="1004047"/>
                <a:ext cx="44323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lit/>
                        </m:rP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} =</m:t>
                      </m:r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36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8F60385-9339-B8A8-568D-3505FF10E3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100" y="1004047"/>
                <a:ext cx="4432300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03A5688-AE61-BE2A-7B65-251C4ABFC9D5}"/>
                  </a:ext>
                </a:extLst>
              </p:cNvPr>
              <p:cNvSpPr txBox="1"/>
              <p:nvPr/>
            </p:nvSpPr>
            <p:spPr>
              <a:xfrm>
                <a:off x="3048000" y="985741"/>
                <a:ext cx="4419600" cy="7216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𝒪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𝒪</m:t>
                      </m:r>
                    </m:oMath>
                  </m:oMathPara>
                </a14:m>
                <a:endParaRPr lang="en-US" sz="36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03A5688-AE61-BE2A-7B65-251C4ABFC9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985741"/>
                <a:ext cx="4419600" cy="72167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9F902FD-D10A-517E-AA74-60FDDEA9CA75}"/>
                  </a:ext>
                </a:extLst>
              </p:cNvPr>
              <p:cNvSpPr txBox="1"/>
              <p:nvPr/>
            </p:nvSpPr>
            <p:spPr>
              <a:xfrm>
                <a:off x="165100" y="1839034"/>
                <a:ext cx="3886200" cy="12155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𝒪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nary>
                        <m:naryPr>
                          <m:supHide m:val="on"/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𝒪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9F902FD-D10A-517E-AA74-60FDDEA9CA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100" y="1839034"/>
                <a:ext cx="3886200" cy="12155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CE71308-1471-94BD-A746-E0D3F05E3626}"/>
                  </a:ext>
                </a:extLst>
              </p:cNvPr>
              <p:cNvSpPr txBox="1"/>
              <p:nvPr/>
            </p:nvSpPr>
            <p:spPr>
              <a:xfrm>
                <a:off x="3860800" y="2131156"/>
                <a:ext cx="5283200" cy="6596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7030A0"/>
                    </a:solidFill>
                  </a:rPr>
                  <a:t>only depends on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CE71308-1471-94BD-A746-E0D3F05E36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0800" y="2131156"/>
                <a:ext cx="5283200" cy="659604"/>
              </a:xfrm>
              <a:prstGeom prst="rect">
                <a:avLst/>
              </a:prstGeom>
              <a:blipFill>
                <a:blip r:embed="rId6"/>
                <a:stretch>
                  <a:fillRect l="-2884" t="-5556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5C6C211-59B6-5B7E-DC0F-C144AF50FCD6}"/>
                  </a:ext>
                </a:extLst>
              </p:cNvPr>
              <p:cNvSpPr txBox="1"/>
              <p:nvPr/>
            </p:nvSpPr>
            <p:spPr>
              <a:xfrm>
                <a:off x="777875" y="3235963"/>
                <a:ext cx="3886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FF0000"/>
                    </a:solidFill>
                  </a:rPr>
                  <a:t>Function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  </m:t>
                    </m:r>
                  </m:oMath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5C6C211-59B6-5B7E-DC0F-C144AF50FC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875" y="3235963"/>
                <a:ext cx="3886200" cy="584775"/>
              </a:xfrm>
              <a:prstGeom prst="rect">
                <a:avLst/>
              </a:prstGeom>
              <a:blipFill>
                <a:blip r:embed="rId7"/>
                <a:stretch>
                  <a:fillRect l="-4082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D7883AA-439F-BC04-3E42-D7A5B34CF8C2}"/>
                  </a:ext>
                </a:extLst>
              </p:cNvPr>
              <p:cNvSpPr txBox="1"/>
              <p:nvPr/>
            </p:nvSpPr>
            <p:spPr>
              <a:xfrm>
                <a:off x="3946525" y="3186132"/>
                <a:ext cx="4419600" cy="6839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  <m:d>
                        <m:d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=⟨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𝒪</m:t>
                          </m:r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</m:d>
                        </m:sup>
                      </m:sSup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D7883AA-439F-BC04-3E42-D7A5B34CF8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6525" y="3186132"/>
                <a:ext cx="4419600" cy="68390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60B8E9E-84F4-53F8-0E66-91FAFA49C5BE}"/>
                  </a:ext>
                </a:extLst>
              </p:cNvPr>
              <p:cNvSpPr txBox="1"/>
              <p:nvPr/>
            </p:nvSpPr>
            <p:spPr>
              <a:xfrm>
                <a:off x="1143000" y="4171705"/>
                <a:ext cx="624840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solidFill>
                      <a:srgbClr val="0033CC"/>
                    </a:solidFill>
                  </a:rPr>
                  <a:t>Witten (1988):   For a suitable  </a:t>
                </a:r>
              </a:p>
              <a:p>
                <a:pPr algn="ctr"/>
                <a:r>
                  <a:rPr lang="en-US" sz="3200" dirty="0">
                    <a:solidFill>
                      <a:srgbClr val="0033CC"/>
                    </a:solidFill>
                  </a:rPr>
                  <a:t>background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𝑆𝑈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  <m:sub>
                        <m:r>
                          <a:rPr lang="en-US" sz="32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rgbClr val="0033CC"/>
                    </a:solidFill>
                  </a:rPr>
                  <a:t>connection   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60B8E9E-84F4-53F8-0E66-91FAFA49C5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4171705"/>
                <a:ext cx="6248400" cy="1077218"/>
              </a:xfrm>
              <a:prstGeom prst="rect">
                <a:avLst/>
              </a:prstGeom>
              <a:blipFill>
                <a:blip r:embed="rId9"/>
                <a:stretch>
                  <a:fillRect t="-7345" r="-488" b="-18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A1F2086-7926-0A5D-A989-5913BF766E69}"/>
                  </a:ext>
                </a:extLst>
              </p:cNvPr>
              <p:cNvSpPr txBox="1"/>
              <p:nvPr/>
            </p:nvSpPr>
            <p:spPr>
              <a:xfrm>
                <a:off x="565150" y="5599890"/>
                <a:ext cx="7937500" cy="6908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  <m:d>
                      <m:dPr>
                        <m:ctrlPr>
                          <a:rPr lang="en-US" sz="3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</m:d>
                    <m:r>
                      <a:rPr lang="en-US" sz="3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3600" dirty="0">
                    <a:solidFill>
                      <a:srgbClr val="0033CC"/>
                    </a:solidFill>
                  </a:rPr>
                  <a:t>independent of metric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𝜇𝜈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3600" dirty="0">
                    <a:solidFill>
                      <a:srgbClr val="0033CC"/>
                    </a:solidFill>
                  </a:rPr>
                  <a:t>on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>
                    <a:solidFill>
                      <a:srgbClr val="0033CC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A1F2086-7926-0A5D-A989-5913BF766E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150" y="5599890"/>
                <a:ext cx="7937500" cy="690895"/>
              </a:xfrm>
              <a:prstGeom prst="rect">
                <a:avLst/>
              </a:prstGeom>
              <a:blipFill>
                <a:blip r:embed="rId10"/>
                <a:stretch>
                  <a:fillRect t="-13274" b="-27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6884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3344829-B063-1698-A753-47C3237B4334}"/>
              </a:ext>
            </a:extLst>
          </p:cNvPr>
          <p:cNvSpPr txBox="1"/>
          <p:nvPr/>
        </p:nvSpPr>
        <p:spPr>
          <a:xfrm>
            <a:off x="0" y="498911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Witten (1988) &amp; </a:t>
            </a:r>
            <a:r>
              <a:rPr lang="en-US" sz="3600" dirty="0" err="1"/>
              <a:t>Atiyah</a:t>
            </a:r>
            <a:r>
              <a:rPr lang="en-US" sz="3600" dirty="0"/>
              <a:t>&amp; Jeffrey(1990)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A9A3421-E3C9-714A-A278-366662594FCE}"/>
                  </a:ext>
                </a:extLst>
              </p:cNvPr>
              <p:cNvSpPr txBox="1"/>
              <p:nvPr/>
            </p:nvSpPr>
            <p:spPr>
              <a:xfrm>
                <a:off x="1016000" y="4266887"/>
                <a:ext cx="73914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ℳ</m:t>
                    </m:r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{"/>
                        <m:endChr m:val="}"/>
                        <m:ctrlP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𝒜</m:t>
                        </m:r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d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sSup>
                          <m:sSupPr>
                            <m:ctrlPr>
                              <a:rPr lang="en-US" sz="4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</m:e>
                          <m:sup>
                            <m:r>
                              <a:rPr lang="en-US" sz="4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=0 </m:t>
                        </m:r>
                      </m:e>
                    </m:d>
                  </m:oMath>
                </a14:m>
                <a:r>
                  <a:rPr lang="en-US" sz="4000" dirty="0">
                    <a:solidFill>
                      <a:srgbClr val="0000FF"/>
                    </a:solidFill>
                  </a:rPr>
                  <a:t>/</a:t>
                </a:r>
                <a14:m>
                  <m:oMath xmlns:m="http://schemas.openxmlformats.org/officeDocument/2006/math">
                    <m:r>
                      <a:rPr lang="en-US" sz="4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𝒢</m:t>
                    </m:r>
                  </m:oMath>
                </a14:m>
                <a:endParaRPr lang="en-US" sz="4000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A9A3421-E3C9-714A-A278-366662594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00" y="4266887"/>
                <a:ext cx="7391400" cy="707886"/>
              </a:xfrm>
              <a:prstGeom prst="rect">
                <a:avLst/>
              </a:prstGeom>
              <a:blipFill>
                <a:blip r:embed="rId3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908D735-926D-DD51-9A06-36549717399D}"/>
                  </a:ext>
                </a:extLst>
              </p:cNvPr>
              <p:cNvSpPr txBox="1"/>
              <p:nvPr/>
            </p:nvSpPr>
            <p:spPr>
              <a:xfrm>
                <a:off x="551543" y="5181600"/>
                <a:ext cx="8909957" cy="1359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f>
                        <m:f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+∗</m:t>
                          </m:r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4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908D735-926D-DD51-9A06-3654971739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543" y="5181600"/>
                <a:ext cx="8909957" cy="13599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7330FE4-00E7-8782-618F-03154096AEAA}"/>
                  </a:ext>
                </a:extLst>
              </p:cNvPr>
              <p:cNvSpPr txBox="1"/>
              <p:nvPr/>
            </p:nvSpPr>
            <p:spPr>
              <a:xfrm>
                <a:off x="603250" y="1676400"/>
                <a:ext cx="7937500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  <m:d>
                      <m:dPr>
                        <m:ctrlP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4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</m:d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4400" dirty="0">
                    <a:solidFill>
                      <a:srgbClr val="FF0000"/>
                    </a:solidFill>
                  </a:rPr>
                  <a:t>path integral localizes to </a:t>
                </a:r>
              </a:p>
              <a:p>
                <a:pPr algn="ctr"/>
                <a:r>
                  <a:rPr lang="en-US" sz="4400" dirty="0">
                    <a:solidFill>
                      <a:srgbClr val="FF0000"/>
                    </a:solidFill>
                  </a:rPr>
                  <a:t>an integral over </a:t>
                </a: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7330FE4-00E7-8782-618F-03154096AE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250" y="1676400"/>
                <a:ext cx="7937500" cy="1446550"/>
              </a:xfrm>
              <a:prstGeom prst="rect">
                <a:avLst/>
              </a:prstGeom>
              <a:blipFill>
                <a:blip r:embed="rId6"/>
                <a:stretch>
                  <a:fillRect t="-8439" r="-1613" b="-19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9FC4A7E-E740-244B-5114-0C4987906386}"/>
                  </a:ext>
                </a:extLst>
              </p:cNvPr>
              <p:cNvSpPr txBox="1"/>
              <p:nvPr/>
            </p:nvSpPr>
            <p:spPr>
              <a:xfrm>
                <a:off x="990600" y="3352175"/>
                <a:ext cx="621665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ℳ</m:t>
                      </m:r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⊂</m:t>
                      </m:r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𝒜</m:t>
                      </m:r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)/</m:t>
                      </m:r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𝒢</m:t>
                      </m:r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9FC4A7E-E740-244B-5114-0C4987906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3352175"/>
                <a:ext cx="6216650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11E2A0EB-CE1A-8785-A39C-1E359EE79F6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60342" y="7091"/>
            <a:ext cx="883658" cy="11381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AE85FA4-5C5E-A396-C8AB-DEF892A70C4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81850" y="33991"/>
            <a:ext cx="1123950" cy="1111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13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72AE6D2-3389-3F8E-4102-E7BE39ACF5F2}"/>
                  </a:ext>
                </a:extLst>
              </p:cNvPr>
              <p:cNvSpPr txBox="1"/>
              <p:nvPr/>
            </p:nvSpPr>
            <p:spPr>
              <a:xfrm>
                <a:off x="1301032" y="901454"/>
                <a:ext cx="67183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0000FF"/>
                    </a:solidFill>
                  </a:rPr>
                  <a:t>Donaldson: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ℳ</m:t>
                        </m:r>
                      </m:e>
                    </m:d>
                  </m:oMath>
                </a14:m>
                <a:endParaRPr lang="en-US" sz="3600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72AE6D2-3389-3F8E-4102-E7BE39ACF5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1032" y="901454"/>
                <a:ext cx="6718300" cy="646331"/>
              </a:xfrm>
              <a:prstGeom prst="rect">
                <a:avLst/>
              </a:prstGeom>
              <a:blipFill>
                <a:blip r:embed="rId2"/>
                <a:stretch>
                  <a:fillRect l="-2720"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CE304061-0D5D-AA7A-FFFE-85B6A292BFA0}"/>
              </a:ext>
            </a:extLst>
          </p:cNvPr>
          <p:cNvSpPr txBox="1"/>
          <p:nvPr/>
        </p:nvSpPr>
        <p:spPr>
          <a:xfrm>
            <a:off x="1872890" y="138607"/>
            <a:ext cx="5398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 Donaldson Invariants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8AF0C08-CB34-AB42-53C8-4A7ABD53A531}"/>
                  </a:ext>
                </a:extLst>
              </p:cNvPr>
              <p:cNvSpPr/>
              <p:nvPr/>
            </p:nvSpPr>
            <p:spPr>
              <a:xfrm>
                <a:off x="2121617" y="1657708"/>
                <a:ext cx="490076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36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sz="36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6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>
                    <a:solidFill>
                      <a:srgbClr val="00B050"/>
                    </a:solidFill>
                  </a:rPr>
                  <a:t>:  smooth surface. </a:t>
                </a: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8AF0C08-CB34-AB42-53C8-4A7ABD53A5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1617" y="1657708"/>
                <a:ext cx="4900765" cy="646331"/>
              </a:xfrm>
              <a:prstGeom prst="rect">
                <a:avLst/>
              </a:prstGeom>
              <a:blipFill>
                <a:blip r:embed="rId3"/>
                <a:stretch>
                  <a:fillRect t="-15094" r="-286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FED46C4-EFE8-069D-7BD5-B29920D74082}"/>
                  </a:ext>
                </a:extLst>
              </p:cNvPr>
              <p:cNvSpPr/>
              <p:nvPr/>
            </p:nvSpPr>
            <p:spPr>
              <a:xfrm>
                <a:off x="-152400" y="2372852"/>
                <a:ext cx="9067800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ℳ</m:t>
                    </m:r>
                    <m:d>
                      <m:dPr>
                        <m:ctrlPr>
                          <a:rPr lang="en-US" sz="3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sz="3600" dirty="0">
                    <a:solidFill>
                      <a:srgbClr val="00B050"/>
                    </a:solidFill>
                  </a:rPr>
                  <a:t>: subspace where the Dirac equation on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36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>
                    <a:solidFill>
                      <a:srgbClr val="00B050"/>
                    </a:solidFill>
                  </a:rPr>
                  <a:t>coupled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en-US" sz="36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sz="36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>
                    <a:solidFill>
                      <a:srgbClr val="00B050"/>
                    </a:solidFill>
                  </a:rPr>
                  <a:t> has a solution</a:t>
                </a: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FED46C4-EFE8-069D-7BD5-B29920D740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2400" y="2372852"/>
                <a:ext cx="9067800" cy="1200329"/>
              </a:xfrm>
              <a:prstGeom prst="rect">
                <a:avLst/>
              </a:prstGeom>
              <a:blipFill>
                <a:blip r:embed="rId4"/>
                <a:stretch>
                  <a:fillRect t="-7614" r="-1008" b="-18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CFE14F3-55AC-CC12-FC98-C2794FEEA0A9}"/>
                  </a:ext>
                </a:extLst>
              </p:cNvPr>
              <p:cNvSpPr/>
              <p:nvPr/>
            </p:nvSpPr>
            <p:spPr>
              <a:xfrm>
                <a:off x="304800" y="3684059"/>
                <a:ext cx="914400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solidFill>
                      <a:srgbClr val="C00000"/>
                    </a:solidFill>
                  </a:rPr>
                  <a:t>Poincare dual to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ℳ</m:t>
                    </m:r>
                    <m:d>
                      <m:d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rgbClr val="C00000"/>
                    </a:solidFill>
                  </a:rPr>
                  <a:t>defines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d>
                          <m:d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ℳ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ℚ</m:t>
                        </m:r>
                      </m:e>
                    </m:d>
                  </m:oMath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CFE14F3-55AC-CC12-FC98-C2794FEEA0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684059"/>
                <a:ext cx="9144000" cy="584775"/>
              </a:xfrm>
              <a:prstGeom prst="rect">
                <a:avLst/>
              </a:prstGeom>
              <a:blipFill>
                <a:blip r:embed="rId5"/>
                <a:stretch>
                  <a:fillRect l="-1667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963F451-E8B4-6957-D55F-96389BABCB4F}"/>
                  </a:ext>
                </a:extLst>
              </p:cNvPr>
              <p:cNvSpPr txBox="1"/>
              <p:nvPr/>
            </p:nvSpPr>
            <p:spPr>
              <a:xfrm>
                <a:off x="76200" y="4523343"/>
                <a:ext cx="5105400" cy="13538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sz="40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pHide m:val="on"/>
                          <m:ctrlPr>
                            <a:rPr lang="en-US" sz="40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40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ℳ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d>
                                <m:dPr>
                                  <m:ctrlPr>
                                    <a:rPr lang="en-US" sz="4000" b="0" i="1" smtClean="0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4000" b="0" i="0" smtClean="0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</m:d>
                            </m:sup>
                          </m:sSup>
                        </m:e>
                      </m:nary>
                    </m:oMath>
                  </m:oMathPara>
                </a14:m>
                <a:endParaRPr lang="en-US" sz="4000" dirty="0">
                  <a:solidFill>
                    <a:srgbClr val="0033CC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963F451-E8B4-6957-D55F-96389BABCB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4523343"/>
                <a:ext cx="5105400" cy="13538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AB4F9B5-10A7-76B8-AC97-0EF0B37E303E}"/>
                  </a:ext>
                </a:extLst>
              </p:cNvPr>
              <p:cNvSpPr txBox="1"/>
              <p:nvPr/>
            </p:nvSpPr>
            <p:spPr>
              <a:xfrm>
                <a:off x="2590800" y="4477423"/>
                <a:ext cx="7772400" cy="14791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lit/>
                        </m:rPr>
                        <a:rPr lang="en-US" sz="36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/>
                        <m:e>
                          <m:nary>
                            <m:naryPr>
                              <m:supHide m:val="on"/>
                              <m:ctrlPr>
                                <a:rPr lang="en-US" sz="36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</a:rPr>
                                    <m:t>ℳ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en-US" sz="3600" b="0" i="1" smtClean="0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0" i="1" smtClean="0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  <m:sSup>
                                    <m:sSupPr>
                                      <m:ctrlPr>
                                        <a:rPr lang="en-US" sz="3600" b="0" i="1" smtClean="0">
                                          <a:solidFill>
                                            <a:srgbClr val="0033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3600" b="0" i="1" smtClean="0">
                                              <a:solidFill>
                                                <a:srgbClr val="0033CC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3600" b="0" i="0" smtClean="0">
                                              <a:solidFill>
                                                <a:srgbClr val="0033CC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3600" b="0" i="1" smtClean="0">
                                          <a:solidFill>
                                            <a:srgbClr val="0033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3600" b="0" i="1" smtClean="0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sz="3600" b="0" i="1" smtClean="0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</a:rPr>
                                    <m:t>!</m:t>
                                  </m:r>
                                </m:den>
                              </m:f>
                            </m:e>
                          </m:nary>
                        </m:e>
                      </m:nary>
                    </m:oMath>
                  </m:oMathPara>
                </a14:m>
                <a:endParaRPr lang="en-US" sz="3600" dirty="0">
                  <a:solidFill>
                    <a:srgbClr val="0033CC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AB4F9B5-10A7-76B8-AC97-0EF0B37E30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4477423"/>
                <a:ext cx="7772400" cy="147912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190F012-C15B-FD50-D26A-C0025FA3B255}"/>
                  </a:ext>
                </a:extLst>
              </p:cNvPr>
              <p:cNvSpPr txBox="1"/>
              <p:nvPr/>
            </p:nvSpPr>
            <p:spPr>
              <a:xfrm>
                <a:off x="381000" y="6131749"/>
                <a:ext cx="8763000" cy="6908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ℳ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>
                    <a:solidFill>
                      <a:srgbClr val="FF0000"/>
                    </a:solidFill>
                  </a:rPr>
                  <a:t>depends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𝜇𝜈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, </m:t>
                    </m:r>
                  </m:oMath>
                </a14:m>
                <a:r>
                  <a:rPr lang="en-US" sz="3600" dirty="0">
                    <a:solidFill>
                      <a:srgbClr val="FF0000"/>
                    </a:solidFill>
                  </a:rPr>
                  <a:t>but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</m:d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3600" dirty="0">
                    <a:solidFill>
                      <a:srgbClr val="FF0000"/>
                    </a:solidFill>
                  </a:rPr>
                  <a:t>does not 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190F012-C15B-FD50-D26A-C0025FA3B2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6131749"/>
                <a:ext cx="8763000" cy="690895"/>
              </a:xfrm>
              <a:prstGeom prst="rect">
                <a:avLst/>
              </a:prstGeom>
              <a:blipFill>
                <a:blip r:embed="rId8"/>
                <a:stretch>
                  <a:fillRect t="-13274" b="-27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847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9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999B5B0-6584-6C0B-82B4-61047D22FFB1}"/>
                  </a:ext>
                </a:extLst>
              </p:cNvPr>
              <p:cNvSpPr txBox="1"/>
              <p:nvPr/>
            </p:nvSpPr>
            <p:spPr>
              <a:xfrm>
                <a:off x="1219200" y="1905000"/>
                <a:ext cx="60325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6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  <m:d>
                        <m:dPr>
                          <m:ctrlPr>
                            <a:rPr lang="en-US" sz="6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6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</m:d>
                      <m:r>
                        <a:rPr lang="en-US" sz="6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6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6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sz="6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6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</m:d>
                    </m:oMath>
                  </m:oMathPara>
                </a14:m>
                <a:endParaRPr lang="en-US" sz="6000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999B5B0-6584-6C0B-82B4-61047D22FF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1905000"/>
                <a:ext cx="6032500" cy="10156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8E9EBB88-4FBB-B1C1-F668-DA95AA31255F}"/>
              </a:ext>
            </a:extLst>
          </p:cNvPr>
          <p:cNvSpPr txBox="1"/>
          <p:nvPr/>
        </p:nvSpPr>
        <p:spPr>
          <a:xfrm>
            <a:off x="2164991" y="457200"/>
            <a:ext cx="39183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 Main Statement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2AD7F0B-C381-51B4-D71D-D67FAE47B680}"/>
                  </a:ext>
                </a:extLst>
              </p:cNvPr>
              <p:cNvSpPr txBox="1"/>
              <p:nvPr/>
            </p:nvSpPr>
            <p:spPr>
              <a:xfrm>
                <a:off x="1219200" y="4038600"/>
                <a:ext cx="60325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6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=: </m:t>
                          </m:r>
                          <m:r>
                            <a:rPr lang="en-US" sz="6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6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6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  <m:d>
                        <m:dPr>
                          <m:ctrlPr>
                            <a:rPr lang="en-US" sz="6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6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</m:d>
                    </m:oMath>
                  </m:oMathPara>
                </a14:m>
                <a:endParaRPr lang="en-US" sz="6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2AD7F0B-C381-51B4-D71D-D67FAE47B6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4038600"/>
                <a:ext cx="6032500" cy="10156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855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4E704E6-7A62-F2D3-471D-7A604B3A782B}"/>
                  </a:ext>
                </a:extLst>
              </p:cNvPr>
              <p:cNvSpPr txBox="1"/>
              <p:nvPr/>
            </p:nvSpPr>
            <p:spPr>
              <a:xfrm>
                <a:off x="1143000" y="457200"/>
                <a:ext cx="6858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/>
                  <a:t>Evaluation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𝐷𝑊</m:t>
                        </m:r>
                      </m:sub>
                    </m:sSub>
                    <m:d>
                      <m:d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48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</m:d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4E704E6-7A62-F2D3-471D-7A604B3A78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457200"/>
                <a:ext cx="6858000" cy="830997"/>
              </a:xfrm>
              <a:prstGeom prst="rect">
                <a:avLst/>
              </a:prstGeom>
              <a:blipFill>
                <a:blip r:embed="rId2"/>
                <a:stretch>
                  <a:fillRect l="-4089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314615A-38FF-4B33-6837-0DB441F50F88}"/>
                  </a:ext>
                </a:extLst>
              </p:cNvPr>
              <p:cNvSpPr txBox="1"/>
              <p:nvPr/>
            </p:nvSpPr>
            <p:spPr>
              <a:xfrm>
                <a:off x="925286" y="1740084"/>
                <a:ext cx="7848600" cy="7573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𝐷𝑊</m:t>
                        </m:r>
                      </m:sub>
                    </m:sSub>
                    <m:d>
                      <m:dPr>
                        <m:ctrlP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40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</m:d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rgbClr val="0000FF"/>
                    </a:solidFill>
                  </a:rPr>
                  <a:t> independent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𝜇𝜈</m:t>
                        </m:r>
                      </m:sub>
                    </m:sSub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rgbClr val="0000FF"/>
                    </a:solidFill>
                  </a:rPr>
                  <a:t>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4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314615A-38FF-4B33-6837-0DB441F50F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286" y="1740084"/>
                <a:ext cx="7848600" cy="757387"/>
              </a:xfrm>
              <a:prstGeom prst="rect">
                <a:avLst/>
              </a:prstGeom>
              <a:blipFill>
                <a:blip r:embed="rId3"/>
                <a:stretch>
                  <a:fillRect t="-13600" b="-27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5F0135A-4965-4C4B-26A3-6053212004FF}"/>
                  </a:ext>
                </a:extLst>
              </p:cNvPr>
              <p:cNvSpPr txBox="1"/>
              <p:nvPr/>
            </p:nvSpPr>
            <p:spPr>
              <a:xfrm>
                <a:off x="277586" y="2704188"/>
                <a:ext cx="9144000" cy="7020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C00000"/>
                    </a:solidFill>
                  </a:rPr>
                  <a:t>Consider metric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𝜇𝜈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3600" dirty="0">
                    <a:solidFill>
                      <a:srgbClr val="C00000"/>
                    </a:solidFill>
                  </a:rPr>
                  <a:t> in the limit 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endParaRPr lang="en-US" sz="3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5F0135A-4965-4C4B-26A3-6053212004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586" y="2704188"/>
                <a:ext cx="9144000" cy="702052"/>
              </a:xfrm>
              <a:prstGeom prst="rect">
                <a:avLst/>
              </a:prstGeom>
              <a:blipFill>
                <a:blip r:embed="rId4"/>
                <a:stretch>
                  <a:fillRect l="-2067" t="-11304" b="-26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7B4F3F4-04CE-A2BE-19D0-68689FB6C158}"/>
                  </a:ext>
                </a:extLst>
              </p:cNvPr>
              <p:cNvSpPr txBox="1"/>
              <p:nvPr/>
            </p:nvSpPr>
            <p:spPr>
              <a:xfrm>
                <a:off x="1447800" y="3551832"/>
                <a:ext cx="62484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sz="4000" dirty="0">
                    <a:solidFill>
                      <a:srgbClr val="7030A0"/>
                    </a:solidFill>
                  </a:rPr>
                  <a:t>Use </a:t>
                </a:r>
                <a:r>
                  <a:rPr lang="en-US" sz="4000" dirty="0" err="1">
                    <a:solidFill>
                      <a:srgbClr val="7030A0"/>
                    </a:solidFill>
                  </a:rPr>
                  <a:t>Seiberg</a:t>
                </a:r>
                <a:r>
                  <a:rPr lang="en-US" sz="4000" dirty="0">
                    <a:solidFill>
                      <a:srgbClr val="7030A0"/>
                    </a:solidFill>
                  </a:rPr>
                  <a:t>-Witten LEET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7B4F3F4-04CE-A2BE-19D0-68689FB6C1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3551832"/>
                <a:ext cx="6248400" cy="707886"/>
              </a:xfrm>
              <a:prstGeom prst="rect">
                <a:avLst/>
              </a:prstGeom>
              <a:blipFill>
                <a:blip r:embed="rId5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DF78724-160D-C248-DC1A-B42EA1D13A08}"/>
                  </a:ext>
                </a:extLst>
              </p:cNvPr>
              <p:cNvSpPr txBox="1"/>
              <p:nvPr/>
            </p:nvSpPr>
            <p:spPr>
              <a:xfrm>
                <a:off x="381000" y="4647920"/>
                <a:ext cx="6781800" cy="8208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𝐷𝑊</m:t>
                        </m:r>
                      </m:sub>
                    </m:sSub>
                    <m:d>
                      <m:dPr>
                        <m:ctrlP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40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</m:d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4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4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𝐶𝑜𝑢𝑙</m:t>
                        </m:r>
                      </m:sub>
                      <m:sup>
                        <m:r>
                          <a:rPr lang="en-US" sz="4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sup>
                    </m:sSubSup>
                    <m:d>
                      <m:dPr>
                        <m:ctrlPr>
                          <a:rPr lang="en-US" sz="4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4000" b="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</m:d>
                    <m:r>
                      <a:rPr lang="en-US" sz="4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4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4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𝑆𝑊</m:t>
                        </m:r>
                      </m:sub>
                      <m:sup>
                        <m:r>
                          <a:rPr lang="en-US" sz="4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sup>
                    </m:sSubSup>
                    <m:d>
                      <m:dPr>
                        <m:ctrlPr>
                          <a:rPr lang="en-US" sz="4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4000" b="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</m:d>
                  </m:oMath>
                </a14:m>
                <a:endParaRPr lang="en-US" sz="4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DF78724-160D-C248-DC1A-B42EA1D13A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4647920"/>
                <a:ext cx="6781800" cy="82080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D2DEE0A-C492-9F03-5EC6-BEB858AD058A}"/>
                  </a:ext>
                </a:extLst>
              </p:cNvPr>
              <p:cNvSpPr txBox="1"/>
              <p:nvPr/>
            </p:nvSpPr>
            <p:spPr>
              <a:xfrm>
                <a:off x="3505200" y="6026426"/>
                <a:ext cx="54102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:    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=∗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40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D2DEE0A-C492-9F03-5EC6-BEB858AD05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6026426"/>
                <a:ext cx="5410200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0E7C7566-CAAF-D654-A5EC-3C7597300146}"/>
              </a:ext>
            </a:extLst>
          </p:cNvPr>
          <p:cNvSpPr txBox="1"/>
          <p:nvPr/>
        </p:nvSpPr>
        <p:spPr>
          <a:xfrm>
            <a:off x="7162800" y="4830122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Witten 94</a:t>
            </a:r>
          </a:p>
          <a:p>
            <a:r>
              <a:rPr lang="en-US" dirty="0"/>
              <a:t>Moore-Witten 97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45EA51-D488-3793-5AC3-770A17CEFA84}"/>
              </a:ext>
            </a:extLst>
          </p:cNvPr>
          <p:cNvSpPr txBox="1"/>
          <p:nvPr/>
        </p:nvSpPr>
        <p:spPr>
          <a:xfrm>
            <a:off x="177800" y="5879405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i="1" u="sng" dirty="0">
                <a:solidFill>
                  <a:srgbClr val="7030A0"/>
                </a:solidFill>
              </a:rPr>
              <a:t>Period point</a:t>
            </a:r>
          </a:p>
        </p:txBody>
      </p:sp>
    </p:spTree>
    <p:extLst>
      <p:ext uri="{BB962C8B-B14F-4D97-AF65-F5344CB8AC3E}">
        <p14:creationId xmlns:p14="http://schemas.microsoft.com/office/powerpoint/2010/main" val="346153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A6C684E-4CC6-1CC8-52F8-6D6EB3D22E8D}"/>
                  </a:ext>
                </a:extLst>
              </p:cNvPr>
              <p:cNvSpPr txBox="1"/>
              <p:nvPr/>
            </p:nvSpPr>
            <p:spPr>
              <a:xfrm>
                <a:off x="-35560" y="499337"/>
                <a:ext cx="2667000" cy="8937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4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𝐶𝑜𝑢𝑙</m:t>
                          </m:r>
                        </m:sub>
                        <m:sup>
                          <m:r>
                            <a:rPr lang="en-US" sz="4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sup>
                      </m:sSubSup>
                      <m:d>
                        <m:dPr>
                          <m:ctrlPr>
                            <a:rPr lang="en-US" sz="4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4400" b="0" i="0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</m:d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A6C684E-4CC6-1CC8-52F8-6D6EB3D22E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5560" y="499337"/>
                <a:ext cx="2667000" cy="89370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4BD3201-15C5-4E9B-A32A-54E2658E43B9}"/>
                  </a:ext>
                </a:extLst>
              </p:cNvPr>
              <p:cNvSpPr txBox="1"/>
              <p:nvPr/>
            </p:nvSpPr>
            <p:spPr>
              <a:xfrm>
                <a:off x="2631440" y="66092"/>
                <a:ext cx="6400800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solidFill>
                      <a:srgbClr val="0000FF"/>
                    </a:solidFill>
                  </a:rPr>
                  <a:t>Integral over the Coulomb branch of </a:t>
                </a:r>
                <a:r>
                  <a:rPr lang="en-US" sz="3200" dirty="0" err="1">
                    <a:solidFill>
                      <a:srgbClr val="0000FF"/>
                    </a:solidFill>
                  </a:rPr>
                  <a:t>vacua</a:t>
                </a:r>
                <a:r>
                  <a:rPr lang="en-US" sz="3200" dirty="0">
                    <a:solidFill>
                      <a:srgbClr val="0000FF"/>
                    </a:solidFill>
                  </a:rPr>
                  <a:t>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, </m:t>
                    </m:r>
                  </m:oMath>
                </a14:m>
                <a:r>
                  <a:rPr lang="en-US" sz="3200" dirty="0">
                    <a:solidFill>
                      <a:srgbClr val="0000FF"/>
                    </a:solidFill>
                  </a:rPr>
                  <a:t>parametrized by</a:t>
                </a:r>
              </a:p>
              <a:p>
                <a:pPr algn="ctr"/>
                <a:r>
                  <a:rPr lang="en-US" sz="32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𝑇𝑟</m:t>
                        </m:r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3200" dirty="0">
                    <a:solidFill>
                      <a:srgbClr val="0000FF"/>
                    </a:solidFill>
                  </a:rPr>
                  <a:t>and computed using </a:t>
                </a:r>
              </a:p>
              <a:p>
                <a:pPr algn="ctr"/>
                <a:r>
                  <a:rPr lang="en-US" sz="3200" dirty="0">
                    <a:solidFill>
                      <a:srgbClr val="0000FF"/>
                    </a:solidFill>
                  </a:rPr>
                  <a:t>SW LEET for U(1) VM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4BD3201-15C5-4E9B-A32A-54E2658E43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1440" y="66092"/>
                <a:ext cx="6400800" cy="2062103"/>
              </a:xfrm>
              <a:prstGeom prst="rect">
                <a:avLst/>
              </a:prstGeom>
              <a:blipFill>
                <a:blip r:embed="rId3"/>
                <a:stretch>
                  <a:fillRect l="-667" t="-3846" r="-2000" b="-8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6D432323-4446-FCDF-08DA-1A4FD4CEFF40}"/>
              </a:ext>
            </a:extLst>
          </p:cNvPr>
          <p:cNvGrpSpPr/>
          <p:nvPr/>
        </p:nvGrpSpPr>
        <p:grpSpPr>
          <a:xfrm>
            <a:off x="838201" y="5039138"/>
            <a:ext cx="5968999" cy="1566230"/>
            <a:chOff x="457200" y="2590800"/>
            <a:chExt cx="8382000" cy="205740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97D55D5-FE21-7E70-EBAD-C0B904E59C51}"/>
                </a:ext>
              </a:extLst>
            </p:cNvPr>
            <p:cNvCxnSpPr/>
            <p:nvPr/>
          </p:nvCxnSpPr>
          <p:spPr>
            <a:xfrm>
              <a:off x="7010400" y="2590800"/>
              <a:ext cx="1828800" cy="2057400"/>
            </a:xfrm>
            <a:prstGeom prst="line">
              <a:avLst/>
            </a:prstGeom>
            <a:ln w="76200">
              <a:solidFill>
                <a:srgbClr val="0F049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971237F-3A4E-7B72-3E9F-EDB0F57EEE8A}"/>
                </a:ext>
              </a:extLst>
            </p:cNvPr>
            <p:cNvCxnSpPr/>
            <p:nvPr/>
          </p:nvCxnSpPr>
          <p:spPr>
            <a:xfrm>
              <a:off x="457200" y="2590800"/>
              <a:ext cx="1828800" cy="2057400"/>
            </a:xfrm>
            <a:prstGeom prst="line">
              <a:avLst/>
            </a:prstGeom>
            <a:ln w="76200">
              <a:solidFill>
                <a:srgbClr val="0F049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D77401D-F9FE-D22F-11D8-BAD89A4F12BF}"/>
                </a:ext>
              </a:extLst>
            </p:cNvPr>
            <p:cNvCxnSpPr/>
            <p:nvPr/>
          </p:nvCxnSpPr>
          <p:spPr>
            <a:xfrm>
              <a:off x="457200" y="2590800"/>
              <a:ext cx="6553200" cy="2"/>
            </a:xfrm>
            <a:prstGeom prst="line">
              <a:avLst/>
            </a:prstGeom>
            <a:ln w="76200">
              <a:solidFill>
                <a:srgbClr val="0F049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D64C5C3-9BA2-DBDC-91D9-6CD8859C3A90}"/>
                </a:ext>
              </a:extLst>
            </p:cNvPr>
            <p:cNvCxnSpPr/>
            <p:nvPr/>
          </p:nvCxnSpPr>
          <p:spPr>
            <a:xfrm>
              <a:off x="2261755" y="4624274"/>
              <a:ext cx="6553200" cy="2"/>
            </a:xfrm>
            <a:prstGeom prst="line">
              <a:avLst/>
            </a:prstGeom>
            <a:ln w="76200">
              <a:solidFill>
                <a:srgbClr val="0F049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597DAB9-840F-D475-ACCF-186B4CAA1B60}"/>
                </a:ext>
              </a:extLst>
            </p:cNvPr>
            <p:cNvSpPr/>
            <p:nvPr/>
          </p:nvSpPr>
          <p:spPr>
            <a:xfrm>
              <a:off x="2286001" y="3276598"/>
              <a:ext cx="435531" cy="26487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2" descr="Image result for torus">
            <a:extLst>
              <a:ext uri="{FF2B5EF4-FFF2-40B4-BE49-F238E27FC236}">
                <a16:creationId xmlns:a16="http://schemas.microsoft.com/office/drawing/2014/main" id="{E989C400-4ACC-D88A-FA8B-7CD30E2E1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891465" y="2585142"/>
            <a:ext cx="1610955" cy="1416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mage result for pinched torus">
            <a:extLst>
              <a:ext uri="{FF2B5EF4-FFF2-40B4-BE49-F238E27FC236}">
                <a16:creationId xmlns:a16="http://schemas.microsoft.com/office/drawing/2014/main" id="{D0A8AFAB-CEB1-7F6D-505D-1AA7355D0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06827" y="2149336"/>
            <a:ext cx="1967781" cy="1802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B32D48F-0486-46A5-43C8-6DAA852BFE3F}"/>
              </a:ext>
            </a:extLst>
          </p:cNvPr>
          <p:cNvCxnSpPr>
            <a:cxnSpLocks/>
          </p:cNvCxnSpPr>
          <p:nvPr/>
        </p:nvCxnSpPr>
        <p:spPr>
          <a:xfrm flipH="1">
            <a:off x="2315988" y="3855097"/>
            <a:ext cx="57978" cy="1469566"/>
          </a:xfrm>
          <a:prstGeom prst="line">
            <a:avLst/>
          </a:prstGeom>
          <a:ln w="762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502354A-2A6F-C4BE-B651-C560A1EB8C98}"/>
              </a:ext>
            </a:extLst>
          </p:cNvPr>
          <p:cNvCxnSpPr>
            <a:cxnSpLocks/>
          </p:cNvCxnSpPr>
          <p:nvPr/>
        </p:nvCxnSpPr>
        <p:spPr>
          <a:xfrm>
            <a:off x="5696943" y="4261297"/>
            <a:ext cx="0" cy="1362496"/>
          </a:xfrm>
          <a:prstGeom prst="line">
            <a:avLst/>
          </a:prstGeom>
          <a:ln w="762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8645D1D7-12A3-BAB8-0200-B51F0ADB4EBF}"/>
              </a:ext>
            </a:extLst>
          </p:cNvPr>
          <p:cNvSpPr/>
          <p:nvPr/>
        </p:nvSpPr>
        <p:spPr>
          <a:xfrm>
            <a:off x="5611163" y="5645658"/>
            <a:ext cx="199626" cy="235267"/>
          </a:xfrm>
          <a:prstGeom prst="ellipse">
            <a:avLst/>
          </a:prstGeom>
          <a:solidFill>
            <a:srgbClr val="0F04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94FFC97-C084-5911-48C1-B16ECE36B4F0}"/>
                  </a:ext>
                </a:extLst>
              </p:cNvPr>
              <p:cNvSpPr txBox="1"/>
              <p:nvPr/>
            </p:nvSpPr>
            <p:spPr>
              <a:xfrm>
                <a:off x="5668619" y="5581344"/>
                <a:ext cx="75075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/>
                          <a:cs typeface="Arial" panose="020B0604020202020204" pitchFamily="34" charset="0"/>
                        </a:rPr>
                        <m:t>𝑢</m:t>
                      </m:r>
                    </m:oMath>
                  </m:oMathPara>
                </a14:m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94FFC97-C084-5911-48C1-B16ECE36B4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8619" y="5581344"/>
                <a:ext cx="750759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7E22B60-5447-31DD-E09B-8E19EACF3501}"/>
                  </a:ext>
                </a:extLst>
              </p:cNvPr>
              <p:cNvSpPr txBox="1"/>
              <p:nvPr/>
            </p:nvSpPr>
            <p:spPr>
              <a:xfrm>
                <a:off x="4209709" y="3709824"/>
                <a:ext cx="433799" cy="3338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  <a:cs typeface="Arial" panose="020B0604020202020204" pitchFamily="34" charset="0"/>
                            </a:rPr>
                            <m:t>𝐸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cs typeface="Arial" panose="020B0604020202020204" pitchFamily="34" charset="0"/>
                            </a:rPr>
                            <m:t>𝑢</m:t>
                          </m:r>
                        </m:sub>
                      </m:sSub>
                    </m:oMath>
                  </m:oMathPara>
                </a14:m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7E22B60-5447-31DD-E09B-8E19EACF35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9709" y="3709824"/>
                <a:ext cx="433799" cy="333811"/>
              </a:xfrm>
              <a:prstGeom prst="rect">
                <a:avLst/>
              </a:prstGeom>
              <a:blipFill>
                <a:blip r:embed="rId7"/>
                <a:stretch>
                  <a:fillRect r="-5634" b="-42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4" descr="Image result for pinched torus">
            <a:extLst>
              <a:ext uri="{FF2B5EF4-FFF2-40B4-BE49-F238E27FC236}">
                <a16:creationId xmlns:a16="http://schemas.microsoft.com/office/drawing/2014/main" id="{1B53DF16-4825-7E4B-3370-E040C3A9F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190567" y="2794249"/>
            <a:ext cx="1967781" cy="1802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7F25610-51BF-B2F8-4C45-EB4D6C3EFBA7}"/>
              </a:ext>
            </a:extLst>
          </p:cNvPr>
          <p:cNvCxnSpPr>
            <a:cxnSpLocks/>
          </p:cNvCxnSpPr>
          <p:nvPr/>
        </p:nvCxnSpPr>
        <p:spPr>
          <a:xfrm>
            <a:off x="4035454" y="4425926"/>
            <a:ext cx="0" cy="1279763"/>
          </a:xfrm>
          <a:prstGeom prst="line">
            <a:avLst/>
          </a:prstGeom>
          <a:ln w="762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D07CF1D-6E89-0CA1-E8DA-49842ED3EBD1}"/>
                  </a:ext>
                </a:extLst>
              </p:cNvPr>
              <p:cNvSpPr txBox="1"/>
              <p:nvPr/>
            </p:nvSpPr>
            <p:spPr>
              <a:xfrm>
                <a:off x="4035454" y="5665544"/>
                <a:ext cx="101770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D07CF1D-6E89-0CA1-E8DA-49842ED3EB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5454" y="5665544"/>
                <a:ext cx="1017709" cy="7078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val 23">
            <a:extLst>
              <a:ext uri="{FF2B5EF4-FFF2-40B4-BE49-F238E27FC236}">
                <a16:creationId xmlns:a16="http://schemas.microsoft.com/office/drawing/2014/main" id="{D9253275-E71C-8FEF-DD1E-C010E7A90C06}"/>
              </a:ext>
            </a:extLst>
          </p:cNvPr>
          <p:cNvSpPr/>
          <p:nvPr/>
        </p:nvSpPr>
        <p:spPr>
          <a:xfrm>
            <a:off x="3861201" y="5817011"/>
            <a:ext cx="348507" cy="2242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0E9087F-AFF3-43AD-5D98-62294125B4B1}"/>
                  </a:ext>
                </a:extLst>
              </p:cNvPr>
              <p:cNvSpPr txBox="1"/>
              <p:nvPr/>
            </p:nvSpPr>
            <p:spPr>
              <a:xfrm flipH="1">
                <a:off x="1548264" y="4997803"/>
                <a:ext cx="147848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0E9087F-AFF3-43AD-5D98-62294125B4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548264" y="4997803"/>
                <a:ext cx="1478482" cy="7078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FC562AD-87B2-41F1-C84A-6CB4CB92CBC4}"/>
                  </a:ext>
                </a:extLst>
              </p:cNvPr>
              <p:cNvSpPr txBox="1"/>
              <p:nvPr/>
            </p:nvSpPr>
            <p:spPr>
              <a:xfrm>
                <a:off x="6405118" y="2814034"/>
                <a:ext cx="1581622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6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𝑆𝑊</m:t>
                          </m:r>
                        </m:sub>
                      </m:sSub>
                    </m:oMath>
                  </m:oMathPara>
                </a14:m>
                <a:endParaRPr lang="en-US" sz="60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FC562AD-87B2-41F1-C84A-6CB4CB92CB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5118" y="2814034"/>
                <a:ext cx="1581622" cy="101566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7983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911151" y="734608"/>
            <a:ext cx="792480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98451" y="5600172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Family Donaldson invariants</a:t>
            </a:r>
          </a:p>
        </p:txBody>
      </p:sp>
      <p:sp>
        <p:nvSpPr>
          <p:cNvPr id="21" name="Oval 20"/>
          <p:cNvSpPr/>
          <p:nvPr/>
        </p:nvSpPr>
        <p:spPr>
          <a:xfrm>
            <a:off x="101784" y="734608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76200" y="1835554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76200" y="3127736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76200" y="4390827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451" y="3055310"/>
            <a:ext cx="7543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Other d=4 N=2 Theories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98451" y="428489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d=5: ``K-theoretic Donaldson invariants’’ </a:t>
            </a:r>
          </a:p>
        </p:txBody>
      </p:sp>
      <p:sp>
        <p:nvSpPr>
          <p:cNvPr id="14" name="Oval 13"/>
          <p:cNvSpPr/>
          <p:nvPr/>
        </p:nvSpPr>
        <p:spPr>
          <a:xfrm>
            <a:off x="47735" y="5653918"/>
            <a:ext cx="609600" cy="478973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5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98451" y="750272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Motivation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60522" y="1788280"/>
            <a:ext cx="8307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The Paradigm: SU(2) N=2 SYM &amp; Donaldson invariants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1E4E79-9BC6-BC3C-A679-8F843495782C}"/>
              </a:ext>
            </a:extLst>
          </p:cNvPr>
          <p:cNvSpPr txBox="1"/>
          <p:nvPr/>
        </p:nvSpPr>
        <p:spPr>
          <a:xfrm>
            <a:off x="2320925" y="3244334"/>
            <a:ext cx="4743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8115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5BCA878-4BBC-CA9E-C8EC-D83416710FD6}"/>
                  </a:ext>
                </a:extLst>
              </p:cNvPr>
              <p:cNvSpPr txBox="1"/>
              <p:nvPr/>
            </p:nvSpPr>
            <p:spPr>
              <a:xfrm>
                <a:off x="285750" y="228600"/>
                <a:ext cx="815340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>
                    <a:solidFill>
                      <a:srgbClr val="FF0000"/>
                    </a:solidFill>
                  </a:rPr>
                  <a:t>Singularities at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±</m:t>
                    </m:r>
                    <m:sSup>
                      <m:sSupPr>
                        <m:ctrlP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>
                    <a:solidFill>
                      <a:srgbClr val="FF0000"/>
                    </a:solidFill>
                  </a:rPr>
                  <a:t> spoil topological invariance. 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5BCA878-4BBC-CA9E-C8EC-D83416710F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50" y="228600"/>
                <a:ext cx="8153400" cy="1323439"/>
              </a:xfrm>
              <a:prstGeom prst="rect">
                <a:avLst/>
              </a:prstGeom>
              <a:blipFill>
                <a:blip r:embed="rId2"/>
                <a:stretch>
                  <a:fillRect t="-7834" b="-18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C82BBCCF-DC64-2213-5E8E-BB382543936A}"/>
              </a:ext>
            </a:extLst>
          </p:cNvPr>
          <p:cNvSpPr txBox="1"/>
          <p:nvPr/>
        </p:nvSpPr>
        <p:spPr>
          <a:xfrm>
            <a:off x="247650" y="1676400"/>
            <a:ext cx="8648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</a:rPr>
              <a:t>Restore it with integral over ``Higgs branch </a:t>
            </a:r>
            <a:r>
              <a:rPr lang="en-US" sz="3200" dirty="0" err="1">
                <a:solidFill>
                  <a:srgbClr val="7030A0"/>
                </a:solidFill>
              </a:rPr>
              <a:t>vacua</a:t>
            </a:r>
            <a:r>
              <a:rPr lang="en-US" sz="3200" dirty="0">
                <a:solidFill>
                  <a:srgbClr val="7030A0"/>
                </a:solidFill>
              </a:rPr>
              <a:t>’’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C842313-E463-E639-C661-8C9727CE1C98}"/>
                  </a:ext>
                </a:extLst>
              </p:cNvPr>
              <p:cNvSpPr txBox="1"/>
              <p:nvPr/>
            </p:nvSpPr>
            <p:spPr>
              <a:xfrm>
                <a:off x="590550" y="2286575"/>
                <a:ext cx="7962900" cy="1500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𝑆𝑊</m:t>
                          </m:r>
                        </m:sub>
                        <m:sup>
                          <m:r>
                            <a:rPr lang="en-US" sz="3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sup>
                      </m:sSubSup>
                      <m:d>
                        <m:dPr>
                          <m:ctrlPr>
                            <a:rPr lang="en-US" sz="3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3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3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𝑆𝑝𝑖</m:t>
                          </m:r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sub>
                        <m:sup/>
                        <m:e>
                          <m:r>
                            <a:rPr lang="en-US" sz="3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  <m:r>
                            <a:rPr lang="en-US" sz="3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</m:d>
                          <m:r>
                            <a:rPr lang="en-US" sz="3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3600" dirty="0">
                  <a:solidFill>
                    <a:srgbClr val="0033CC"/>
                  </a:solidFill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C842313-E463-E639-C661-8C9727CE1C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550" y="2286575"/>
                <a:ext cx="7962900" cy="15002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0A0BB28-6993-D9CA-2135-1A54ECB67CF0}"/>
                  </a:ext>
                </a:extLst>
              </p:cNvPr>
              <p:cNvSpPr txBox="1"/>
              <p:nvPr/>
            </p:nvSpPr>
            <p:spPr>
              <a:xfrm>
                <a:off x="311150" y="3996661"/>
                <a:ext cx="890587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</m:d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: </m:t>
                    </m:r>
                  </m:oMath>
                </a14:m>
                <a:r>
                  <a:rPr lang="en-US" sz="3600" dirty="0">
                    <a:solidFill>
                      <a:srgbClr val="00B050"/>
                    </a:solidFill>
                  </a:rPr>
                  <a:t> Trigonometric function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>
                    <a:solidFill>
                      <a:srgbClr val="00B050"/>
                    </a:solidFill>
                  </a:rPr>
                  <a:t>computed using classical intersection theory and LEET. </a:t>
                </a: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0A0BB28-6993-D9CA-2135-1A54ECB67C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150" y="3996661"/>
                <a:ext cx="8905873" cy="1200329"/>
              </a:xfrm>
              <a:prstGeom prst="rect">
                <a:avLst/>
              </a:prstGeom>
              <a:blipFill>
                <a:blip r:embed="rId4"/>
                <a:stretch>
                  <a:fillRect l="-2053" t="-8122" r="-1232" b="-18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73DB954-3C67-6109-CE95-581EE3B8F880}"/>
                  </a:ext>
                </a:extLst>
              </p:cNvPr>
              <p:cNvSpPr txBox="1"/>
              <p:nvPr/>
            </p:nvSpPr>
            <p:spPr>
              <a:xfrm>
                <a:off x="247650" y="5638800"/>
                <a:ext cx="32004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sSup>
                        <m:sSupPr>
                          <m:ctrlP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sup>
                      </m:sSup>
                      <m:d>
                        <m:dPr>
                          <m:ctrlP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ℤ</m:t>
                      </m:r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4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73DB954-3C67-6109-CE95-581EE3B8F8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650" y="5638800"/>
                <a:ext cx="3200400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62EBADB7-F94E-1ABA-5998-A179EBEE18AE}"/>
              </a:ext>
            </a:extLst>
          </p:cNvPr>
          <p:cNvSpPr txBox="1"/>
          <p:nvPr/>
        </p:nvSpPr>
        <p:spPr>
          <a:xfrm>
            <a:off x="3571877" y="5651500"/>
            <a:ext cx="5026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C00000"/>
                </a:solidFill>
              </a:rPr>
              <a:t>Seiberg</a:t>
            </a:r>
            <a:r>
              <a:rPr lang="en-US" sz="3600" dirty="0">
                <a:solidFill>
                  <a:srgbClr val="C00000"/>
                </a:solidFill>
              </a:rPr>
              <a:t>-Witten invariants </a:t>
            </a:r>
          </a:p>
        </p:txBody>
      </p:sp>
    </p:spTree>
    <p:extLst>
      <p:ext uri="{BB962C8B-B14F-4D97-AF65-F5344CB8AC3E}">
        <p14:creationId xmlns:p14="http://schemas.microsoft.com/office/powerpoint/2010/main" val="48450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8" grpId="0"/>
      <p:bldP spid="19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EF35F5F-14D4-5567-DE3D-10816C31F382}"/>
                  </a:ext>
                </a:extLst>
              </p:cNvPr>
              <p:cNvSpPr txBox="1"/>
              <p:nvPr/>
            </p:nvSpPr>
            <p:spPr>
              <a:xfrm>
                <a:off x="0" y="1216171"/>
                <a:ext cx="2667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sup>
                      </m:sSup>
                      <m:d>
                        <m:d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EF35F5F-14D4-5567-DE3D-10816C31F3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16171"/>
                <a:ext cx="2667000" cy="7078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9AE06F36-72D8-36E8-F43B-2BC0B97AFC52}"/>
              </a:ext>
            </a:extLst>
          </p:cNvPr>
          <p:cNvSpPr txBox="1"/>
          <p:nvPr/>
        </p:nvSpPr>
        <p:spPr>
          <a:xfrm>
            <a:off x="2667000" y="1062282"/>
            <a:ext cx="64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Counts the number of solutions to SW equations: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4BD4577-841C-2701-D31B-085E7AC76DDC}"/>
                  </a:ext>
                </a:extLst>
              </p:cNvPr>
              <p:cNvSpPr txBox="1"/>
              <p:nvPr/>
            </p:nvSpPr>
            <p:spPr>
              <a:xfrm>
                <a:off x="441676" y="3469180"/>
                <a:ext cx="424462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660C64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𝐹</m:t>
                      </m:r>
                      <m:sSup>
                        <m:sSupPr>
                          <m:ctrlPr>
                            <a:rPr lang="en-US" sz="4400" b="0" i="1" smtClean="0">
                              <a:solidFill>
                                <a:srgbClr val="660C6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0" i="1" smtClean="0">
                                  <a:solidFill>
                                    <a:srgbClr val="660C64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400" b="0" i="1" smtClean="0">
                                      <a:solidFill>
                                        <a:srgbClr val="660C64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660C64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4400" b="0" i="1" smtClean="0">
                                      <a:solidFill>
                                        <a:srgbClr val="660C64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𝑎𝑏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4400" b="0" i="1" smtClean="0">
                              <a:solidFill>
                                <a:srgbClr val="660C6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</m:sup>
                      </m:sSup>
                      <m:r>
                        <a:rPr lang="en-US" sz="4400" b="0" i="1" smtClean="0">
                          <a:solidFill>
                            <a:srgbClr val="660C64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4400" b="0" i="1" smtClean="0">
                              <a:solidFill>
                                <a:srgbClr val="660C6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solidFill>
                                <a:srgbClr val="660C6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𝑀</m:t>
                          </m:r>
                        </m:e>
                      </m:acc>
                      <m:r>
                        <a:rPr lang="en-US" sz="4400" b="0" i="1" smtClean="0">
                          <a:solidFill>
                            <a:srgbClr val="660C64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𝑀</m:t>
                      </m:r>
                      <m:r>
                        <a:rPr lang="en-US" sz="4400" b="0" i="1" smtClean="0">
                          <a:solidFill>
                            <a:srgbClr val="660C64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en-US" sz="4400" dirty="0">
                  <a:solidFill>
                    <a:srgbClr val="660C6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4BD4577-841C-2701-D31B-085E7AC76D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676" y="3469180"/>
                <a:ext cx="4244624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4A5AEF4-F857-BC37-C71A-E3F72C01398E}"/>
                  </a:ext>
                </a:extLst>
              </p:cNvPr>
              <p:cNvSpPr txBox="1"/>
              <p:nvPr/>
            </p:nvSpPr>
            <p:spPr>
              <a:xfrm>
                <a:off x="4724420" y="3491059"/>
                <a:ext cx="377194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660C64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sz="4400" b="0" i="1" smtClean="0">
                          <a:solidFill>
                            <a:srgbClr val="660C64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4400" b="0" i="1" smtClean="0">
                          <a:solidFill>
                            <a:srgbClr val="660C64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4400" b="0" i="1" smtClean="0">
                          <a:solidFill>
                            <a:srgbClr val="660C64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4400" b="0" i="1" smtClean="0">
                          <a:solidFill>
                            <a:srgbClr val="660C64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4400" b="0" i="1" smtClean="0">
                          <a:solidFill>
                            <a:srgbClr val="660C64"/>
                          </a:solidFill>
                          <a:latin typeface="Cambria Math" panose="02040503050406030204" pitchFamily="18" charset="0"/>
                        </a:rPr>
                        <m:t>=0 </m:t>
                      </m:r>
                    </m:oMath>
                  </m:oMathPara>
                </a14:m>
                <a:endParaRPr lang="en-US" sz="4400" dirty="0">
                  <a:solidFill>
                    <a:srgbClr val="660C64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4A5AEF4-F857-BC37-C71A-E3F72C0139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20" y="3491059"/>
                <a:ext cx="3771941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10E3D36-4050-D5CC-6E76-4C82FF7FB362}"/>
                  </a:ext>
                </a:extLst>
              </p:cNvPr>
              <p:cNvSpPr txBox="1"/>
              <p:nvPr/>
            </p:nvSpPr>
            <p:spPr>
              <a:xfrm>
                <a:off x="127041" y="38100"/>
                <a:ext cx="8229600" cy="6728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𝑆𝑝𝑖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</m:sSup>
                      <m:d>
                        <m:dPr>
                          <m:ctrlP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↔</m:t>
                      </m:r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w</m:t>
                          </m:r>
                        </m:e>
                        <m:sub>
                          <m:r>
                            <a:rPr lang="en-US" sz="36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</m:d>
                        </m:e>
                        <m:sup>
                          <m:r>
                            <m:rPr>
                              <m:sty m:val="p"/>
                            </m:rPr>
                            <a:rPr lang="en-US" sz="36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lift</m:t>
                          </m:r>
                        </m:sup>
                      </m:sSup>
                      <m:r>
                        <a:rPr lang="en-US" sz="3600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+2 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3600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^2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36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</m:d>
                    </m:oMath>
                  </m:oMathPara>
                </a14:m>
                <a:endParaRPr lang="en-US" sz="36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10E3D36-4050-D5CC-6E76-4C82FF7FB3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041" y="38100"/>
                <a:ext cx="8229600" cy="6728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85F88AF-D56A-BF06-BE0C-85E1AD7BF6D6}"/>
                  </a:ext>
                </a:extLst>
              </p:cNvPr>
              <p:cNvSpPr txBox="1"/>
              <p:nvPr/>
            </p:nvSpPr>
            <p:spPr>
              <a:xfrm>
                <a:off x="301976" y="2492114"/>
                <a:ext cx="531351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𝑎𝑏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 ``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36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>
                    <a:solidFill>
                      <a:srgbClr val="C00000"/>
                    </a:solidFill>
                  </a:rPr>
                  <a:t>connection’’ 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85F88AF-D56A-BF06-BE0C-85E1AD7BF6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976" y="2492114"/>
                <a:ext cx="5313518" cy="646331"/>
              </a:xfrm>
              <a:prstGeom prst="rect">
                <a:avLst/>
              </a:prstGeom>
              <a:blipFill>
                <a:blip r:embed="rId6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D3A5B0F-F028-BF7E-2FAF-029C1825F0BA}"/>
                  </a:ext>
                </a:extLst>
              </p:cNvPr>
              <p:cNvSpPr txBox="1"/>
              <p:nvPr/>
            </p:nvSpPr>
            <p:spPr>
              <a:xfrm>
                <a:off x="5158294" y="2404331"/>
                <a:ext cx="34290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Γ</m:t>
                      </m:r>
                      <m:d>
                        <m:dPr>
                          <m:ctrlP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44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D3A5B0F-F028-BF7E-2FAF-029C1825F0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8294" y="2404331"/>
                <a:ext cx="3429000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D867458-D941-2AAC-91BF-97ED305B5827}"/>
                  </a:ext>
                </a:extLst>
              </p:cNvPr>
              <p:cNvSpPr txBox="1"/>
              <p:nvPr/>
            </p:nvSpPr>
            <p:spPr>
              <a:xfrm>
                <a:off x="127041" y="4764666"/>
                <a:ext cx="9245559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0000FF"/>
                    </a:solidFill>
                  </a:rPr>
                  <a:t>Theorem (Witten 94): When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d>
                      <m:dPr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&gt;1 ,</m:t>
                    </m:r>
                  </m:oMath>
                </a14:m>
                <a:endParaRPr lang="en-US" sz="3600" b="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sSup>
                      <m:sSupPr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sup>
                    </m:sSup>
                    <m:d>
                      <m:dPr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>
                    <a:solidFill>
                      <a:srgbClr val="0000FF"/>
                    </a:solidFill>
                  </a:rPr>
                  <a:t> is independent of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>
                    <a:solidFill>
                      <a:srgbClr val="0000FF"/>
                    </a:solidFill>
                  </a:rPr>
                  <a:t> and is only nonzero for finitely many spin-c structures. 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D867458-D941-2AAC-91BF-97ED305B58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041" y="4764666"/>
                <a:ext cx="9245559" cy="1754326"/>
              </a:xfrm>
              <a:prstGeom prst="rect">
                <a:avLst/>
              </a:prstGeom>
              <a:blipFill>
                <a:blip r:embed="rId8"/>
                <a:stretch>
                  <a:fillRect l="-2044" t="-5226" b="-12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978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9" grpId="0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932AB89-F108-DEB3-FE16-3171E1844ADB}"/>
                  </a:ext>
                </a:extLst>
              </p:cNvPr>
              <p:cNvSpPr txBox="1"/>
              <p:nvPr/>
            </p:nvSpPr>
            <p:spPr>
              <a:xfrm>
                <a:off x="203200" y="281195"/>
                <a:ext cx="2667000" cy="8937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4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𝐶𝑜𝑢𝑙</m:t>
                          </m:r>
                        </m:sub>
                        <m:sup>
                          <m:r>
                            <a:rPr lang="en-US" sz="4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sup>
                      </m:sSubSup>
                      <m:d>
                        <m:dPr>
                          <m:ctrlPr>
                            <a:rPr lang="en-US" sz="4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4400" b="0" i="0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</m:d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932AB89-F108-DEB3-FE16-3171E1844A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281195"/>
                <a:ext cx="2667000" cy="89370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9DF06D8-4580-EF16-9949-D7CCD0728207}"/>
                  </a:ext>
                </a:extLst>
              </p:cNvPr>
              <p:cNvSpPr txBox="1"/>
              <p:nvPr/>
            </p:nvSpPr>
            <p:spPr>
              <a:xfrm>
                <a:off x="2895599" y="279445"/>
                <a:ext cx="6172201" cy="9225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0000FF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subHide m:val="on"/>
                        <m:supHide m:val="on"/>
                        <m:ctrlPr>
                          <a:rPr lang="en-US" sz="4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4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𝑑𝑉𝑀</m:t>
                            </m:r>
                          </m:e>
                        </m:d>
                        <m:sSup>
                          <m:sSupPr>
                            <m:ctrlPr>
                              <a:rPr lang="en-US" sz="4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4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4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44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𝐿𝐸𝐸𝑇</m:t>
                                </m:r>
                                <m:r>
                                  <a:rPr lang="en-US" sz="44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</m:sSub>
                            <m:r>
                              <a:rPr lang="en-US" sz="4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+ </m:t>
                            </m:r>
                            <m:r>
                              <a:rPr lang="en-US" sz="4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𝒪</m:t>
                            </m:r>
                            <m:d>
                              <m:dPr>
                                <m:ctrlPr>
                                  <a:rPr lang="en-US" sz="44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4400" b="0" i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Σ</m:t>
                                </m:r>
                              </m:e>
                            </m:d>
                            <m:r>
                              <a:rPr lang="en-US" sz="4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</m:sSup>
                      </m:e>
                    </m:nary>
                  </m:oMath>
                </a14:m>
                <a:endParaRPr lang="en-US" sz="4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9DF06D8-4580-EF16-9949-D7CCD07282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599" y="279445"/>
                <a:ext cx="6172201" cy="922560"/>
              </a:xfrm>
              <a:prstGeom prst="rect">
                <a:avLst/>
              </a:prstGeom>
              <a:blipFill>
                <a:blip r:embed="rId3"/>
                <a:stretch>
                  <a:fillRect l="-3949" t="-6623" b="-21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2C50378-4CB2-00D9-A39C-4ACC3010EDA1}"/>
                  </a:ext>
                </a:extLst>
              </p:cNvPr>
              <p:cNvSpPr txBox="1"/>
              <p:nvPr/>
            </p:nvSpPr>
            <p:spPr>
              <a:xfrm>
                <a:off x="76199" y="1566601"/>
                <a:ext cx="7620000" cy="6596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𝑉𝑀</m:t>
                      </m:r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𝜇𝜈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2C50378-4CB2-00D9-A39C-4ACC3010ED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99" y="1566601"/>
                <a:ext cx="7620000" cy="6596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86EC92D2-BC6F-0028-084B-104F2199A0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99" y="2590801"/>
            <a:ext cx="8864941" cy="284481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613F592-BA99-DBDA-76A3-F7AAB2AA7A55}"/>
                  </a:ext>
                </a:extLst>
              </p:cNvPr>
              <p:cNvSpPr txBox="1"/>
              <p:nvPr/>
            </p:nvSpPr>
            <p:spPr>
              <a:xfrm>
                <a:off x="728884" y="5951498"/>
                <a:ext cx="84151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𝜏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:  </m:t>
                    </m:r>
                  </m:oMath>
                </a14:m>
                <a:r>
                  <a:rPr lang="en-US" sz="2800" dirty="0">
                    <a:solidFill>
                      <a:srgbClr val="002060"/>
                    </a:solidFill>
                  </a:rPr>
                  <a:t>Complicated function determined by SW LEET 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613F592-BA99-DBDA-76A3-F7AAB2AA7A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884" y="5951498"/>
                <a:ext cx="8415116" cy="523220"/>
              </a:xfrm>
              <a:prstGeom prst="rect">
                <a:avLst/>
              </a:prstGeom>
              <a:blipFill>
                <a:blip r:embed="rId6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207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CFFBD3-BD96-BF11-2DFD-A26A04FBB9D6}"/>
              </a:ext>
            </a:extLst>
          </p:cNvPr>
          <p:cNvSpPr txBox="1"/>
          <p:nvPr/>
        </p:nvSpPr>
        <p:spPr>
          <a:xfrm>
            <a:off x="1905000" y="304800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Claim (Moore-Witten 97):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5122239-DEB6-8B69-BB9A-639520C40B1B}"/>
                  </a:ext>
                </a:extLst>
              </p:cNvPr>
              <p:cNvSpPr txBox="1"/>
              <p:nvPr/>
            </p:nvSpPr>
            <p:spPr>
              <a:xfrm>
                <a:off x="38100" y="1143000"/>
                <a:ext cx="8229600" cy="8208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d>
                        <m:d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&gt;1 ⇒</m:t>
                      </m:r>
                      <m:sSubSup>
                        <m:sSubSup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𝐶𝑜𝑢𝑙</m:t>
                          </m:r>
                        </m:sub>
                        <m:sup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sup>
                      </m:sSubSup>
                      <m:d>
                        <m:d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 </m:t>
                      </m:r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5122239-DEB6-8B69-BB9A-639520C40B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" y="1143000"/>
                <a:ext cx="8229600" cy="82080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D6068A8-05CB-76F6-5486-116E36EBFD76}"/>
                  </a:ext>
                </a:extLst>
              </p:cNvPr>
              <p:cNvSpPr txBox="1"/>
              <p:nvPr/>
            </p:nvSpPr>
            <p:spPr>
              <a:xfrm>
                <a:off x="152400" y="2438400"/>
                <a:ext cx="9067800" cy="8208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d>
                      <m:dPr>
                        <m:ctrlP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 ⇒</m:t>
                    </m:r>
                    <m:sSubSup>
                      <m:sSubSupPr>
                        <m:ctrlP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𝐶𝑜𝑢𝑙</m:t>
                        </m:r>
                      </m:sub>
                      <m:sup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sup>
                    </m:sSubSup>
                    <m:d>
                      <m:dPr>
                        <m:ctrlP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40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</m:d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sz="4000" dirty="0">
                    <a:solidFill>
                      <a:srgbClr val="0000FF"/>
                    </a:solidFill>
                  </a:rPr>
                  <a:t> Tree level exact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000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D6068A8-05CB-76F6-5486-116E36EBFD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2438400"/>
                <a:ext cx="9067800" cy="820802"/>
              </a:xfrm>
              <a:prstGeom prst="rect">
                <a:avLst/>
              </a:prstGeom>
              <a:blipFill>
                <a:blip r:embed="rId3"/>
                <a:stretch>
                  <a:fillRect t="-2222" b="-28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882BFC0-0DA1-9471-4C86-A0CBD37C2BF3}"/>
                  </a:ext>
                </a:extLst>
              </p:cNvPr>
              <p:cNvSpPr txBox="1"/>
              <p:nvPr/>
            </p:nvSpPr>
            <p:spPr>
              <a:xfrm>
                <a:off x="177800" y="3429000"/>
                <a:ext cx="9067800" cy="8208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b="0" i="1" smtClean="0">
                            <a:solidFill>
                              <a:srgbClr val="DF09C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000" b="0" i="1" smtClean="0">
                            <a:solidFill>
                              <a:srgbClr val="DF09C7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DF09C7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4000" b="0" i="1" smtClean="0">
                            <a:solidFill>
                              <a:srgbClr val="DF09C7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d>
                      <m:dPr>
                        <m:ctrlPr>
                          <a:rPr lang="en-US" sz="4000" b="0" i="1" smtClean="0">
                            <a:solidFill>
                              <a:srgbClr val="DF09C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DF09C7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4000" b="0" i="1" smtClean="0">
                        <a:solidFill>
                          <a:srgbClr val="DF09C7"/>
                        </a:solidFill>
                        <a:latin typeface="Cambria Math" panose="02040503050406030204" pitchFamily="18" charset="0"/>
                      </a:rPr>
                      <m:t>=0 ⇒</m:t>
                    </m:r>
                    <m:sSubSup>
                      <m:sSubSupPr>
                        <m:ctrlPr>
                          <a:rPr lang="en-US" sz="4000" b="0" i="1" smtClean="0">
                            <a:solidFill>
                              <a:srgbClr val="DF09C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000" b="0" i="1" smtClean="0">
                            <a:solidFill>
                              <a:srgbClr val="DF09C7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DF09C7"/>
                            </a:solidFill>
                            <a:latin typeface="Cambria Math" panose="02040503050406030204" pitchFamily="18" charset="0"/>
                          </a:rPr>
                          <m:t>𝐶𝑜𝑢𝑙</m:t>
                        </m:r>
                      </m:sub>
                      <m:sup>
                        <m:r>
                          <a:rPr lang="en-US" sz="4000" b="0" i="1" smtClean="0">
                            <a:solidFill>
                              <a:srgbClr val="DF09C7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sup>
                    </m:sSubSup>
                    <m:d>
                      <m:dPr>
                        <m:ctrlPr>
                          <a:rPr lang="en-US" sz="4000" b="0" i="1" smtClean="0">
                            <a:solidFill>
                              <a:srgbClr val="DF09C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4000" b="0" i="0" smtClean="0">
                            <a:solidFill>
                              <a:srgbClr val="DF09C7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</m:d>
                    <m:r>
                      <a:rPr lang="en-US" sz="4000" b="0" i="1" smtClean="0">
                        <a:solidFill>
                          <a:srgbClr val="DF09C7"/>
                        </a:solidFill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sz="4000" dirty="0">
                    <a:solidFill>
                      <a:srgbClr val="DF09C7"/>
                    </a:solidFill>
                  </a:rPr>
                  <a:t> One loop exact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DF09C7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000" dirty="0">
                  <a:solidFill>
                    <a:srgbClr val="DF09C7"/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882BFC0-0DA1-9471-4C86-A0CBD37C2B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800" y="3429000"/>
                <a:ext cx="9067800" cy="820802"/>
              </a:xfrm>
              <a:prstGeom prst="rect">
                <a:avLst/>
              </a:prstGeom>
              <a:blipFill>
                <a:blip r:embed="rId4"/>
                <a:stretch>
                  <a:fillRect t="-2239" b="-28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192F3EF-8B4A-8D11-7D26-7B2B1518B053}"/>
                  </a:ext>
                </a:extLst>
              </p:cNvPr>
              <p:cNvSpPr txBox="1"/>
              <p:nvPr/>
            </p:nvSpPr>
            <p:spPr>
              <a:xfrm>
                <a:off x="381000" y="4648200"/>
                <a:ext cx="8610600" cy="6751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C00000"/>
                    </a:solidFill>
                  </a:rPr>
                  <a:t>N.B.  Not a localization evaluation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𝐶𝑜𝑢𝑙</m:t>
                        </m:r>
                      </m:sub>
                      <m:sup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sup>
                    </m:sSubSup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3200" dirty="0">
                    <a:solidFill>
                      <a:srgbClr val="C00000"/>
                    </a:solidFill>
                  </a:rPr>
                  <a:t>!!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192F3EF-8B4A-8D11-7D26-7B2B1518B0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4648200"/>
                <a:ext cx="8610600" cy="675185"/>
              </a:xfrm>
              <a:prstGeom prst="rect">
                <a:avLst/>
              </a:prstGeom>
              <a:blipFill>
                <a:blip r:embed="rId5"/>
                <a:stretch>
                  <a:fillRect l="-1841" t="-909" b="-2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3DB5D115-8476-D437-E59D-EAEA1C5B959A}"/>
              </a:ext>
            </a:extLst>
          </p:cNvPr>
          <p:cNvSpPr txBox="1"/>
          <p:nvPr/>
        </p:nvSpPr>
        <p:spPr>
          <a:xfrm>
            <a:off x="266700" y="5475982"/>
            <a:ext cx="86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</a:rPr>
              <a:t>1997 derivation overlooked some subtleties,</a:t>
            </a:r>
          </a:p>
          <a:p>
            <a:pPr algn="ctr"/>
            <a:r>
              <a:rPr lang="en-US" sz="3200" dirty="0">
                <a:solidFill>
                  <a:srgbClr val="7030A0"/>
                </a:solidFill>
              </a:rPr>
              <a:t> now being revisited with V. Saxena </a:t>
            </a:r>
          </a:p>
        </p:txBody>
      </p:sp>
    </p:spTree>
    <p:extLst>
      <p:ext uri="{BB962C8B-B14F-4D97-AF65-F5344CB8AC3E}">
        <p14:creationId xmlns:p14="http://schemas.microsoft.com/office/powerpoint/2010/main" val="1015958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294" y="-135367"/>
            <a:ext cx="8229600" cy="1143000"/>
          </a:xfrm>
        </p:spPr>
        <p:txBody>
          <a:bodyPr/>
          <a:lstStyle/>
          <a:p>
            <a:r>
              <a:rPr lang="en-US" dirty="0"/>
              <a:t>u-Plane Integral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723900" y="2715456"/>
                <a:ext cx="8115300" cy="13433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𝜗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bSup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𝜗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  <m:sup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bSup>
                        </m:num>
                        <m:den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2 </m:t>
                          </m:r>
                          <m:sSubSup>
                            <m:sSubSup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𝜗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𝜗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  <m:sup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f>
                            <m:f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+⋯</m:t>
                      </m:r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0" y="2715456"/>
                <a:ext cx="8115300" cy="134331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3013835" y="4443156"/>
                <a:ext cx="2860517" cy="664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sup>
                      </m:sSup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3835" y="4443156"/>
                <a:ext cx="2860517" cy="66434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EFC8BE5C-7A2B-B214-055E-DA35BBC63CF2}"/>
              </a:ext>
            </a:extLst>
          </p:cNvPr>
          <p:cNvSpPr txBox="1"/>
          <p:nvPr/>
        </p:nvSpPr>
        <p:spPr>
          <a:xfrm>
            <a:off x="723900" y="1007633"/>
            <a:ext cx="7696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00FF"/>
                </a:solidFill>
              </a:rPr>
              <a:t>SW94:  Coulomb branch has a modular parametrization: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3A51670-B28D-0146-8E9C-9E3E87F57BFE}"/>
                  </a:ext>
                </a:extLst>
              </p:cNvPr>
              <p:cNvSpPr txBox="1"/>
              <p:nvPr/>
            </p:nvSpPr>
            <p:spPr>
              <a:xfrm>
                <a:off x="838200" y="5496424"/>
                <a:ext cx="69342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solidFill>
                      <a:srgbClr val="FF0000"/>
                    </a:solidFill>
                  </a:rPr>
                  <a:t>Coulomb branch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≅</m:t>
                    </m:r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𝑈𝐻𝑃</m:t>
                    </m:r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d>
                      <m:dPr>
                        <m:ctrlP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3A51670-B28D-0146-8E9C-9E3E87F57B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496424"/>
                <a:ext cx="6934200" cy="707886"/>
              </a:xfrm>
              <a:prstGeom prst="rect">
                <a:avLst/>
              </a:prstGeom>
              <a:blipFill>
                <a:blip r:embed="rId4"/>
                <a:stretch>
                  <a:fillRect l="-3166" t="-14655" b="-37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127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65100"/>
            <a:ext cx="9142937" cy="54864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76200" y="5638828"/>
                <a:ext cx="9220200" cy="1217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400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p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d>
                        <m:d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lit/>
                        </m:rPr>
                        <a:rPr lang="en-US" sz="4400" b="0" i="1" smtClean="0">
                          <a:latin typeface="Cambria Math" panose="02040503050406030204" pitchFamily="18" charset="0"/>
                        </a:rPr>
                        <m:t>{</m:t>
                      </m:r>
                      <m:d>
                        <m:d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e>
                              <m:e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e>
                              <m:e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m:rPr>
                          <m:lit/>
                        </m:rPr>
                        <a:rPr lang="en-US" sz="4400" b="0" i="1" smtClean="0">
                          <a:latin typeface="Cambria Math" panose="02040503050406030204" pitchFamily="18" charset="0"/>
                        </a:rPr>
                        <m:t>}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 ⊂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𝑆𝐿</m:t>
                      </m:r>
                      <m:d>
                        <m:d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2,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</m:d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6200" y="5638828"/>
                <a:ext cx="9220200" cy="1217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44469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176BCFF-7B65-4F07-1986-697E4E49AE0E}"/>
                  </a:ext>
                </a:extLst>
              </p:cNvPr>
              <p:cNvSpPr txBox="1"/>
              <p:nvPr/>
            </p:nvSpPr>
            <p:spPr>
              <a:xfrm>
                <a:off x="0" y="275382"/>
                <a:ext cx="9179560" cy="13774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36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𝐶𝑜𝑢𝑙</m:t>
                          </m:r>
                        </m:sub>
                        <m:sup>
                          <m:r>
                            <a:rPr lang="en-US" sz="36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sup>
                      </m:sSubSup>
                      <m:d>
                        <m:dPr>
                          <m:ctrlPr>
                            <a:rPr lang="en-US" sz="36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3600" b="0" i="0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</m:d>
                      <m:r>
                        <a:rPr lang="en-US" sz="3600" b="0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supHide m:val="on"/>
                          <m:ctrlP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ℱ</m:t>
                          </m:r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600" b="0" i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Γ</m:t>
                                  </m:r>
                                </m:e>
                                <m:sup>
                                  <m: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d>
                            </m:e>
                          </m:d>
                        </m:sub>
                        <m:sup/>
                        <m:e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̅"/>
                              <m:ctrlP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acc>
                          <m:r>
                            <a:rPr lang="en-US" sz="36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36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ℋ</m:t>
                          </m:r>
                          <m:d>
                            <m:dPr>
                              <m:ctrlPr>
                                <a:rPr lang="en-US" sz="36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f>
                            <m:fPr>
                              <m:ctrlPr>
                                <a:rPr lang="en-US" sz="36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sz="36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3600" b="0" i="1" dirty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600" b="0" i="1" dirty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</m:acc>
                            </m:den>
                          </m:f>
                          <m:r>
                            <a:rPr lang="en-US" sz="36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sSup>
                            <m:sSupPr>
                              <m:ctrlPr>
                                <a:rPr lang="en-US" sz="36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p>
                              <m:r>
                                <a:rPr lang="en-US" sz="36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36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sz="36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3600" b="0" i="1" dirty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600" b="0" i="1" dirty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</m:acc>
                              <m:r>
                                <a:rPr lang="en-US" sz="36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m:rPr>
                                  <m:sty m:val="p"/>
                                </m:rPr>
                                <a:rPr lang="en-US" sz="3600" b="0" i="0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4000" b="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176BCFF-7B65-4F07-1986-697E4E49AE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75382"/>
                <a:ext cx="9179560" cy="137742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A8B22F2-8410-058F-2748-E746F2E1376F}"/>
                  </a:ext>
                </a:extLst>
              </p:cNvPr>
              <p:cNvSpPr txBox="1"/>
              <p:nvPr/>
            </p:nvSpPr>
            <p:spPr>
              <a:xfrm>
                <a:off x="228600" y="2227533"/>
                <a:ext cx="2800350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sup>
                      </m:sSup>
                      <m:d>
                        <m:dPr>
                          <m:ctrlPr>
                            <a:rPr lang="en-US" sz="40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sz="40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̅"/>
                              <m:ctrlPr>
                                <a:rPr lang="en-US" sz="40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0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acc>
                          <m:r>
                            <a:rPr lang="en-US" sz="40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n-US" sz="4000" b="0" i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</m:d>
                    </m:oMath>
                  </m:oMathPara>
                </a14:m>
                <a:endParaRPr lang="en-US" sz="40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A8B22F2-8410-058F-2748-E746F2E137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27533"/>
                <a:ext cx="2800350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4A399387-939A-C7E5-F250-EB4A13BF65D9}"/>
              </a:ext>
            </a:extLst>
          </p:cNvPr>
          <p:cNvSpPr txBox="1"/>
          <p:nvPr/>
        </p:nvSpPr>
        <p:spPr>
          <a:xfrm>
            <a:off x="3028950" y="1943289"/>
            <a:ext cx="49110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</a:rPr>
              <a:t>Comes from the </a:t>
            </a:r>
          </a:p>
          <a:p>
            <a:r>
              <a:rPr lang="en-US" sz="4000" dirty="0">
                <a:solidFill>
                  <a:srgbClr val="C00000"/>
                </a:solidFill>
              </a:rPr>
              <a:t>photon path integral 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0C4EE30-D991-F64C-48C2-F7D9322FC81B}"/>
                  </a:ext>
                </a:extLst>
              </p:cNvPr>
              <p:cNvSpPr txBox="1"/>
              <p:nvPr/>
            </p:nvSpPr>
            <p:spPr>
              <a:xfrm>
                <a:off x="1123950" y="3301696"/>
                <a:ext cx="71247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solidFill>
                      <a:srgbClr val="0000FF"/>
                    </a:solidFill>
                  </a:rPr>
                  <a:t>Not holomorphic in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𝑜𝑟</m:t>
                        </m:r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000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0C4EE30-D991-F64C-48C2-F7D9322FC8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950" y="3301696"/>
                <a:ext cx="7124700" cy="707886"/>
              </a:xfrm>
              <a:prstGeom prst="rect">
                <a:avLst/>
              </a:prstGeom>
              <a:blipFill>
                <a:blip r:embed="rId4"/>
                <a:stretch>
                  <a:fillRect l="-2994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67E4AE5C-4BA9-1086-719E-CB936CAA63C3}"/>
              </a:ext>
            </a:extLst>
          </p:cNvPr>
          <p:cNvSpPr txBox="1"/>
          <p:nvPr/>
        </p:nvSpPr>
        <p:spPr>
          <a:xfrm>
            <a:off x="685800" y="4122903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Continuously metric dependent.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FF0C920-110B-465D-4B96-F484C7E002FD}"/>
                  </a:ext>
                </a:extLst>
              </p:cNvPr>
              <p:cNvSpPr txBox="1"/>
              <p:nvPr/>
            </p:nvSpPr>
            <p:spPr>
              <a:xfrm>
                <a:off x="609600" y="4921476"/>
                <a:ext cx="83058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4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sup>
                    </m:sSup>
                    <m:d>
                      <m:dPr>
                        <m:ctrlPr>
                          <a:rPr lang="en-US" sz="4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US" sz="4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sz="40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0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</m:acc>
                        <m:r>
                          <a:rPr lang="en-US" sz="4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sz="4000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</m:d>
                  </m:oMath>
                </a14:m>
                <a:r>
                  <a:rPr lang="en-US" sz="4000" dirty="0">
                    <a:solidFill>
                      <a:srgbClr val="00B050"/>
                    </a:solidFill>
                  </a:rPr>
                  <a:t> :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rgbClr val="00B050"/>
                    </a:solidFill>
                  </a:rPr>
                  <a:t>Is a mock Jacobi form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FF0C920-110B-465D-4B96-F484C7E002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921476"/>
                <a:ext cx="8305800" cy="707886"/>
              </a:xfrm>
              <a:prstGeom prst="rect">
                <a:avLst/>
              </a:prstGeom>
              <a:blipFill>
                <a:blip r:embed="rId5"/>
                <a:stretch>
                  <a:fillRect t="-14655" b="-37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299F9E48-907C-C439-3ADA-DABB6EB41860}"/>
              </a:ext>
            </a:extLst>
          </p:cNvPr>
          <p:cNvSpPr txBox="1"/>
          <p:nvPr/>
        </p:nvSpPr>
        <p:spPr>
          <a:xfrm>
            <a:off x="483053" y="6018273"/>
            <a:ext cx="7949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G. </a:t>
            </a:r>
            <a:r>
              <a:rPr lang="en-US" sz="2800" dirty="0" err="1"/>
              <a:t>Korpas</a:t>
            </a:r>
            <a:r>
              <a:rPr lang="en-US" sz="2800" dirty="0"/>
              <a:t>, J. </a:t>
            </a:r>
            <a:r>
              <a:rPr lang="en-US" sz="2800" dirty="0" err="1"/>
              <a:t>Manschot</a:t>
            </a:r>
            <a:r>
              <a:rPr lang="en-US" sz="2800" dirty="0"/>
              <a:t>, G. Moore, I. </a:t>
            </a:r>
            <a:r>
              <a:rPr lang="en-US" sz="2800" dirty="0" err="1"/>
              <a:t>Nidaiev</a:t>
            </a:r>
            <a:r>
              <a:rPr lang="en-US" sz="2800" dirty="0"/>
              <a:t> (2019) </a:t>
            </a:r>
          </a:p>
        </p:txBody>
      </p:sp>
    </p:spTree>
    <p:extLst>
      <p:ext uri="{BB962C8B-B14F-4D97-AF65-F5344CB8AC3E}">
        <p14:creationId xmlns:p14="http://schemas.microsoft.com/office/powerpoint/2010/main" val="3917542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762000" y="3090166"/>
            <a:ext cx="792480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98451" y="5600172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Family Donaldson invariants</a:t>
            </a:r>
          </a:p>
        </p:txBody>
      </p:sp>
      <p:sp>
        <p:nvSpPr>
          <p:cNvPr id="21" name="Oval 20"/>
          <p:cNvSpPr/>
          <p:nvPr/>
        </p:nvSpPr>
        <p:spPr>
          <a:xfrm>
            <a:off x="101784" y="734608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76200" y="1835554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76200" y="3127736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76200" y="4390827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451" y="3055310"/>
            <a:ext cx="7543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 Other d=4 N=2 Theories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98451" y="428489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d=5: ``K-theoretic Donaldson invariants’’ </a:t>
            </a:r>
          </a:p>
        </p:txBody>
      </p:sp>
      <p:sp>
        <p:nvSpPr>
          <p:cNvPr id="14" name="Oval 13"/>
          <p:cNvSpPr/>
          <p:nvPr/>
        </p:nvSpPr>
        <p:spPr>
          <a:xfrm>
            <a:off x="47735" y="5653918"/>
            <a:ext cx="609600" cy="478973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5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98451" y="693766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Motivation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98451" y="1802544"/>
            <a:ext cx="8307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 The Paradigm: SU(2) N=2 SYM &amp; Donaldson invariants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1E4E79-9BC6-BC3C-A679-8F843495782C}"/>
              </a:ext>
            </a:extLst>
          </p:cNvPr>
          <p:cNvSpPr txBox="1"/>
          <p:nvPr/>
        </p:nvSpPr>
        <p:spPr>
          <a:xfrm>
            <a:off x="2320925" y="3244334"/>
            <a:ext cx="4743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1673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-76200"/>
            <a:ext cx="8229600" cy="1143000"/>
          </a:xfrm>
        </p:spPr>
        <p:txBody>
          <a:bodyPr/>
          <a:lstStyle/>
          <a:p>
            <a:r>
              <a:rPr lang="en-US" dirty="0"/>
              <a:t>Topological Twisting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283845" y="1197262"/>
                <a:ext cx="850011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>
                    <a:solidFill>
                      <a:srgbClr val="7030A0"/>
                    </a:solidFill>
                  </a:rPr>
                  <a:t>For an astutely chosen background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40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𝑆𝑈</m:t>
                    </m:r>
                    <m:sSub>
                      <m:sSubPr>
                        <m:ctrlPr>
                          <a:rPr lang="en-US" sz="4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  <m:sub>
                        <m:r>
                          <a:rPr lang="en-US" sz="4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srgbClr val="7030A0"/>
                    </a:solidFill>
                  </a:rPr>
                  <a:t>-symmetry connection: </a:t>
                </a: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845" y="1197262"/>
                <a:ext cx="8500110" cy="1323439"/>
              </a:xfrm>
              <a:prstGeom prst="rect">
                <a:avLst/>
              </a:prstGeom>
              <a:blipFill>
                <a:blip r:embed="rId2"/>
                <a:stretch>
                  <a:fillRect t="-8257" b="-18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5602687-11BF-A94B-6B5A-C1E38CA66BCB}"/>
                  </a:ext>
                </a:extLst>
              </p:cNvPr>
              <p:cNvSpPr txBox="1"/>
              <p:nvPr/>
            </p:nvSpPr>
            <p:spPr>
              <a:xfrm>
                <a:off x="1409700" y="2746146"/>
                <a:ext cx="5715000" cy="586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𝑠𝑦𝑚𝑚𝑒𝑡𝑟𝑦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∼ 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+, 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𝐿𝐶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5602687-11BF-A94B-6B5A-C1E38CA66B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700" y="2746146"/>
                <a:ext cx="5715000" cy="586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29AF777-13D1-BBDD-C2F6-D5EEA452727D}"/>
                  </a:ext>
                </a:extLst>
              </p:cNvPr>
              <p:cNvSpPr txBox="1"/>
              <p:nvPr/>
            </p:nvSpPr>
            <p:spPr>
              <a:xfrm>
                <a:off x="609600" y="3783479"/>
                <a:ext cx="7848600" cy="6674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=2 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𝑆𝑌𝑀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   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+∫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𝑢𝑣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𝑇𝑟</m:t>
                      </m:r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29AF777-13D1-BBDD-C2F6-D5EEA45272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783479"/>
                <a:ext cx="7848600" cy="6674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F10E0FE5-6831-23FF-B18C-B2140AA5D4DF}"/>
              </a:ext>
            </a:extLst>
          </p:cNvPr>
          <p:cNvSpPr txBox="1"/>
          <p:nvPr/>
        </p:nvSpPr>
        <p:spPr>
          <a:xfrm>
            <a:off x="457200" y="5060573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</a:rPr>
              <a:t>It is useful to rephrase topological twisting in terms of ``reduction of structure group’’ </a:t>
            </a:r>
          </a:p>
        </p:txBody>
      </p:sp>
    </p:spTree>
    <p:extLst>
      <p:ext uri="{BB962C8B-B14F-4D97-AF65-F5344CB8AC3E}">
        <p14:creationId xmlns:p14="http://schemas.microsoft.com/office/powerpoint/2010/main" val="350674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6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2CAB6D-9192-82BA-9BF5-6AC37F4A5B47}"/>
              </a:ext>
            </a:extLst>
          </p:cNvPr>
          <p:cNvSpPr txBox="1"/>
          <p:nvPr/>
        </p:nvSpPr>
        <p:spPr>
          <a:xfrm>
            <a:off x="1143000" y="381000"/>
            <a:ext cx="708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Reduction Of Structure Group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787101A-EDEC-1B70-D2EF-E899D9457696}"/>
                  </a:ext>
                </a:extLst>
              </p:cNvPr>
              <p:cNvSpPr txBox="1"/>
              <p:nvPr/>
            </p:nvSpPr>
            <p:spPr>
              <a:xfrm>
                <a:off x="0" y="1524000"/>
                <a:ext cx="35052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4000" b="0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787101A-EDEC-1B70-D2EF-E899D94576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24000"/>
                <a:ext cx="3505200" cy="7078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AE6177BC-BFE4-99E3-0BB0-485E88E53CFE}"/>
              </a:ext>
            </a:extLst>
          </p:cNvPr>
          <p:cNvSpPr txBox="1"/>
          <p:nvPr/>
        </p:nvSpPr>
        <p:spPr>
          <a:xfrm>
            <a:off x="3657600" y="1621711"/>
            <a:ext cx="576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Homomorphism of groups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69B542D-1AE2-14B5-22EF-475DCAC3F40E}"/>
                  </a:ext>
                </a:extLst>
              </p:cNvPr>
              <p:cNvSpPr txBox="1"/>
              <p:nvPr/>
            </p:nvSpPr>
            <p:spPr>
              <a:xfrm>
                <a:off x="152400" y="2828835"/>
                <a:ext cx="88392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C00000"/>
                    </a:solidFill>
                  </a:rPr>
                  <a:t>Given a principal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>
                    <a:solidFill>
                      <a:srgbClr val="C00000"/>
                    </a:solidFill>
                  </a:rPr>
                  <a:t>bundle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>
                    <a:solidFill>
                      <a:srgbClr val="C00000"/>
                    </a:solidFill>
                  </a:rPr>
                  <a:t> we can </a:t>
                </a:r>
              </a:p>
              <a:p>
                <a:r>
                  <a:rPr lang="en-US" sz="3600" dirty="0">
                    <a:solidFill>
                      <a:srgbClr val="C00000"/>
                    </a:solidFill>
                  </a:rPr>
                  <a:t>form an associated principal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>
                    <a:solidFill>
                      <a:srgbClr val="C00000"/>
                    </a:solidFill>
                  </a:rPr>
                  <a:t>bundle 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69B542D-1AE2-14B5-22EF-475DCAC3F4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2828835"/>
                <a:ext cx="8839200" cy="1200329"/>
              </a:xfrm>
              <a:prstGeom prst="rect">
                <a:avLst/>
              </a:prstGeom>
              <a:blipFill>
                <a:blip r:embed="rId3"/>
                <a:stretch>
                  <a:fillRect l="-2069" t="-7614" b="-18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4764384-DB84-A6ED-0D94-934603E1358A}"/>
                  </a:ext>
                </a:extLst>
              </p:cNvPr>
              <p:cNvSpPr txBox="1"/>
              <p:nvPr/>
            </p:nvSpPr>
            <p:spPr>
              <a:xfrm>
                <a:off x="-76200" y="4217098"/>
                <a:ext cx="5410200" cy="6957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sub>
                      </m:sSub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4764384-DB84-A6ED-0D94-934603E135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6200" y="4217098"/>
                <a:ext cx="5410200" cy="69570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6B430D1-3C04-B51A-D5C7-298088B2B648}"/>
                  </a:ext>
                </a:extLst>
              </p:cNvPr>
              <p:cNvSpPr txBox="1"/>
              <p:nvPr/>
            </p:nvSpPr>
            <p:spPr>
              <a:xfrm>
                <a:off x="4660900" y="4285339"/>
                <a:ext cx="4876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smtClean="0">
                              <a:solidFill>
                                <a:srgbClr val="DF09C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DF09C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DF09C7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DF09C7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DF09C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DF09C7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DF09C7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rgbClr val="DF09C7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DF09C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DF09C7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DF09C7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solidFill>
                            <a:srgbClr val="DF09C7"/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DF09C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DF09C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DF09C7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DF09C7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rgbClr val="DF09C7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rgbClr val="DF09C7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DF09C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DF09C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DF09C7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DF09C7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DF09C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DF09C7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DF09C7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DF09C7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6B430D1-3C04-B51A-D5C7-298088B2B6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0900" y="4285339"/>
                <a:ext cx="487680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7322784-7519-DF95-027F-387E6ECF3336}"/>
                  </a:ext>
                </a:extLst>
              </p:cNvPr>
              <p:cNvSpPr txBox="1"/>
              <p:nvPr/>
            </p:nvSpPr>
            <p:spPr>
              <a:xfrm>
                <a:off x="-76200" y="5334000"/>
                <a:ext cx="9296400" cy="1200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solidFill>
                      <a:srgbClr val="7030A0"/>
                    </a:solidFill>
                  </a:rPr>
                  <a:t>Transition functions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𝛼𝛽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𝛼𝛽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en-US" sz="3200" dirty="0">
                    <a:solidFill>
                      <a:srgbClr val="7030A0"/>
                    </a:solidFill>
                  </a:rPr>
                  <a:t>map to new transition functions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𝛼𝛽</m:t>
                            </m:r>
                          </m:sub>
                        </m:sSub>
                      </m:e>
                    </m:d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𝛼𝛽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7322784-7519-DF95-027F-387E6ECF33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6200" y="5334000"/>
                <a:ext cx="9296400" cy="1200200"/>
              </a:xfrm>
              <a:prstGeom prst="rect">
                <a:avLst/>
              </a:prstGeom>
              <a:blipFill>
                <a:blip r:embed="rId6"/>
                <a:stretch>
                  <a:fillRect t="-6091" b="-12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0864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7475"/>
            <a:ext cx="9296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Glorious History Of </a:t>
            </a:r>
            <a:br>
              <a:rPr lang="en-US" dirty="0"/>
            </a:br>
            <a:r>
              <a:rPr lang="en-US" dirty="0"/>
              <a:t>4d Field Theory &amp; Four-Manifold Topology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524964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Instantons (BPST)  (1975)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-41034" y="2522805"/>
                <a:ext cx="700063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Donaldson invariants (1982)  </a:t>
                </a: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1034" y="2522805"/>
                <a:ext cx="7000634" cy="707886"/>
              </a:xfrm>
              <a:prstGeom prst="rect">
                <a:avLst/>
              </a:prstGeom>
              <a:blipFill>
                <a:blip r:embed="rId3"/>
                <a:stretch>
                  <a:fillRect l="-1480" t="-15517" r="-2089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Arrow 4"/>
          <p:cNvSpPr/>
          <p:nvPr/>
        </p:nvSpPr>
        <p:spPr>
          <a:xfrm>
            <a:off x="6864604" y="163335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6896100" y="270528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24123" y="3457161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TQFT (1988)</a:t>
            </a:r>
          </a:p>
        </p:txBody>
      </p:sp>
      <p:sp>
        <p:nvSpPr>
          <p:cNvPr id="8" name="Right Arrow 7"/>
          <p:cNvSpPr/>
          <p:nvPr/>
        </p:nvSpPr>
        <p:spPr>
          <a:xfrm>
            <a:off x="4800600" y="358898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59075" y="4363568"/>
            <a:ext cx="8845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Seiberg</a:t>
            </a:r>
            <a:r>
              <a:rPr lang="en-US" sz="4000" dirty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-Witten Invariants (1994) 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1505881" y="540903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727727" y="5326365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F04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Revolution of 1995</a:t>
            </a:r>
          </a:p>
        </p:txBody>
      </p:sp>
    </p:spTree>
    <p:extLst>
      <p:ext uri="{BB962C8B-B14F-4D97-AF65-F5344CB8AC3E}">
        <p14:creationId xmlns:p14="http://schemas.microsoft.com/office/powerpoint/2010/main" val="481597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  <p:bldP spid="7" grpId="0"/>
      <p:bldP spid="8" grpId="0" animBg="1"/>
      <p:bldP spid="9" grpId="0"/>
      <p:bldP spid="10" grpId="0" animBg="1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FCE6838-02FC-81E0-9809-5AC4FBCDC0AC}"/>
              </a:ext>
            </a:extLst>
          </p:cNvPr>
          <p:cNvSpPr txBox="1"/>
          <p:nvPr/>
        </p:nvSpPr>
        <p:spPr>
          <a:xfrm>
            <a:off x="685800" y="304800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Reduction Of Structure Group (RSG) 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D7EEE7F-AF96-6778-B6A0-AEA5CE38F163}"/>
                  </a:ext>
                </a:extLst>
              </p:cNvPr>
              <p:cNvSpPr txBox="1"/>
              <p:nvPr/>
            </p:nvSpPr>
            <p:spPr>
              <a:xfrm>
                <a:off x="-38100" y="1379597"/>
                <a:ext cx="9220200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srgbClr val="0000FF"/>
                    </a:solidFill>
                  </a:rPr>
                  <a:t>We say a principal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32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b="1" dirty="0">
                    <a:solidFill>
                      <a:srgbClr val="0000FF"/>
                    </a:solidFill>
                  </a:rPr>
                  <a:t>bundle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32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32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32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b="1" dirty="0">
                    <a:solidFill>
                      <a:srgbClr val="0000FF"/>
                    </a:solidFill>
                  </a:rPr>
                  <a:t> </a:t>
                </a:r>
              </a:p>
              <a:p>
                <a:pPr algn="ctr"/>
                <a:r>
                  <a:rPr lang="en-US" sz="3200" b="1" dirty="0">
                    <a:solidFill>
                      <a:srgbClr val="0000FF"/>
                    </a:solidFill>
                  </a:rPr>
                  <a:t>``admits a Reduction of Structure Group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3200" b="1" dirty="0">
                    <a:solidFill>
                      <a:srgbClr val="0000FF"/>
                    </a:solidFill>
                  </a:rPr>
                  <a:t> via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𝝋</m:t>
                    </m:r>
                    <m:r>
                      <a:rPr lang="en-US" sz="32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b="1" dirty="0">
                    <a:solidFill>
                      <a:srgbClr val="0000FF"/>
                    </a:solidFill>
                  </a:rPr>
                  <a:t>‘’   if it is in the image of this map (functor) </a:t>
                </a:r>
              </a:p>
              <a:p>
                <a:pPr algn="ctr"/>
                <a:r>
                  <a:rPr lang="en-US" sz="3200" b="1" dirty="0">
                    <a:solidFill>
                      <a:srgbClr val="0000FF"/>
                    </a:solidFill>
                  </a:rPr>
                  <a:t>(up to isomorphism) 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D7EEE7F-AF96-6778-B6A0-AEA5CE38F1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8100" y="1379597"/>
                <a:ext cx="9220200" cy="2062103"/>
              </a:xfrm>
              <a:prstGeom prst="rect">
                <a:avLst/>
              </a:prstGeom>
              <a:blipFill>
                <a:blip r:embed="rId2"/>
                <a:stretch>
                  <a:fillRect l="-1653" t="-3540" r="-4630" b="-85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200A831-BA15-E243-00BD-55CA897F16CA}"/>
                  </a:ext>
                </a:extLst>
              </p:cNvPr>
              <p:cNvSpPr txBox="1"/>
              <p:nvPr/>
            </p:nvSpPr>
            <p:spPr>
              <a:xfrm>
                <a:off x="266700" y="3808611"/>
                <a:ext cx="8610600" cy="695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>
                    <a:solidFill>
                      <a:srgbClr val="00B050"/>
                    </a:solidFill>
                  </a:rPr>
                  <a:t> has transition functions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3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</m:e>
                      <m:sub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𝛼𝛽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𝛼𝛽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3600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200A831-BA15-E243-00BD-55CA897F16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" y="3808611"/>
                <a:ext cx="8610600" cy="695640"/>
              </a:xfrm>
              <a:prstGeom prst="rect">
                <a:avLst/>
              </a:prstGeom>
              <a:blipFill>
                <a:blip r:embed="rId3"/>
                <a:stretch>
                  <a:fillRect t="-13158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5B253A4-28A3-C60D-73F1-9A8D1BDBAC3C}"/>
                  </a:ext>
                </a:extLst>
              </p:cNvPr>
              <p:cNvSpPr txBox="1"/>
              <p:nvPr/>
            </p:nvSpPr>
            <p:spPr>
              <a:xfrm>
                <a:off x="266700" y="4769886"/>
                <a:ext cx="8724900" cy="6286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00B050"/>
                    </a:solidFill>
                  </a:rPr>
                  <a:t>We can find functions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𝛼𝛽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𝛼𝛽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3200" dirty="0">
                    <a:solidFill>
                      <a:srgbClr val="00B050"/>
                    </a:solidFill>
                  </a:rPr>
                  <a:t>such that 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5B253A4-28A3-C60D-73F1-9A8D1BDBAC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" y="4769886"/>
                <a:ext cx="8724900" cy="628634"/>
              </a:xfrm>
              <a:prstGeom prst="rect">
                <a:avLst/>
              </a:prstGeom>
              <a:blipFill>
                <a:blip r:embed="rId4"/>
                <a:stretch>
                  <a:fillRect l="-1817" t="-11538" b="-240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A2ECF11-6566-D2D7-B60C-44EBAF5B9527}"/>
                  </a:ext>
                </a:extLst>
              </p:cNvPr>
              <p:cNvSpPr txBox="1"/>
              <p:nvPr/>
            </p:nvSpPr>
            <p:spPr>
              <a:xfrm>
                <a:off x="-152400" y="5709123"/>
                <a:ext cx="4152900" cy="8067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acc>
                        </m:e>
                        <m:sub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𝛼𝛽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𝜑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𝛼𝛽</m:t>
                              </m:r>
                            </m:sub>
                          </m:sSub>
                        </m:e>
                      </m:d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</m:oMath>
                  </m:oMathPara>
                </a14:m>
                <a:endParaRPr lang="en-US" sz="40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A2ECF11-6566-D2D7-B60C-44EBAF5B95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2400" y="5709123"/>
                <a:ext cx="4152900" cy="80675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A20D6E3B-68BF-6C7C-CF8F-5B9401217D5C}"/>
              </a:ext>
            </a:extLst>
          </p:cNvPr>
          <p:cNvSpPr txBox="1"/>
          <p:nvPr/>
        </p:nvSpPr>
        <p:spPr>
          <a:xfrm>
            <a:off x="3276599" y="5797241"/>
            <a:ext cx="12954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DF09C7"/>
                </a:solidFill>
              </a:rPr>
              <a:t>AND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C179D41-0312-FBFF-B2B1-F74E78D7B874}"/>
                  </a:ext>
                </a:extLst>
              </p:cNvPr>
              <p:cNvSpPr txBox="1"/>
              <p:nvPr/>
            </p:nvSpPr>
            <p:spPr>
              <a:xfrm>
                <a:off x="4406898" y="5840614"/>
                <a:ext cx="4584702" cy="695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𝛼𝛽</m:t>
                          </m:r>
                        </m:sub>
                      </m:sSub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𝛽𝛾</m:t>
                          </m:r>
                        </m:sub>
                      </m:sSub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𝛾𝛼</m:t>
                          </m:r>
                        </m:sub>
                      </m:sSub>
                      <m:d>
                        <m:d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b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36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C179D41-0312-FBFF-B2B1-F74E78D7B8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6898" y="5840614"/>
                <a:ext cx="4584702" cy="69564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976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05B8A-A27D-3A55-B4FA-FF41FA792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Examples Of RSG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CBD0F4E-1D32-57A2-3B03-6B6E3900A8EE}"/>
                  </a:ext>
                </a:extLst>
              </p:cNvPr>
              <p:cNvSpPr txBox="1"/>
              <p:nvPr/>
            </p:nvSpPr>
            <p:spPr>
              <a:xfrm>
                <a:off x="495300" y="1632846"/>
                <a:ext cx="815340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 algn="ctr">
                  <a:buAutoNum type="arabicPeriod"/>
                </a:pPr>
                <a:r>
                  <a:rPr lang="en-US" sz="3200" dirty="0">
                    <a:solidFill>
                      <a:srgbClr val="0000FF"/>
                    </a:solidFill>
                  </a:rPr>
                  <a:t>A Riemannian metric on an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>
                    <a:solidFill>
                      <a:srgbClr val="0000FF"/>
                    </a:solidFill>
                  </a:rPr>
                  <a:t>-manifold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rgbClr val="0000FF"/>
                    </a:solidFill>
                  </a:rPr>
                  <a:t> </a:t>
                </a:r>
                <a:r>
                  <a:rPr lang="en-US" sz="3200" b="1" i="1" u="sng" dirty="0">
                    <a:solidFill>
                      <a:srgbClr val="0000FF"/>
                    </a:solidFill>
                  </a:rPr>
                  <a:t>IS</a:t>
                </a:r>
                <a:r>
                  <a:rPr lang="en-US" sz="3200" dirty="0">
                    <a:solidFill>
                      <a:srgbClr val="0000FF"/>
                    </a:solidFill>
                  </a:rPr>
                  <a:t> </a:t>
                </a:r>
              </a:p>
              <a:p>
                <a:pPr algn="ctr"/>
                <a:r>
                  <a:rPr lang="en-US" sz="3200" dirty="0">
                    <a:solidFill>
                      <a:srgbClr val="0000FF"/>
                    </a:solidFill>
                  </a:rPr>
                  <a:t> an RSG of the frame bundle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𝐹𝑟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rgbClr val="0000FF"/>
                    </a:solidFill>
                  </a:rPr>
                  <a:t> via 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CBD0F4E-1D32-57A2-3B03-6B6E3900A8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" y="1632846"/>
                <a:ext cx="8153400" cy="1077218"/>
              </a:xfrm>
              <a:prstGeom prst="rect">
                <a:avLst/>
              </a:prstGeom>
              <a:blipFill>
                <a:blip r:embed="rId2"/>
                <a:stretch>
                  <a:fillRect l="-1719" t="-8475" r="-1644" b="-18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E8E5099-7185-95B6-2905-F1AED1833B31}"/>
                  </a:ext>
                </a:extLst>
              </p:cNvPr>
              <p:cNvSpPr txBox="1"/>
              <p:nvPr/>
            </p:nvSpPr>
            <p:spPr>
              <a:xfrm>
                <a:off x="1397000" y="3073804"/>
                <a:ext cx="64008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𝐺𝐿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</m:d>
                    </m:oMath>
                  </m:oMathPara>
                </a14:m>
                <a:endParaRPr lang="en-US" sz="4000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E8E5099-7185-95B6-2905-F1AED1833B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7000" y="3073804"/>
                <a:ext cx="6400800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49365BC-94C9-2602-ED7B-D60215609377}"/>
                  </a:ext>
                </a:extLst>
              </p:cNvPr>
              <p:cNvSpPr txBox="1"/>
              <p:nvPr/>
            </p:nvSpPr>
            <p:spPr>
              <a:xfrm>
                <a:off x="0" y="4145430"/>
                <a:ext cx="9347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2. An orientation </a:t>
                </a:r>
                <a:r>
                  <a:rPr lang="en-US" sz="2800" b="1" i="1" u="sng" dirty="0">
                    <a:solidFill>
                      <a:srgbClr val="FF0000"/>
                    </a:solidFill>
                  </a:rPr>
                  <a:t>IS</a:t>
                </a:r>
                <a:r>
                  <a:rPr lang="en-US" sz="2800" dirty="0">
                    <a:solidFill>
                      <a:srgbClr val="FF0000"/>
                    </a:solidFill>
                  </a:rPr>
                  <a:t>  an RSG of the  frame bundle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𝐹𝑟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via 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49365BC-94C9-2602-ED7B-D602156093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45430"/>
                <a:ext cx="9347200" cy="523220"/>
              </a:xfrm>
              <a:prstGeom prst="rect">
                <a:avLst/>
              </a:prstGeom>
              <a:blipFill>
                <a:blip r:embed="rId4"/>
                <a:stretch>
                  <a:fillRect l="-1305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C4E8D51-89E6-703D-F44F-67B151A4E50F}"/>
                  </a:ext>
                </a:extLst>
              </p:cNvPr>
              <p:cNvSpPr txBox="1"/>
              <p:nvPr/>
            </p:nvSpPr>
            <p:spPr>
              <a:xfrm>
                <a:off x="1473200" y="5155501"/>
                <a:ext cx="64008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sSup>
                        <m:sSup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d>
                        <m:d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</m:d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𝐺𝐿</m:t>
                      </m:r>
                      <m:d>
                        <m:d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</m:d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C4E8D51-89E6-703D-F44F-67B151A4E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3200" y="5155501"/>
                <a:ext cx="6400800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9247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05B8A-A27D-3A55-B4FA-FF41FA792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Examples Of RSG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1660B3E-1F7B-C297-DC0D-2F76CEB5CC76}"/>
                  </a:ext>
                </a:extLst>
              </p:cNvPr>
              <p:cNvSpPr txBox="1"/>
              <p:nvPr/>
            </p:nvSpPr>
            <p:spPr>
              <a:xfrm>
                <a:off x="-177800" y="1099397"/>
                <a:ext cx="9347200" cy="2306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solidFill>
                      <a:srgbClr val="C00000"/>
                    </a:solidFill>
                  </a:rPr>
                  <a:t>3. An almost complex structure </a:t>
                </a:r>
              </a:p>
              <a:p>
                <a:pPr algn="ctr"/>
                <a:r>
                  <a:rPr lang="en-US" sz="3200" dirty="0">
                    <a:solidFill>
                      <a:srgbClr val="C00000"/>
                    </a:solidFill>
                  </a:rPr>
                  <a:t>(compatible with a metric + orientation) </a:t>
                </a:r>
              </a:p>
              <a:p>
                <a:pPr algn="ctr"/>
                <a:r>
                  <a:rPr lang="en-US" sz="3200" dirty="0">
                    <a:solidFill>
                      <a:srgbClr val="C00000"/>
                    </a:solidFill>
                  </a:rPr>
                  <a:t> </a:t>
                </a:r>
                <a:r>
                  <a:rPr lang="en-US" sz="3200" b="1" i="1" u="sng" dirty="0">
                    <a:solidFill>
                      <a:srgbClr val="C00000"/>
                    </a:solidFill>
                  </a:rPr>
                  <a:t>IS</a:t>
                </a:r>
                <a:r>
                  <a:rPr lang="en-US" sz="3200" dirty="0">
                    <a:solidFill>
                      <a:srgbClr val="C00000"/>
                    </a:solidFill>
                  </a:rPr>
                  <a:t>  an RSG of the bundle of  oriented ON frames via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𝑆𝑂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1660B3E-1F7B-C297-DC0D-2F76CEB5CC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7800" y="1099397"/>
                <a:ext cx="9347200" cy="2306657"/>
              </a:xfrm>
              <a:prstGeom prst="rect">
                <a:avLst/>
              </a:prstGeom>
              <a:blipFill>
                <a:blip r:embed="rId2"/>
                <a:stretch>
                  <a:fillRect t="-3430" r="-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CACD569-3E18-D87C-690F-FB23C18FCBBB}"/>
                  </a:ext>
                </a:extLst>
              </p:cNvPr>
              <p:cNvSpPr txBox="1"/>
              <p:nvPr/>
            </p:nvSpPr>
            <p:spPr>
              <a:xfrm>
                <a:off x="279400" y="3966842"/>
                <a:ext cx="855980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solidFill>
                      <a:srgbClr val="0000FF"/>
                    </a:solidFill>
                  </a:rPr>
                  <a:t>4. A 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𝑆𝑝𝑖</m:t>
                    </m:r>
                    <m:sSup>
                      <m:sSupPr>
                        <m:ctrlPr>
                          <a:rPr lang="en-US" sz="3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3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rgbClr val="0000FF"/>
                    </a:solidFill>
                  </a:rPr>
                  <a:t>-structure </a:t>
                </a:r>
                <a:r>
                  <a:rPr lang="en-US" sz="3200" b="1" i="1" u="sng" dirty="0">
                    <a:solidFill>
                      <a:srgbClr val="0000FF"/>
                    </a:solidFill>
                  </a:rPr>
                  <a:t>IS</a:t>
                </a:r>
                <a:r>
                  <a:rPr lang="en-US" sz="3200" dirty="0">
                    <a:solidFill>
                      <a:srgbClr val="0000FF"/>
                    </a:solidFill>
                  </a:rPr>
                  <a:t>  an RSG of the bundle of  </a:t>
                </a:r>
              </a:p>
              <a:p>
                <a:pPr algn="ctr"/>
                <a:r>
                  <a:rPr lang="en-US" sz="3200" dirty="0">
                    <a:solidFill>
                      <a:srgbClr val="0000FF"/>
                    </a:solidFill>
                  </a:rPr>
                  <a:t>oriented ON frames via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200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CACD569-3E18-D87C-690F-FB23C18FCB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400" y="3966842"/>
                <a:ext cx="8559800" cy="1077218"/>
              </a:xfrm>
              <a:prstGeom prst="rect">
                <a:avLst/>
              </a:prstGeom>
              <a:blipFill>
                <a:blip r:embed="rId3"/>
                <a:stretch>
                  <a:fillRect t="-6818" r="-1353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6F55FCC-21FC-05F3-188C-83D958397154}"/>
                  </a:ext>
                </a:extLst>
              </p:cNvPr>
              <p:cNvSpPr txBox="1"/>
              <p:nvPr/>
            </p:nvSpPr>
            <p:spPr>
              <a:xfrm>
                <a:off x="292100" y="5410200"/>
                <a:ext cx="8559800" cy="12581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𝑆𝑝𝑖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</m:sSup>
                      <m:d>
                        <m:d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≔ </m:t>
                      </m:r>
                      <m:f>
                        <m:f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𝑆𝑝𝑖𝑛</m:t>
                          </m:r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ℤ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→  </m:t>
                      </m:r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𝑆𝑂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6F55FCC-21FC-05F3-188C-83D9583971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100" y="5410200"/>
                <a:ext cx="8559800" cy="12581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613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FCE6838-02FC-81E0-9809-5AC4FBCDC0AC}"/>
              </a:ext>
            </a:extLst>
          </p:cNvPr>
          <p:cNvSpPr txBox="1"/>
          <p:nvPr/>
        </p:nvSpPr>
        <p:spPr>
          <a:xfrm>
            <a:off x="685800" y="304800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Reduction Of Structure Group (RSG)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954C94-EA3A-D99A-643E-F73D46AF61BB}"/>
              </a:ext>
            </a:extLst>
          </p:cNvPr>
          <p:cNvSpPr txBox="1"/>
          <p:nvPr/>
        </p:nvSpPr>
        <p:spPr>
          <a:xfrm>
            <a:off x="-228600" y="1905000"/>
            <a:ext cx="9220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RGS extends to category of </a:t>
            </a:r>
          </a:p>
          <a:p>
            <a:pPr algn="ctr"/>
            <a:r>
              <a:rPr lang="en-US" sz="4400" dirty="0">
                <a:solidFill>
                  <a:srgbClr val="FF0000"/>
                </a:solidFill>
              </a:rPr>
              <a:t>bundles with connection: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B52636B-DE67-E4CF-0147-2A02386F97CA}"/>
                  </a:ext>
                </a:extLst>
              </p:cNvPr>
              <p:cNvSpPr txBox="1"/>
              <p:nvPr/>
            </p:nvSpPr>
            <p:spPr>
              <a:xfrm>
                <a:off x="2895600" y="3810000"/>
                <a:ext cx="29718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0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4000" dirty="0">
                    <a:solidFill>
                      <a:srgbClr val="0000FF"/>
                    </a:solidFill>
                  </a:rPr>
                  <a:t> on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000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B52636B-DE67-E4CF-0147-2A02386F97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3810000"/>
                <a:ext cx="2971800" cy="707886"/>
              </a:xfrm>
              <a:prstGeom prst="rect">
                <a:avLst/>
              </a:prstGeom>
              <a:blipFill>
                <a:blip r:embed="rId2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DF858DB-3485-0B65-798A-040D412A77E4}"/>
                  </a:ext>
                </a:extLst>
              </p:cNvPr>
              <p:cNvSpPr txBox="1"/>
              <p:nvPr/>
            </p:nvSpPr>
            <p:spPr>
              <a:xfrm>
                <a:off x="762000" y="5257800"/>
                <a:ext cx="6934200" cy="762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⇒   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d>
                        <m:d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4000" b="0" i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𝑜𝑛</m:t>
                      </m:r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4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4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4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</m:e>
                        <m:sub>
                          <m:r>
                            <a:rPr lang="en-US" sz="4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sub>
                      </m:sSub>
                      <m:sSub>
                        <m:sSubPr>
                          <m:ctrlPr>
                            <a:rPr lang="en-US" sz="4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4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4000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DF858DB-3485-0B65-798A-040D412A77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5257800"/>
                <a:ext cx="6934200" cy="76277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235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B6CDD-03AA-76D5-3BD1-3502839F7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6200"/>
            <a:ext cx="8229600" cy="1143000"/>
          </a:xfrm>
        </p:spPr>
        <p:txBody>
          <a:bodyPr/>
          <a:lstStyle/>
          <a:p>
            <a:r>
              <a:rPr lang="en-US" dirty="0"/>
              <a:t>Topological Twisting As RSG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0026FD8-96AA-7674-4DDA-45F439640F83}"/>
                  </a:ext>
                </a:extLst>
              </p:cNvPr>
              <p:cNvSpPr txBox="1"/>
              <p:nvPr/>
            </p:nvSpPr>
            <p:spPr>
              <a:xfrm>
                <a:off x="533400" y="2046388"/>
                <a:ext cx="8229600" cy="13796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0000FF"/>
                    </a:solidFill>
                  </a:rPr>
                  <a:t>Background fields 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 </m:t>
                    </m:r>
                  </m:oMath>
                </a14:m>
                <a:r>
                  <a:rPr lang="en-US" sz="32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𝑆𝑈</m:t>
                    </m:r>
                    <m:d>
                      <m:dPr>
                        <m:ctrlPr>
                          <a:rPr lang="en-US" sz="3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sz="3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rgbClr val="0000FF"/>
                    </a:solidFill>
                  </a:rPr>
                  <a:t> SYM: </a:t>
                </a:r>
              </a:p>
              <a:p>
                <a:r>
                  <a:rPr lang="en-US" sz="3200" dirty="0">
                    <a:solidFill>
                      <a:srgbClr val="0000FF"/>
                    </a:solidFill>
                  </a:rPr>
                  <a:t>A connection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𝑝h𝑦𝑠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𝑆𝑝𝑖𝑛</m:t>
                        </m:r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𝑆𝑈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sz="32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num>
                      <m:den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⟨ </m:t>
                        </m:r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−1,−1, −1 </m:t>
                            </m:r>
                          </m:e>
                        </m:d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⟩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0026FD8-96AA-7674-4DDA-45F439640F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046388"/>
                <a:ext cx="8229600" cy="1379673"/>
              </a:xfrm>
              <a:prstGeom prst="rect">
                <a:avLst/>
              </a:prstGeom>
              <a:blipFill>
                <a:blip r:embed="rId2"/>
                <a:stretch>
                  <a:fillRect l="-1926" t="-5310" b="-2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304769D-BE54-CFE5-29FD-404B4A2868CE}"/>
                  </a:ext>
                </a:extLst>
              </p:cNvPr>
              <p:cNvSpPr txBox="1"/>
              <p:nvPr/>
            </p:nvSpPr>
            <p:spPr>
              <a:xfrm>
                <a:off x="-76200" y="3538791"/>
                <a:ext cx="8839200" cy="11176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  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𝑆𝑂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𝑆𝑈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lang="en-US" sz="3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𝑆𝑈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lang="en-US" sz="3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begChr m:val="⟨"/>
                              <m:endChr m:val="⟩"/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−1,−1</m:t>
                                  </m:r>
                                </m:e>
                              </m:d>
                            </m:e>
                          </m:d>
                        </m:den>
                      </m:f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→  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𝑝h𝑦𝑠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304769D-BE54-CFE5-29FD-404B4A2868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6200" y="3538791"/>
                <a:ext cx="8839200" cy="11176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ED17697-DB2C-E2C3-994D-37003D58D709}"/>
                  </a:ext>
                </a:extLst>
              </p:cNvPr>
              <p:cNvSpPr txBox="1"/>
              <p:nvPr/>
            </p:nvSpPr>
            <p:spPr>
              <a:xfrm>
                <a:off x="762000" y="4995610"/>
                <a:ext cx="6934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𝜑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sz="3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3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sz="3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d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ED17697-DB2C-E2C3-994D-37003D58D7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4995610"/>
                <a:ext cx="6934200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273ED18-1492-4292-57B3-FD6AF3A6A71A}"/>
                  </a:ext>
                </a:extLst>
              </p:cNvPr>
              <p:cNvSpPr txBox="1"/>
              <p:nvPr/>
            </p:nvSpPr>
            <p:spPr>
              <a:xfrm>
                <a:off x="330200" y="5867400"/>
                <a:ext cx="8839200" cy="9555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∇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𝐿𝐶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   </m:t>
                    </m:r>
                  </m:oMath>
                </a14:m>
                <a:r>
                  <a:rPr lang="en-US" sz="2800" dirty="0">
                    <a:solidFill>
                      <a:srgbClr val="7030A0"/>
                    </a:solidFill>
                  </a:rPr>
                  <a:t>background fields (for ``0-form symmetry’’) </a:t>
                </a:r>
              </a:p>
              <a:p>
                <a:pPr algn="ctr"/>
                <a:r>
                  <a:rPr lang="en-US" sz="2800" dirty="0">
                    <a:solidFill>
                      <a:srgbClr val="7030A0"/>
                    </a:solidFill>
                  </a:rPr>
                  <a:t>of the physical theory 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273ED18-1492-4292-57B3-FD6AF3A6A7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200" y="5867400"/>
                <a:ext cx="8839200" cy="955518"/>
              </a:xfrm>
              <a:prstGeom prst="rect">
                <a:avLst/>
              </a:prstGeom>
              <a:blipFill>
                <a:blip r:embed="rId5"/>
                <a:stretch>
                  <a:fillRect t="-6410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CD532CB2-05AD-5213-8C6F-FD34752DDAE8}"/>
              </a:ext>
            </a:extLst>
          </p:cNvPr>
          <p:cNvSpPr txBox="1"/>
          <p:nvPr/>
        </p:nvSpPr>
        <p:spPr>
          <a:xfrm>
            <a:off x="863600" y="1277989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Manschot</a:t>
            </a:r>
            <a:r>
              <a:rPr lang="en-US" dirty="0"/>
              <a:t>-Moore; </a:t>
            </a:r>
            <a:r>
              <a:rPr lang="en-US" dirty="0" err="1"/>
              <a:t>Cushing,Moore,Rocek,Saxena</a:t>
            </a:r>
            <a:r>
              <a:rPr lang="en-US" dirty="0"/>
              <a:t>; D. Freed, unpublished] </a:t>
            </a:r>
          </a:p>
        </p:txBody>
      </p:sp>
    </p:spTree>
    <p:extLst>
      <p:ext uri="{BB962C8B-B14F-4D97-AF65-F5344CB8AC3E}">
        <p14:creationId xmlns:p14="http://schemas.microsoft.com/office/powerpoint/2010/main" val="1812682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37160" y="209870"/>
                <a:ext cx="866013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FF0000"/>
                    </a:solidFill>
                  </a:rPr>
                  <a:t>Example: 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𝑆𝑈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>
                    <a:solidFill>
                      <a:srgbClr val="FF0000"/>
                    </a:solidFill>
                  </a:rPr>
                  <a:t> Symmetry group is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" y="209870"/>
                <a:ext cx="8660130" cy="646331"/>
              </a:xfrm>
              <a:prstGeom prst="rect">
                <a:avLst/>
              </a:prstGeom>
              <a:blipFill>
                <a:blip r:embed="rId3"/>
                <a:stretch>
                  <a:fillRect l="-2183" t="-14151" r="-1338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5560" y="1104967"/>
                <a:ext cx="9372600" cy="593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𝑝h𝑦𝑠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  ( 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𝑆𝑈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𝑆𝑈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𝑆𝑈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)/</m:t>
                    </m:r>
                  </m:oMath>
                </a14:m>
                <a:r>
                  <a:rPr lang="en-US" sz="32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𝒵</m:t>
                    </m:r>
                  </m:oMath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0" y="1104967"/>
                <a:ext cx="9372600" cy="5936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9060" y="2829201"/>
                <a:ext cx="8915400" cy="14872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>
                    <a:solidFill>
                      <a:srgbClr val="660C64"/>
                    </a:solidFill>
                  </a:rPr>
                  <a:t>There is </a:t>
                </a:r>
                <a:r>
                  <a:rPr lang="en-US" sz="3600" b="1" i="1" u="sng" dirty="0">
                    <a:solidFill>
                      <a:srgbClr val="660C64"/>
                    </a:solidFill>
                  </a:rPr>
                  <a:t>NO</a:t>
                </a:r>
                <a:r>
                  <a:rPr lang="en-US" sz="3600" dirty="0">
                    <a:solidFill>
                      <a:srgbClr val="660C64"/>
                    </a:solidFill>
                  </a:rPr>
                  <a:t> homomorphism from </a:t>
                </a:r>
              </a:p>
              <a:p>
                <a:pPr algn="ctr"/>
                <a:r>
                  <a:rPr lang="en-US" sz="3600" dirty="0">
                    <a:solidFill>
                      <a:srgbClr val="660C64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660C64"/>
                        </a:solidFill>
                        <a:latin typeface="Cambria Math" panose="02040503050406030204" pitchFamily="18" charset="0"/>
                      </a:rPr>
                      <m:t>𝑆𝑂</m:t>
                    </m:r>
                    <m:r>
                      <a:rPr lang="en-US" sz="3600" i="1" dirty="0" smtClean="0">
                        <a:solidFill>
                          <a:srgbClr val="660C64"/>
                        </a:solidFill>
                        <a:latin typeface="Cambria Math" panose="02040503050406030204" pitchFamily="18" charset="0"/>
                      </a:rPr>
                      <m:t>(4)</m:t>
                    </m:r>
                  </m:oMath>
                </a14:m>
                <a:r>
                  <a:rPr lang="en-US" sz="3600" dirty="0">
                    <a:solidFill>
                      <a:srgbClr val="660C64"/>
                    </a:solidFill>
                  </a:rPr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smtClean="0">
                            <a:solidFill>
                              <a:srgbClr val="660C6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660C64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660C64"/>
                            </a:solidFill>
                            <a:latin typeface="Cambria Math" panose="02040503050406030204" pitchFamily="18" charset="0"/>
                          </a:rPr>
                          <m:t>𝑝h𝑦𝑠</m:t>
                        </m:r>
                      </m:sup>
                    </m:sSup>
                  </m:oMath>
                </a14:m>
                <a:endParaRPr lang="en-US" sz="3600" dirty="0">
                  <a:solidFill>
                    <a:srgbClr val="660C64"/>
                  </a:solidFill>
                </a:endParaRPr>
              </a:p>
              <a:p>
                <a:pPr algn="ctr"/>
                <a:r>
                  <a:rPr lang="en-US" dirty="0">
                    <a:solidFill>
                      <a:srgbClr val="660C64"/>
                    </a:solidFill>
                  </a:rPr>
                  <a:t>(compatible with constraints on the morphism of Lie algebras)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" y="2829201"/>
                <a:ext cx="8915400" cy="1487267"/>
              </a:xfrm>
              <a:prstGeom prst="rect">
                <a:avLst/>
              </a:prstGeom>
              <a:blipFill>
                <a:blip r:embed="rId5"/>
                <a:stretch>
                  <a:fillRect t="-6148" b="-5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37160" y="4423130"/>
                <a:ext cx="9140190" cy="656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660C64"/>
                    </a:solidFill>
                  </a:rPr>
                  <a:t>There </a:t>
                </a:r>
                <a:r>
                  <a:rPr lang="en-US" sz="3600" b="1" i="1" u="sng" dirty="0">
                    <a:solidFill>
                      <a:srgbClr val="660C64"/>
                    </a:solidFill>
                  </a:rPr>
                  <a:t>IS</a:t>
                </a:r>
                <a:r>
                  <a:rPr lang="en-US" sz="3600" dirty="0">
                    <a:solidFill>
                      <a:srgbClr val="660C64"/>
                    </a:solidFill>
                  </a:rPr>
                  <a:t> a homomorphism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660C64"/>
                        </a:solidFill>
                        <a:latin typeface="Cambria Math" panose="02040503050406030204" pitchFamily="18" charset="0"/>
                      </a:rPr>
                      <m:t>𝑆𝑝𝑖</m:t>
                    </m:r>
                    <m:sSup>
                      <m:sSupPr>
                        <m:ctrlPr>
                          <a:rPr lang="en-US" sz="3600" b="0" i="1" smtClean="0">
                            <a:solidFill>
                              <a:srgbClr val="660C6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660C64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660C64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d>
                      <m:dPr>
                        <m:ctrlPr>
                          <a:rPr lang="en-US" sz="3600" b="0" i="1" smtClean="0">
                            <a:solidFill>
                              <a:srgbClr val="660C6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rgbClr val="660C64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sz="3600" b="0" i="1" smtClean="0">
                        <a:solidFill>
                          <a:srgbClr val="660C64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3600" b="0" i="1" smtClean="0">
                            <a:solidFill>
                              <a:srgbClr val="660C6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660C64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660C64"/>
                            </a:solidFill>
                            <a:latin typeface="Cambria Math" panose="02040503050406030204" pitchFamily="18" charset="0"/>
                          </a:rPr>
                          <m:t>𝑝h𝑦𝑠</m:t>
                        </m:r>
                        <m:r>
                          <a:rPr lang="en-US" sz="3600" b="0" i="1" smtClean="0">
                            <a:solidFill>
                              <a:srgbClr val="660C64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endParaRPr lang="en-US" sz="3600" dirty="0">
                  <a:solidFill>
                    <a:srgbClr val="660C64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" y="4423130"/>
                <a:ext cx="9140190" cy="656270"/>
              </a:xfrm>
              <a:prstGeom prst="rect">
                <a:avLst/>
              </a:prstGeom>
              <a:blipFill>
                <a:blip r:embed="rId6"/>
                <a:stretch>
                  <a:fillRect l="-2068" t="-13084" b="-35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-25400" y="5447078"/>
                <a:ext cx="937260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solidFill>
                      <a:srgbClr val="0000FF"/>
                    </a:solidFill>
                  </a:rPr>
                  <a:t>The twisted theory depends nontrivially on the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𝑆𝑝𝑖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rgbClr val="0000FF"/>
                    </a:solidFill>
                  </a:rPr>
                  <a:t> </a:t>
                </a:r>
                <a:r>
                  <a:rPr lang="en-US" sz="3200" i="1" u="sng" dirty="0">
                    <a:solidFill>
                      <a:srgbClr val="0000FF"/>
                    </a:solidFill>
                  </a:rPr>
                  <a:t>structure</a:t>
                </a:r>
                <a:r>
                  <a:rPr lang="en-US" sz="3200" dirty="0">
                    <a:solidFill>
                      <a:srgbClr val="0000FF"/>
                    </a:solidFill>
                  </a:rPr>
                  <a:t> on the 4-fold [</a:t>
                </a:r>
                <a:r>
                  <a:rPr lang="en-US" sz="3200" dirty="0" err="1">
                    <a:solidFill>
                      <a:srgbClr val="0000FF"/>
                    </a:solidFill>
                  </a:rPr>
                  <a:t>Manschot</a:t>
                </a:r>
                <a:r>
                  <a:rPr lang="en-US" sz="3200" dirty="0">
                    <a:solidFill>
                      <a:srgbClr val="0000FF"/>
                    </a:solidFill>
                  </a:rPr>
                  <a:t> &amp; Moore 2021]  </a:t>
                </a: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5400" y="5447078"/>
                <a:ext cx="9372600" cy="1077218"/>
              </a:xfrm>
              <a:prstGeom prst="rect">
                <a:avLst/>
              </a:prstGeom>
              <a:blipFill>
                <a:blip r:embed="rId7"/>
                <a:stretch>
                  <a:fillRect l="-325" t="-6818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83832" y="1965461"/>
                <a:ext cx="846391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𝒵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〈"/>
                          <m:endChr m:val="〉"/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−1,−1,−1,−1</m:t>
                              </m:r>
                            </m:e>
                          </m:d>
                        </m:e>
                      </m:d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≅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4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832" y="1965461"/>
                <a:ext cx="8463915" cy="7078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7144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E69C80B-CD8B-6990-DF2C-EFAC700C2CC9}"/>
              </a:ext>
            </a:extLst>
          </p:cNvPr>
          <p:cNvSpPr txBox="1"/>
          <p:nvPr/>
        </p:nvSpPr>
        <p:spPr>
          <a:xfrm>
            <a:off x="1371600" y="360059"/>
            <a:ext cx="64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WIP with Vivek Saxena and Ranveer Singh aims to generalize the picture to arbitrary </a:t>
            </a:r>
            <a:r>
              <a:rPr lang="en-US" sz="3200" dirty="0" err="1"/>
              <a:t>Lagrangian</a:t>
            </a:r>
            <a:r>
              <a:rPr lang="en-US" sz="3200" dirty="0"/>
              <a:t> N=2 theories.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3B6993-B992-4677-08E8-14D5A9EF2754}"/>
              </a:ext>
            </a:extLst>
          </p:cNvPr>
          <p:cNvSpPr txBox="1"/>
          <p:nvPr/>
        </p:nvSpPr>
        <p:spPr>
          <a:xfrm>
            <a:off x="698500" y="5600700"/>
            <a:ext cx="739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B050"/>
                </a:solidFill>
              </a:rPr>
              <a:t>Goal: Further generalization to arbitrary class S theories.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F497C31-6944-F631-7502-30CCC8BED06E}"/>
                  </a:ext>
                </a:extLst>
              </p:cNvPr>
              <p:cNvSpPr txBox="1"/>
              <p:nvPr/>
            </p:nvSpPr>
            <p:spPr>
              <a:xfrm>
                <a:off x="146050" y="2564703"/>
                <a:ext cx="8496300" cy="27699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>
                    <a:solidFill>
                      <a:srgbClr val="0000FF"/>
                    </a:solidFill>
                  </a:rPr>
                  <a:t>Conjecture:  Topological theory depends on a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𝑆𝑝𝑖𝑛</m:t>
                        </m:r>
                        <m:d>
                          <m:dPr>
                            <m:ctrlP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  <m:sSup>
                          <m:sSupPr>
                            <m:ctrlP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6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6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  <m:sup>
                            <m:sSub>
                              <m:sSubPr>
                                <m:ctrlPr>
                                  <a:rPr lang="en-US" sz="36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36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ℤ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36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>
                    <a:solidFill>
                      <a:srgbClr val="0000FF"/>
                    </a:solidFill>
                  </a:rPr>
                  <a:t>structure + </a:t>
                </a:r>
              </a:p>
              <a:p>
                <a:pPr algn="ctr"/>
                <a:r>
                  <a:rPr lang="en-US" sz="3600" dirty="0">
                    <a:solidFill>
                      <a:srgbClr val="0000FF"/>
                    </a:solidFill>
                  </a:rPr>
                  <a:t>restrictions on background gauge fields </a:t>
                </a:r>
              </a:p>
              <a:p>
                <a:pPr algn="ctr"/>
                <a:r>
                  <a:rPr lang="en-US" sz="3600" dirty="0">
                    <a:solidFill>
                      <a:srgbClr val="0000FF"/>
                    </a:solidFill>
                  </a:rPr>
                  <a:t>for ``1-form symmetries’’ 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F497C31-6944-F631-7502-30CCC8BED0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050" y="2564703"/>
                <a:ext cx="8496300" cy="2769925"/>
              </a:xfrm>
              <a:prstGeom prst="rect">
                <a:avLst/>
              </a:prstGeom>
              <a:blipFill>
                <a:blip r:embed="rId2"/>
                <a:stretch>
                  <a:fillRect l="-646" t="-3524" r="-1865" b="-74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9CE9E7AD-F0FA-CA22-18C6-D61BD5219A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7" y="334659"/>
            <a:ext cx="1278085" cy="12780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F9C876-6F57-D0A6-D0DD-76BDD4B25B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642" y="82215"/>
            <a:ext cx="1239985" cy="179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67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Do The Other (</a:t>
            </a:r>
            <a:r>
              <a:rPr lang="en-US" dirty="0" err="1"/>
              <a:t>Lagrangian</a:t>
            </a:r>
            <a:r>
              <a:rPr lang="en-US" dirty="0"/>
              <a:t>) Theories Compute?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7640" y="5486400"/>
            <a:ext cx="8804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 (instanton moduli space is a special case)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12700" y="1575762"/>
            <a:ext cx="907923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00FF"/>
                </a:solidFill>
              </a:rPr>
              <a:t>The path integral for topologically twisted </a:t>
            </a:r>
            <a:r>
              <a:rPr lang="en-US" sz="4400" dirty="0" err="1">
                <a:solidFill>
                  <a:srgbClr val="0000FF"/>
                </a:solidFill>
              </a:rPr>
              <a:t>Lagrangian</a:t>
            </a:r>
            <a:r>
              <a:rPr lang="en-US" sz="4400" dirty="0">
                <a:solidFill>
                  <a:srgbClr val="0000FF"/>
                </a:solidFill>
              </a:rPr>
              <a:t> theories localizes to intersection theory on </a:t>
            </a:r>
          </a:p>
          <a:p>
            <a:pPr algn="ctr"/>
            <a:r>
              <a:rPr lang="en-US" sz="4400" dirty="0">
                <a:solidFill>
                  <a:srgbClr val="0000FF"/>
                </a:solidFill>
              </a:rPr>
              <a:t>moduli space of the </a:t>
            </a:r>
          </a:p>
          <a:p>
            <a:pPr algn="ctr"/>
            <a:r>
              <a:rPr lang="en-US" sz="4400" dirty="0">
                <a:solidFill>
                  <a:srgbClr val="0000FF"/>
                </a:solidFill>
              </a:rPr>
              <a:t>Nonabelian </a:t>
            </a:r>
            <a:r>
              <a:rPr lang="en-US" sz="4400" dirty="0" err="1">
                <a:solidFill>
                  <a:srgbClr val="0000FF"/>
                </a:solidFill>
              </a:rPr>
              <a:t>Seiberg</a:t>
            </a:r>
            <a:r>
              <a:rPr lang="en-US" sz="4400" dirty="0">
                <a:solidFill>
                  <a:srgbClr val="0000FF"/>
                </a:solidFill>
              </a:rPr>
              <a:t>-Witten equations   </a:t>
            </a:r>
          </a:p>
        </p:txBody>
      </p:sp>
    </p:spTree>
    <p:extLst>
      <p:ext uri="{BB962C8B-B14F-4D97-AF65-F5344CB8AC3E}">
        <p14:creationId xmlns:p14="http://schemas.microsoft.com/office/powerpoint/2010/main" val="838556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7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How Twisted </a:t>
            </a:r>
            <a:r>
              <a:rPr lang="en-US" dirty="0" err="1"/>
              <a:t>Lagrangian</a:t>
            </a:r>
            <a:r>
              <a:rPr lang="en-US" dirty="0"/>
              <a:t> Theories Generalize Donaldson Invariants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810523" y="1510255"/>
                <a:ext cx="3393685" cy="6839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𝑍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〈"/>
                              <m:endChr m:val="〉"/>
                              <m:ctrlP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𝒪</m:t>
                                  </m:r>
                                  <m:d>
                                    <m:dPr>
                                      <m:ctrlPr>
                                        <a:rPr lang="en-US" sz="3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3600" b="0" i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Σ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𝒯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523" y="1510255"/>
                <a:ext cx="3393685" cy="6839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4191000" y="1249862"/>
                <a:ext cx="4346639" cy="12277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pHide m:val="on"/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ℳ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d>
                                <m:dPr>
                                  <m:ctrlP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\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Sigma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ℰ</m:t>
                          </m:r>
                        </m:e>
                      </m:nary>
                      <m:d>
                        <m:d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𝒱</m:t>
                          </m:r>
                        </m:e>
                      </m:d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1249862"/>
                <a:ext cx="4346639" cy="12277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46439" y="2496039"/>
                <a:ext cx="9144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FF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But now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ℳ</m:t>
                    </m:r>
                  </m:oMath>
                </a14:m>
                <a:r>
                  <a:rPr lang="en-US" sz="3600" dirty="0">
                    <a:solidFill>
                      <a:srgbClr val="FF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 is the moduli space of: 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439" y="2496039"/>
                <a:ext cx="9144000" cy="646331"/>
              </a:xfrm>
              <a:prstGeom prst="rect">
                <a:avLst/>
              </a:prstGeom>
              <a:blipFill>
                <a:blip r:embed="rId5"/>
                <a:stretch>
                  <a:fillRect l="-2000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29801" y="3324475"/>
                <a:ext cx="352378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𝐹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FF33CC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+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rgbClr val="FF33CC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0" i="1" smtClean="0">
                          <a:solidFill>
                            <a:srgbClr val="FF33CC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𝒟</m:t>
                      </m:r>
                      <m:r>
                        <a:rPr lang="en-US" sz="4000" b="0" i="1" smtClean="0">
                          <a:solidFill>
                            <a:srgbClr val="FF33CC"/>
                          </a:solidFill>
                          <a:latin typeface="Cambria Math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sz="4000" b="0" i="1" smtClean="0">
                          <a:solidFill>
                            <a:srgbClr val="FF33CC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𝑀</m:t>
                      </m:r>
                      <m:r>
                        <a:rPr lang="en-US" sz="4000" b="0" i="1" smtClean="0">
                          <a:solidFill>
                            <a:srgbClr val="FF33CC"/>
                          </a:solidFill>
                          <a:latin typeface="Cambria Math"/>
                          <a:cs typeface="Arial" panose="020B0604020202020204" pitchFamily="34" charset="0"/>
                        </a:rPr>
                        <m:t>,</m:t>
                      </m:r>
                      <m:acc>
                        <m:accPr>
                          <m:chr m:val="̅"/>
                          <m:ctrlPr>
                            <a:rPr lang="en-US" sz="4000" b="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solidFill>
                                <a:srgbClr val="FF33CC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𝑀</m:t>
                          </m:r>
                        </m:e>
                      </m:acc>
                      <m:r>
                        <a:rPr lang="en-US" sz="4000" b="0" i="1" smtClean="0">
                          <a:solidFill>
                            <a:srgbClr val="FF33CC"/>
                          </a:solidFill>
                          <a:latin typeface="Cambria Math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4000" dirty="0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801" y="3324475"/>
                <a:ext cx="3523785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105400" y="3292609"/>
                <a:ext cx="297831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FF33CC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𝛾</m:t>
                      </m:r>
                      <m:r>
                        <a:rPr lang="en-US" sz="4000" b="0" i="1" smtClean="0">
                          <a:solidFill>
                            <a:srgbClr val="FF33CC"/>
                          </a:solidFill>
                          <a:latin typeface="Cambria Math"/>
                          <a:cs typeface="Arial" panose="020B0604020202020204" pitchFamily="34" charset="0"/>
                        </a:rPr>
                        <m:t>⋅</m:t>
                      </m:r>
                      <m:r>
                        <a:rPr lang="en-US" sz="4000" b="0" i="1" smtClean="0">
                          <a:solidFill>
                            <a:srgbClr val="FF33CC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𝐷</m:t>
                      </m:r>
                      <m:r>
                        <a:rPr lang="en-US" sz="4000" b="0" i="1" smtClean="0">
                          <a:solidFill>
                            <a:srgbClr val="FF33CC"/>
                          </a:solidFill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000" b="0" i="1" smtClean="0">
                          <a:solidFill>
                            <a:srgbClr val="FF33CC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𝑀</m:t>
                      </m:r>
                      <m:r>
                        <a:rPr lang="en-US" sz="4000" b="0" i="1" smtClean="0">
                          <a:solidFill>
                            <a:srgbClr val="FF33CC"/>
                          </a:solidFill>
                          <a:latin typeface="Cambria Math"/>
                          <a:cs typeface="Arial" panose="020B0604020202020204" pitchFamily="34" charset="0"/>
                        </a:rPr>
                        <m:t>=0 </m:t>
                      </m:r>
                    </m:oMath>
                  </m:oMathPara>
                </a14:m>
                <a:endParaRPr lang="en-US" sz="3600" dirty="0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3292609"/>
                <a:ext cx="2978316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62018" y="5497559"/>
            <a:ext cx="83324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``</a:t>
            </a:r>
            <a:r>
              <a:rPr lang="en-US" sz="3600" dirty="0" err="1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Nonabelian</a:t>
            </a:r>
            <a:r>
              <a:rPr lang="en-US" sz="3600" dirty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Seiberg</a:t>
            </a:r>
            <a:r>
              <a:rPr lang="en-US" sz="3600" dirty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-Witten equations’’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03546" y="6169290"/>
            <a:ext cx="69813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[Labastida-Marino 1997; Losev-Shatashvili-Nekrasov1997 ]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730129" y="4094866"/>
                <a:ext cx="51816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Γ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</m:oMath>
                  </m:oMathPara>
                </a14:m>
                <a:endParaRPr lang="en-US" sz="3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0129" y="4094866"/>
                <a:ext cx="5181600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22245" y="4756857"/>
                <a:ext cx="9144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sz="3200" dirty="0">
                    <a:solidFill>
                      <a:srgbClr val="7030A0"/>
                    </a:solidFill>
                  </a:rPr>
                  <a:t> Rank 2 ``spin’’ bundle;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3200" dirty="0">
                    <a:solidFill>
                      <a:srgbClr val="7030A0"/>
                    </a:solidFill>
                  </a:rPr>
                  <a:t>depends on matter rep  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245" y="4756857"/>
                <a:ext cx="9144000" cy="584775"/>
              </a:xfrm>
              <a:prstGeom prst="rect">
                <a:avLst/>
              </a:prstGeom>
              <a:blipFill>
                <a:blip r:embed="rId9"/>
                <a:stretch>
                  <a:fillRect t="-12500" r="-1667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810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0" y="152400"/>
                <a:ext cx="8534400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>
                    <a:solidFill>
                      <a:srgbClr val="FF0000"/>
                    </a:solidFill>
                  </a:rPr>
                  <a:t>Defining the integral over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lang="en-US" sz="4400" dirty="0">
                    <a:solidFill>
                      <a:srgbClr val="FF0000"/>
                    </a:solidFill>
                  </a:rPr>
                  <a:t> </a:t>
                </a:r>
              </a:p>
              <a:p>
                <a:pPr algn="ctr"/>
                <a:r>
                  <a:rPr lang="en-US" sz="4400" dirty="0">
                    <a:solidFill>
                      <a:srgbClr val="FF0000"/>
                    </a:solidFill>
                  </a:rPr>
                  <a:t>requires a choice of orientation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2400"/>
                <a:ext cx="8534400" cy="1446550"/>
              </a:xfrm>
              <a:prstGeom prst="rect">
                <a:avLst/>
              </a:prstGeom>
              <a:blipFill>
                <a:blip r:embed="rId2"/>
                <a:stretch>
                  <a:fillRect t="-8439" b="-19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76200" y="4419600"/>
            <a:ext cx="838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7030A0"/>
                </a:solidFill>
              </a:rPr>
              <a:t> View the determinant bundle of the deformation complex as the (real) </a:t>
            </a:r>
          </a:p>
          <a:p>
            <a:pPr algn="ctr"/>
            <a:r>
              <a:rPr lang="en-US" sz="4000" dirty="0">
                <a:solidFill>
                  <a:srgbClr val="7030A0"/>
                </a:solidFill>
              </a:rPr>
              <a:t>state space of a 5d invertible theory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181876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Orientability should be determined by the mod-two index of the deformation operator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418AD14-CDD6-31E1-4693-31DB6726DEEC}"/>
                  </a:ext>
                </a:extLst>
              </p:cNvPr>
              <p:cNvSpPr txBox="1"/>
              <p:nvPr/>
            </p:nvSpPr>
            <p:spPr>
              <a:xfrm>
                <a:off x="457200" y="3238900"/>
                <a:ext cx="8229600" cy="9545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⊕</m:t>
                      </m:r>
                      <m:sSubSup>
                        <m:sSubSupPr>
                          <m:ctrlP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: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d>
                        <m:dPr>
                          <m:ctrlP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𝑎𝑑𝑃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⊕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Γ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→  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2,+</m:t>
                          </m:r>
                        </m:sup>
                      </m:sSup>
                      <m:d>
                        <m:dPr>
                          <m:ctrlP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𝑎𝑑</m:t>
                          </m:r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⊕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d>
                        <m:dPr>
                          <m:ctrlP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𝑎𝑑𝑃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⊕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Γ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418AD14-CDD6-31E1-4693-31DB6726DE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238900"/>
                <a:ext cx="8229600" cy="9545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1312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763"/>
            <a:ext cx="8229600" cy="1143000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0600" y="3429000"/>
            <a:ext cx="67494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Physical Mathematics And The Future  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 http://www.physics.rutgers.edu/~gmoore/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114300" y="1524000"/>
            <a:ext cx="937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B0F0"/>
                </a:solidFill>
              </a:rPr>
              <a:t>A paradigmatic example of the modern interplay </a:t>
            </a:r>
          </a:p>
          <a:p>
            <a:pPr algn="ctr"/>
            <a:r>
              <a:rPr lang="en-US" sz="3600" dirty="0">
                <a:solidFill>
                  <a:srgbClr val="00B0F0"/>
                </a:solidFill>
              </a:rPr>
              <a:t>between the physics and mathematics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D200AD-8459-EC34-7CD4-9E7AB4755056}"/>
              </a:ext>
            </a:extLst>
          </p:cNvPr>
          <p:cNvSpPr txBox="1"/>
          <p:nvPr/>
        </p:nvSpPr>
        <p:spPr>
          <a:xfrm>
            <a:off x="457200" y="5087778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7030A0"/>
                </a:solidFill>
              </a:rPr>
              <a:t>Today: Continue the line of development from 1988-1998 </a:t>
            </a:r>
          </a:p>
        </p:txBody>
      </p:sp>
    </p:spTree>
    <p:extLst>
      <p:ext uri="{BB962C8B-B14F-4D97-AF65-F5344CB8AC3E}">
        <p14:creationId xmlns:p14="http://schemas.microsoft.com/office/powerpoint/2010/main" val="145706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0" y="1676400"/>
            <a:ext cx="7543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33CC"/>
                </a:solidFill>
              </a:rPr>
              <a:t>An orientation is a trivialization of this invertible theory.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C7FAC0-F97D-EB47-2FA3-1D332AC75054}"/>
              </a:ext>
            </a:extLst>
          </p:cNvPr>
          <p:cNvSpPr txBox="1"/>
          <p:nvPr/>
        </p:nvSpPr>
        <p:spPr>
          <a:xfrm>
            <a:off x="0" y="3429000"/>
            <a:ext cx="9067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Question (WIP with D. Freed): 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</a:rPr>
              <a:t> Is there a useful description of the 5d invertible theory for the moduli space of the nonabelian </a:t>
            </a:r>
          </a:p>
          <a:p>
            <a:pPr algn="ctr"/>
            <a:r>
              <a:rPr lang="en-US" sz="3600" dirty="0" err="1">
                <a:solidFill>
                  <a:srgbClr val="FF0000"/>
                </a:solidFill>
              </a:rPr>
              <a:t>Seiberg</a:t>
            </a:r>
            <a:r>
              <a:rPr lang="en-US" sz="3600" dirty="0">
                <a:solidFill>
                  <a:srgbClr val="FF0000"/>
                </a:solidFill>
              </a:rPr>
              <a:t>-Witten equations for general compact group and quaternionic representation?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2ED5B7-1FA4-B32A-E835-A7E5B72F497D}"/>
              </a:ext>
            </a:extLst>
          </p:cNvPr>
          <p:cNvSpPr txBox="1"/>
          <p:nvPr/>
        </p:nvSpPr>
        <p:spPr>
          <a:xfrm>
            <a:off x="914400" y="566678"/>
            <a:ext cx="7886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</a:rPr>
              <a:t>We </a:t>
            </a:r>
            <a:r>
              <a:rPr lang="en-US" sz="4000" i="1" u="sng" dirty="0">
                <a:solidFill>
                  <a:srgbClr val="C00000"/>
                </a:solidFill>
              </a:rPr>
              <a:t>hope</a:t>
            </a:r>
            <a:r>
              <a:rPr lang="en-US" sz="4000" dirty="0">
                <a:solidFill>
                  <a:srgbClr val="C00000"/>
                </a:solidFill>
              </a:rPr>
              <a:t> the theory is trivializable… </a:t>
            </a:r>
          </a:p>
        </p:txBody>
      </p:sp>
    </p:spTree>
    <p:extLst>
      <p:ext uri="{BB962C8B-B14F-4D97-AF65-F5344CB8AC3E}">
        <p14:creationId xmlns:p14="http://schemas.microsoft.com/office/powerpoint/2010/main" val="329964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800100" y="4307308"/>
            <a:ext cx="792480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98451" y="5600172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Family Donaldson invariants</a:t>
            </a:r>
          </a:p>
        </p:txBody>
      </p:sp>
      <p:sp>
        <p:nvSpPr>
          <p:cNvPr id="21" name="Oval 20"/>
          <p:cNvSpPr/>
          <p:nvPr/>
        </p:nvSpPr>
        <p:spPr>
          <a:xfrm>
            <a:off x="101784" y="734608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76200" y="1835554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76200" y="3127736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76200" y="4390827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451" y="3276054"/>
            <a:ext cx="7543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 Other d=4 N=2 Theories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98451" y="428489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d=5: ``K-theoretic Donaldson invariants’’ </a:t>
            </a:r>
          </a:p>
        </p:txBody>
      </p:sp>
      <p:sp>
        <p:nvSpPr>
          <p:cNvPr id="14" name="Oval 13"/>
          <p:cNvSpPr/>
          <p:nvPr/>
        </p:nvSpPr>
        <p:spPr>
          <a:xfrm>
            <a:off x="47735" y="5653918"/>
            <a:ext cx="609600" cy="478973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5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98451" y="693766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Motivation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98451" y="1802544"/>
            <a:ext cx="8307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 The Paradigm: SU(2) N=2 SYM &amp; Donaldson invariants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1E4E79-9BC6-BC3C-A679-8F843495782C}"/>
              </a:ext>
            </a:extLst>
          </p:cNvPr>
          <p:cNvSpPr txBox="1"/>
          <p:nvPr/>
        </p:nvSpPr>
        <p:spPr>
          <a:xfrm>
            <a:off x="2793926" y="4159669"/>
            <a:ext cx="4743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3594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83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``K-Theoretic Donaldson Invariants’’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33" y="1524001"/>
            <a:ext cx="9174433" cy="516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5943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07199FC-DC1E-D464-98DD-D86C067C14F8}"/>
                  </a:ext>
                </a:extLst>
              </p:cNvPr>
              <p:cNvSpPr txBox="1"/>
              <p:nvPr/>
            </p:nvSpPr>
            <p:spPr>
              <a:xfrm>
                <a:off x="2514600" y="304800"/>
                <a:ext cx="39624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=1 </m:t>
                    </m:r>
                  </m:oMath>
                </a14:m>
                <a:r>
                  <a:rPr lang="en-US" sz="4400" dirty="0"/>
                  <a:t>5D SYM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07199FC-DC1E-D464-98DD-D86C067C14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304800"/>
                <a:ext cx="3962400" cy="769441"/>
              </a:xfrm>
              <a:prstGeom prst="rect">
                <a:avLst/>
              </a:prstGeom>
              <a:blipFill>
                <a:blip r:embed="rId2"/>
                <a:stretch>
                  <a:fillRect t="-15873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382D7FC-C5A7-CD54-DE00-AAC3C47CCD60}"/>
                  </a:ext>
                </a:extLst>
              </p:cNvPr>
              <p:cNvSpPr txBox="1"/>
              <p:nvPr/>
            </p:nvSpPr>
            <p:spPr>
              <a:xfrm>
                <a:off x="457201" y="1345700"/>
                <a:ext cx="7924800" cy="6478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FF0000"/>
                    </a:solidFill>
                  </a:rPr>
                  <a:t>Vectormultiplet: 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sub>
                          <m:sup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p>
                        </m:sSubSup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sub>
                        </m:sSub>
                      </m:e>
                    </m:d>
                  </m:oMath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382D7FC-C5A7-CD54-DE00-AAC3C47CCD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1" y="1345700"/>
                <a:ext cx="7924800" cy="647870"/>
              </a:xfrm>
              <a:prstGeom prst="rect">
                <a:avLst/>
              </a:prstGeom>
              <a:blipFill>
                <a:blip r:embed="rId3"/>
                <a:stretch>
                  <a:fillRect l="-2308" t="-14151" b="-35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ABAE1C2-1B62-A305-B1CB-5164309C2444}"/>
                  </a:ext>
                </a:extLst>
              </p:cNvPr>
              <p:cNvSpPr txBox="1"/>
              <p:nvPr/>
            </p:nvSpPr>
            <p:spPr>
              <a:xfrm>
                <a:off x="12700" y="3737548"/>
                <a:ext cx="7467600" cy="829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𝑇𝑂𝑃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𝑡𝑟</m:t>
                      </m:r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⇒  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</m:d>
                        </m:sup>
                      </m:sSup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</m:d>
                            </m:sup>
                          </m:sSubSup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 …</m:t>
                          </m:r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ABAE1C2-1B62-A305-B1CB-5164309C24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00" y="3737548"/>
                <a:ext cx="7467600" cy="8293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2550B8F-2E04-0C9A-40B8-9786DBE2F270}"/>
                  </a:ext>
                </a:extLst>
              </p:cNvPr>
              <p:cNvSpPr txBox="1"/>
              <p:nvPr/>
            </p:nvSpPr>
            <p:spPr>
              <a:xfrm>
                <a:off x="381000" y="5139914"/>
                <a:ext cx="8763000" cy="6762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8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supHide m:val="on"/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sub>
                      <m:sup/>
                      <m:e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8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</m:d>
                          </m:sup>
                        </m:sSup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𝑡𝑟</m:t>
                        </m:r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+  </m:t>
                        </m:r>
                        <m:nary>
                          <m:naryPr>
                            <m:subHide m:val="on"/>
                            <m:supHide m:val="on"/>
                            <m:ctrlP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en-US" sz="28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sz="28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</m:d>
                              </m:sup>
                            </m:sSup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𝑡𝑟</m:t>
                            </m:r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 +⋯  </m:t>
                            </m:r>
                          </m:e>
                        </m:nary>
                      </m:e>
                    </m:nary>
                  </m:oMath>
                </a14:m>
                <a:endParaRPr lang="en-US" sz="2800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2550B8F-2E04-0C9A-40B8-9786DBE2F2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5139914"/>
                <a:ext cx="8763000" cy="6762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6120415-D913-65CD-85DE-5A6EF09D1546}"/>
                  </a:ext>
                </a:extLst>
              </p:cNvPr>
              <p:cNvSpPr txBox="1"/>
              <p:nvPr/>
            </p:nvSpPr>
            <p:spPr>
              <a:xfrm>
                <a:off x="2286000" y="6072242"/>
                <a:ext cx="3505200" cy="664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</m:d>
                        </m:sup>
                      </m:sSup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  <m:sSubSup>
                        <m:sSubSup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𝑆𝑌𝑀</m:t>
                          </m:r>
                        </m:sub>
                        <m:sup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bSup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6120415-D913-65CD-85DE-5A6EF09D15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6072242"/>
                <a:ext cx="3505200" cy="66409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2426797-F4E2-C517-F51B-4AF646786747}"/>
                  </a:ext>
                </a:extLst>
              </p:cNvPr>
              <p:cNvSpPr txBox="1"/>
              <p:nvPr/>
            </p:nvSpPr>
            <p:spPr>
              <a:xfrm>
                <a:off x="304800" y="2558209"/>
                <a:ext cx="8763000" cy="657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  </m:t>
                    </m:r>
                    <m:sSubSup>
                      <m:sSubSup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𝑆𝑌𝑀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bSup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supHide m:val="on"/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sub>
                      <m:sup/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𝑡𝑟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+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𝑡𝑟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+⋯ </m:t>
                        </m:r>
                      </m:e>
                    </m:nary>
                  </m:oMath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2426797-F4E2-C517-F51B-4AF6467867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558209"/>
                <a:ext cx="8763000" cy="65710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E769BA8-2540-F859-A95F-85DFE2976CA8}"/>
              </a:ext>
            </a:extLst>
          </p:cNvPr>
          <p:cNvSpPr txBox="1"/>
          <p:nvPr/>
        </p:nvSpPr>
        <p:spPr>
          <a:xfrm>
            <a:off x="7296150" y="3967547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Seiberg</a:t>
            </a:r>
            <a:r>
              <a:rPr lang="en-US" dirty="0"/>
              <a:t>  1995</a:t>
            </a:r>
          </a:p>
        </p:txBody>
      </p:sp>
    </p:spTree>
    <p:extLst>
      <p:ext uri="{BB962C8B-B14F-4D97-AF65-F5344CB8AC3E}">
        <p14:creationId xmlns:p14="http://schemas.microsoft.com/office/powerpoint/2010/main" val="3928543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10" grpId="0"/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18EEC78-46CD-6A20-DD92-FCC533D02D7A}"/>
                  </a:ext>
                </a:extLst>
              </p:cNvPr>
              <p:cNvSpPr txBox="1"/>
              <p:nvPr/>
            </p:nvSpPr>
            <p:spPr>
              <a:xfrm>
                <a:off x="1974849" y="81506"/>
                <a:ext cx="4724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Now take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6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18EEC78-46CD-6A20-DD92-FCC533D02D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4849" y="81506"/>
                <a:ext cx="4724400" cy="646331"/>
              </a:xfrm>
              <a:prstGeom prst="rect">
                <a:avLst/>
              </a:prstGeom>
              <a:blipFill>
                <a:blip r:embed="rId2"/>
                <a:stretch>
                  <a:fillRect l="-4000" t="-13208" b="-35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1D2EA6C-999A-E712-8271-9EFE43924520}"/>
                  </a:ext>
                </a:extLst>
              </p:cNvPr>
              <p:cNvSpPr txBox="1"/>
              <p:nvPr/>
            </p:nvSpPr>
            <p:spPr>
              <a:xfrm>
                <a:off x="2209800" y="984807"/>
                <a:ext cx="3746498" cy="6231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∼  </m:t>
                    </m:r>
                    <m:nary>
                      <m:naryPr>
                        <m:chr m:val="∮"/>
                        <m:supHide m:val="on"/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sub>
                      <m:sup/>
                      <m:e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</m:d>
                          </m:sup>
                        </m:sSup>
                      </m:e>
                    </m:nary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const. on X 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1D2EA6C-999A-E712-8271-9EFE439245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984807"/>
                <a:ext cx="3746498" cy="623184"/>
              </a:xfrm>
              <a:prstGeom prst="rect">
                <a:avLst/>
              </a:prstGeom>
              <a:blipFill>
                <a:blip r:embed="rId3"/>
                <a:stretch>
                  <a:fillRect t="-2941" r="-5049" b="-186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BE861B9-FEC0-2A6B-A839-2996E2969277}"/>
                  </a:ext>
                </a:extLst>
              </p:cNvPr>
              <p:cNvSpPr txBox="1"/>
              <p:nvPr/>
            </p:nvSpPr>
            <p:spPr>
              <a:xfrm>
                <a:off x="2057402" y="1719401"/>
                <a:ext cx="5181598" cy="6839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d>
                          <m:dPr>
                            <m:ctrlP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d>
                      </m:sup>
                    </m:sSup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3600" dirty="0">
                    <a:solidFill>
                      <a:srgbClr val="C00000"/>
                    </a:solidFill>
                  </a:rPr>
                  <a:t>pulled back from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6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BE861B9-FEC0-2A6B-A839-2996E29692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2" y="1719401"/>
                <a:ext cx="5181598" cy="683905"/>
              </a:xfrm>
              <a:prstGeom prst="rect">
                <a:avLst/>
              </a:prstGeom>
              <a:blipFill>
                <a:blip r:embed="rId4"/>
                <a:stretch>
                  <a:fillRect t="-7143" b="-33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25DE5DE8-D3C0-BC7C-B4D7-2EDD71769F9C}"/>
              </a:ext>
            </a:extLst>
          </p:cNvPr>
          <p:cNvSpPr txBox="1"/>
          <p:nvPr/>
        </p:nvSpPr>
        <p:spPr>
          <a:xfrm>
            <a:off x="260349" y="2481041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We have a partial topological twist based on reduction of structure group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009F10B-394E-B7E9-B884-983107C8C6E9}"/>
                  </a:ext>
                </a:extLst>
              </p:cNvPr>
              <p:cNvSpPr txBox="1"/>
              <p:nvPr/>
            </p:nvSpPr>
            <p:spPr>
              <a:xfrm>
                <a:off x="723900" y="3713728"/>
                <a:ext cx="7696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:  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×</m:t>
                      </m:r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𝑆𝑂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𝑆𝑝𝑖𝑛</m:t>
                          </m:r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d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𝑆𝑈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009F10B-394E-B7E9-B884-983107C8C6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0" y="3713728"/>
                <a:ext cx="7696200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EF8ABA9-BD33-6D4E-3056-B2444E8B7CFC}"/>
                  </a:ext>
                </a:extLst>
              </p:cNvPr>
              <p:cNvSpPr txBox="1"/>
              <p:nvPr/>
            </p:nvSpPr>
            <p:spPr>
              <a:xfrm>
                <a:off x="1295400" y="5933175"/>
                <a:ext cx="64008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𝒬</m:t>
                          </m:r>
                        </m:e>
                        <m:sup>
                          <m:r>
                            <a:rPr lang="en-US" sz="4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48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EF8ABA9-BD33-6D4E-3056-B2444E8B7C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5933175"/>
                <a:ext cx="6400800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24BCB53-26D2-5E6F-48C4-61168750CFB2}"/>
                  </a:ext>
                </a:extLst>
              </p:cNvPr>
              <p:cNvSpPr txBox="1"/>
              <p:nvPr/>
            </p:nvSpPr>
            <p:spPr>
              <a:xfrm>
                <a:off x="368302" y="5264071"/>
                <a:ext cx="877569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C00000"/>
                    </a:solidFill>
                  </a:rPr>
                  <a:t>Topological 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C00000"/>
                    </a:solidFill>
                  </a:rPr>
                  <a:t>but a nontopological, spin, theory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24BCB53-26D2-5E6F-48C4-61168750CF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2" y="5264071"/>
                <a:ext cx="8775698" cy="523220"/>
              </a:xfrm>
              <a:prstGeom prst="rect">
                <a:avLst/>
              </a:prstGeom>
              <a:blipFill>
                <a:blip r:embed="rId7"/>
                <a:stretch>
                  <a:fillRect l="-1389"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6DB91BE-BBF4-C156-F339-7AE5B5F45126}"/>
                  </a:ext>
                </a:extLst>
              </p:cNvPr>
              <p:cNvSpPr txBox="1"/>
              <p:nvPr/>
            </p:nvSpPr>
            <p:spPr>
              <a:xfrm>
                <a:off x="1905000" y="4495800"/>
                <a:ext cx="5334000" cy="586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7030A0"/>
                    </a:solidFill>
                  </a:rPr>
                  <a:t>Background fields: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∇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𝐿𝐶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6DB91BE-BBF4-C156-F339-7AE5B5F451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4495800"/>
                <a:ext cx="5334000" cy="586443"/>
              </a:xfrm>
              <a:prstGeom prst="rect">
                <a:avLst/>
              </a:prstGeom>
              <a:blipFill>
                <a:blip r:embed="rId8"/>
                <a:stretch>
                  <a:fillRect l="-2971" t="-12500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690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04800" y="-17745"/>
                <a:ext cx="8229600" cy="11430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SQM With Target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ℳ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04800" y="-17745"/>
                <a:ext cx="8229600" cy="1143000"/>
              </a:xfrm>
              <a:blipFill>
                <a:blip r:embed="rId3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38100" y="1219200"/>
                <a:ext cx="8829651" cy="3170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>
                    <a:solidFill>
                      <a:srgbClr val="7030A0"/>
                    </a:solidFill>
                  </a:rPr>
                  <a:t>Topological on X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7030A0"/>
                    </a:solidFill>
                  </a:rPr>
                  <a:t> Can shrink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endParaRPr lang="en-US" sz="4000" dirty="0">
                  <a:solidFill>
                    <a:srgbClr val="7030A0"/>
                  </a:solidFill>
                </a:endParaRPr>
              </a:p>
              <a:p>
                <a:pPr algn="ctr"/>
                <a:r>
                  <a:rPr lang="en-US" sz="4000" dirty="0">
                    <a:solidFill>
                      <a:srgbClr val="7030A0"/>
                    </a:solidFill>
                  </a:rPr>
                  <a:t> Describe the twisted theory in terms of </a:t>
                </a:r>
              </a:p>
              <a:p>
                <a:pPr algn="ctr"/>
                <a:r>
                  <a:rPr lang="en-US" sz="4000" dirty="0">
                    <a:solidFill>
                      <a:srgbClr val="7030A0"/>
                    </a:solidFill>
                  </a:rPr>
                  <a:t>SQM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4000" dirty="0">
                    <a:solidFill>
                      <a:srgbClr val="7030A0"/>
                    </a:solidFill>
                  </a:rPr>
                  <a:t>with target space </a:t>
                </a:r>
              </a:p>
              <a:p>
                <a:pPr algn="ctr"/>
                <a:r>
                  <a:rPr lang="en-US" sz="4000" dirty="0">
                    <a:solidFill>
                      <a:srgbClr val="7030A0"/>
                    </a:solidFill>
                  </a:rPr>
                  <a:t>the moduli space of instantons </a:t>
                </a:r>
              </a:p>
              <a:p>
                <a:pPr algn="ctr"/>
                <a:r>
                  <a:rPr lang="en-US" sz="4000" dirty="0">
                    <a:solidFill>
                      <a:srgbClr val="7030A0"/>
                    </a:solidFill>
                  </a:rPr>
                  <a:t>[Nekrasov, 1996] </a:t>
                </a: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" y="1219200"/>
                <a:ext cx="8829651" cy="3170099"/>
              </a:xfrm>
              <a:prstGeom prst="rect">
                <a:avLst/>
              </a:prstGeom>
              <a:blipFill>
                <a:blip r:embed="rId4"/>
                <a:stretch>
                  <a:fillRect t="-3462" r="-1035" b="-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123571" y="4915525"/>
                <a:ext cx="8658708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>
                    <a:solidFill>
                      <a:srgbClr val="0000FF"/>
                    </a:solidFill>
                  </a:rPr>
                  <a:t>But  </a:t>
                </a:r>
                <a14:m>
                  <m:oMath xmlns:m="http://schemas.openxmlformats.org/officeDocument/2006/math">
                    <m:r>
                      <a:rPr lang="en-US" sz="4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ℳ</m:t>
                    </m:r>
                    <m:r>
                      <a:rPr lang="en-US" sz="4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dirty="0">
                    <a:solidFill>
                      <a:srgbClr val="0000FF"/>
                    </a:solidFill>
                  </a:rPr>
                  <a:t> is not spin in general, </a:t>
                </a:r>
              </a:p>
              <a:p>
                <a:pPr algn="ctr"/>
                <a:r>
                  <a:rPr lang="en-US" sz="4400" dirty="0">
                    <a:solidFill>
                      <a:srgbClr val="0000FF"/>
                    </a:solidFill>
                  </a:rPr>
                  <a:t>so the theory will be anomalous </a:t>
                </a: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571" y="4915525"/>
                <a:ext cx="8658708" cy="1446550"/>
              </a:xfrm>
              <a:prstGeom prst="rect">
                <a:avLst/>
              </a:prstGeom>
              <a:blipFill>
                <a:blip r:embed="rId5"/>
                <a:stretch>
                  <a:fillRect t="-8403" b="-18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876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29653-B25A-B098-9A96-AAB316068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Global Anomalies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8B9119B-C3AB-DE63-21BE-F11D25CA6EB1}"/>
                  </a:ext>
                </a:extLst>
              </p:cNvPr>
              <p:cNvSpPr txBox="1"/>
              <p:nvPr/>
            </p:nvSpPr>
            <p:spPr>
              <a:xfrm>
                <a:off x="1066800" y="1450971"/>
                <a:ext cx="648746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>
                    <a:solidFill>
                      <a:srgbClr val="0000FF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ℳ</m:t>
                        </m:r>
                      </m:e>
                    </m:d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≠0 </m:t>
                    </m:r>
                  </m:oMath>
                </a14:m>
                <a:endParaRPr lang="en-US" sz="3600" b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8B9119B-C3AB-DE63-21BE-F11D25CA6E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1450971"/>
                <a:ext cx="6487466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476F440-4B89-AEA2-5825-541138438DF9}"/>
                  </a:ext>
                </a:extLst>
              </p:cNvPr>
              <p:cNvSpPr txBox="1"/>
              <p:nvPr/>
            </p:nvSpPr>
            <p:spPr>
              <a:xfrm>
                <a:off x="1676400" y="2338826"/>
                <a:ext cx="7454900" cy="5905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𝑃𝑓𝑎𝑓𝑓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</m:sub>
                        </m:sSub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3200" dirty="0">
                    <a:solidFill>
                      <a:srgbClr val="C00000"/>
                    </a:solidFill>
                  </a:rPr>
                  <a:t> not well-defined on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ℳ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476F440-4B89-AEA2-5825-541138438D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2338826"/>
                <a:ext cx="7454900" cy="590546"/>
              </a:xfrm>
              <a:prstGeom prst="rect">
                <a:avLst/>
              </a:prstGeom>
              <a:blipFill>
                <a:blip r:embed="rId3"/>
                <a:stretch>
                  <a:fillRect t="-12371" b="-32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8E4817B-ED3B-DACC-53AD-61E2A8F6C964}"/>
                  </a:ext>
                </a:extLst>
              </p:cNvPr>
              <p:cNvSpPr txBox="1"/>
              <p:nvPr/>
            </p:nvSpPr>
            <p:spPr>
              <a:xfrm>
                <a:off x="1054100" y="3188120"/>
                <a:ext cx="8077200" cy="5905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𝑃𝑓𝑎𝑓𝑓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×</m:t>
                            </m:r>
                            <m:sSup>
                              <m:sSupPr>
                                <m:ctrlPr>
                                  <a:rPr lang="en-US" sz="32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</m:sub>
                        </m:sSub>
                      </m:e>
                    </m:d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3200" dirty="0">
                    <a:solidFill>
                      <a:srgbClr val="00B050"/>
                    </a:solidFill>
                  </a:rPr>
                  <a:t> not well-defined on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𝒜</m:t>
                    </m:r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𝒢</m:t>
                    </m:r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endParaRPr lang="en-US" sz="3200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8E4817B-ED3B-DACC-53AD-61E2A8F6C9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100" y="3188120"/>
                <a:ext cx="8077200" cy="590546"/>
              </a:xfrm>
              <a:prstGeom prst="rect">
                <a:avLst/>
              </a:prstGeom>
              <a:blipFill>
                <a:blip r:embed="rId4"/>
                <a:stretch>
                  <a:fillRect t="-12371" b="-32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1BA5D1C2-72C6-73E0-CAE2-93F6A2EB6074}"/>
              </a:ext>
            </a:extLst>
          </p:cNvPr>
          <p:cNvSpPr txBox="1"/>
          <p:nvPr/>
        </p:nvSpPr>
        <p:spPr>
          <a:xfrm>
            <a:off x="368300" y="4252464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All controlled by ``the same’’ 6d mod-two index.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F20BCC-611D-B841-A9FA-D548B70C0049}"/>
              </a:ext>
            </a:extLst>
          </p:cNvPr>
          <p:cNvSpPr txBox="1"/>
          <p:nvPr/>
        </p:nvSpPr>
        <p:spPr>
          <a:xfrm>
            <a:off x="765175" y="5156907"/>
            <a:ext cx="77660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Discussions are in progress with </a:t>
            </a:r>
            <a:r>
              <a:rPr lang="en-US" sz="3200" dirty="0" err="1"/>
              <a:t>D.Freed</a:t>
            </a:r>
            <a:r>
              <a:rPr lang="en-US" sz="3200" dirty="0"/>
              <a:t> and</a:t>
            </a:r>
          </a:p>
          <a:p>
            <a:r>
              <a:rPr lang="en-US" sz="3200" dirty="0"/>
              <a:t> E. Witten to give a useful formula for it.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D5707A-347B-A4D6-2A99-8FF3213AA647}"/>
              </a:ext>
            </a:extLst>
          </p:cNvPr>
          <p:cNvSpPr txBox="1"/>
          <p:nvPr/>
        </p:nvSpPr>
        <p:spPr>
          <a:xfrm>
            <a:off x="533400" y="2268305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1D: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B6E014-EF4F-EEB0-B0E8-0AC48E615B40}"/>
              </a:ext>
            </a:extLst>
          </p:cNvPr>
          <p:cNvSpPr txBox="1"/>
          <p:nvPr/>
        </p:nvSpPr>
        <p:spPr>
          <a:xfrm>
            <a:off x="193675" y="3174959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</a:rPr>
              <a:t>5D: </a:t>
            </a:r>
          </a:p>
        </p:txBody>
      </p:sp>
    </p:spTree>
    <p:extLst>
      <p:ext uri="{BB962C8B-B14F-4D97-AF65-F5344CB8AC3E}">
        <p14:creationId xmlns:p14="http://schemas.microsoft.com/office/powerpoint/2010/main" val="3134963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596" y="-48516"/>
            <a:ext cx="8229600" cy="1143000"/>
          </a:xfrm>
        </p:spPr>
        <p:txBody>
          <a:bodyPr/>
          <a:lstStyle/>
          <a:p>
            <a:r>
              <a:rPr lang="en-US" dirty="0"/>
              <a:t>Anomaly Cancellation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419099" y="1098153"/>
                <a:ext cx="8724901" cy="6992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32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supHide m:val="on"/>
                        <m:ctrlP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sub>
                      <m:sup/>
                      <m:e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sz="32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𝐶𝑆</m:t>
                        </m:r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𝑑𝑦𝑛</m:t>
                                </m:r>
                              </m:sub>
                            </m:sSub>
                          </m:e>
                        </m:d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+⋯</m:t>
                        </m:r>
                      </m:e>
                    </m:nary>
                  </m:oMath>
                </a14:m>
                <a:r>
                  <a:rPr lang="en-US" sz="3200" dirty="0">
                    <a:solidFill>
                      <a:srgbClr val="0000FF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099" y="1098153"/>
                <a:ext cx="8724901" cy="6992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1600200" y="3513144"/>
                <a:ext cx="5252084" cy="13695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3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</m:d>
                                </m:sup>
                              </m:sSup>
                            </m:num>
                            <m:den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</m:e>
                      </m:d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3513144"/>
                <a:ext cx="5252084" cy="13695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281D24C-D82A-F6E4-3FBF-A4B49B139515}"/>
                  </a:ext>
                </a:extLst>
              </p:cNvPr>
              <p:cNvSpPr txBox="1"/>
              <p:nvPr/>
            </p:nvSpPr>
            <p:spPr>
              <a:xfrm>
                <a:off x="527685" y="1968691"/>
                <a:ext cx="7848600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dirty="0">
                    <a:solidFill>
                      <a:srgbClr val="C00000"/>
                    </a:solidFill>
                  </a:rPr>
                  <a:t> SQM(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ℳ</m:t>
                    </m:r>
                    <m:r>
                      <a:rPr lang="en-US" sz="4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  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couples</m:t>
                    </m:r>
                  </m:oMath>
                </a14:m>
                <a:r>
                  <a:rPr lang="en-US" sz="4400" dirty="0">
                    <a:solidFill>
                      <a:srgbClr val="C00000"/>
                    </a:solidFill>
                  </a:rPr>
                  <a:t> to a</a:t>
                </a:r>
              </a:p>
              <a:p>
                <a:pPr algn="ctr"/>
                <a:r>
                  <a:rPr lang="en-US" sz="4400" dirty="0">
                    <a:solidFill>
                      <a:srgbClr val="C00000"/>
                    </a:solidFill>
                  </a:rPr>
                  <a:t> ``line bundle’’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4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CS</m:t>
                        </m:r>
                      </m:sub>
                    </m:sSub>
                    <m:d>
                      <m:dPr>
                        <m:ctrlPr>
                          <a:rPr lang="en-US" sz="4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4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4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ℳ</m:t>
                    </m:r>
                    <m:r>
                      <a:rPr lang="en-US" sz="4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4400" dirty="0">
                    <a:solidFill>
                      <a:srgbClr val="C00000"/>
                    </a:solidFill>
                  </a:rPr>
                  <a:t>  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281D24C-D82A-F6E4-3FBF-A4B49B1395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685" y="1968691"/>
                <a:ext cx="7848600" cy="1446550"/>
              </a:xfrm>
              <a:prstGeom prst="rect">
                <a:avLst/>
              </a:prstGeom>
              <a:blipFill>
                <a:blip r:embed="rId5"/>
                <a:stretch>
                  <a:fillRect t="-8861" b="-19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A9ADF6E-9317-4CDF-7DC0-BA84A9445528}"/>
                  </a:ext>
                </a:extLst>
              </p:cNvPr>
              <p:cNvSpPr txBox="1"/>
              <p:nvPr/>
            </p:nvSpPr>
            <p:spPr>
              <a:xfrm>
                <a:off x="171450" y="4914834"/>
                <a:ext cx="8801100" cy="530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0000FF"/>
                    </a:solidFill>
                  </a:rPr>
                  <a:t>Working hypothesis:  For suitable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0000FF"/>
                    </a:solidFill>
                  </a:rPr>
                  <a:t>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ℳ</m:t>
                        </m:r>
                      </m:sub>
                      <m:sup>
                        <m:r>
                          <a:rPr lang="en-US" sz="2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m:rPr>
                        <m:lit/>
                      </m:rPr>
                      <a:rPr lang="en-US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⊗</m:t>
                    </m:r>
                    <m:r>
                      <a:rPr lang="en-US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2800" dirty="0">
                    <a:solidFill>
                      <a:srgbClr val="0000FF"/>
                    </a:solidFill>
                  </a:rPr>
                  <a:t> exists 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A9ADF6E-9317-4CDF-7DC0-BA84A94455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0" y="4914834"/>
                <a:ext cx="8801100" cy="530530"/>
              </a:xfrm>
              <a:prstGeom prst="rect">
                <a:avLst/>
              </a:prstGeom>
              <a:blipFill>
                <a:blip r:embed="rId6"/>
                <a:stretch>
                  <a:fillRect l="-1385" t="-9195" b="-32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C81DE15-2CA0-8BD0-8BB8-C7BC7EA2A7E7}"/>
                  </a:ext>
                </a:extLst>
              </p:cNvPr>
              <p:cNvSpPr txBox="1"/>
              <p:nvPr/>
            </p:nvSpPr>
            <p:spPr>
              <a:xfrm>
                <a:off x="38100" y="5650011"/>
                <a:ext cx="882777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>
                    <a:solidFill>
                      <a:srgbClr val="DF09C7"/>
                    </a:solidFill>
                  </a:rPr>
                  <a:t>Evidence:  One can show</a:t>
                </a:r>
              </a:p>
              <a:p>
                <a:pPr algn="ctr"/>
                <a:r>
                  <a:rPr lang="en-US" sz="3600" dirty="0">
                    <a:solidFill>
                      <a:srgbClr val="DF09C7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DF09C7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600" b="0" i="1" smtClean="0">
                        <a:solidFill>
                          <a:srgbClr val="DF09C7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>
                    <a:solidFill>
                      <a:srgbClr val="DF09C7"/>
                    </a:solidFill>
                  </a:rPr>
                  <a:t>admits an  ACS 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DF09C7"/>
                        </a:solidFill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sz="3600" dirty="0">
                    <a:solidFill>
                      <a:srgbClr val="DF09C7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dirty="0" smtClean="0">
                            <a:solidFill>
                              <a:srgbClr val="DF09C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dirty="0" smtClean="0">
                            <a:solidFill>
                              <a:srgbClr val="DF09C7"/>
                            </a:solidFill>
                            <a:latin typeface="Cambria Math" panose="02040503050406030204" pitchFamily="18" charset="0"/>
                          </a:rPr>
                          <m:t>ℳ</m:t>
                        </m:r>
                      </m:e>
                      <m:sub>
                        <m:r>
                          <a:rPr lang="en-US" sz="3600" b="0" i="1" dirty="0" smtClean="0">
                            <a:solidFill>
                              <a:srgbClr val="DF09C7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3600" b="0" i="1" dirty="0" smtClean="0">
                            <a:solidFill>
                              <a:srgbClr val="DF09C7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3600" dirty="0">
                    <a:solidFill>
                      <a:srgbClr val="DF09C7"/>
                    </a:solidFill>
                  </a:rPr>
                  <a:t> is spin-c 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C81DE15-2CA0-8BD0-8BB8-C7BC7EA2A7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" y="5650011"/>
                <a:ext cx="8827770" cy="1200329"/>
              </a:xfrm>
              <a:prstGeom prst="rect">
                <a:avLst/>
              </a:prstGeom>
              <a:blipFill>
                <a:blip r:embed="rId7"/>
                <a:stretch>
                  <a:fillRect t="-8122" b="-18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252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  <p:bldP spid="4" grpId="0"/>
      <p:bldP spid="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D0E3324-89F5-2670-D7E9-5AD44B459FBA}"/>
                  </a:ext>
                </a:extLst>
              </p:cNvPr>
              <p:cNvSpPr txBox="1"/>
              <p:nvPr/>
            </p:nvSpPr>
            <p:spPr>
              <a:xfrm>
                <a:off x="3276600" y="4926196"/>
                <a:ext cx="2667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ℛ</m:t>
                      </m:r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Λ</m:t>
                      </m:r>
                    </m:oMath>
                  </m:oMathPara>
                </a14:m>
                <a:endParaRPr lang="en-US" sz="4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D0E3324-89F5-2670-D7E9-5AD44B459F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4926196"/>
                <a:ext cx="2667000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AE01D9F-6268-C939-BAB9-F0A47C50AAAD}"/>
                  </a:ext>
                </a:extLst>
              </p:cNvPr>
              <p:cNvSpPr txBox="1"/>
              <p:nvPr/>
            </p:nvSpPr>
            <p:spPr>
              <a:xfrm>
                <a:off x="457200" y="5899444"/>
                <a:ext cx="8153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Λ</m:t>
                    </m:r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>
                    <a:solidFill>
                      <a:srgbClr val="0000FF"/>
                    </a:solidFill>
                  </a:rPr>
                  <a:t> dimensional scale in the physical theory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AE01D9F-6268-C939-BAB9-F0A47C50AA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899444"/>
                <a:ext cx="8153400" cy="646331"/>
              </a:xfrm>
              <a:prstGeom prst="rect">
                <a:avLst/>
              </a:prstGeom>
              <a:blipFill>
                <a:blip r:embed="rId4"/>
                <a:stretch>
                  <a:fillRect t="-15094" r="-1943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156DD45-D99E-7605-6F8E-885020C31020}"/>
                  </a:ext>
                </a:extLst>
              </p:cNvPr>
              <p:cNvSpPr txBox="1"/>
              <p:nvPr/>
            </p:nvSpPr>
            <p:spPr>
              <a:xfrm>
                <a:off x="685800" y="1899968"/>
                <a:ext cx="7924800" cy="15131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660C6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660C64"/>
                              </a:solidFill>
                              <a:latin typeface="Cambria Math" panose="02040503050406030204" pitchFamily="18" charset="0"/>
                            </a:rPr>
                            <m:t>ℛ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660C64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rgbClr val="660C6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000" b="0" i="1" smtClean="0">
                              <a:solidFill>
                                <a:srgbClr val="660C64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rgbClr val="660C64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4000" b="0" i="1" smtClean="0">
                                  <a:solidFill>
                                    <a:srgbClr val="660C6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solidFill>
                                    <a:srgbClr val="660C64"/>
                                  </a:solidFill>
                                  <a:latin typeface="Cambria Math" panose="02040503050406030204" pitchFamily="18" charset="0"/>
                                </a:rPr>
                                <m:t> −8 </m:t>
                              </m:r>
                              <m:sSup>
                                <m:sSupPr>
                                  <m:ctrlPr>
                                    <a:rPr lang="en-US" sz="4000" b="0" i="1" smtClean="0">
                                      <a:solidFill>
                                        <a:srgbClr val="660C6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660C64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sz="4000" b="0" i="1" smtClean="0">
                                      <a:solidFill>
                                        <a:srgbClr val="660C64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f>
                                <m:fPr>
                                  <m:ctrlPr>
                                    <a:rPr lang="en-US" sz="4000" b="0" i="1" smtClean="0">
                                      <a:solidFill>
                                        <a:srgbClr val="660C6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0" i="1" smtClean="0">
                                      <a:solidFill>
                                        <a:srgbClr val="660C64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sz="4000" b="0" i="1" smtClean="0">
                                          <a:solidFill>
                                            <a:srgbClr val="660C6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4000" b="0" i="1" smtClean="0">
                                          <a:solidFill>
                                            <a:srgbClr val="660C6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en-US" sz="4000" b="0" i="1" smtClean="0">
                                          <a:solidFill>
                                            <a:srgbClr val="660C6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  <m:r>
                                        <a:rPr lang="en-US" sz="4000" b="0" i="1" smtClean="0">
                                          <a:solidFill>
                                            <a:srgbClr val="660C6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  <m:r>
                                        <a:rPr lang="en-US" sz="4000" b="0" i="1" smtClean="0">
                                          <a:solidFill>
                                            <a:srgbClr val="660C6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4000" b="0" i="1" smtClean="0">
                                          <a:solidFill>
                                            <a:srgbClr val="660C6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𝑌𝑀</m:t>
                                      </m:r>
                                    </m:sub>
                                    <m:sup>
                                      <m:r>
                                        <a:rPr lang="en-US" sz="4000" b="0" i="1" smtClean="0">
                                          <a:solidFill>
                                            <a:srgbClr val="660C6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  <m:r>
                                <a:rPr lang="en-US" sz="4000" b="0" i="1" smtClean="0">
                                  <a:solidFill>
                                    <a:srgbClr val="660C64"/>
                                  </a:solidFill>
                                  <a:latin typeface="Cambria Math" panose="02040503050406030204" pitchFamily="18" charset="0"/>
                                </a:rPr>
                                <m:t> +</m:t>
                              </m:r>
                              <m:r>
                                <a:rPr lang="en-US" sz="4000" b="0" i="1" smtClean="0">
                                  <a:solidFill>
                                    <a:srgbClr val="660C64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4000" b="0" i="1" smtClean="0">
                                  <a:solidFill>
                                    <a:srgbClr val="660C64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4000" b="0" i="1" smtClean="0">
                                  <a:solidFill>
                                    <a:srgbClr val="660C64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sz="4000" b="0" i="1" smtClean="0">
                                  <a:solidFill>
                                    <a:srgbClr val="660C64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US" sz="4000" b="0" i="1" smtClean="0">
                              <a:solidFill>
                                <a:srgbClr val="660C64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</m:e>
                      </m:func>
                    </m:oMath>
                  </m:oMathPara>
                </a14:m>
                <a:endParaRPr lang="en-US" sz="4000" dirty="0">
                  <a:solidFill>
                    <a:srgbClr val="660C64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156DD45-D99E-7605-6F8E-885020C310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899968"/>
                <a:ext cx="7924800" cy="151317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1E1A148-8091-DD78-E927-4DE9CCECC405}"/>
                  </a:ext>
                </a:extLst>
              </p:cNvPr>
              <p:cNvSpPr txBox="1"/>
              <p:nvPr/>
            </p:nvSpPr>
            <p:spPr>
              <a:xfrm>
                <a:off x="1009650" y="3528330"/>
                <a:ext cx="7277100" cy="1129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𝑖𝑛𝑠𝑡</m:t>
                          </m:r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𝑝𝑎𝑟𝑡</m:t>
                          </m:r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6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ℛ</m:t>
                              </m:r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US" sz="3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1E1A148-8091-DD78-E927-4DE9CCECC4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650" y="3528330"/>
                <a:ext cx="7277100" cy="11294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320F990-1AFC-445B-7A6F-AEC050B58975}"/>
                  </a:ext>
                </a:extLst>
              </p:cNvPr>
              <p:cNvSpPr txBox="1"/>
              <p:nvPr/>
            </p:nvSpPr>
            <p:spPr>
              <a:xfrm>
                <a:off x="381000" y="292804"/>
                <a:ext cx="8153400" cy="13282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𝑡𝑤𝑖𝑠𝑡𝑒𝑑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func>
                        <m:func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6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ℛ</m:t>
                              </m:r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nary>
                            <m:naryPr>
                              <m:supHide m:val="on"/>
                              <m:ctrlP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  <m:sup/>
                            <m:e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𝑡𝑟</m:t>
                              </m:r>
                              <m:f>
                                <m:fPr>
                                  <m:ctrlP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3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p>
                                      <m:r>
                                        <a:rPr lang="en-US" sz="3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  <m:sSup>
                                    <m:sSupPr>
                                      <m:ctrlPr>
                                        <a:rPr lang="en-US" sz="3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  <m:sup>
                                      <m:r>
                                        <a:rPr lang="en-US" sz="3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320F990-1AFC-445B-7A6F-AEC050B589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92804"/>
                <a:ext cx="8153400" cy="132824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261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43CA5BB-9CF7-9A5C-5607-75C3D47A0B36}"/>
                  </a:ext>
                </a:extLst>
              </p:cNvPr>
              <p:cNvSpPr txBox="1"/>
              <p:nvPr/>
            </p:nvSpPr>
            <p:spPr>
              <a:xfrm>
                <a:off x="571500" y="1295400"/>
                <a:ext cx="8001000" cy="12841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𝑠𝑦𝑚</m:t>
                        </m:r>
                      </m:sub>
                      <m:sup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=∞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corresponds</m:t>
                    </m:r>
                    <m:r>
                      <a:rPr lang="en-US" sz="3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to</m:t>
                    </m:r>
                    <m:r>
                      <a:rPr lang="en-US" sz="3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the</m:t>
                    </m:r>
                    <m:r>
                      <a:rPr lang="en-US" sz="3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>
                    <a:solidFill>
                      <a:srgbClr val="FF0000"/>
                    </a:solidFill>
                  </a:rPr>
                  <a:t> 5d </a:t>
                </a:r>
                <a:r>
                  <a:rPr lang="en-US" sz="3600" dirty="0" err="1">
                    <a:solidFill>
                      <a:srgbClr val="FF0000"/>
                    </a:solidFill>
                  </a:rPr>
                  <a:t>superconformal</a:t>
                </a:r>
                <a:r>
                  <a:rPr lang="en-US" sz="3600" dirty="0">
                    <a:solidFill>
                      <a:srgbClr val="FF0000"/>
                    </a:solidFill>
                  </a:rPr>
                  <a:t> theory [</a:t>
                </a:r>
                <a:r>
                  <a:rPr lang="en-US" sz="3600" dirty="0" err="1">
                    <a:solidFill>
                      <a:srgbClr val="FF0000"/>
                    </a:solidFill>
                  </a:rPr>
                  <a:t>Seiberg</a:t>
                </a:r>
                <a:r>
                  <a:rPr lang="en-US" sz="3600" dirty="0">
                    <a:solidFill>
                      <a:srgbClr val="FF0000"/>
                    </a:solidFill>
                  </a:rPr>
                  <a:t> 1995] 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43CA5BB-9CF7-9A5C-5607-75C3D47A0B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" y="1295400"/>
                <a:ext cx="8001000" cy="1284134"/>
              </a:xfrm>
              <a:prstGeom prst="rect">
                <a:avLst/>
              </a:prstGeom>
              <a:blipFill>
                <a:blip r:embed="rId2"/>
                <a:stretch>
                  <a:fillRect t="-5238" r="-1905"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C3C1CAE-D170-4DE2-4935-687B195D4C2D}"/>
                  </a:ext>
                </a:extLst>
              </p:cNvPr>
              <p:cNvSpPr txBox="1"/>
              <p:nvPr/>
            </p:nvSpPr>
            <p:spPr>
              <a:xfrm>
                <a:off x="457200" y="3949006"/>
                <a:ext cx="807720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>
                    <a:solidFill>
                      <a:srgbClr val="0000FF"/>
                    </a:solidFill>
                  </a:rPr>
                  <a:t>And our formulae below indeed have special properties 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ℛ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=1. </m:t>
                    </m:r>
                  </m:oMath>
                </a14:m>
                <a:endParaRPr lang="en-US" sz="4000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C3C1CAE-D170-4DE2-4935-687B195D4C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949006"/>
                <a:ext cx="8077200" cy="1323439"/>
              </a:xfrm>
              <a:prstGeom prst="rect">
                <a:avLst/>
              </a:prstGeom>
              <a:blipFill>
                <a:blip r:embed="rId3"/>
                <a:stretch>
                  <a:fillRect l="-1132" t="-8295" r="-2642" b="-19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541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58453168-A6FE-CCA3-3057-9355F78F31BF}"/>
              </a:ext>
            </a:extLst>
          </p:cNvPr>
          <p:cNvSpPr txBox="1">
            <a:spLocks/>
          </p:cNvSpPr>
          <p:nvPr/>
        </p:nvSpPr>
        <p:spPr>
          <a:xfrm>
            <a:off x="304800" y="116535"/>
            <a:ext cx="8610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But not all questions are answered…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E32B943-11DD-572E-352C-9CAA5BE31677}"/>
                  </a:ext>
                </a:extLst>
              </p:cNvPr>
              <p:cNvSpPr txBox="1"/>
              <p:nvPr/>
            </p:nvSpPr>
            <p:spPr>
              <a:xfrm>
                <a:off x="457200" y="1103526"/>
                <a:ext cx="8458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</a:rPr>
                      <m:t>𝑋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</a:rPr>
                      <m:t>: </m:t>
                    </m:r>
                    <m:r>
                      <a:rPr lang="en-US" sz="32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sz="32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=4, 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Smooth, compact, oriented,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</a:rPr>
                      <m:t>𝜕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</a:rPr>
                      <m:t>𝑋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</a:rPr>
                      <m:t>=∅.  </m:t>
                    </m:r>
                  </m:oMath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E32B943-11DD-572E-352C-9CAA5BE316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103526"/>
                <a:ext cx="8458200" cy="584775"/>
              </a:xfrm>
              <a:prstGeom prst="rect">
                <a:avLst/>
              </a:prstGeom>
              <a:blipFill>
                <a:blip r:embed="rId3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B60342C-5B5E-FD9A-E635-28F6AE05818C}"/>
                  </a:ext>
                </a:extLst>
              </p:cNvPr>
              <p:cNvSpPr txBox="1"/>
              <p:nvPr/>
            </p:nvSpPr>
            <p:spPr>
              <a:xfrm>
                <a:off x="3581400" y="4724400"/>
                <a:ext cx="40386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  <m:sup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</m:sup>
                    </m:sSubSup>
                    <m:d>
                      <m:dPr>
                        <m:ctrlP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𝑋</m:t>
                        </m:r>
                      </m:e>
                    </m:d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𝑖𝑠</m:t>
                    </m:r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odd 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B60342C-5B5E-FD9A-E635-28F6AE0581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4724400"/>
                <a:ext cx="4038600" cy="707886"/>
              </a:xfrm>
              <a:prstGeom prst="rect">
                <a:avLst/>
              </a:prstGeom>
              <a:blipFill>
                <a:blip r:embed="rId4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F3FD900-111F-DB56-B3B6-BF82BAA9A70B}"/>
                  </a:ext>
                </a:extLst>
              </p:cNvPr>
              <p:cNvSpPr txBox="1"/>
              <p:nvPr/>
            </p:nvSpPr>
            <p:spPr>
              <a:xfrm>
                <a:off x="-95250" y="2889795"/>
                <a:ext cx="95631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solidFill>
                      <a:srgbClr val="0F049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We assume </a:t>
                </a:r>
              </a:p>
              <a:p>
                <a:pPr algn="ctr"/>
                <a:r>
                  <a:rPr lang="en-US" sz="3200" dirty="0">
                    <a:solidFill>
                      <a:srgbClr val="0F049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(essential in Donaldson &amp; </a:t>
                </a:r>
                <a:r>
                  <a:rPr lang="en-US" sz="3200" dirty="0" err="1">
                    <a:solidFill>
                      <a:srgbClr val="0F049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Seiberg</a:t>
                </a:r>
                <a:r>
                  <a:rPr lang="en-US" sz="3200" dirty="0">
                    <a:solidFill>
                      <a:srgbClr val="0F049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-Witten theory) </a:t>
                </a:r>
              </a:p>
              <a:p>
                <a:pPr algn="ctr"/>
                <a:r>
                  <a:rPr lang="en-US" sz="3200" dirty="0">
                    <a:solidFill>
                      <a:srgbClr val="0F049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that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F0498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𝑋</m:t>
                    </m:r>
                    <m:r>
                      <a:rPr lang="en-US" sz="3200" b="0" i="1" smtClean="0">
                        <a:solidFill>
                          <a:srgbClr val="0F0498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rgbClr val="0F049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admits an almost complex structure </a:t>
                </a: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F3FD900-111F-DB56-B3B6-BF82BAA9A7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5250" y="2889795"/>
                <a:ext cx="9563100" cy="1569660"/>
              </a:xfrm>
              <a:prstGeom prst="rect">
                <a:avLst/>
              </a:prstGeom>
              <a:blipFill>
                <a:blip r:embed="rId5"/>
                <a:stretch>
                  <a:fillRect t="-5039"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A6AF16B-D1A2-0983-6C2E-788B5CD2DD65}"/>
                  </a:ext>
                </a:extLst>
              </p:cNvPr>
              <p:cNvSpPr txBox="1"/>
              <p:nvPr/>
            </p:nvSpPr>
            <p:spPr>
              <a:xfrm>
                <a:off x="1247552" y="1898217"/>
                <a:ext cx="6629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 </a:t>
                </a:r>
                <a:r>
                  <a:rPr lang="en-US" sz="2800" b="1" u="sng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simplicity</a:t>
                </a:r>
                <a:r>
                  <a:rPr lang="en-US" sz="28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Connected &amp;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𝑋</m:t>
                        </m:r>
                      </m:e>
                    </m:d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 </m:t>
                    </m:r>
                  </m:oMath>
                </a14:m>
                <a:endParaRPr lang="en-US" sz="28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A6AF16B-D1A2-0983-6C2E-788B5CD2DD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7552" y="1898217"/>
                <a:ext cx="6629400" cy="523220"/>
              </a:xfrm>
              <a:prstGeom prst="rect">
                <a:avLst/>
              </a:prstGeom>
              <a:blipFill>
                <a:blip r:embed="rId6"/>
                <a:stretch>
                  <a:fillRect l="-1932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Left-Right Arrow 4">
            <a:extLst>
              <a:ext uri="{FF2B5EF4-FFF2-40B4-BE49-F238E27FC236}">
                <a16:creationId xmlns:a16="http://schemas.microsoft.com/office/drawing/2014/main" id="{4A4A2349-EA1A-DB50-7CC6-8A7047C1D950}"/>
              </a:ext>
            </a:extLst>
          </p:cNvPr>
          <p:cNvSpPr/>
          <p:nvPr/>
        </p:nvSpPr>
        <p:spPr>
          <a:xfrm>
            <a:off x="1981200" y="4860098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D752D6B-C9B7-86BE-0B92-601D011C9CA8}"/>
              </a:ext>
            </a:extLst>
          </p:cNvPr>
          <p:cNvSpPr txBox="1"/>
          <p:nvPr/>
        </p:nvSpPr>
        <p:spPr>
          <a:xfrm>
            <a:off x="609600" y="5922420"/>
            <a:ext cx="8953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Misses ``half’’ the world of four-manifolds!</a:t>
            </a:r>
          </a:p>
        </p:txBody>
      </p:sp>
    </p:spTree>
    <p:extLst>
      <p:ext uri="{BB962C8B-B14F-4D97-AF65-F5344CB8AC3E}">
        <p14:creationId xmlns:p14="http://schemas.microsoft.com/office/powerpoint/2010/main" val="243756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 animBg="1"/>
      <p:bldP spid="1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6BC61FE-318F-6CD7-BA5D-5CFECEABC7EA}"/>
              </a:ext>
            </a:extLst>
          </p:cNvPr>
          <p:cNvSpPr txBox="1"/>
          <p:nvPr/>
        </p:nvSpPr>
        <p:spPr>
          <a:xfrm>
            <a:off x="152400" y="853039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At least formally the path integral 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</a:rPr>
              <a:t>should  compute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74D6A4C-3DB7-0118-D83E-7B1F19A3A661}"/>
                  </a:ext>
                </a:extLst>
              </p:cNvPr>
              <p:cNvSpPr txBox="1"/>
              <p:nvPr/>
            </p:nvSpPr>
            <p:spPr>
              <a:xfrm>
                <a:off x="127000" y="2543308"/>
                <a:ext cx="9144000" cy="8856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ℛ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ℛ</m:t>
                            </m:r>
                          </m:e>
                          <m:sup>
                            <m:f>
                              <m:fPr>
                                <m:ctrlPr>
                                  <a:rPr lang="en-US" sz="3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32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3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ℋ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{</m:t>
                            </m:r>
                            <m:d>
                              <m:dPr>
                                <m:ctrlPr>
                                  <a:rPr lang="en-US" sz="3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p>
                        </m:sSup>
                        <m:func>
                          <m:funcPr>
                            <m:ctrlP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exp</m:t>
                            </m:r>
                            <m:r>
                              <a:rPr lang="en-US" sz="32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</m:fName>
                          <m:e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 </m:t>
                            </m:r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ℛ</m:t>
                            </m:r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Sup>
                              <m:sSubSupPr>
                                <m:ctrlPr>
                                  <a:rPr lang="en-US" sz="3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3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d>
                                  <m:dPr>
                                    <m:ctrlPr>
                                      <a:rPr lang="en-US" sz="32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sub>
                              <m:sup>
                                <m:r>
                                  <a:rPr lang="en-US" sz="3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 )</m:t>
                            </m:r>
                          </m:e>
                        </m:func>
                      </m:e>
                    </m:nary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}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74D6A4C-3DB7-0118-D83E-7B1F19A3A6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000" y="2543308"/>
                <a:ext cx="9144000" cy="885692"/>
              </a:xfrm>
              <a:prstGeom prst="rect">
                <a:avLst/>
              </a:prstGeom>
              <a:blipFill>
                <a:blip r:embed="rId2"/>
                <a:stretch>
                  <a:fillRect b="-157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6F08734-BDD3-A620-19DA-D4D4AF0774E1}"/>
                  </a:ext>
                </a:extLst>
              </p:cNvPr>
              <p:cNvSpPr txBox="1"/>
              <p:nvPr/>
            </p:nvSpPr>
            <p:spPr>
              <a:xfrm>
                <a:off x="685800" y="4114800"/>
                <a:ext cx="8026400" cy="8581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600" b="0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dim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ℝ</m:t>
                            </m:r>
                          </m:sub>
                        </m:sSub>
                      </m:fName>
                      <m:e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ℳ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sz="3600" dirty="0">
                    <a:solidFill>
                      <a:srgbClr val="7030A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sz="36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sz="36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</m:sup>
                    </m:sSup>
                    <m:r>
                      <a:rPr lang="en-US" sz="36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36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−</m:t>
                    </m:r>
                    <m:func>
                      <m:funcPr>
                        <m:ctrlPr>
                          <a:rPr lang="en-US" sz="36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600" b="0" i="0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dim</m:t>
                        </m:r>
                      </m:fName>
                      <m:e>
                        <m:r>
                          <a:rPr lang="en-US" sz="36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f>
                          <m:fPr>
                            <m:ctrlPr>
                              <a:rPr lang="en-US" sz="3600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𝜒</m:t>
                            </m:r>
                            <m:r>
                              <a:rPr lang="en-US" sz="3600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600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num>
                          <m:den>
                            <m:r>
                              <a:rPr lang="en-US" sz="3600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36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</m:oMath>
                </a14:m>
                <a:endParaRPr lang="en-US" sz="36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6F08734-BDD3-A620-19DA-D4D4AF0774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4114800"/>
                <a:ext cx="8026400" cy="8581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9617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93576" y="3962400"/>
                <a:ext cx="83058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>
                    <a:solidFill>
                      <a:srgbClr val="0000FF"/>
                    </a:solidFill>
                  </a:rPr>
                  <a:t>All this should generalize to (anomaly-free) 6d SYM theories on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sz="3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576" y="3962400"/>
                <a:ext cx="8305800" cy="1200329"/>
              </a:xfrm>
              <a:prstGeom prst="rect">
                <a:avLst/>
              </a:prstGeom>
              <a:blipFill>
                <a:blip r:embed="rId2"/>
                <a:stretch>
                  <a:fillRect l="-1174" t="-7614" r="-2274" b="-18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93576" y="5257800"/>
                <a:ext cx="8709454" cy="1040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𝐼𝑛𝑑𝑒𝑥</m:t>
                      </m:r>
                      <m:d>
                        <m:dPr>
                          <m:ctrlPr>
                            <a:rPr lang="en-US" sz="5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5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5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d>
                                <m:dPr>
                                  <m:ctrlPr>
                                    <a:rPr lang="en-US" sz="5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5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sub>
                          </m:sSub>
                        </m:e>
                      </m:d>
                      <m:r>
                        <a:rPr lang="en-US" sz="5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5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𝐸𝑙𝑙</m:t>
                      </m:r>
                      <m:d>
                        <m:dPr>
                          <m:ctrlPr>
                            <a:rPr lang="en-US" sz="5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sz="5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5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ℳ</m:t>
                              </m:r>
                            </m:e>
                            <m:sub>
                              <m:r>
                                <a:rPr lang="en-US" sz="5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5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5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576" y="5257800"/>
                <a:ext cx="8709454" cy="104099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98091" y="1567524"/>
                <a:ext cx="7924800" cy="13665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>
                    <a:solidFill>
                      <a:srgbClr val="C00000"/>
                    </a:solidFill>
                  </a:rPr>
                  <a:t>In good cases, this is the index of the Dirac operator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b>
                    </m:sSub>
                  </m:oMath>
                </a14:m>
                <a:endParaRPr lang="en-US" sz="4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091" y="1567524"/>
                <a:ext cx="7924800" cy="1366528"/>
              </a:xfrm>
              <a:prstGeom prst="rect">
                <a:avLst/>
              </a:prstGeom>
              <a:blipFill>
                <a:blip r:embed="rId4"/>
                <a:stretch>
                  <a:fillRect l="-1615" t="-8036" r="-3000" b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67140" y="349623"/>
                <a:ext cx="7386702" cy="8996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sSup>
                      <m:sSupPr>
                        <m:ctrlP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4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4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ℋ</m:t>
                                </m:r>
                              </m:e>
                              <m:sub>
                                <m:r>
                                  <a:rPr lang="en-US" sz="4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sub>
                        </m:sSub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{</m:t>
                        </m:r>
                        <m:d>
                          <m:dPr>
                            <m:ctrlPr>
                              <a:rPr lang="en-US" sz="4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sup>
                    </m:sSup>
                    <m:func>
                      <m:funcPr>
                        <m:ctrlP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exp</m:t>
                        </m:r>
                        <m:r>
                          <a:rPr lang="en-US" sz="4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</m:fName>
                      <m:e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 </m:t>
                        </m:r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ℛ</m:t>
                        </m:r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Sup>
                          <m:sSubSupPr>
                            <m:ctrlPr>
                              <a:rPr lang="en-US" sz="4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4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4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  <m:d>
                              <m:dPr>
                                <m:ctrlPr>
                                  <a:rPr lang="en-US" sz="4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b>
                          <m:sup>
                            <m:r>
                              <a:rPr lang="en-US" sz="4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)</m:t>
                        </m:r>
                      </m:e>
                    </m:func>
                  </m:oMath>
                </a14:m>
                <a:r>
                  <a:rPr lang="en-US" sz="4400" dirty="0">
                    <a:solidFill>
                      <a:srgbClr val="FF0000"/>
                    </a:solidFill>
                  </a:rPr>
                  <a:t>}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140" y="349623"/>
                <a:ext cx="7386702" cy="899605"/>
              </a:xfrm>
              <a:prstGeom prst="rect">
                <a:avLst/>
              </a:prstGeom>
              <a:blipFill>
                <a:blip r:embed="rId5"/>
                <a:stretch>
                  <a:fillRect t="-7432" r="-2310" b="-229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67140" y="2991261"/>
                <a:ext cx="783101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⇒  </m:t>
                    </m:r>
                  </m:oMath>
                </a14:m>
                <a:r>
                  <a:rPr lang="en-US" sz="3600" dirty="0">
                    <a:solidFill>
                      <a:srgbClr val="0000FF"/>
                    </a:solidFill>
                  </a:rPr>
                  <a:t>``K-theoretic Donaldson invariants’’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140" y="2991261"/>
                <a:ext cx="7831011" cy="646331"/>
              </a:xfrm>
              <a:prstGeom prst="rect">
                <a:avLst/>
              </a:prstGeom>
              <a:blipFill>
                <a:blip r:embed="rId6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7154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/>
      <p:bldP spid="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7745"/>
            <a:ext cx="8229600" cy="1143000"/>
          </a:xfrm>
        </p:spPr>
        <p:txBody>
          <a:bodyPr/>
          <a:lstStyle/>
          <a:p>
            <a:r>
              <a:rPr lang="en-US" dirty="0"/>
              <a:t>Five Dimensions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-304800" y="3586866"/>
                <a:ext cx="9448800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>
                    <a:solidFill>
                      <a:srgbClr val="FF0000"/>
                    </a:solidFill>
                  </a:rPr>
                  <a:t>We study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d>
                      <m:dPr>
                        <m:ctrlP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ℛ</m:t>
                        </m:r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rgbClr val="FF0000"/>
                    </a:solidFill>
                  </a:rPr>
                  <a:t> using both </a:t>
                </a:r>
              </a:p>
              <a:p>
                <a:pPr algn="ctr"/>
                <a:r>
                  <a:rPr lang="en-US" sz="4000" dirty="0">
                    <a:solidFill>
                      <a:srgbClr val="FF0000"/>
                    </a:solidFill>
                  </a:rPr>
                  <a:t>the Coulomb branch integral </a:t>
                </a:r>
              </a:p>
              <a:p>
                <a:pPr algn="ctr"/>
                <a:r>
                  <a:rPr lang="en-US" sz="4000" dirty="0">
                    <a:solidFill>
                      <a:srgbClr val="FF0000"/>
                    </a:solidFill>
                  </a:rPr>
                  <a:t>and, independently,  </a:t>
                </a:r>
                <a:r>
                  <a:rPr lang="en-US" sz="4000" dirty="0" err="1">
                    <a:solidFill>
                      <a:srgbClr val="FF0000"/>
                    </a:solidFill>
                  </a:rPr>
                  <a:t>toric</a:t>
                </a:r>
                <a:r>
                  <a:rPr lang="en-US" sz="4000" dirty="0">
                    <a:solidFill>
                      <a:srgbClr val="FF0000"/>
                    </a:solidFill>
                  </a:rPr>
                  <a:t> localization,</a:t>
                </a:r>
              </a:p>
              <a:p>
                <a:pPr algn="ctr"/>
                <a:r>
                  <a:rPr lang="en-US" sz="4000" dirty="0">
                    <a:solidFill>
                      <a:srgbClr val="FF0000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rgbClr val="FF0000"/>
                    </a:solidFill>
                  </a:rPr>
                  <a:t>a </a:t>
                </a:r>
                <a:r>
                  <a:rPr lang="en-US" sz="4000" dirty="0" err="1">
                    <a:solidFill>
                      <a:srgbClr val="FF0000"/>
                    </a:solidFill>
                  </a:rPr>
                  <a:t>toric</a:t>
                </a:r>
                <a:r>
                  <a:rPr lang="en-US" sz="4000" dirty="0">
                    <a:solidFill>
                      <a:srgbClr val="FF0000"/>
                    </a:solidFill>
                  </a:rPr>
                  <a:t> Kahler manifold </a:t>
                </a: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04800" y="3586866"/>
                <a:ext cx="9448800" cy="2554545"/>
              </a:xfrm>
              <a:prstGeom prst="rect">
                <a:avLst/>
              </a:prstGeom>
              <a:blipFill>
                <a:blip r:embed="rId2"/>
                <a:stretch>
                  <a:fillRect t="-4296" b="-9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5786" y="1066800"/>
                <a:ext cx="8368614" cy="14355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ℛ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``</m:t>
                      </m:r>
                      <m:r>
                        <a:rPr lang="en-US" sz="32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′′</m:t>
                      </m:r>
                      <m:nary>
                        <m:naryPr>
                          <m:chr m:val="∑"/>
                          <m:ctrlPr>
                            <a:rPr lang="en-US" sz="3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3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3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ℛ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sup>
                          </m:sSup>
                          <m:r>
                            <a:rPr lang="en-US" sz="3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nary>
                            <m:naryPr>
                              <m:supHide m:val="on"/>
                              <m:ctrlPr>
                                <a:rPr lang="en-US" sz="3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ℳ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sub>
                            <m:sup/>
                            <m:e>
                              <m:r>
                                <a:rPr lang="en-US" sz="3200" b="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𝑐h</m:t>
                              </m:r>
                              <m:d>
                                <m:dPr>
                                  <m:ctrlP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  <m:d>
                                    <m:dPr>
                                      <m:ctrlP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ℳ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3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3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786" y="1066800"/>
                <a:ext cx="8368614" cy="14355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09600" y="2782983"/>
            <a:ext cx="8216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[</a:t>
            </a:r>
            <a:r>
              <a:rPr lang="en-US" sz="2800" dirty="0" err="1"/>
              <a:t>Nekrasov</a:t>
            </a:r>
            <a:r>
              <a:rPr lang="en-US" sz="2800" dirty="0"/>
              <a:t>, 1996; </a:t>
            </a:r>
            <a:r>
              <a:rPr lang="en-US" sz="2800" dirty="0" err="1"/>
              <a:t>Losev</a:t>
            </a:r>
            <a:r>
              <a:rPr lang="en-US" sz="2800" dirty="0"/>
              <a:t>, </a:t>
            </a:r>
            <a:r>
              <a:rPr lang="en-US" sz="2800" dirty="0" err="1"/>
              <a:t>Nekrasov</a:t>
            </a:r>
            <a:r>
              <a:rPr lang="en-US" sz="2800" dirty="0"/>
              <a:t>, </a:t>
            </a:r>
            <a:r>
              <a:rPr lang="en-US" sz="2800" dirty="0" err="1"/>
              <a:t>Shatashvili</a:t>
            </a:r>
            <a:r>
              <a:rPr lang="en-US" sz="2800" dirty="0"/>
              <a:t>, 1997] </a:t>
            </a:r>
          </a:p>
        </p:txBody>
      </p:sp>
    </p:spTree>
    <p:extLst>
      <p:ext uri="{BB962C8B-B14F-4D97-AF65-F5344CB8AC3E}">
        <p14:creationId xmlns:p14="http://schemas.microsoft.com/office/powerpoint/2010/main" val="306270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8330" y="120657"/>
            <a:ext cx="7239000" cy="35721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896" y="3654725"/>
            <a:ext cx="6643868" cy="32032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0530" y="1676400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2006: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0530" y="5256362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2019:</a:t>
            </a:r>
          </a:p>
        </p:txBody>
      </p:sp>
    </p:spTree>
    <p:extLst>
      <p:ext uri="{BB962C8B-B14F-4D97-AF65-F5344CB8AC3E}">
        <p14:creationId xmlns:p14="http://schemas.microsoft.com/office/powerpoint/2010/main" val="272360716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96111" y="687551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Using the physical techniques we derived  results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0" y="3732965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7030A0"/>
                </a:solidFill>
              </a:rPr>
              <a:t>Agree  with GNY!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28800" y="5624217"/>
            <a:ext cx="6267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</a:rPr>
              <a:t>This raises a puzzle…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90750" y="2749129"/>
            <a:ext cx="4914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7030A0"/>
                </a:solidFill>
              </a:rPr>
              <a:t>Differ  from GNY! </a:t>
            </a:r>
          </a:p>
        </p:txBody>
      </p:sp>
      <p:sp>
        <p:nvSpPr>
          <p:cNvPr id="7" name="Rectangle 6"/>
          <p:cNvSpPr/>
          <p:nvPr/>
        </p:nvSpPr>
        <p:spPr>
          <a:xfrm>
            <a:off x="1981200" y="4563962"/>
            <a:ext cx="49893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solidFill>
                  <a:srgbClr val="7030A0"/>
                </a:solidFill>
              </a:rPr>
              <a:t>(Suitably  interpreted.) </a:t>
            </a:r>
          </a:p>
        </p:txBody>
      </p:sp>
    </p:spTree>
    <p:extLst>
      <p:ext uri="{BB962C8B-B14F-4D97-AF65-F5344CB8AC3E}">
        <p14:creationId xmlns:p14="http://schemas.microsoft.com/office/powerpoint/2010/main" val="2504377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" grpId="0"/>
      <p:bldP spid="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90600" y="895247"/>
                <a:ext cx="7086600" cy="755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sup>
                      </m:sSup>
                      <m:d>
                        <m:d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ℛ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Z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6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Coul</m:t>
                          </m:r>
                        </m:sub>
                        <m:sup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sup>
                      </m:sSubSup>
                      <m:d>
                        <m:d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ℛ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𝑆𝑊</m:t>
                          </m:r>
                        </m:sub>
                        <m:sup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sup>
                      </m:sSubSup>
                      <m:d>
                        <m:d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ℛ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895247"/>
                <a:ext cx="7086600" cy="75565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609600" y="2858285"/>
                <a:ext cx="8153399" cy="755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Coul</m:t>
                        </m:r>
                      </m:sub>
                      <m:sup>
                        <m:r>
                          <a:rPr lang="en-US" sz="3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sup>
                    </m:sSubSup>
                    <m:d>
                      <m:dPr>
                        <m:ctrlPr>
                          <a:rPr lang="en-US" sz="3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ℛ</m:t>
                        </m:r>
                        <m:r>
                          <a:rPr lang="en-US" sz="3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3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3600" b="0" i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3600" dirty="0">
                    <a:solidFill>
                      <a:srgbClr val="0033CC"/>
                    </a:solidFill>
                  </a:rPr>
                  <a:t>4d Coulomb branch integral </a:t>
                </a: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858285"/>
                <a:ext cx="8153399" cy="755656"/>
              </a:xfrm>
              <a:prstGeom prst="rect">
                <a:avLst/>
              </a:prstGeom>
              <a:blipFill>
                <a:blip r:embed="rId3"/>
                <a:stretch>
                  <a:fillRect t="-2419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1070610" y="4572000"/>
                <a:ext cx="7543800" cy="755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0000FF"/>
                    </a:solidFill>
                  </a:rPr>
                  <a:t>One can deduce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𝑆𝑊</m:t>
                        </m:r>
                      </m:sub>
                      <m:sup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sup>
                    </m:sSubSup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>
                    <a:solidFill>
                      <a:srgbClr val="0000FF"/>
                    </a:solidFill>
                  </a:rPr>
                  <a:t> from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Coul</m:t>
                        </m:r>
                      </m:sub>
                      <m:sup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sup>
                    </m:sSubSup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>
                    <a:solidFill>
                      <a:srgbClr val="0000FF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610" y="4572000"/>
                <a:ext cx="7543800" cy="755656"/>
              </a:xfrm>
              <a:prstGeom prst="rect">
                <a:avLst/>
              </a:prstGeom>
              <a:blipFill>
                <a:blip r:embed="rId4"/>
                <a:stretch>
                  <a:fillRect l="-2506" t="-1613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765810" y="164319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Total partition function is a sum of two terms </a:t>
            </a:r>
          </a:p>
        </p:txBody>
      </p:sp>
    </p:spTree>
    <p:extLst>
      <p:ext uri="{BB962C8B-B14F-4D97-AF65-F5344CB8AC3E}">
        <p14:creationId xmlns:p14="http://schemas.microsoft.com/office/powerpoint/2010/main" val="69732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3865" y="-54187"/>
            <a:ext cx="8515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SW special </a:t>
            </a:r>
            <a:r>
              <a:rPr lang="en-US" sz="4000" dirty="0" err="1">
                <a:solidFill>
                  <a:srgbClr val="FF0000"/>
                </a:solidFill>
              </a:rPr>
              <a:t>Kahler</a:t>
            </a:r>
            <a:r>
              <a:rPr lang="en-US" sz="4000" dirty="0">
                <a:solidFill>
                  <a:srgbClr val="FF0000"/>
                </a:solidFill>
              </a:rPr>
              <a:t> geometry is subtle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2171700" y="4529546"/>
                <a:ext cx="48006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sz="4000" dirty="0">
                    <a:solidFill>
                      <a:srgbClr val="C00000"/>
                    </a:solidFill>
                  </a:rPr>
                  <a:t> cylinder valued </a:t>
                </a: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1700" y="4529546"/>
                <a:ext cx="4800600" cy="707886"/>
              </a:xfrm>
              <a:prstGeom prst="rect">
                <a:avLst/>
              </a:prstGeom>
              <a:blipFill>
                <a:blip r:embed="rId2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609600" y="766494"/>
                <a:ext cx="73152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>
                    <a:solidFill>
                      <a:srgbClr val="0033CC"/>
                    </a:solidFill>
                  </a:rPr>
                  <a:t>For 5d SYM gauge group of rank 1: </a:t>
                </a:r>
              </a:p>
              <a:p>
                <a:pPr algn="ctr"/>
                <a:r>
                  <a:rPr lang="en-US" sz="3600" dirty="0">
                    <a:solidFill>
                      <a:srgbClr val="0033CC"/>
                    </a:solidFill>
                  </a:rPr>
                  <a:t>  Coulomb branch =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ℂ</m:t>
                    </m:r>
                    <m:r>
                      <a:rPr lang="en-US" sz="3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600" dirty="0">
                  <a:solidFill>
                    <a:srgbClr val="0033CC"/>
                  </a:solidFill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766494"/>
                <a:ext cx="7315200" cy="1200329"/>
              </a:xfrm>
              <a:prstGeom prst="rect">
                <a:avLst/>
              </a:prstGeom>
              <a:blipFill>
                <a:blip r:embed="rId3"/>
                <a:stretch>
                  <a:fillRect t="-8122" b="-18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3200400" y="2040382"/>
                <a:ext cx="6096000" cy="11024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=〈 </m:t>
                      </m:r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𝑃𝑒𝑥𝑝</m:t>
                      </m:r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∮"/>
                          <m:supHide m:val="on"/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sub>
                        <m:sup/>
                        <m:e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𝑦𝑚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 〉</m:t>
                          </m:r>
                        </m:e>
                      </m:nary>
                    </m:oMath>
                  </m:oMathPara>
                </a14:m>
                <a:endParaRPr lang="en-US" sz="3200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2040382"/>
                <a:ext cx="6096000" cy="110248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67B25200-6D65-BF4D-C5C8-BF7555A3B192}"/>
              </a:ext>
            </a:extLst>
          </p:cNvPr>
          <p:cNvSpPr txBox="1"/>
          <p:nvPr/>
        </p:nvSpPr>
        <p:spPr>
          <a:xfrm>
            <a:off x="152400" y="2287667"/>
            <a:ext cx="3515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 parametrized by 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1A4A44A-EB86-6B38-C99B-970C37ED61A0}"/>
                  </a:ext>
                </a:extLst>
              </p:cNvPr>
              <p:cNvSpPr txBox="1"/>
              <p:nvPr/>
            </p:nvSpPr>
            <p:spPr>
              <a:xfrm>
                <a:off x="246380" y="5715000"/>
                <a:ext cx="874903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660C64"/>
                        </a:solidFill>
                        <a:latin typeface="Cambria Math" panose="02040503050406030204" pitchFamily="18" charset="0"/>
                      </a:rPr>
                      <m:t>ℱ</m:t>
                    </m:r>
                    <m:d>
                      <m:dPr>
                        <m:ctrlPr>
                          <a:rPr lang="en-US" sz="4000" b="0" i="1" smtClean="0">
                            <a:solidFill>
                              <a:srgbClr val="660C6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660C64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4000" b="0" i="1" smtClean="0">
                        <a:solidFill>
                          <a:srgbClr val="660C64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rgbClr val="660C64"/>
                    </a:solidFill>
                  </a:rPr>
                  <a:t> is known [Nekrasov 1996, 2000,…] 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1A4A44A-EB86-6B38-C99B-970C37ED61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380" y="5715000"/>
                <a:ext cx="8749030" cy="707886"/>
              </a:xfrm>
              <a:prstGeom prst="rect">
                <a:avLst/>
              </a:prstGeom>
              <a:blipFill>
                <a:blip r:embed="rId5"/>
                <a:stretch>
                  <a:fillRect t="-15517" r="-1532" b="-35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C6AF593-52B8-1844-334D-1CF3BA43C122}"/>
                  </a:ext>
                </a:extLst>
              </p:cNvPr>
              <p:cNvSpPr txBox="1"/>
              <p:nvPr/>
            </p:nvSpPr>
            <p:spPr>
              <a:xfrm>
                <a:off x="48895" y="3434081"/>
                <a:ext cx="91440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4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𝑅𝑎</m:t>
                          </m:r>
                        </m:sup>
                      </m:sSup>
                      <m:r>
                        <a:rPr lang="en-US" sz="4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4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𝑅𝑎</m:t>
                          </m:r>
                        </m:sup>
                      </m:sSup>
                      <m:r>
                        <a:rPr lang="en-US" sz="4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𝑖𝑛𝑠𝑡𝑎𝑛𝑡𝑜𝑛</m:t>
                      </m:r>
                      <m:r>
                        <a:rPr lang="en-US" sz="4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𝑐𝑜𝑟</m:t>
                      </m:r>
                      <m:sSup>
                        <m:sSupPr>
                          <m:ctrlPr>
                            <a:rPr lang="en-US" sz="4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4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4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4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400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C6AF593-52B8-1844-334D-1CF3BA43C1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5" y="3434081"/>
                <a:ext cx="9144000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1938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6" grpId="0"/>
      <p:bldP spid="16" grpId="0"/>
      <p:bldP spid="2" grpId="0"/>
      <p:bldP spid="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09600" y="32413"/>
                <a:ext cx="74676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Modular Parametrization Of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3600" dirty="0"/>
                  <a:t>plane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2413"/>
                <a:ext cx="7467600" cy="646331"/>
              </a:xfrm>
              <a:prstGeom prst="rect">
                <a:avLst/>
              </a:prstGeom>
              <a:blipFill>
                <a:blip r:embed="rId2"/>
                <a:stretch>
                  <a:fillRect l="-2449" t="-14151" r="-122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84860" y="1978828"/>
                <a:ext cx="7391400" cy="1145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=8+4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ℛ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ℛ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60" y="1978828"/>
                <a:ext cx="7391400" cy="11455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76200" y="3330915"/>
                <a:ext cx="5105400" cy="11635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16355A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16355A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16355A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16355A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rgbClr val="16355A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16355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16355A"/>
                                  </a:solidFill>
                                  <a:latin typeface="Cambria Math" panose="02040503050406030204" pitchFamily="18" charset="0"/>
                                </a:rPr>
                                <m:t>𝜗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16355A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16355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b="0" i="1" smtClean="0">
                                      <a:solidFill>
                                        <a:srgbClr val="16355A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16355A"/>
                                      </a:solidFill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16355A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16355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16355A"/>
                                  </a:solidFill>
                                  <a:latin typeface="Cambria Math" panose="02040503050406030204" pitchFamily="18" charset="0"/>
                                </a:rPr>
                                <m:t>𝜗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16355A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16355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b="0" i="1" smtClean="0">
                                      <a:solidFill>
                                        <a:srgbClr val="16355A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16355A"/>
                                      </a:solidFill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16355A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200" b="0" i="1" smtClean="0">
                          <a:solidFill>
                            <a:srgbClr val="16355A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rgbClr val="16355A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16355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16355A"/>
                                  </a:solidFill>
                                  <a:latin typeface="Cambria Math" panose="02040503050406030204" pitchFamily="18" charset="0"/>
                                </a:rPr>
                                <m:t>𝜗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16355A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16355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b="0" i="1" smtClean="0">
                                      <a:solidFill>
                                        <a:srgbClr val="16355A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16355A"/>
                                      </a:solidFill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16355A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16355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16355A"/>
                                  </a:solidFill>
                                  <a:latin typeface="Cambria Math" panose="02040503050406030204" pitchFamily="18" charset="0"/>
                                </a:rPr>
                                <m:t>𝜗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16355A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16355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b="0" i="1" smtClean="0">
                                      <a:solidFill>
                                        <a:srgbClr val="16355A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16355A"/>
                                      </a:solidFill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16355A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16355A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6200" y="3330915"/>
                <a:ext cx="5105400" cy="11635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620" y="4739544"/>
            <a:ext cx="7893934" cy="21413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029200" y="3764702"/>
                <a:ext cx="3657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16355A"/>
                    </a:solidFill>
                  </a:rPr>
                  <a:t>Hauptmodul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16355A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16355A"/>
                            </a:solidFill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16355A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d>
                      <m:dPr>
                        <m:ctrlPr>
                          <a:rPr lang="en-US" sz="2800" b="0" i="1" smtClean="0">
                            <a:solidFill>
                              <a:srgbClr val="16355A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16355A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endParaRPr lang="en-US" sz="2800" dirty="0">
                  <a:solidFill>
                    <a:srgbClr val="16355A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3764702"/>
                <a:ext cx="3657600" cy="523220"/>
              </a:xfrm>
              <a:prstGeom prst="rect">
                <a:avLst/>
              </a:prstGeom>
              <a:blipFill>
                <a:blip r:embed="rId6"/>
                <a:stretch>
                  <a:fillRect l="-3333"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19654" y="848020"/>
                <a:ext cx="834390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/>
                  <a:t>The Coulomb branch is a branched double cover of the modular curve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654" y="848020"/>
                <a:ext cx="8343900" cy="1077218"/>
              </a:xfrm>
              <a:prstGeom prst="rect">
                <a:avLst/>
              </a:prstGeom>
              <a:blipFill>
                <a:blip r:embed="rId7"/>
                <a:stretch>
                  <a:fillRect l="-584" t="-7345" r="-1826" b="-18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612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06680" y="310026"/>
                <a:ext cx="8839200" cy="13538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Z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Coul</m:t>
                          </m:r>
                        </m:sub>
                        <m:sup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sup>
                      </m:sSubSup>
                      <m:d>
                        <m:d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ℛ</m:t>
                          </m:r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pHide m:val="on"/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ℱ</m:t>
                          </m:r>
                        </m:sub>
                        <m:sup/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̅"/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acc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sz="40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40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m:rPr>
                                  <m:sty m:val="p"/>
                                </m:rPr>
                                <a:rPr lang="en-US" sz="4000" b="0" i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Ψ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f>
                                <m:fPr>
                                  <m:ctrlP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𝜁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4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" y="310026"/>
                <a:ext cx="8839200" cy="13538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59080" y="1921604"/>
                <a:ext cx="8534400" cy="15200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𝜈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ℛ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𝜗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  <m:sup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13−</m:t>
                              </m:r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p>
                          </m:sSubSup>
                        </m:num>
                        <m:den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sup>
                          </m:sSup>
                        </m:den>
                      </m:f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f>
                        <m:f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1−2 </m:t>
                              </m:r>
                              <m:sSup>
                                <m:sSupPr>
                                  <m:ctrlP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ℛ</m:t>
                                  </m:r>
                                </m:e>
                                <m:sup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)+</m:t>
                              </m:r>
                              <m:sSup>
                                <m:sSupPr>
                                  <m:ctrlP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ℛ</m:t>
                                  </m:r>
                                </m:e>
                                <m:sup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" y="1921604"/>
                <a:ext cx="8534400" cy="15200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97180" y="4009310"/>
                <a:ext cx="28956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4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sz="4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ℛ</m:t>
                          </m:r>
                        </m:e>
                      </m:d>
                      <m:r>
                        <a:rPr lang="en-US" sz="4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" y="4009310"/>
                <a:ext cx="2895600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060700" y="3886200"/>
            <a:ext cx="5897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</a:rPr>
              <a:t>Suitably modular invariant and holomorphic ``contact term’’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5980178-DD05-F06A-8F0A-7E02F655F692}"/>
                  </a:ext>
                </a:extLst>
              </p:cNvPr>
              <p:cNvSpPr txBox="1"/>
              <p:nvPr/>
            </p:nvSpPr>
            <p:spPr>
              <a:xfrm>
                <a:off x="1905000" y="5304465"/>
                <a:ext cx="4351020" cy="12975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DF09C7"/>
                          </a:solidFill>
                          <a:latin typeface="Cambria Math" panose="02040503050406030204" pitchFamily="18" charset="0"/>
                        </a:rPr>
                        <m:t>𝜁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rgbClr val="DF09C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DF09C7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sz="3600" b="0" i="1" smtClean="0">
                              <a:solidFill>
                                <a:srgbClr val="DF09C7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3600" b="0" i="1" smtClean="0">
                              <a:solidFill>
                                <a:srgbClr val="DF09C7"/>
                              </a:solidFill>
                              <a:latin typeface="Cambria Math" panose="02040503050406030204" pitchFamily="18" charset="0"/>
                            </a:rPr>
                            <m:t>ℛ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rgbClr val="DF09C7"/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  <m:f>
                        <m:fPr>
                          <m:ctrlPr>
                            <a:rPr lang="en-US" sz="3600" b="0" i="1" smtClean="0">
                              <a:solidFill>
                                <a:srgbClr val="DF09C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srgbClr val="DF09C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solidFill>
                                    <a:srgbClr val="DF09C7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srgbClr val="DF09C7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600" b="0" i="1" smtClean="0">
                              <a:solidFill>
                                <a:srgbClr val="DF09C7"/>
                              </a:solidFill>
                              <a:latin typeface="Cambria Math" panose="02040503050406030204" pitchFamily="18" charset="0"/>
                            </a:rPr>
                            <m:t>ℱ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rgbClr val="DF09C7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600" b="0" i="1" smtClean="0">
                              <a:solidFill>
                                <a:srgbClr val="DF09C7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3600" b="0" i="1" smtClean="0">
                              <a:solidFill>
                                <a:srgbClr val="DF09C7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0" i="1" smtClean="0">
                              <a:solidFill>
                                <a:srgbClr val="DF09C7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DF09C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DF09C7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DF09C7"/>
                                  </a:solidFill>
                                  <a:latin typeface="Cambria Math" panose="02040503050406030204" pitchFamily="18" charset="0"/>
                                </a:rPr>
                                <m:t>𝑖𝑛𝑠𝑡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DF09C7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5980178-DD05-F06A-8F0A-7E02F655F6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5304465"/>
                <a:ext cx="4351020" cy="129753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639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4" grpId="0"/>
      <p:bldP spid="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-152400" y="211565"/>
                <a:ext cx="9372600" cy="13860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sup>
                      </m:sSup>
                      <m:d>
                        <m:d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ℤ</m:t>
                              </m:r>
                            </m:e>
                          </m:d>
                        </m:sub>
                        <m:sup/>
                        <m:e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num>
                                <m:den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</m:acc>
                                </m:den>
                              </m:f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Sup>
                                <m:sSubSupPr>
                                  <m:ctrlP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sup>
                              </m:sSubSup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p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p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3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2400" y="211565"/>
                <a:ext cx="9372600" cy="13860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238250" y="1837138"/>
                <a:ext cx="6591300" cy="1060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sup>
                      </m:sSubSup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𝐸𝑟𝑓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𝐼𝑚</m:t>
                              </m:r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rad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+ </m:t>
                              </m:r>
                              <m:f>
                                <m:fPr>
                                  <m:ctrlPr>
                                    <a:rPr lang="en-US" sz="28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𝐼𝑚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𝐼𝑚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den>
                              </m:f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250" y="1837138"/>
                <a:ext cx="6591300" cy="10604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935480" y="2897621"/>
                <a:ext cx="5257800" cy="9325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𝜁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ℛ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5480" y="2897621"/>
                <a:ext cx="5257800" cy="9325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752600" y="4267200"/>
            <a:ext cx="525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DF09C7"/>
                </a:solidFill>
              </a:rPr>
              <a:t>Not holomorphic.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09750" y="5486400"/>
            <a:ext cx="601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00B050"/>
                </a:solidFill>
              </a:rPr>
              <a:t>Metric dependent . </a:t>
            </a:r>
          </a:p>
        </p:txBody>
      </p:sp>
    </p:spTree>
    <p:extLst>
      <p:ext uri="{BB962C8B-B14F-4D97-AF65-F5344CB8AC3E}">
        <p14:creationId xmlns:p14="http://schemas.microsoft.com/office/powerpoint/2010/main" val="425945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609600"/>
            <a:ext cx="716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We do not know anything even close to a complete topological invariant. </a:t>
            </a:r>
          </a:p>
        </p:txBody>
      </p:sp>
      <p:pic>
        <p:nvPicPr>
          <p:cNvPr id="4" name="Picture 2" descr="The Wild World Of 4-manifolds [DJVU] [7ootncee3o30]">
            <a:extLst>
              <a:ext uri="{FF2B5EF4-FFF2-40B4-BE49-F238E27FC236}">
                <a16:creationId xmlns:a16="http://schemas.microsoft.com/office/drawing/2014/main" id="{6EFAE5E9-E6DF-C838-247A-C6943A15C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514311"/>
            <a:ext cx="3714750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726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/>
          <a:lstStyle/>
          <a:p>
            <a:r>
              <a:rPr lang="en-US" dirty="0"/>
              <a:t>Measure As A Total Derivative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19049" y="2685801"/>
                <a:ext cx="5753100" cy="1218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∃ </m:t>
                    </m:r>
                  </m:oMath>
                </a14:m>
                <a:r>
                  <a:rPr lang="en-US" sz="3600" dirty="0">
                    <a:solidFill>
                      <a:srgbClr val="0000FF"/>
                    </a:solidFill>
                  </a:rPr>
                  <a:t>suitably modular invariant </a:t>
                </a:r>
              </a:p>
              <a:p>
                <a:pPr algn="ctr"/>
                <a:r>
                  <a:rPr lang="en-US" sz="3600" dirty="0">
                    <a:solidFill>
                      <a:srgbClr val="0000FF"/>
                    </a:solidFill>
                  </a:rPr>
                  <a:t>and nonsingular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acc>
                    <m:d>
                      <m:dPr>
                        <m:ctrlPr>
                          <a:rPr lang="en-US" sz="36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US" sz="36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acc>
                          <m:accPr>
                            <m:chr m:val="̅"/>
                            <m:ctrlPr>
                              <a:rPr lang="en-US" sz="36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</m:acc>
                      </m:e>
                    </m:d>
                    <m:r>
                      <a:rPr lang="en-US" sz="36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sz="3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9049" y="2685801"/>
                <a:ext cx="5753100" cy="1218988"/>
              </a:xfrm>
              <a:prstGeom prst="rect">
                <a:avLst/>
              </a:prstGeom>
              <a:blipFill>
                <a:blip r:embed="rId2"/>
                <a:stretch>
                  <a:fillRect t="-8000" r="-1801" b="-18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-19049" y="4482607"/>
                <a:ext cx="8981454" cy="19596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>
                    <a:solidFill>
                      <a:srgbClr val="FF0000"/>
                    </a:solidFill>
                  </a:rPr>
                  <a:t>(It can be hard to find explicit formulae</a:t>
                </a:r>
              </a:p>
              <a:p>
                <a:pPr algn="ctr"/>
                <a:r>
                  <a:rPr lang="en-US" sz="4000" dirty="0">
                    <a:solidFill>
                      <a:srgbClr val="FF0000"/>
                    </a:solidFill>
                  </a:rPr>
                  <a:t> for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acc>
                    <m:r>
                      <a:rPr lang="en-US" sz="4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4000" dirty="0">
                    <a:solidFill>
                      <a:srgbClr val="FF0000"/>
                    </a:solidFill>
                  </a:rPr>
                  <a:t> one needs the theory of mock modular forms, and their generalizations.)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9049" y="4482607"/>
                <a:ext cx="8981454" cy="1959639"/>
              </a:xfrm>
              <a:prstGeom prst="rect">
                <a:avLst/>
              </a:prstGeom>
              <a:blipFill>
                <a:blip r:embed="rId3"/>
                <a:stretch>
                  <a:fillRect l="-1697" t="-5590" r="-2919" b="-12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943600" y="2641943"/>
                <a:ext cx="2743200" cy="12628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̅"/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acc>
                        </m:den>
                      </m:f>
                      <m:acc>
                        <m:accPr>
                          <m:chr m:val="̂"/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acc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J</m:t>
                          </m:r>
                        </m:sup>
                      </m:sSup>
                    </m:oMath>
                  </m:oMathPara>
                </a14:m>
                <a:endParaRPr lang="en-US" sz="4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2641943"/>
                <a:ext cx="2743200" cy="12628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85406" y="1008797"/>
                <a:ext cx="8839200" cy="13538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Z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Coul</m:t>
                          </m:r>
                        </m:sub>
                        <m:sup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sup>
                      </m:sSubSup>
                      <m:d>
                        <m:d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ℛ</m:t>
                          </m:r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pHide m:val="on"/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ℱ</m:t>
                          </m:r>
                        </m:sub>
                        <m:sup/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̅"/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acc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ℋ</m:t>
                          </m:r>
                          <m:d>
                            <m:dPr>
                              <m:ctrlP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m:rPr>
                                  <m:sty m:val="p"/>
                                </m:rPr>
                                <a:rPr lang="en-US" sz="4000" b="0" i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Ψ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f>
                                <m:fPr>
                                  <m:ctrlP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𝜁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4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406" y="1008797"/>
                <a:ext cx="8839200" cy="13538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9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3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0" y="4187280"/>
                <a:ext cx="8991600" cy="13511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b="0" i="1" smtClean="0">
                              <a:solidFill>
                                <a:srgbClr val="DF09C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rgbClr val="DF09C7"/>
                              </a:solidFill>
                              <a:latin typeface="Cambria Math" panose="02040503050406030204" pitchFamily="18" charset="0"/>
                            </a:rPr>
                            <m:t>Z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rgbClr val="DF09C7"/>
                              </a:solidFill>
                              <a:latin typeface="Cambria Math" panose="02040503050406030204" pitchFamily="18" charset="0"/>
                            </a:rPr>
                            <m:t>Coul</m:t>
                          </m:r>
                        </m:sub>
                        <m:sup>
                          <m:r>
                            <a:rPr lang="en-US" sz="4000" b="0" i="1" smtClean="0">
                              <a:solidFill>
                                <a:srgbClr val="DF09C7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sup>
                      </m:sSubSup>
                      <m:r>
                        <a:rPr lang="en-US" sz="4000" b="0" i="1" smtClean="0">
                          <a:solidFill>
                            <a:srgbClr val="DF09C7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000" b="0" i="1" smtClean="0">
                          <a:solidFill>
                            <a:srgbClr val="DF09C7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4000" b="0" i="1" smtClean="0">
                          <a:solidFill>
                            <a:srgbClr val="DF09C7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DF09C7"/>
                          </a:solidFill>
                          <a:latin typeface="Cambria Math" panose="02040503050406030204" pitchFamily="18" charset="0"/>
                        </a:rPr>
                        <m:t>ℛ</m:t>
                      </m:r>
                      <m:r>
                        <a:rPr lang="en-US" sz="4000" b="0" i="1" smtClean="0">
                          <a:solidFill>
                            <a:srgbClr val="DF09C7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limLow>
                        <m:limLowPr>
                          <m:ctrlPr>
                            <a:rPr lang="en-US" sz="4000" b="0" i="1" smtClean="0">
                              <a:solidFill>
                                <a:srgbClr val="DF09C7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rgbClr val="DF09C7"/>
                              </a:solidFill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4000" b="0" i="1" smtClean="0">
                              <a:solidFill>
                                <a:srgbClr val="DF09C7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4000" b="0" i="1" smtClean="0">
                              <a:solidFill>
                                <a:srgbClr val="DF09C7"/>
                              </a:solidFill>
                              <a:latin typeface="Cambria Math" panose="02040503050406030204" pitchFamily="18" charset="0"/>
                            </a:rPr>
                            <m:t>→∞</m:t>
                          </m:r>
                        </m:lim>
                      </m:limLow>
                      <m:r>
                        <a:rPr lang="en-US" sz="4000" b="0" i="1" smtClean="0">
                          <a:solidFill>
                            <a:srgbClr val="DF09C7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sz="4000" b="0" i="1" smtClean="0">
                              <a:solidFill>
                                <a:srgbClr val="DF09C7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4000" b="0" i="1" smtClean="0">
                              <a:solidFill>
                                <a:srgbClr val="DF09C7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DF09C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DF09C7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DF09C7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4000" b="0" i="1" smtClean="0">
                              <a:solidFill>
                                <a:srgbClr val="DF09C7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000" b="0" i="1" smtClean="0">
                              <a:solidFill>
                                <a:srgbClr val="DF09C7"/>
                              </a:solidFill>
                              <a:latin typeface="Cambria Math" panose="02040503050406030204" pitchFamily="18" charset="0"/>
                            </a:rPr>
                            <m:t>ℋ</m:t>
                          </m:r>
                          <m:r>
                            <a:rPr lang="en-US" sz="4000" b="0" i="1" smtClean="0">
                              <a:solidFill>
                                <a:srgbClr val="DF09C7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acc>
                            <m:accPr>
                              <m:chr m:val="̂"/>
                              <m:ctrlPr>
                                <a:rPr lang="en-US" sz="4000" b="0" i="1" smtClean="0">
                                  <a:solidFill>
                                    <a:srgbClr val="DF09C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000" b="0" i="1" smtClean="0">
                                  <a:solidFill>
                                    <a:srgbClr val="DF09C7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acc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DF09C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en-US" sz="4000" b="0" i="1" smtClean="0">
                                      <a:solidFill>
                                        <a:srgbClr val="DF09C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>
                                      <a:solidFill>
                                        <a:srgbClr val="DF09C7"/>
                                      </a:solidFill>
                                      <a:latin typeface="Cambria Math" panose="02040503050406030204" pitchFamily="18" charset="0"/>
                                    </a:rPr>
                                    <m:t>​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DF09C7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sz="4000" b="0" i="1" smtClean="0">
                                  <a:solidFill>
                                    <a:srgbClr val="DF09C7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4000" b="0" i="1" smtClean="0">
                                      <a:solidFill>
                                        <a:srgbClr val="DF09C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DF09C7"/>
                                      </a:solidFill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solidFill>
                                        <a:srgbClr val="DF09C7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4000" b="0" i="1" smtClean="0">
                                  <a:solidFill>
                                    <a:srgbClr val="DF09C7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0" i="1" smtClean="0">
                                  <a:solidFill>
                                    <a:srgbClr val="DF09C7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4000" b="0" i="1" smtClean="0">
                                  <a:solidFill>
                                    <a:srgbClr val="DF09C7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4000" b="0" i="1" smtClean="0">
                                  <a:solidFill>
                                    <a:srgbClr val="DF09C7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4000" dirty="0">
                  <a:solidFill>
                    <a:srgbClr val="DF09C7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87280"/>
                <a:ext cx="8991600" cy="13511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447800"/>
            <a:ext cx="7893934" cy="2141316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990600" y="1600200"/>
            <a:ext cx="6477000" cy="0"/>
          </a:xfrm>
          <a:prstGeom prst="line">
            <a:avLst/>
          </a:prstGeom>
          <a:ln w="76200">
            <a:solidFill>
              <a:srgbClr val="0000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210300" y="141750"/>
                <a:ext cx="2514600" cy="707886"/>
              </a:xfrm>
              <a:prstGeom prst="rect">
                <a:avLst/>
              </a:prstGeom>
              <a:noFill/>
              <a:ln>
                <a:solidFill>
                  <a:srgbClr val="0000FF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𝐼𝑚</m:t>
                      </m:r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300" y="141750"/>
                <a:ext cx="2514600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 flipH="1">
            <a:off x="5753100" y="807678"/>
            <a:ext cx="457200" cy="533400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767242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4539" y="329951"/>
            <a:ext cx="739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Examples Of Explicit Results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209800" y="1673320"/>
                <a:ext cx="35052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ℂ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ℙ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000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1673320"/>
                <a:ext cx="3505200" cy="7078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0" y="2955134"/>
                <a:ext cx="9282461" cy="1053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𝐶𝑜𝑢𝑙</m:t>
                          </m:r>
                        </m:sub>
                      </m:sSub>
                      <m:d>
                        <m:d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ℛ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  <m:d>
                                <m:dPr>
                                  <m:ctrlP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ℛ</m:t>
                                  </m:r>
                                </m:e>
                              </m:d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sSup>
                                <m:sSupPr>
                                  <m:ctrlP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  <m:r>
                                        <a:rPr lang="en-US" sz="3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sz="3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ℛ</m:t>
                                      </m:r>
                                    </m:e>
                                  </m:d>
                                </m:e>
                                <m:sup>
                                  <m:sSup>
                                    <m:sSupPr>
                                      <m:ctrlPr>
                                        <a:rPr lang="en-US" sz="3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sz="3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sup>
                              </m:sSup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d>
                                <m:dPr>
                                  <m:ctrlP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ℛ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955134"/>
                <a:ext cx="9282461" cy="10534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-228600" y="4343400"/>
                <a:ext cx="9282461" cy="14941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ℛ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f>
                                <m:fPr>
                                  <m:ctrlP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𝜁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ℛ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𝜗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</m:den>
                      </m:f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ℓ∈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ℤ</m:t>
                          </m:r>
                        </m:sub>
                        <m:sup/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p>
                          </m:s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28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8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ℓ</m:t>
                                          </m:r>
                                        </m:e>
                                        <m:sup>
                                          <m:r>
                                            <a:rPr lang="en-US" sz="28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8</m:t>
                                      </m:r>
                                    </m:den>
                                  </m:f>
                                </m:sup>
                              </m:sSup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𝜁</m:t>
                                  </m:r>
                                  <m:d>
                                    <m:dPr>
                                      <m:ctrlP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ℛ</m:t>
                                      </m:r>
                                    </m:e>
                                  </m:d>
                                </m:sup>
                              </m:sSup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ℓ−</m:t>
                                  </m:r>
                                  <m:f>
                                    <m:fPr>
                                      <m:ctrlP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28600" y="4343400"/>
                <a:ext cx="9282461" cy="14941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10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4539" y="329951"/>
            <a:ext cx="739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Examples Of Explicit 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75889" y="2380333"/>
                <a:ext cx="8610600" cy="11738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Z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Coul</m:t>
                          </m:r>
                        </m:sub>
                        <m:sup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sup>
                      </m:sSubSup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sSubSup>
                        <m:sSubSup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Z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Coul</m:t>
                          </m:r>
                        </m:sub>
                        <m:sup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p>
                      </m:sSubSup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sSup>
                                    <m:sSupPr>
                                      <m:ctrlPr>
                                        <a:rPr lang="en-US" sz="40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0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sz="40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sup>
                              </m:sSup>
                              <m:sSup>
                                <m:sSupPr>
                                  <m:ctrlP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4000" b="0" i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Θ</m:t>
                                  </m:r>
                                </m:e>
                                <m:sup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sz="40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0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e>
                                    <m:sup>
                                      <m:r>
                                        <a:rPr lang="en-US" sz="40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p>
                              </m:sSup>
                              <m:d>
                                <m:dPr>
                                  <m:ctrlP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ℛ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en-US" sz="4000" b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889" y="2380333"/>
                <a:ext cx="8610600" cy="117384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014189" y="1410347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Wall Crossing Formula: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500042B-7EB1-6AE5-E4C5-0EE6A6604669}"/>
                  </a:ext>
                </a:extLst>
              </p:cNvPr>
              <p:cNvSpPr txBox="1"/>
              <p:nvPr/>
            </p:nvSpPr>
            <p:spPr>
              <a:xfrm>
                <a:off x="-386111" y="3877835"/>
                <a:ext cx="9372600" cy="12168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p>
                      </m:sSup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ℤ</m:t>
                              </m:r>
                            </m:e>
                          </m:d>
                        </m:sub>
                        <m:sup/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sup>
                              </m:sSubSup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p>
                              </m:sSubSup>
                            </m:e>
                          </m:d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𝜁</m:t>
                              </m:r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ℛ</m:t>
                              </m:r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500042B-7EB1-6AE5-E4C5-0EE6A66046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86111" y="3877835"/>
                <a:ext cx="9372600" cy="12168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53835FB-A1A9-97EC-6603-10ABD20B0981}"/>
                  </a:ext>
                </a:extLst>
              </p:cNvPr>
              <p:cNvSpPr txBox="1"/>
              <p:nvPr/>
            </p:nvSpPr>
            <p:spPr>
              <a:xfrm>
                <a:off x="1004538" y="5467566"/>
                <a:ext cx="7453661" cy="1060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solidFill>
                                <a:srgbClr val="DF09C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solidFill>
                                <a:srgbClr val="DF09C7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DF09C7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rgbClr val="DF09C7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sup>
                      </m:sSubSup>
                      <m:r>
                        <a:rPr lang="en-US" sz="2800" b="0" i="1" smtClean="0">
                          <a:solidFill>
                            <a:srgbClr val="DF09C7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sz="2800" b="0" i="1" smtClean="0">
                          <a:solidFill>
                            <a:srgbClr val="DF09C7"/>
                          </a:solidFill>
                          <a:latin typeface="Cambria Math" panose="02040503050406030204" pitchFamily="18" charset="0"/>
                        </a:rPr>
                        <m:t>𝑠𝑖𝑔𝑛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DF09C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DF09C7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solidFill>
                                    <a:srgbClr val="DF09C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0" i="1" smtClean="0">
                                  <a:solidFill>
                                    <a:srgbClr val="DF09C7"/>
                                  </a:solidFill>
                                  <a:latin typeface="Cambria Math" panose="02040503050406030204" pitchFamily="18" charset="0"/>
                                </a:rPr>
                                <m:t>𝐼𝑚</m:t>
                              </m:r>
                              <m:r>
                                <a:rPr lang="en-US" sz="2800" b="0" i="1" smtClean="0">
                                  <a:solidFill>
                                    <a:srgbClr val="DF09C7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rad>
                          <m:r>
                            <a:rPr lang="en-US" sz="2800" b="0" i="1" smtClean="0">
                              <a:solidFill>
                                <a:srgbClr val="DF09C7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DF09C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DF09C7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800" b="0" i="1" smtClean="0">
                                  <a:solidFill>
                                    <a:srgbClr val="DF09C7"/>
                                  </a:solidFill>
                                  <a:latin typeface="Cambria Math" panose="02040503050406030204" pitchFamily="18" charset="0"/>
                                </a:rPr>
                                <m:t>+ </m:t>
                              </m:r>
                              <m:f>
                                <m:fPr>
                                  <m:ctrlPr>
                                    <a:rPr lang="en-US" sz="2800" b="0" i="1" smtClean="0">
                                      <a:solidFill>
                                        <a:srgbClr val="DF09C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solidFill>
                                        <a:srgbClr val="DF09C7"/>
                                      </a:solidFill>
                                      <a:latin typeface="Cambria Math" panose="02040503050406030204" pitchFamily="18" charset="0"/>
                                    </a:rPr>
                                    <m:t>𝐼𝑚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DF09C7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DF09C7"/>
                                      </a:solidFill>
                                      <a:latin typeface="Cambria Math" panose="02040503050406030204" pitchFamily="18" charset="0"/>
                                    </a:rPr>
                                    <m:t>𝜁</m:t>
                                  </m:r>
                                  <m:d>
                                    <m:dPr>
                                      <m:ctrlPr>
                                        <a:rPr lang="en-US" sz="2800" b="0" i="1" smtClean="0">
                                          <a:solidFill>
                                            <a:srgbClr val="DF09C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DF09C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rgbClr val="DF09C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rgbClr val="DF09C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ℛ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sz="2800" b="0" i="1" smtClean="0">
                                      <a:solidFill>
                                        <a:srgbClr val="DF09C7"/>
                                      </a:solidFill>
                                      <a:latin typeface="Cambria Math" panose="02040503050406030204" pitchFamily="18" charset="0"/>
                                    </a:rPr>
                                    <m:t>𝐼𝑚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DF09C7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DF09C7"/>
                                      </a:solidFill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den>
                              </m:f>
                              <m:r>
                                <a:rPr lang="en-US" sz="2800" b="0" i="1" smtClean="0">
                                  <a:solidFill>
                                    <a:srgbClr val="DF09C7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rgbClr val="DF09C7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800" b="0" i="1" smtClean="0">
                              <a:solidFill>
                                <a:srgbClr val="DF09C7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en-US" sz="2800" b="0" i="1" smtClean="0">
                              <a:solidFill>
                                <a:srgbClr val="DF09C7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DF09C7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 dirty="0">
                  <a:solidFill>
                    <a:srgbClr val="DF09C7"/>
                  </a:solidFill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53835FB-A1A9-97EC-6603-10ABD20B09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538" y="5467566"/>
                <a:ext cx="7453661" cy="10604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6374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09600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If we take these formulae literally, we get results that are </a:t>
            </a:r>
            <a:r>
              <a:rPr lang="en-US" sz="3600" u="sng" dirty="0">
                <a:solidFill>
                  <a:srgbClr val="FF0000"/>
                </a:solidFill>
              </a:rPr>
              <a:t>very different </a:t>
            </a:r>
            <a:r>
              <a:rPr lang="en-US" sz="3600" dirty="0">
                <a:solidFill>
                  <a:srgbClr val="FF0000"/>
                </a:solidFill>
              </a:rPr>
              <a:t>from GNY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74307" y="2287474"/>
                <a:ext cx="85344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>
                    <a:solidFill>
                      <a:srgbClr val="0000FF"/>
                    </a:solidFill>
                  </a:rPr>
                  <a:t>We get finite Laurent polynomials in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ℛ</m:t>
                    </m:r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600" dirty="0">
                  <a:solidFill>
                    <a:srgbClr val="0000FF"/>
                  </a:solidFill>
                </a:endParaRPr>
              </a:p>
              <a:p>
                <a:pPr algn="ctr"/>
                <a:r>
                  <a:rPr lang="en-US" sz="3600" b="0" dirty="0">
                    <a:solidFill>
                      <a:srgbClr val="0000FF"/>
                    </a:solidFill>
                  </a:rPr>
                  <a:t>with terms involving negative powers of 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ℛ</m:t>
                    </m:r>
                  </m:oMath>
                </a14:m>
                <a:r>
                  <a:rPr lang="en-US" sz="3600" b="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307" y="2287474"/>
                <a:ext cx="8534400" cy="1200329"/>
              </a:xfrm>
              <a:prstGeom prst="rect">
                <a:avLst/>
              </a:prstGeom>
              <a:blipFill>
                <a:blip r:embed="rId2"/>
                <a:stretch>
                  <a:fillRect l="-357" t="-7614" b="-18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457200" y="4953000"/>
                <a:ext cx="8368614" cy="14355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ℛ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32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3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3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3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ℛ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sup>
                          </m:sSup>
                          <m:r>
                            <a:rPr lang="en-US" sz="3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32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𝑛𝑑𝑒𝑥</m:t>
                          </m:r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  <m:d>
                                    <m:dPr>
                                      <m:ctrlP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ℳ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3200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953000"/>
                <a:ext cx="8368614" cy="14355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981200" y="3843769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7030A0"/>
                </a:solidFill>
              </a:rPr>
              <a:t>It looks nothing like: </a:t>
            </a:r>
          </a:p>
        </p:txBody>
      </p:sp>
    </p:spTree>
    <p:extLst>
      <p:ext uri="{BB962C8B-B14F-4D97-AF65-F5344CB8AC3E}">
        <p14:creationId xmlns:p14="http://schemas.microsoft.com/office/powerpoint/2010/main" val="1486887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35280" y="217356"/>
                <a:ext cx="8763000" cy="7920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p>
                            <m: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p>
                    </m:sSup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rgbClr val="FF0000"/>
                    </a:solidFill>
                  </a:rPr>
                  <a:t>are functions of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rgbClr val="FF0000"/>
                    </a:solidFill>
                  </a:rPr>
                  <a:t> and of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ℛ</m:t>
                    </m:r>
                  </m:oMath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" y="217356"/>
                <a:ext cx="8763000" cy="792076"/>
              </a:xfrm>
              <a:prstGeom prst="rect">
                <a:avLst/>
              </a:prstGeom>
              <a:blipFill>
                <a:blip r:embed="rId2"/>
                <a:stretch>
                  <a:fillRect t="-3077" b="-3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11430" y="1478581"/>
            <a:ext cx="9144000" cy="1371600"/>
            <a:chOff x="7620" y="1514817"/>
            <a:chExt cx="9144000" cy="1371600"/>
          </a:xfrm>
        </p:grpSpPr>
        <p:sp>
          <p:nvSpPr>
            <p:cNvPr id="6" name="Rectangle 5"/>
            <p:cNvSpPr/>
            <p:nvPr/>
          </p:nvSpPr>
          <p:spPr>
            <a:xfrm>
              <a:off x="7620" y="1514817"/>
              <a:ext cx="9144000" cy="1371600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346710" y="1843026"/>
                  <a:ext cx="86106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>
                      <a:solidFill>
                        <a:srgbClr val="FFFF00"/>
                      </a:solidFill>
                    </a:rPr>
                    <a:t>Subtle order of limits:  </a:t>
                  </a:r>
                  <a14:m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ℛ</m:t>
                      </m:r>
                      <m:r>
                        <a:rPr lang="en-US" sz="36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→0 </m:t>
                      </m:r>
                    </m:oMath>
                  </a14:m>
                  <a:r>
                    <a:rPr lang="en-US" sz="3600" dirty="0">
                      <a:solidFill>
                        <a:srgbClr val="FFFF00"/>
                      </a:solidFill>
                    </a:rPr>
                    <a:t>  vs. 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n-US" sz="36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36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sz="36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→∞</m:t>
                      </m:r>
                    </m:oMath>
                  </a14:m>
                  <a:endParaRPr lang="en-US" sz="36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710" y="1843026"/>
                  <a:ext cx="8610600" cy="646331"/>
                </a:xfrm>
                <a:prstGeom prst="rect">
                  <a:avLst/>
                </a:prstGeom>
                <a:blipFill>
                  <a:blip r:embed="rId3"/>
                  <a:stretch>
                    <a:fillRect l="-2195" t="-14151" b="-349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11480" y="3124200"/>
                <a:ext cx="8686800" cy="932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660C64"/>
                    </a:solidFill>
                  </a:rPr>
                  <a:t>Example: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660C64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660C6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660C64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  <m:r>
                      <a:rPr lang="en-US" sz="3200" b="0" i="1" smtClean="0">
                        <a:solidFill>
                          <a:srgbClr val="660C64"/>
                        </a:solidFill>
                        <a:latin typeface="Cambria Math" panose="02040503050406030204" pitchFamily="18" charset="0"/>
                      </a:rPr>
                      <m:t>∼ 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660C6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660C64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660C64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sSup>
                      <m:sSupPr>
                        <m:ctrlPr>
                          <a:rPr lang="en-US" sz="3200" b="0" i="1" smtClean="0">
                            <a:solidFill>
                              <a:srgbClr val="660C6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660C64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660C64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200" b="0" i="1" smtClean="0">
                                <a:solidFill>
                                  <a:srgbClr val="660C6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solidFill>
                                  <a:srgbClr val="660C64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1" smtClean="0">
                                <a:solidFill>
                                  <a:srgbClr val="660C64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sup>
                    </m:sSup>
                    <m:r>
                      <a:rPr lang="en-US" sz="3200" b="0" i="1" smtClean="0">
                        <a:solidFill>
                          <a:srgbClr val="660C64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660C6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660C64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660C6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3200" b="0" i="1" smtClean="0">
                            <a:solidFill>
                              <a:srgbClr val="660C6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660C64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f>
                          <m:fPr>
                            <m:ctrlPr>
                              <a:rPr lang="en-US" sz="3200" b="0" i="1" smtClean="0">
                                <a:solidFill>
                                  <a:srgbClr val="660C6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solidFill>
                                  <a:srgbClr val="660C64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1" smtClean="0">
                                <a:solidFill>
                                  <a:srgbClr val="660C64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sup>
                    </m:sSup>
                    <m:r>
                      <a:rPr lang="en-US" sz="3200" b="0" i="1" smtClean="0">
                        <a:solidFill>
                          <a:srgbClr val="660C64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660C6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660C64"/>
                            </a:solidFill>
                            <a:latin typeface="Cambria Math" panose="02040503050406030204" pitchFamily="18" charset="0"/>
                          </a:rPr>
                          <m:t>31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660C64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en-US" sz="3200" b="0" i="1" smtClean="0">
                            <a:solidFill>
                              <a:srgbClr val="660C6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660C64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f>
                          <m:fPr>
                            <m:ctrlPr>
                              <a:rPr lang="en-US" sz="3200" b="0" i="1" smtClean="0">
                                <a:solidFill>
                                  <a:srgbClr val="660C6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solidFill>
                                  <a:srgbClr val="660C64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3200" b="0" i="1" smtClean="0">
                                <a:solidFill>
                                  <a:srgbClr val="660C64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sup>
                    </m:sSup>
                    <m:r>
                      <a:rPr lang="en-US" sz="3200" b="0" i="1" smtClean="0">
                        <a:solidFill>
                          <a:srgbClr val="660C64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solidFill>
                          <a:srgbClr val="660C64"/>
                        </a:solidFill>
                        <a:latin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660C6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660C6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660C64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f>
                              <m:fPr>
                                <m:ctrlPr>
                                  <a:rPr lang="en-US" sz="3200" b="0" i="1" smtClean="0">
                                    <a:solidFill>
                                      <a:srgbClr val="660C6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b="0" i="1" smtClean="0">
                                    <a:solidFill>
                                      <a:srgbClr val="660C64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en-US" sz="3200" b="0" i="1" smtClean="0">
                                    <a:solidFill>
                                      <a:srgbClr val="660C64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sup>
                        </m:sSup>
                      </m:e>
                    </m:d>
                  </m:oMath>
                </a14:m>
                <a:endParaRPr lang="en-US" sz="3200" dirty="0">
                  <a:solidFill>
                    <a:srgbClr val="660C64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" y="3124200"/>
                <a:ext cx="8686800" cy="932307"/>
              </a:xfrm>
              <a:prstGeom prst="rect">
                <a:avLst/>
              </a:prstGeom>
              <a:blipFill>
                <a:blip r:embed="rId4"/>
                <a:stretch>
                  <a:fillRect l="-1825" b="-9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8600" y="4305126"/>
                <a:ext cx="8534400" cy="15200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𝜈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ℛ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𝜗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  <m:sup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13−</m:t>
                              </m:r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p>
                          </m:sSubSup>
                        </m:num>
                        <m:den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sup>
                          </m:sSup>
                        </m:den>
                      </m:f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f>
                        <m:f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1−2 </m:t>
                              </m:r>
                              <m:sSup>
                                <m:sSupPr>
                                  <m:ctrlP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ℛ</m:t>
                                  </m:r>
                                </m:e>
                                <m:sup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)+</m:t>
                              </m:r>
                              <m:sSup>
                                <m:sSupPr>
                                  <m:ctrlP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ℛ</m:t>
                                  </m:r>
                                </m:e>
                                <m:sup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4305126"/>
                <a:ext cx="8534400" cy="152009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3303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267BA2-966C-3D6D-A446-9DD1EB7FBBB6}"/>
              </a:ext>
            </a:extLst>
          </p:cNvPr>
          <p:cNvSpPr txBox="1"/>
          <p:nvPr/>
        </p:nvSpPr>
        <p:spPr>
          <a:xfrm>
            <a:off x="381000" y="574897"/>
            <a:ext cx="387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Similarly for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5E1F6D8-934E-535D-4D6A-A25BE1940B40}"/>
                  </a:ext>
                </a:extLst>
              </p:cNvPr>
              <p:cNvSpPr txBox="1"/>
              <p:nvPr/>
            </p:nvSpPr>
            <p:spPr>
              <a:xfrm>
                <a:off x="4343400" y="387795"/>
                <a:ext cx="4351020" cy="12975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𝜁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ℛ</m:t>
                          </m:r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∼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ℱ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𝑖𝑛𝑠𝑡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5E1F6D8-934E-535D-4D6A-A25BE1940B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387795"/>
                <a:ext cx="4351020" cy="129753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273B224A-40B6-FC44-8D1D-9D3259408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2133600"/>
            <a:ext cx="6440559" cy="1143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B3D41D-33C6-6648-834F-664E12B063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69" y="3732411"/>
            <a:ext cx="9088331" cy="1143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944EFA-BA68-F49C-8E5A-D6F6523116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2649" y="5353753"/>
            <a:ext cx="6868351" cy="8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495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0" y="3535104"/>
                <a:ext cx="8991600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>
                    <a:solidFill>
                      <a:srgbClr val="C00000"/>
                    </a:solidFill>
                  </a:rPr>
                  <a:t>If we </a:t>
                </a:r>
                <a:r>
                  <a:rPr lang="en-US" sz="3600" i="1" u="sng" dirty="0">
                    <a:solidFill>
                      <a:srgbClr val="C00000"/>
                    </a:solidFill>
                  </a:rPr>
                  <a:t>first</a:t>
                </a:r>
                <a:r>
                  <a:rPr lang="en-US" sz="3600" dirty="0">
                    <a:solidFill>
                      <a:srgbClr val="C00000"/>
                    </a:solidFill>
                  </a:rPr>
                  <a:t> expand the expressions in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…. </m:t>
                        </m:r>
                      </m:e>
                    </m:d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600" dirty="0">
                  <a:solidFill>
                    <a:srgbClr val="C00000"/>
                  </a:solidFill>
                </a:endParaRPr>
              </a:p>
              <a:p>
                <a:pPr algn="ctr"/>
                <a:r>
                  <a:rPr lang="en-US" sz="3600" dirty="0">
                    <a:solidFill>
                      <a:srgbClr val="C00000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ℛ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>
                    <a:solidFill>
                      <a:srgbClr val="C00000"/>
                    </a:solidFill>
                  </a:rPr>
                  <a:t>around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ℛ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en-US" sz="3600" dirty="0">
                    <a:solidFill>
                      <a:srgbClr val="C00000"/>
                    </a:solidFill>
                  </a:rPr>
                  <a:t> </a:t>
                </a:r>
                <a:r>
                  <a:rPr lang="en-US" sz="3600" i="1" u="sng" dirty="0">
                    <a:solidFill>
                      <a:srgbClr val="C00000"/>
                    </a:solidFill>
                  </a:rPr>
                  <a:t>then</a:t>
                </a:r>
                <a:r>
                  <a:rPr lang="en-US" sz="3600" dirty="0">
                    <a:solidFill>
                      <a:srgbClr val="C00000"/>
                    </a:solidFill>
                  </a:rPr>
                  <a:t> take the constant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3600" dirty="0">
                    <a:solidFill>
                      <a:srgbClr val="C00000"/>
                    </a:solidFill>
                  </a:rPr>
                  <a:t> term at each order in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ℛ</m:t>
                    </m:r>
                  </m:oMath>
                </a14:m>
                <a:r>
                  <a:rPr lang="en-US" sz="3600" dirty="0">
                    <a:solidFill>
                      <a:srgbClr val="C00000"/>
                    </a:solidFill>
                  </a:rPr>
                  <a:t> we find remarkable and nontrivial agreement with similarly complicated results in GNY.</a:t>
                </a: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535104"/>
                <a:ext cx="8991600" cy="2862322"/>
              </a:xfrm>
              <a:prstGeom prst="rect">
                <a:avLst/>
              </a:prstGeom>
              <a:blipFill>
                <a:blip r:embed="rId2"/>
                <a:stretch>
                  <a:fillRect t="-3412" b="-72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04800" y="528737"/>
                <a:ext cx="8991600" cy="1053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Z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6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Coul</m:t>
                          </m:r>
                        </m:sub>
                      </m:sSub>
                      <m:d>
                        <m:d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ℛ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  <m:d>
                                <m:dPr>
                                  <m:ctrlP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  <m: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ℛ</m:t>
                                  </m:r>
                                </m:e>
                              </m:d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sSup>
                                <m:sSupPr>
                                  <m:ctrlP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  <m:r>
                                        <a:rPr lang="en-US" sz="3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sz="3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ℛ</m:t>
                                      </m:r>
                                    </m:e>
                                  </m:d>
                                </m:e>
                                <m:sup>
                                  <m:sSup>
                                    <m:sSupPr>
                                      <m:ctrlPr>
                                        <a:rPr lang="en-US" sz="3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sz="3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sup>
                              </m:sSup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d>
                                <m:dPr>
                                  <m:ctrlP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  <m: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ℛ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528737"/>
                <a:ext cx="8991600" cy="10534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09600" y="1739832"/>
                <a:ext cx="7848600" cy="11738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Z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Coul</m:t>
                          </m:r>
                        </m:sub>
                        <m:sup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sup>
                      </m:sSubSup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sSubSup>
                        <m:sSubSup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Z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Coul</m:t>
                          </m:r>
                        </m:sub>
                        <m:sup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p>
                      </m:sSubSup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sSup>
                                    <m:sSupPr>
                                      <m:ctrlPr>
                                        <a:rPr lang="en-US" sz="40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0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sz="40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sup>
                              </m:sSup>
                              <m:sSup>
                                <m:sSupPr>
                                  <m:ctrlP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4000" b="0" i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Θ</m:t>
                                  </m:r>
                                </m:e>
                                <m:sup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sz="40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0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e>
                                    <m:sup>
                                      <m:r>
                                        <a:rPr lang="en-US" sz="40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p>
                              </m:sSup>
                            </m:e>
                          </m:d>
                        </m:e>
                        <m:sub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en-US" sz="4000" b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739832"/>
                <a:ext cx="7848600" cy="11738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644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0" y="914400"/>
                <a:ext cx="8839200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600" dirty="0">
                    <a:solidFill>
                      <a:srgbClr val="0000FF"/>
                    </a:solidFill>
                  </a:rPr>
                  <a:t>Using </a:t>
                </a:r>
                <a:r>
                  <a:rPr lang="en-US" sz="3600" dirty="0" err="1">
                    <a:solidFill>
                      <a:srgbClr val="0000FF"/>
                    </a:solidFill>
                  </a:rPr>
                  <a:t>toric</a:t>
                </a:r>
                <a:r>
                  <a:rPr lang="en-US" sz="3600" dirty="0">
                    <a:solidFill>
                      <a:srgbClr val="0000FF"/>
                    </a:solidFill>
                  </a:rPr>
                  <a:t> localization and the 5d instanton partition function we derived exactly the same formula for wall-crossing @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3600" dirty="0">
                    <a:solidFill>
                      <a:srgbClr val="0000FF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14400"/>
                <a:ext cx="8839200" cy="1754326"/>
              </a:xfrm>
              <a:prstGeom prst="rect">
                <a:avLst/>
              </a:prstGeom>
              <a:blipFill>
                <a:blip r:embed="rId2"/>
                <a:stretch>
                  <a:fillRect l="-1931" t="-5208" r="-1931" b="-12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8F90B999-B9EB-D8B4-15EF-F8E6E071C12D}"/>
              </a:ext>
            </a:extLst>
          </p:cNvPr>
          <p:cNvSpPr txBox="1"/>
          <p:nvPr/>
        </p:nvSpPr>
        <p:spPr>
          <a:xfrm>
            <a:off x="419100" y="39624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This would be another entire seminar…. </a:t>
            </a:r>
          </a:p>
        </p:txBody>
      </p:sp>
    </p:spTree>
    <p:extLst>
      <p:ext uri="{BB962C8B-B14F-4D97-AF65-F5344CB8AC3E}">
        <p14:creationId xmlns:p14="http://schemas.microsoft.com/office/powerpoint/2010/main" val="283451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52400" y="76200"/>
                <a:ext cx="861060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>
                    <a:solidFill>
                      <a:srgbClr val="0000FF"/>
                    </a:solidFill>
                  </a:rPr>
                  <a:t>The Puzzle: The naïve physical interpretation suggests we should take the constant term in the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4000" dirty="0">
                    <a:solidFill>
                      <a:srgbClr val="0000FF"/>
                    </a:solidFill>
                  </a:rPr>
                  <a:t>-expansion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76200"/>
                <a:ext cx="8610600" cy="1938992"/>
              </a:xfrm>
              <a:prstGeom prst="rect">
                <a:avLst/>
              </a:prstGeom>
              <a:blipFill>
                <a:blip r:embed="rId2"/>
                <a:stretch>
                  <a:fillRect t="-5660" r="-1132" b="-12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61950" y="2222500"/>
                <a:ext cx="8191500" cy="9466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Z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Coul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ℛ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  <m:d>
                                <m:dPr>
                                  <m:ctrlP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ℛ</m:t>
                                  </m:r>
                                </m:e>
                              </m:d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sSup>
                                <m:sSupPr>
                                  <m:ctrlP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ℛ</m:t>
                                      </m:r>
                                    </m:e>
                                  </m:d>
                                </m:e>
                                <m:sup>
                                  <m:sSup>
                                    <m:sSupPr>
                                      <m:ctrlP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sup>
                              </m:sSup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d>
                                <m:dPr>
                                  <m:ctrlP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ℛ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950" y="2222500"/>
                <a:ext cx="8191500" cy="94660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33400" y="3429000"/>
                <a:ext cx="7848600" cy="11738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Z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Coul</m:t>
                          </m:r>
                        </m:sub>
                        <m:sup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sup>
                      </m:sSubSup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sSubSup>
                        <m:sSubSup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Z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Coul</m:t>
                          </m:r>
                        </m:sub>
                        <m:sup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p>
                      </m:sSubSup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sSup>
                                    <m:sSupPr>
                                      <m:ctrlPr>
                                        <a:rPr lang="en-US" sz="40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0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sz="40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sup>
                              </m:sSup>
                              <m:sSup>
                                <m:sSupPr>
                                  <m:ctrlP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4000" b="0" i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Θ</m:t>
                                  </m:r>
                                </m:e>
                                <m:sup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sz="40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0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e>
                                    <m:sup>
                                      <m:r>
                                        <a:rPr lang="en-US" sz="40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p>
                              </m:sSup>
                            </m:e>
                          </m:d>
                        </m:e>
                        <m:sub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en-US" sz="4000" b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429000"/>
                <a:ext cx="7848600" cy="11738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-22860" y="4861783"/>
                <a:ext cx="924306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>
                    <a:solidFill>
                      <a:srgbClr val="FF0000"/>
                    </a:solidFill>
                  </a:rPr>
                  <a:t>But to get answers that agree with mathematical results we </a:t>
                </a:r>
                <a:r>
                  <a:rPr lang="en-US" sz="3600" i="1" u="sng" dirty="0">
                    <a:solidFill>
                      <a:srgbClr val="FF0000"/>
                    </a:solidFill>
                  </a:rPr>
                  <a:t>first</a:t>
                </a:r>
                <a:r>
                  <a:rPr lang="en-US" sz="3600" dirty="0">
                    <a:solidFill>
                      <a:srgbClr val="FF0000"/>
                    </a:solidFill>
                  </a:rPr>
                  <a:t> expand in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ℛ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600" dirty="0">
                  <a:solidFill>
                    <a:srgbClr val="FF0000"/>
                  </a:solidFill>
                </a:endParaRPr>
              </a:p>
              <a:p>
                <a:pPr algn="ctr"/>
                <a:r>
                  <a:rPr lang="en-US" sz="3600" dirty="0">
                    <a:solidFill>
                      <a:srgbClr val="FF0000"/>
                    </a:solidFill>
                  </a:rPr>
                  <a:t>and </a:t>
                </a:r>
                <a:r>
                  <a:rPr lang="en-US" sz="3600" i="1" u="sng" dirty="0">
                    <a:solidFill>
                      <a:srgbClr val="FF0000"/>
                    </a:solidFill>
                  </a:rPr>
                  <a:t>then</a:t>
                </a:r>
                <a:r>
                  <a:rPr lang="en-US" sz="3600" dirty="0">
                    <a:solidFill>
                      <a:srgbClr val="FF0000"/>
                    </a:solidFill>
                  </a:rPr>
                  <a:t> take the constant term in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3600" dirty="0">
                    <a:solidFill>
                      <a:srgbClr val="FF0000"/>
                    </a:solidFill>
                  </a:rPr>
                  <a:t>. </a:t>
                </a: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2860" y="4861783"/>
                <a:ext cx="9243060" cy="1754326"/>
              </a:xfrm>
              <a:prstGeom prst="rect">
                <a:avLst/>
              </a:prstGeom>
              <a:blipFill>
                <a:blip r:embed="rId5"/>
                <a:stretch>
                  <a:fillRect l="-1846" t="-5575" r="-2966" b="-12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4428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26581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What About Other N=2 Theories?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6373" y="2514600"/>
                <a:ext cx="8451353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dirty="0">
                    <a:solidFill>
                      <a:srgbClr val="C00000"/>
                    </a:solidFill>
                  </a:rPr>
                  <a:t>Topological twisting should make sense </a:t>
                </a:r>
              </a:p>
              <a:p>
                <a:pPr algn="ctr"/>
                <a:r>
                  <a:rPr lang="en-US" sz="4000" dirty="0">
                    <a:solidFill>
                      <a:srgbClr val="C00000"/>
                    </a:solidFill>
                  </a:rPr>
                  <a:t>for any </a:t>
                </a:r>
                <a14:m>
                  <m:oMath xmlns:m="http://schemas.openxmlformats.org/officeDocument/2006/math">
                    <m:r>
                      <a:rPr lang="en-US" sz="4000" b="0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𝒩</m:t>
                    </m:r>
                    <m:r>
                      <a:rPr lang="en-US" sz="4000" b="0" i="1" dirty="0" smtClean="0">
                        <a:solidFill>
                          <a:srgbClr val="C00000"/>
                        </a:solidFill>
                        <a:latin typeface="Cambria Math"/>
                      </a:rPr>
                      <m:t>=2</m:t>
                    </m:r>
                  </m:oMath>
                </a14:m>
                <a:r>
                  <a:rPr lang="en-US" sz="4000" dirty="0">
                    <a:solidFill>
                      <a:srgbClr val="C00000"/>
                    </a:solidFill>
                  </a:rPr>
                  <a:t> theory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𝒯</m:t>
                    </m:r>
                  </m:oMath>
                </a14:m>
                <a:r>
                  <a:rPr lang="en-US" sz="4000" dirty="0">
                    <a:solidFill>
                      <a:srgbClr val="C00000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73" y="2514600"/>
                <a:ext cx="8451353" cy="1323439"/>
              </a:xfrm>
              <a:prstGeom prst="rect">
                <a:avLst/>
              </a:prstGeom>
              <a:blipFill>
                <a:blip r:embed="rId2"/>
                <a:stretch>
                  <a:fillRect l="-2091" t="-8295" r="-2019" b="-18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0" y="4648200"/>
                <a:ext cx="8931684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solidFill>
                      <a:srgbClr val="FF0000"/>
                    </a:solidFill>
                  </a:rPr>
                  <a:t> Given the successful application </a:t>
                </a:r>
              </a:p>
              <a:p>
                <a:pPr algn="ctr"/>
                <a:r>
                  <a:rPr lang="en-US" sz="3200" dirty="0">
                    <a:solidFill>
                      <a:srgbClr val="FF0000"/>
                    </a:solidFill>
                  </a:rPr>
                  <a:t>of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𝒩</m:t>
                    </m:r>
                    <m:r>
                      <a:rPr lang="en-US" sz="32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2 SYM 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𝑆𝑈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(2)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to the theory of </a:t>
                </a:r>
              </a:p>
              <a:p>
                <a:pPr algn="ctr"/>
                <a:r>
                  <a:rPr lang="en-US" sz="3200" dirty="0">
                    <a:solidFill>
                      <a:srgbClr val="FF0000"/>
                    </a:solidFill>
                  </a:rPr>
                  <a:t>4-manifold invariants, are there interesting applications of OTHER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</a:rPr>
                      <m:t>𝒩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2 field theories? </a:t>
                </a: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648200"/>
                <a:ext cx="8931684" cy="2062103"/>
              </a:xfrm>
              <a:prstGeom prst="rect">
                <a:avLst/>
              </a:prstGeom>
              <a:blipFill>
                <a:blip r:embed="rId3"/>
                <a:stretch>
                  <a:fillRect t="-3846" b="-8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04800" y="1108248"/>
            <a:ext cx="845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There are infinitely many other four-dimensional N=2 supersymmetric quantum field theories.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99013" y="3874785"/>
                <a:ext cx="8839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C00000"/>
                    </a:solidFill>
                  </a:rPr>
                  <a:t>(but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𝒯</m:t>
                    </m:r>
                  </m:oMath>
                </a14:m>
                <a:r>
                  <a:rPr lang="en-US" sz="3200" dirty="0">
                    <a:solidFill>
                      <a:srgbClr val="C00000"/>
                    </a:solidFill>
                  </a:rPr>
                  <a:t>-dependent details remain to be worked out)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013" y="3874785"/>
                <a:ext cx="8839200" cy="584775"/>
              </a:xfrm>
              <a:prstGeom prst="rect">
                <a:avLst/>
              </a:prstGeom>
              <a:blipFill>
                <a:blip r:embed="rId4"/>
                <a:stretch>
                  <a:fillRect l="-1724" t="-12500" r="-897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569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4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93370" y="2185873"/>
                <a:ext cx="9448800" cy="1388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ℛ</m:t>
                    </m:r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 </m:t>
                    </m:r>
                  </m:oMath>
                </a14:m>
                <a:r>
                  <a:rPr lang="en-US" sz="3600" dirty="0">
                    <a:solidFill>
                      <a:srgbClr val="0000FF"/>
                    </a:solidFill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36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36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𝜒</m:t>
                            </m:r>
                            <m:r>
                              <a:rPr lang="en-US" sz="36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+3 </m:t>
                            </m:r>
                            <m:r>
                              <a:rPr lang="en-US" sz="36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  <m:r>
                              <a:rPr lang="en-US" sz="36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36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𝜒</m:t>
                                </m:r>
                              </m:e>
                              <m:sub>
                                <m:r>
                                  <a:rPr lang="en-US" sz="36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b>
                            </m:sSub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6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6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6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sSup>
                                  <m:sSupPr>
                                    <m:ctrlPr>
                                      <a:rPr lang="en-US" sz="3600" b="0" i="1" dirty="0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600" b="0" i="1" dirty="0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ℛ</m:t>
                                    </m:r>
                                  </m:e>
                                  <m:sup>
                                    <m:r>
                                      <a:rPr lang="en-US" sz="3600" b="0" i="1" dirty="0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f>
                              <m:fPr>
                                <m:ctrlPr>
                                  <a:rPr lang="en-US" sz="36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6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6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en-US" sz="36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36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6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36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𝜒</m:t>
                                </m:r>
                              </m:e>
                              <m:sub>
                                <m:r>
                                  <a:rPr lang="en-US" sz="36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b>
                            </m:sSub>
                          </m:sup>
                        </m:sSup>
                      </m:den>
                    </m:f>
                    <m:r>
                      <a:rPr lang="en-US" sz="36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supHide m:val="on"/>
                        <m:ctrlPr>
                          <a:rPr lang="en-US" sz="36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6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/>
                      <m:e>
                        <m:r>
                          <a:rPr lang="en-US" sz="36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𝑆𝑊</m:t>
                        </m:r>
                        <m:d>
                          <m:dPr>
                            <m:ctrlPr>
                              <a:rPr lang="en-US" sz="36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  <m:r>
                          <a:rPr lang="en-US" sz="36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36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6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3600" b="0" i="1" dirty="0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600" b="0" i="1" dirty="0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1+</m:t>
                                    </m:r>
                                    <m:r>
                                      <a:rPr lang="en-US" sz="3600" b="0" i="1" dirty="0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ℛ</m:t>
                                    </m:r>
                                  </m:num>
                                  <m:den>
                                    <m:r>
                                      <a:rPr lang="en-US" sz="3600" b="0" i="1" dirty="0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en-US" sz="3600" b="0" i="1" dirty="0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ℛ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36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sz="36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  <m:f>
                              <m:fPr>
                                <m:ctrlPr>
                                  <a:rPr lang="en-US" sz="36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6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36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e>
                    </m:nary>
                  </m:oMath>
                </a14:m>
                <a:endParaRPr lang="en-US" sz="3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370" y="2185873"/>
                <a:ext cx="9448800" cy="138858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-152400" y="3946166"/>
                <a:ext cx="9109709" cy="17054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d>
                      <m:dPr>
                        <m:ctrlP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ℛ</m:t>
                        </m:r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4400" dirty="0">
                    <a:solidFill>
                      <a:srgbClr val="FF0000"/>
                    </a:solidFill>
                  </a:rPr>
                  <a:t> = Terms in the power </a:t>
                </a:r>
              </a:p>
              <a:p>
                <a:pPr algn="ctr"/>
                <a:r>
                  <a:rPr lang="en-US" sz="4400" dirty="0">
                    <a:solidFill>
                      <a:srgbClr val="FF0000"/>
                    </a:solidFill>
                  </a:rPr>
                  <a:t>series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ℛ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4400" dirty="0">
                    <a:solidFill>
                      <a:srgbClr val="FF0000"/>
                    </a:solidFill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𝜒</m:t>
                        </m:r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4 </m:t>
                    </m:r>
                  </m:oMath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2400" y="3946166"/>
                <a:ext cx="9109709" cy="1705403"/>
              </a:xfrm>
              <a:prstGeom prst="rect">
                <a:avLst/>
              </a:prstGeom>
              <a:blipFill>
                <a:blip r:embed="rId3"/>
                <a:stretch>
                  <a:fillRect l="-402" t="-7143" b="-8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270509" y="5867400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</a:rPr>
              <a:t>Agrees with, and generalizes, GKW Conjecture 1.1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-34290" y="180546"/>
                <a:ext cx="9143999" cy="17536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solidFill>
                      <a:srgbClr val="C00000"/>
                    </a:solidFill>
                  </a:rPr>
                  <a:t>Using the wall-crossing behavior of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Coul</m:t>
                        </m:r>
                      </m:sub>
                      <m:sup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sup>
                    </m:sSubSup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ℛ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rgbClr val="C00000"/>
                    </a:solidFill>
                  </a:rPr>
                  <a:t> </a:t>
                </a:r>
              </a:p>
              <a:p>
                <a:pPr algn="ctr"/>
                <a:r>
                  <a:rPr lang="en-US" sz="3200" dirty="0">
                    <a:solidFill>
                      <a:srgbClr val="C00000"/>
                    </a:solidFill>
                  </a:rPr>
                  <a:t>at the strong coupling cusps allows </a:t>
                </a:r>
              </a:p>
              <a:p>
                <a:pPr algn="ctr"/>
                <a:r>
                  <a:rPr lang="en-US" sz="3200" dirty="0">
                    <a:solidFill>
                      <a:srgbClr val="C00000"/>
                    </a:solidFill>
                  </a:rPr>
                  <a:t>one to </a:t>
                </a:r>
                <a:r>
                  <a:rPr lang="en-US" sz="3200" b="1" i="1" u="sng" dirty="0">
                    <a:solidFill>
                      <a:srgbClr val="C00000"/>
                    </a:solidFill>
                  </a:rPr>
                  <a:t>derive</a:t>
                </a:r>
                <a:r>
                  <a:rPr lang="en-US" sz="32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𝑆𝑊</m:t>
                        </m:r>
                      </m:sub>
                      <m:sup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sup>
                    </m:sSubSup>
                  </m:oMath>
                </a14:m>
                <a:r>
                  <a:rPr lang="en-US" sz="3200" dirty="0">
                    <a:solidFill>
                      <a:srgbClr val="C0000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sz="3200" dirty="0">
                    <a:solidFill>
                      <a:srgbClr val="C00000"/>
                    </a:solidFill>
                  </a:rPr>
                  <a:t>partition function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4290" y="180546"/>
                <a:ext cx="9143999" cy="1753622"/>
              </a:xfrm>
              <a:prstGeom prst="rect">
                <a:avLst/>
              </a:prstGeom>
              <a:blipFill>
                <a:blip r:embed="rId4"/>
                <a:stretch>
                  <a:fillRect t="-348" b="-10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185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208E56E-2A1D-AB2F-58AC-3011251F13FF}"/>
                  </a:ext>
                </a:extLst>
              </p:cNvPr>
              <p:cNvSpPr txBox="1"/>
              <p:nvPr/>
            </p:nvSpPr>
            <p:spPr>
              <a:xfrm>
                <a:off x="3124200" y="0"/>
                <a:ext cx="28956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dirty="0"/>
                  <a:t>Theory 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208E56E-2A1D-AB2F-58AC-3011251F13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0"/>
                <a:ext cx="2895600" cy="830997"/>
              </a:xfrm>
              <a:prstGeom prst="rect">
                <a:avLst/>
              </a:prstGeom>
              <a:blipFill>
                <a:blip r:embed="rId2"/>
                <a:stretch>
                  <a:fillRect t="-16176" r="-631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C9214A7-CE6F-C680-1EA9-E39B05D584F9}"/>
                  </a:ext>
                </a:extLst>
              </p:cNvPr>
              <p:cNvSpPr txBox="1"/>
              <p:nvPr/>
            </p:nvSpPr>
            <p:spPr>
              <a:xfrm>
                <a:off x="533400" y="964268"/>
                <a:ext cx="8077200" cy="11015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ℛ</m:t>
                          </m:r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→1</m:t>
                          </m:r>
                        </m:lim>
                      </m:limLow>
                      <m:sSubSup>
                        <m:sSubSup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𝐶𝑜𝑢𝑙</m:t>
                          </m:r>
                        </m:sub>
                        <m:sup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sup>
                      </m:sSubSup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≠  </m:t>
                      </m:r>
                      <m:nary>
                        <m:naryPr>
                          <m:supHide m:val="on"/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ℱ</m:t>
                          </m:r>
                        </m:sub>
                        <m:sup/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̅"/>
                              <m:ctrlP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acc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func>
                            <m:funcPr>
                              <m:ctrlP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200" b="0" i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ℛ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→1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𝜈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sz="32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p>
                                      <m:sSup>
                                        <m:sSupPr>
                                          <m:ctrlPr>
                                            <a:rPr lang="en-US" sz="3200" b="0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200" b="0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p>
                                          <m:r>
                                            <a:rPr lang="en-US" sz="3200" b="0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sz="32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3200" b="0" i="0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Ψ</m:t>
                                      </m:r>
                                    </m:e>
                                    <m:sup>
                                      <m:r>
                                        <a:rPr lang="en-US" sz="32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C9214A7-CE6F-C680-1EA9-E39B05D584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964268"/>
                <a:ext cx="8077200" cy="11015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1BC99B8B-1355-D4A9-F675-74388EAFE78C}"/>
              </a:ext>
            </a:extLst>
          </p:cNvPr>
          <p:cNvSpPr txBox="1"/>
          <p:nvPr/>
        </p:nvSpPr>
        <p:spPr>
          <a:xfrm>
            <a:off x="838200" y="2422047"/>
            <a:ext cx="746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Strong coupling walls are SHIFTED from the walls defined by spin-c structures!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9AED28D-CB28-19B9-E31A-D34AE6583412}"/>
                  </a:ext>
                </a:extLst>
              </p:cNvPr>
              <p:cNvSpPr txBox="1"/>
              <p:nvPr/>
            </p:nvSpPr>
            <p:spPr>
              <a:xfrm>
                <a:off x="914400" y="3627944"/>
                <a:ext cx="7391400" cy="12379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>
                    <a:solidFill>
                      <a:srgbClr val="7030A0"/>
                    </a:solidFill>
                  </a:rPr>
                  <a:t>But this is nicely explained by the coupling to the background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d>
                          <m:dPr>
                            <m:ctrlPr>
                              <a:rPr lang="en-US" sz="3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d>
                      </m:sup>
                    </m:sSup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sz="36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9AED28D-CB28-19B9-E31A-D34AE65834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627944"/>
                <a:ext cx="7391400" cy="1237903"/>
              </a:xfrm>
              <a:prstGeom prst="rect">
                <a:avLst/>
              </a:prstGeom>
              <a:blipFill>
                <a:blip r:embed="rId4"/>
                <a:stretch>
                  <a:fillRect t="-7389" b="-18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6F3E5D0-52CC-4E61-6658-47118B0CF3E2}"/>
                  </a:ext>
                </a:extLst>
              </p:cNvPr>
              <p:cNvSpPr txBox="1"/>
              <p:nvPr/>
            </p:nvSpPr>
            <p:spPr>
              <a:xfrm>
                <a:off x="457200" y="5019926"/>
                <a:ext cx="8001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⇒  </m:t>
                    </m:r>
                  </m:oMath>
                </a14:m>
                <a:r>
                  <a:rPr lang="en-US" sz="3600" dirty="0">
                    <a:solidFill>
                      <a:srgbClr val="0000FF"/>
                    </a:solidFill>
                  </a:rPr>
                  <a:t>perturbed SW equations !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6F3E5D0-52CC-4E61-6658-47118B0CF3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019926"/>
                <a:ext cx="8001000" cy="646331"/>
              </a:xfrm>
              <a:prstGeom prst="rect">
                <a:avLst/>
              </a:prstGeom>
              <a:blipFill>
                <a:blip r:embed="rId5"/>
                <a:stretch>
                  <a:fillRect t="-14019" b="-33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2E044AD-8312-9416-31EA-21237FE4EABF}"/>
                  </a:ext>
                </a:extLst>
              </p:cNvPr>
              <p:cNvSpPr txBox="1"/>
              <p:nvPr/>
            </p:nvSpPr>
            <p:spPr>
              <a:xfrm>
                <a:off x="685800" y="5967408"/>
                <a:ext cx="7620000" cy="728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d>
                        <m:dPr>
                          <m:ctrlPr>
                            <a:rPr lang="en-US" sz="3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𝐼𝑚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𝜁</m:t>
                          </m:r>
                        </m:e>
                      </m:d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d>
                        <m:dPr>
                          <m:ctrlPr>
                            <a:rPr lang="en-US" sz="3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3600" b="0" i="1" smtClean="0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sz="36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3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acc>
                      <m:r>
                        <a:rPr lang="en-US" sz="36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36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3600" dirty="0">
                  <a:solidFill>
                    <a:srgbClr val="0033CC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2E044AD-8312-9416-31EA-21237FE4EA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5967408"/>
                <a:ext cx="7620000" cy="7282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2297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84205" y="3269158"/>
                <a:ext cx="8229600" cy="3477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>
                    <a:solidFill>
                      <a:srgbClr val="FF0000"/>
                    </a:solidFill>
                  </a:rPr>
                  <a:t>Integrals in elliptic </a:t>
                </a:r>
                <a:r>
                  <a:rPr lang="en-US" sz="4400" dirty="0" err="1">
                    <a:solidFill>
                      <a:srgbClr val="FF0000"/>
                    </a:solidFill>
                  </a:rPr>
                  <a:t>cohomology</a:t>
                </a:r>
                <a:r>
                  <a:rPr lang="en-US" sz="4400" dirty="0">
                    <a:solidFill>
                      <a:srgbClr val="FF0000"/>
                    </a:solidFill>
                  </a:rPr>
                  <a:t> of distinguished classes defined by the </a:t>
                </a:r>
                <a:r>
                  <a:rPr lang="en-US" sz="4400" dirty="0" err="1">
                    <a:solidFill>
                      <a:srgbClr val="FF0000"/>
                    </a:solidFill>
                  </a:rPr>
                  <a:t>susy</a:t>
                </a:r>
                <a:r>
                  <a:rPr lang="en-US" sz="4400" dirty="0">
                    <a:solidFill>
                      <a:srgbClr val="FF0000"/>
                    </a:solidFill>
                  </a:rPr>
                  <a:t> sigma model with target space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ℳ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dirty="0">
                    <a:solidFill>
                      <a:srgbClr val="FF0000"/>
                    </a:solidFill>
                  </a:rPr>
                  <a:t> define smooth invariants of four-manifolds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205" y="3269158"/>
                <a:ext cx="8229600" cy="3477875"/>
              </a:xfrm>
              <a:prstGeom prst="rect">
                <a:avLst/>
              </a:prstGeom>
              <a:blipFill>
                <a:blip r:embed="rId4"/>
                <a:stretch>
                  <a:fillRect l="-667" t="-3503" r="-2074" b="-7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722605" y="2442932"/>
            <a:ext cx="335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Conjecture: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0" y="152400"/>
            <a:ext cx="88597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So far, we did not use any K-theory in describing</a:t>
            </a:r>
          </a:p>
          <a:p>
            <a:pPr algn="ctr"/>
            <a:r>
              <a:rPr lang="en-US" sz="3200" dirty="0">
                <a:solidFill>
                  <a:srgbClr val="00B050"/>
                </a:solidFill>
              </a:rPr>
              <a:t>the ``K-theoretic Donaldson invariants’’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8302" y="1432040"/>
            <a:ext cx="89256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DF09C7"/>
                </a:solidFill>
              </a:rPr>
              <a:t>It would be very desirable to do so, because the 6d version, analogously formulated, could be quite interesting:</a:t>
            </a:r>
          </a:p>
        </p:txBody>
      </p:sp>
    </p:spTree>
    <p:extLst>
      <p:ext uri="{BB962C8B-B14F-4D97-AF65-F5344CB8AC3E}">
        <p14:creationId xmlns:p14="http://schemas.microsoft.com/office/powerpoint/2010/main" val="3996917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6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787400" y="5600172"/>
            <a:ext cx="792480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73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98451" y="5600172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Family Donaldson invariants</a:t>
            </a:r>
          </a:p>
        </p:txBody>
      </p:sp>
      <p:sp>
        <p:nvSpPr>
          <p:cNvPr id="21" name="Oval 20"/>
          <p:cNvSpPr/>
          <p:nvPr/>
        </p:nvSpPr>
        <p:spPr>
          <a:xfrm>
            <a:off x="101784" y="734608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76200" y="1835554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76200" y="3127736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76200" y="4390827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451" y="3276054"/>
            <a:ext cx="7543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 Other d=4 N=2 Theories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98451" y="4399909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d=5: ``K-theoretic Donaldson invariants’’ </a:t>
            </a:r>
          </a:p>
        </p:txBody>
      </p:sp>
      <p:sp>
        <p:nvSpPr>
          <p:cNvPr id="14" name="Oval 13"/>
          <p:cNvSpPr/>
          <p:nvPr/>
        </p:nvSpPr>
        <p:spPr>
          <a:xfrm>
            <a:off x="47735" y="5653918"/>
            <a:ext cx="609600" cy="478973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5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98451" y="693766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Motivation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98451" y="1802544"/>
            <a:ext cx="8307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 The Paradigm: SU(2) N=2 SYM &amp; Donaldson invariants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1E4E79-9BC6-BC3C-A679-8F843495782C}"/>
              </a:ext>
            </a:extLst>
          </p:cNvPr>
          <p:cNvSpPr txBox="1"/>
          <p:nvPr/>
        </p:nvSpPr>
        <p:spPr>
          <a:xfrm>
            <a:off x="2793926" y="4159669"/>
            <a:ext cx="4743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54122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222" y="0"/>
            <a:ext cx="8229600" cy="1143000"/>
          </a:xfrm>
        </p:spPr>
        <p:txBody>
          <a:bodyPr/>
          <a:lstStyle/>
          <a:p>
            <a:r>
              <a:rPr lang="en-US" dirty="0"/>
              <a:t>Family Donaldson Invariants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5445" y="1127567"/>
            <a:ext cx="77103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an interesting generalization to invariants for families of four-manifolds.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8695" y="2306256"/>
            <a:ext cx="81428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</a:rPr>
              <a:t>Mentioned by Donaldson long ago. </a:t>
            </a:r>
          </a:p>
          <a:p>
            <a:pPr algn="ctr"/>
            <a:r>
              <a:rPr lang="en-US" sz="3600" dirty="0">
                <a:solidFill>
                  <a:srgbClr val="C00000"/>
                </a:solidFill>
              </a:rPr>
              <a:t>A modest amount of work has been done</a:t>
            </a:r>
          </a:p>
          <a:p>
            <a:pPr algn="ctr"/>
            <a:r>
              <a:rPr lang="en-US" sz="3600" dirty="0">
                <a:solidFill>
                  <a:srgbClr val="C00000"/>
                </a:solidFill>
              </a:rPr>
              <a:t>in the math literature 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814" y="4597400"/>
            <a:ext cx="1838416" cy="18384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248" y="4572000"/>
            <a:ext cx="1305922" cy="17629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597400"/>
            <a:ext cx="1574390" cy="1950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070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200B7-B919-102F-0E4E-EC2A19C5E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-91404"/>
            <a:ext cx="8229600" cy="1143000"/>
          </a:xfrm>
        </p:spPr>
        <p:txBody>
          <a:bodyPr/>
          <a:lstStyle/>
          <a:p>
            <a:r>
              <a:rPr lang="en-US" dirty="0"/>
              <a:t>Families Of Metrics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B2C4EC8-57BB-DEC5-C9A8-67E4E4956B6D}"/>
                  </a:ext>
                </a:extLst>
              </p:cNvPr>
              <p:cNvSpPr txBox="1"/>
              <p:nvPr/>
            </p:nvSpPr>
            <p:spPr>
              <a:xfrm>
                <a:off x="1530350" y="939982"/>
                <a:ext cx="5930900" cy="12448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C00000"/>
                    </a:solidFill>
                  </a:rPr>
                  <a:t>Couple twisted theory to a </a:t>
                </a:r>
              </a:p>
              <a:p>
                <a:r>
                  <a:rPr lang="en-US" sz="3600" dirty="0">
                    <a:solidFill>
                      <a:srgbClr val="C00000"/>
                    </a:solidFill>
                  </a:rPr>
                  <a:t>family of metrics: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𝜇𝜈</m:t>
                        </m:r>
                      </m:sub>
                    </m:sSub>
                    <m:d>
                      <m:d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3600" dirty="0">
                    <a:solidFill>
                      <a:srgbClr val="C00000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B2C4EC8-57BB-DEC5-C9A8-67E4E4956B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0350" y="939982"/>
                <a:ext cx="5930900" cy="1244893"/>
              </a:xfrm>
              <a:prstGeom prst="rect">
                <a:avLst/>
              </a:prstGeom>
              <a:blipFill>
                <a:blip r:embed="rId2"/>
                <a:stretch>
                  <a:fillRect l="-3083" t="-7353" b="-1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11818DD-29F7-DA5D-35EC-B7A7AAEC966A}"/>
                  </a:ext>
                </a:extLst>
              </p:cNvPr>
              <p:cNvSpPr txBox="1"/>
              <p:nvPr/>
            </p:nvSpPr>
            <p:spPr>
              <a:xfrm>
                <a:off x="876300" y="2294412"/>
                <a:ext cx="71628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4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𝒫</m:t>
                    </m:r>
                    <m:r>
                      <a:rPr lang="en-US" sz="4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 : </m:t>
                    </m:r>
                  </m:oMath>
                </a14:m>
                <a:r>
                  <a:rPr lang="en-US" sz="4000" dirty="0">
                    <a:solidFill>
                      <a:srgbClr val="00B050"/>
                    </a:solidFill>
                  </a:rPr>
                  <a:t>Parameters of the family. 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11818DD-29F7-DA5D-35EC-B7A7AAEC96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0" y="2294412"/>
                <a:ext cx="7162800" cy="707886"/>
              </a:xfrm>
              <a:prstGeom prst="rect">
                <a:avLst/>
              </a:prstGeom>
              <a:blipFill>
                <a:blip r:embed="rId3"/>
                <a:stretch>
                  <a:fillRect t="-15385" r="-3489" b="-35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E97BDA7-5025-F73B-D0E7-F333FD7D4DA8}"/>
                  </a:ext>
                </a:extLst>
              </p:cNvPr>
              <p:cNvSpPr txBox="1"/>
              <p:nvPr/>
            </p:nvSpPr>
            <p:spPr>
              <a:xfrm>
                <a:off x="533400" y="3208416"/>
                <a:ext cx="8369300" cy="7573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𝐷𝑊</m:t>
                        </m:r>
                      </m:sub>
                    </m:sSub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𝜇𝜈</m:t>
                        </m:r>
                      </m:sub>
                    </m:sSub>
                    <m:d>
                      <m:dPr>
                        <m:ctrlP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sz="4000" dirty="0">
                    <a:solidFill>
                      <a:srgbClr val="C00000"/>
                    </a:solidFill>
                  </a:rPr>
                  <a:t>)  is independent of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en-US" sz="40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E97BDA7-5025-F73B-D0E7-F333FD7D4D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208416"/>
                <a:ext cx="8369300" cy="757387"/>
              </a:xfrm>
              <a:prstGeom prst="rect">
                <a:avLst/>
              </a:prstGeom>
              <a:blipFill>
                <a:blip r:embed="rId4"/>
                <a:stretch>
                  <a:fillRect t="-13600" b="-27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8EEB3E4-27FC-F0AF-876D-A1231D96DAC2}"/>
                  </a:ext>
                </a:extLst>
              </p:cNvPr>
              <p:cNvSpPr txBox="1"/>
              <p:nvPr/>
            </p:nvSpPr>
            <p:spPr>
              <a:xfrm>
                <a:off x="419100" y="4171921"/>
                <a:ext cx="8597900" cy="17001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solidFill>
                      <a:srgbClr val="0000FF"/>
                    </a:solidFill>
                  </a:rPr>
                  <a:t>A suitable coupling to background supergravity gives a partition function which is a closed differential form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b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i</m:t>
                            </m:r>
                          </m:e>
                          <m:sub>
                            <m:r>
                              <a:rPr lang="en-US" sz="32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sub>
                    </m:sSub>
                    <m:sSup>
                      <m:sSupPr>
                        <m:ctrlP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ds</m:t>
                        </m:r>
                      </m:e>
                      <m:sup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∧⋯</m:t>
                    </m:r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sup>
                    </m:sSup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. </m:t>
                    </m:r>
                  </m:oMath>
                </a14:m>
                <a:endParaRPr lang="en-US" sz="3200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8EEB3E4-27FC-F0AF-876D-A1231D96DA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" y="4171921"/>
                <a:ext cx="8597900" cy="1700145"/>
              </a:xfrm>
              <a:prstGeom prst="rect">
                <a:avLst/>
              </a:prstGeom>
              <a:blipFill>
                <a:blip r:embed="rId5"/>
                <a:stretch>
                  <a:fillRect t="-4659" b="-5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65BADECA-53A9-B5B5-9C30-FD6FCB866667}"/>
              </a:ext>
            </a:extLst>
          </p:cNvPr>
          <p:cNvSpPr txBox="1"/>
          <p:nvPr/>
        </p:nvSpPr>
        <p:spPr>
          <a:xfrm>
            <a:off x="342900" y="6019800"/>
            <a:ext cx="9029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33CC"/>
                </a:solidFill>
              </a:rPr>
              <a:t>Periods of these forms are the family Donaldson invariants. </a:t>
            </a:r>
          </a:p>
        </p:txBody>
      </p:sp>
    </p:spTree>
    <p:extLst>
      <p:ext uri="{BB962C8B-B14F-4D97-AF65-F5344CB8AC3E}">
        <p14:creationId xmlns:p14="http://schemas.microsoft.com/office/powerpoint/2010/main" val="2138648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0F953-3572-D22B-857A-0FE904297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52195"/>
            <a:ext cx="8229600" cy="1143000"/>
          </a:xfrm>
        </p:spPr>
        <p:txBody>
          <a:bodyPr/>
          <a:lstStyle/>
          <a:p>
            <a:r>
              <a:rPr lang="en-US" dirty="0"/>
              <a:t>Universal Family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39CD949-851E-7CC8-0120-E59C5C285551}"/>
                  </a:ext>
                </a:extLst>
              </p:cNvPr>
              <p:cNvSpPr txBox="1"/>
              <p:nvPr/>
            </p:nvSpPr>
            <p:spPr>
              <a:xfrm>
                <a:off x="622300" y="1307895"/>
                <a:ext cx="78486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𝒫</m:t>
                      </m:r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𝑀𝑒𝑡</m:t>
                      </m:r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)/</m:t>
                      </m:r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𝐷𝑖𝑓</m:t>
                      </m:r>
                      <m:sSup>
                        <m:sSup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d>
                        <m:d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US" sz="4400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39CD949-851E-7CC8-0120-E59C5C2855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300" y="1307895"/>
                <a:ext cx="7848600" cy="7694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2427DCC-C5A2-C3B3-1781-428BCB25C895}"/>
                  </a:ext>
                </a:extLst>
              </p:cNvPr>
              <p:cNvSpPr txBox="1"/>
              <p:nvPr/>
            </p:nvSpPr>
            <p:spPr>
              <a:xfrm>
                <a:off x="622300" y="2472882"/>
                <a:ext cx="7848600" cy="1198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𝑀𝑒𝑡</m:t>
                              </m:r>
                              <m:d>
                                <m:dPr>
                                  <m:ctrlP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𝐷𝑖𝑓</m:t>
                              </m:r>
                              <m:sSup>
                                <m:sSupPr>
                                  <m:ctrlP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den>
                          </m:f>
                        </m:e>
                      </m:d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≅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32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𝐷𝑖𝑓</m:t>
                          </m:r>
                          <m:sSup>
                            <m:sSupPr>
                              <m:ctrlPr>
                                <a:rPr lang="en-US" sz="32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sz="32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2427DCC-C5A2-C3B3-1781-428BCB25C8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300" y="2472882"/>
                <a:ext cx="7848600" cy="11988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671F7B8-ACCD-7FA0-2FC1-6870F902E0D1}"/>
                  </a:ext>
                </a:extLst>
              </p:cNvPr>
              <p:cNvSpPr txBox="1"/>
              <p:nvPr/>
            </p:nvSpPr>
            <p:spPr>
              <a:xfrm>
                <a:off x="838200" y="3994364"/>
                <a:ext cx="7467600" cy="1198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𝑀𝑒𝑡</m:t>
                              </m:r>
                              <m:d>
                                <m:dPr>
                                  <m:ctrlPr>
                                    <a:rPr lang="en-US" sz="32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𝐷𝑖𝑓</m:t>
                              </m:r>
                              <m:sSup>
                                <m:sSupPr>
                                  <m:ctrlPr>
                                    <a:rPr lang="en-US" sz="32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32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den>
                          </m:f>
                        </m:e>
                      </m:d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≅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𝐷𝑖𝑓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</m:d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    </m:t>
                      </m:r>
                    </m:oMath>
                  </m:oMathPara>
                </a14:m>
                <a:endParaRPr lang="en-US" sz="3200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671F7B8-ACCD-7FA0-2FC1-6870F902E0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994364"/>
                <a:ext cx="7467600" cy="11988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E6ACDD0-BF98-EF20-1E25-230C969E9406}"/>
                  </a:ext>
                </a:extLst>
              </p:cNvPr>
              <p:cNvSpPr txBox="1"/>
              <p:nvPr/>
            </p:nvSpPr>
            <p:spPr>
              <a:xfrm>
                <a:off x="457200" y="5631564"/>
                <a:ext cx="9296400" cy="7871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𝐷𝑖𝑓</m:t>
                        </m:r>
                        <m:sSup>
                          <m:sSupPr>
                            <m:ctrlP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4000" dirty="0">
                    <a:solidFill>
                      <a:srgbClr val="FF0000"/>
                    </a:solidFill>
                  </a:rPr>
                  <a:t>: 4d mapping class group 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E6ACDD0-BF98-EF20-1E25-230C969E94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631564"/>
                <a:ext cx="9296400" cy="787139"/>
              </a:xfrm>
              <a:prstGeom prst="rect">
                <a:avLst/>
              </a:prstGeom>
              <a:blipFill>
                <a:blip r:embed="rId5"/>
                <a:stretch>
                  <a:fillRect t="-7752" b="-28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6212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2286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Donaldson-Witten a la  </a:t>
            </a:r>
            <a:r>
              <a:rPr lang="en-US" sz="3600" dirty="0" err="1"/>
              <a:t>Baulieu</a:t>
            </a:r>
            <a:r>
              <a:rPr lang="en-US" sz="3600" dirty="0"/>
              <a:t>-Singer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66800" y="1219200"/>
                <a:ext cx="199767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𝕏</m:t>
                      </m:r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en-US" sz="4000" b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1219200"/>
                <a:ext cx="1997676" cy="7078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886200" y="1200665"/>
                <a:ext cx="3810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𝒢</m:t>
                      </m:r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𝐴𝑢𝑡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</m:oMath>
                  </m:oMathPara>
                </a14:m>
                <a:endParaRPr lang="en-US" sz="4000" b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1200665"/>
                <a:ext cx="3810000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71500" y="2057400"/>
                <a:ext cx="8001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𝒢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3600" dirty="0" err="1">
                    <a:solidFill>
                      <a:srgbClr val="FF0000"/>
                    </a:solidFill>
                  </a:rPr>
                  <a:t>equivariant</a:t>
                </a:r>
                <a:r>
                  <a:rPr lang="en-US" sz="3600" dirty="0">
                    <a:solidFill>
                      <a:srgbClr val="FF0000"/>
                    </a:solidFill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</a:rPr>
                  <a:t>cohomology</a:t>
                </a:r>
                <a:r>
                  <a:rPr lang="en-US" sz="3600" dirty="0">
                    <a:solidFill>
                      <a:srgbClr val="FF0000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𝒜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</m:oMath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" y="2057400"/>
                <a:ext cx="8001000" cy="646331"/>
              </a:xfrm>
              <a:prstGeom prst="rect">
                <a:avLst/>
              </a:prstGeom>
              <a:blipFill>
                <a:blip r:embed="rId4"/>
                <a:stretch>
                  <a:fillRect t="-15094" b="-33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04800" y="2852580"/>
                <a:ext cx="8267700" cy="1159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4000" b="0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p>
                                  <m: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𝒜</m:t>
                                  </m:r>
                                  <m:d>
                                    <m:dPr>
                                      <m:ctrlPr>
                                        <a:rPr lang="en-US" sz="4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⊗</m:t>
                              </m:r>
                              <m:sSup>
                                <m:sSupPr>
                                  <m:ctrlP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𝐿𝑖𝑒</m:t>
                                  </m:r>
                                  <m: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𝒢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𝒢</m:t>
                          </m:r>
                        </m:sup>
                      </m:sSup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852580"/>
                <a:ext cx="8267700" cy="1159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19216" y="4171724"/>
                <a:ext cx="2590800" cy="6243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32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216" y="4171724"/>
                <a:ext cx="2590800" cy="62433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910016" y="4180075"/>
                <a:ext cx="3429000" cy="6243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32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n-US" sz="32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0016" y="4180075"/>
                <a:ext cx="3429000" cy="62433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339016" y="4199856"/>
                <a:ext cx="2590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32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sz="32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=0 </m:t>
                      </m:r>
                    </m:oMath>
                  </m:oMathPara>
                </a14:m>
                <a:endParaRPr lang="en-US" sz="32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9016" y="4199856"/>
                <a:ext cx="2590800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52400" y="5988368"/>
                <a:ext cx="9144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𝐷𝑊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3200" dirty="0">
                    <a:solidFill>
                      <a:srgbClr val="C00000"/>
                    </a:solidFill>
                  </a:rPr>
                  <a:t> : </a:t>
                </a:r>
                <a:r>
                  <a:rPr lang="en-US" sz="3200" dirty="0" err="1">
                    <a:solidFill>
                      <a:srgbClr val="C00000"/>
                    </a:solidFill>
                  </a:rPr>
                  <a:t>Pushforward</a:t>
                </a:r>
                <a:r>
                  <a:rPr lang="en-US" sz="3200" dirty="0">
                    <a:solidFill>
                      <a:srgbClr val="C00000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𝒢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3200" dirty="0" err="1">
                    <a:solidFill>
                      <a:srgbClr val="C00000"/>
                    </a:solidFill>
                  </a:rPr>
                  <a:t>equivariant</a:t>
                </a:r>
                <a:r>
                  <a:rPr lang="en-US" sz="3200" dirty="0">
                    <a:solidFill>
                      <a:srgbClr val="C00000"/>
                    </a:solidFill>
                  </a:rPr>
                  <a:t> </a:t>
                </a:r>
                <a:r>
                  <a:rPr lang="en-US" sz="3200" dirty="0" err="1">
                    <a:solidFill>
                      <a:srgbClr val="C00000"/>
                    </a:solidFill>
                  </a:rPr>
                  <a:t>cohomology</a:t>
                </a:r>
                <a:r>
                  <a:rPr lang="en-US" sz="3200" dirty="0">
                    <a:solidFill>
                      <a:srgbClr val="C00000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5988368"/>
                <a:ext cx="9144000" cy="584775"/>
              </a:xfrm>
              <a:prstGeom prst="rect">
                <a:avLst/>
              </a:prstGeom>
              <a:blipFill>
                <a:blip r:embed="rId9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1103870" y="5223010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Atiyah</a:t>
            </a:r>
            <a:r>
              <a:rPr lang="en-US" sz="3200" dirty="0"/>
              <a:t> &amp; Jeffrey  +   </a:t>
            </a:r>
            <a:r>
              <a:rPr lang="en-US" sz="3200" dirty="0" err="1"/>
              <a:t>Baulieu</a:t>
            </a:r>
            <a:r>
              <a:rPr lang="en-US" sz="3200" dirty="0"/>
              <a:t> &amp; Singer</a:t>
            </a:r>
          </a:p>
        </p:txBody>
      </p:sp>
    </p:spTree>
    <p:extLst>
      <p:ext uri="{BB962C8B-B14F-4D97-AF65-F5344CB8AC3E}">
        <p14:creationId xmlns:p14="http://schemas.microsoft.com/office/powerpoint/2010/main" val="416226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2" grpId="0"/>
      <p:bldP spid="12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447800" y="228600"/>
                <a:ext cx="4953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𝒢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𝐷𝑖𝑓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d>
                        <m:d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𝕏</m:t>
                          </m:r>
                        </m:e>
                      </m:d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228600"/>
                <a:ext cx="4953000" cy="7078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7200" y="1143000"/>
                <a:ext cx="8534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𝒢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3600" dirty="0" err="1">
                    <a:solidFill>
                      <a:srgbClr val="FF0000"/>
                    </a:solidFill>
                  </a:rPr>
                  <a:t>equivariant</a:t>
                </a:r>
                <a:r>
                  <a:rPr lang="en-US" sz="3600" dirty="0">
                    <a:solidFill>
                      <a:srgbClr val="FF0000"/>
                    </a:solidFill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</a:rPr>
                  <a:t>cohomology</a:t>
                </a:r>
                <a:r>
                  <a:rPr lang="en-US" sz="3600" dirty="0">
                    <a:solidFill>
                      <a:srgbClr val="FF0000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𝑀𝐸𝑇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𝕏</m:t>
                        </m:r>
                      </m:e>
                    </m:d>
                  </m:oMath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143000"/>
                <a:ext cx="8534400" cy="646331"/>
              </a:xfrm>
              <a:prstGeom prst="rect">
                <a:avLst/>
              </a:prstGeom>
              <a:blipFill>
                <a:blip r:embed="rId3"/>
                <a:stretch>
                  <a:fillRect t="-15094" b="-33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457200" y="2093051"/>
                <a:ext cx="3352800" cy="6243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𝜇𝜈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𝜇𝜈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57200" y="2093051"/>
                <a:ext cx="3352800" cy="62433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09800" y="2073269"/>
                <a:ext cx="5410200" cy="6243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𝜇𝜈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𝛻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𝛻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2073269"/>
                <a:ext cx="5410200" cy="6243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943600" y="2093051"/>
                <a:ext cx="4495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 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2093051"/>
                <a:ext cx="4495800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04800" y="3126622"/>
                <a:ext cx="8534400" cy="19410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>
                    <a:solidFill>
                      <a:srgbClr val="0000FF"/>
                    </a:solidFill>
                  </a:rPr>
                  <a:t>Action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p>
                    </m:sSup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4000" dirty="0">
                    <a:solidFill>
                      <a:srgbClr val="0000FF"/>
                    </a:solidFill>
                  </a:rPr>
                  <a:t> is a closed </a:t>
                </a:r>
                <a:r>
                  <a:rPr lang="en-US" sz="4000" dirty="0" err="1">
                    <a:solidFill>
                      <a:srgbClr val="0000FF"/>
                    </a:solidFill>
                  </a:rPr>
                  <a:t>equivariant</a:t>
                </a:r>
                <a:r>
                  <a:rPr lang="en-US" sz="4000" dirty="0">
                    <a:solidFill>
                      <a:srgbClr val="0000FF"/>
                    </a:solidFill>
                  </a:rPr>
                  <a:t> class in the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𝒢</m:t>
                    </m:r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⋊</m:t>
                    </m:r>
                    <m:sSub>
                      <m:sSubPr>
                        <m:ctrlP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𝒢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− </m:t>
                    </m:r>
                  </m:oMath>
                </a14:m>
                <a:r>
                  <a:rPr lang="en-US" sz="4000" dirty="0" err="1">
                    <a:solidFill>
                      <a:srgbClr val="0000FF"/>
                    </a:solidFill>
                  </a:rPr>
                  <a:t>equivariant</a:t>
                </a:r>
                <a:r>
                  <a:rPr lang="en-US" sz="4000" dirty="0">
                    <a:solidFill>
                      <a:srgbClr val="0000FF"/>
                    </a:solidFill>
                  </a:rPr>
                  <a:t> </a:t>
                </a:r>
                <a:r>
                  <a:rPr lang="en-US" sz="4000" dirty="0" err="1">
                    <a:solidFill>
                      <a:srgbClr val="0000FF"/>
                    </a:solidFill>
                  </a:rPr>
                  <a:t>cohomology</a:t>
                </a:r>
                <a:r>
                  <a:rPr lang="en-US" sz="4000" dirty="0">
                    <a:solidFill>
                      <a:srgbClr val="0000FF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𝑀𝐸𝑇</m:t>
                    </m:r>
                    <m:d>
                      <m:dPr>
                        <m:ctrlP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𝕏</m:t>
                        </m:r>
                      </m:e>
                    </m:d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𝒜</m:t>
                    </m:r>
                    <m:d>
                      <m:dPr>
                        <m:ctrlP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</m:oMath>
                </a14:m>
                <a:endParaRPr lang="en-US" sz="4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126622"/>
                <a:ext cx="8534400" cy="1941044"/>
              </a:xfrm>
              <a:prstGeom prst="rect">
                <a:avLst/>
              </a:prstGeom>
              <a:blipFill>
                <a:blip r:embed="rId7"/>
                <a:stretch>
                  <a:fillRect l="-1571" t="-5346" r="-3071" b="-12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37867" y="5334000"/>
                <a:ext cx="866826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>
                    <a:solidFill>
                      <a:srgbClr val="7030A0"/>
                    </a:solidFill>
                  </a:rPr>
                  <a:t>Push-forward in 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𝒢</m:t>
                    </m:r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3600" dirty="0" err="1">
                    <a:solidFill>
                      <a:srgbClr val="7030A0"/>
                    </a:solidFill>
                  </a:rPr>
                  <a:t>equivariant</a:t>
                </a:r>
                <a:r>
                  <a:rPr lang="en-US" sz="3600" dirty="0">
                    <a:solidFill>
                      <a:srgbClr val="7030A0"/>
                    </a:solidFill>
                  </a:rPr>
                  <a:t> </a:t>
                </a:r>
                <a:r>
                  <a:rPr lang="en-US" sz="3600" dirty="0" err="1">
                    <a:solidFill>
                      <a:srgbClr val="7030A0"/>
                    </a:solidFill>
                  </a:rPr>
                  <a:t>cohomology</a:t>
                </a:r>
                <a:r>
                  <a:rPr lang="en-US" sz="3600" dirty="0">
                    <a:solidFill>
                      <a:srgbClr val="7030A0"/>
                    </a:solidFill>
                  </a:rPr>
                  <a:t> is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𝒢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3600" dirty="0" err="1">
                    <a:solidFill>
                      <a:srgbClr val="7030A0"/>
                    </a:solidFill>
                  </a:rPr>
                  <a:t>equivariant</a:t>
                </a:r>
                <a:r>
                  <a:rPr lang="en-US" sz="3600" dirty="0">
                    <a:solidFill>
                      <a:srgbClr val="7030A0"/>
                    </a:solidFill>
                  </a:rPr>
                  <a:t> class on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𝑀𝐸𝑇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𝕏</m:t>
                        </m:r>
                      </m:e>
                    </m:d>
                  </m:oMath>
                </a14:m>
                <a:endParaRPr lang="en-US" sz="3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867" y="5334000"/>
                <a:ext cx="8668265" cy="1200329"/>
              </a:xfrm>
              <a:prstGeom prst="rect">
                <a:avLst/>
              </a:prstGeom>
              <a:blipFill>
                <a:blip r:embed="rId8"/>
                <a:stretch>
                  <a:fillRect l="-1477" t="-7614" r="-1477" b="-18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320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762000" y="1676400"/>
                <a:ext cx="7467600" cy="31721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>
                    <a:solidFill>
                      <a:srgbClr val="C00000"/>
                    </a:solidFill>
                  </a:rPr>
                  <a:t>Thanks to heroic computations by JC and VS we have explicit actions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p>
                    </m:sSup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rgbClr val="C00000"/>
                    </a:solidFill>
                  </a:rPr>
                  <a:t>obtained by coupling to truncated &amp; twisted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=2  </m:t>
                    </m:r>
                  </m:oMath>
                </a14:m>
                <a:r>
                  <a:rPr lang="en-US" sz="4000" dirty="0">
                    <a:solidFill>
                      <a:srgbClr val="C00000"/>
                    </a:solidFill>
                  </a:rPr>
                  <a:t>conformal supergravity </a:t>
                </a: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676400"/>
                <a:ext cx="7467600" cy="3172150"/>
              </a:xfrm>
              <a:prstGeom prst="rect">
                <a:avLst/>
              </a:prstGeom>
              <a:blipFill>
                <a:blip r:embed="rId2"/>
                <a:stretch>
                  <a:fillRect l="-735" t="-3462" r="-2204"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3200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20627"/>
            <a:ext cx="8229600" cy="1143000"/>
          </a:xfrm>
        </p:spPr>
        <p:txBody>
          <a:bodyPr/>
          <a:lstStyle/>
          <a:p>
            <a:r>
              <a:rPr lang="en-US" dirty="0"/>
              <a:t>Yes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4648200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Marino-Moore:  SU(N) Donaldson invariants: Applications to  3d </a:t>
            </a:r>
            <a:r>
              <a:rPr lang="en-US" sz="3200" dirty="0" err="1">
                <a:solidFill>
                  <a:srgbClr val="00B050"/>
                </a:solidFill>
              </a:rPr>
              <a:t>Floer</a:t>
            </a:r>
            <a:r>
              <a:rPr lang="en-US" sz="3200" dirty="0">
                <a:solidFill>
                  <a:srgbClr val="00B050"/>
                </a:solidFill>
              </a:rPr>
              <a:t> homology </a:t>
            </a:r>
          </a:p>
          <a:p>
            <a:pPr algn="ctr"/>
            <a:r>
              <a:rPr lang="en-US" sz="3200" dirty="0">
                <a:solidFill>
                  <a:srgbClr val="00B050"/>
                </a:solidFill>
              </a:rPr>
              <a:t>(MM 1998;  </a:t>
            </a:r>
            <a:r>
              <a:rPr lang="en-US" sz="3200" dirty="0" err="1">
                <a:solidFill>
                  <a:srgbClr val="00B050"/>
                </a:solidFill>
              </a:rPr>
              <a:t>Daemi</a:t>
            </a:r>
            <a:r>
              <a:rPr lang="en-US" sz="3200" dirty="0">
                <a:solidFill>
                  <a:srgbClr val="00B050"/>
                </a:solidFill>
              </a:rPr>
              <a:t> &amp; </a:t>
            </a:r>
            <a:r>
              <a:rPr lang="en-US" sz="3200" dirty="0" err="1">
                <a:solidFill>
                  <a:srgbClr val="00B050"/>
                </a:solidFill>
              </a:rPr>
              <a:t>Xie</a:t>
            </a:r>
            <a:r>
              <a:rPr lang="en-US" sz="3200" dirty="0">
                <a:solidFill>
                  <a:srgbClr val="00B050"/>
                </a:solidFill>
              </a:rPr>
              <a:t> 2020)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19200" y="2066131"/>
                <a:ext cx="5867400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solidFill>
                      <a:srgbClr val="C00000"/>
                    </a:solidFill>
                  </a:rPr>
                  <a:t>Marino-Moore-</a:t>
                </a:r>
                <a:r>
                  <a:rPr lang="en-US" sz="3200" dirty="0" err="1">
                    <a:solidFill>
                      <a:srgbClr val="C00000"/>
                    </a:solidFill>
                  </a:rPr>
                  <a:t>Peradze</a:t>
                </a:r>
                <a:r>
                  <a:rPr lang="en-US" sz="3200" dirty="0">
                    <a:solidFill>
                      <a:srgbClr val="C00000"/>
                    </a:solidFill>
                  </a:rPr>
                  <a:t> (1998):</a:t>
                </a:r>
              </a:p>
              <a:p>
                <a:pPr algn="ctr"/>
                <a:r>
                  <a:rPr lang="en-US" sz="3200" dirty="0" err="1">
                    <a:solidFill>
                      <a:srgbClr val="C00000"/>
                    </a:solidFill>
                  </a:rPr>
                  <a:t>Argyres</a:t>
                </a:r>
                <a:r>
                  <a:rPr lang="en-US" sz="3200" dirty="0">
                    <a:solidFill>
                      <a:srgbClr val="C00000"/>
                    </a:solidFill>
                  </a:rPr>
                  <a:t>-</a:t>
                </a:r>
                <a:r>
                  <a:rPr lang="en-US" sz="3200" dirty="0" err="1">
                    <a:solidFill>
                      <a:srgbClr val="C00000"/>
                    </a:solidFill>
                  </a:rPr>
                  <a:t>Plesser</a:t>
                </a:r>
                <a:r>
                  <a:rPr lang="en-US" sz="3200" dirty="0">
                    <a:solidFill>
                      <a:srgbClr val="C00000"/>
                    </a:solidFill>
                  </a:rPr>
                  <a:t>-</a:t>
                </a:r>
                <a:r>
                  <a:rPr lang="en-US" sz="3200" dirty="0" err="1">
                    <a:solidFill>
                      <a:srgbClr val="C00000"/>
                    </a:solidFill>
                  </a:rPr>
                  <a:t>Seiberg</a:t>
                </a:r>
                <a:r>
                  <a:rPr lang="en-US" sz="3200" dirty="0">
                    <a:solidFill>
                      <a:srgbClr val="C00000"/>
                    </a:solidFill>
                  </a:rPr>
                  <a:t>-Witten description of AD1 theory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3200" dirty="0">
                    <a:solidFill>
                      <a:srgbClr val="C00000"/>
                    </a:solidFill>
                  </a:rPr>
                  <a:t>  </a:t>
                </a:r>
              </a:p>
              <a:p>
                <a:pPr algn="ctr"/>
                <a:r>
                  <a:rPr lang="en-US" sz="3200" dirty="0" err="1">
                    <a:solidFill>
                      <a:srgbClr val="C00000"/>
                    </a:solidFill>
                  </a:rPr>
                  <a:t>Superconformal</a:t>
                </a:r>
                <a:r>
                  <a:rPr lang="en-US" sz="3200" dirty="0">
                    <a:solidFill>
                      <a:srgbClr val="C00000"/>
                    </a:solidFill>
                  </a:rPr>
                  <a:t> simple type.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2066131"/>
                <a:ext cx="5867400" cy="2062103"/>
              </a:xfrm>
              <a:prstGeom prst="rect">
                <a:avLst/>
              </a:prstGeom>
              <a:blipFill>
                <a:blip r:embed="rId2"/>
                <a:stretch>
                  <a:fillRect t="-3846" b="-8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952500" y="1066225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Learn more about existing invariants </a:t>
            </a:r>
          </a:p>
        </p:txBody>
      </p:sp>
    </p:spTree>
    <p:extLst>
      <p:ext uri="{BB962C8B-B14F-4D97-AF65-F5344CB8AC3E}">
        <p14:creationId xmlns:p14="http://schemas.microsoft.com/office/powerpoint/2010/main" val="135888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120255"/>
            <a:ext cx="7162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Coupling To Twisted Truncated Background Supergravity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-381000" y="2322189"/>
                <a:ext cx="9601199" cy="513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Ψ</m:t>
                          </m:r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𝐷𝑊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  ∫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rad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(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𝜇𝜈</m:t>
                          </m:r>
                        </m:sup>
                      </m:sSup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𝜇𝜈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𝜇𝜎</m:t>
                          </m:r>
                        </m:sup>
                      </m:sSup>
                      <m:sSubSup>
                        <m:sSubSupPr>
                          <m:ctrlP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sup>
                      </m:sSubSup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Υ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𝜇𝜈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 )  </m:t>
                      </m:r>
                    </m:oMath>
                  </m:oMathPara>
                </a14:m>
                <a:endParaRPr lang="en-US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81000" y="2322189"/>
                <a:ext cx="9601199" cy="51392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28600" y="3088286"/>
                <a:ext cx="8382000" cy="7125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𝜇𝜈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𝐼𝑚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𝐼𝐽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𝜌𝜇</m:t>
                              </m:r>
                            </m:sub>
                            <m:sup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−,</m:t>
                              </m:r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p>
                          </m:sSubSup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sub>
                            <m:sup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sup>
                          </m:sSubSup>
                        </m:e>
                      </m:d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+⋯  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088286"/>
                <a:ext cx="8382000" cy="71250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028699" y="4254977"/>
                <a:ext cx="7162800" cy="7094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=  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ℱ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𝐼𝐽𝐾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  <m:sup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sup>
                      </m:sSubSup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sSubSup>
                        <m:sSubSup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𝜌𝜎</m:t>
                          </m:r>
                        </m:sub>
                        <m:sup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+,</m:t>
                          </m:r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sup>
                      </m:sSubSup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𝜌𝜎</m:t>
                          </m:r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+⋯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699" y="4254977"/>
                <a:ext cx="7162800" cy="7094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28699" y="5468814"/>
                <a:ext cx="7239000" cy="704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Υ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𝜇𝜈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𝐼𝑚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𝐼𝐽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sSubSup>
                        <m:sSubSup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𝜇𝜌</m:t>
                          </m:r>
                        </m:sub>
                        <m:sup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sup>
                      </m:sSubSup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  <m:sup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sup>
                      </m:sSubSup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+⋯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699" y="5468814"/>
                <a:ext cx="7239000" cy="7045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282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90EB183-90CF-D020-F111-E641F7E1C178}"/>
                  </a:ext>
                </a:extLst>
              </p:cNvPr>
              <p:cNvSpPr txBox="1"/>
              <p:nvPr/>
            </p:nvSpPr>
            <p:spPr>
              <a:xfrm>
                <a:off x="266700" y="304800"/>
                <a:ext cx="8229600" cy="16057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⊂</m:t>
                    </m:r>
                    <m:f>
                      <m:f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𝑀𝑒𝑡</m:t>
                        </m:r>
                        <m:d>
                          <m:dPr>
                            <m:ctrlP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num>
                      <m:den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𝐷𝑖𝑓</m:t>
                        </m:r>
                        <m:sSup>
                          <m:sSupPr>
                            <m:ctrlP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d>
                          <m:dPr>
                            <m:ctrlP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den>
                    </m:f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  </m:t>
                    </m:r>
                  </m:oMath>
                </a14:m>
                <a:r>
                  <a:rPr lang="en-US" sz="3600" dirty="0">
                    <a:solidFill>
                      <a:srgbClr val="FF0000"/>
                    </a:solidFill>
                  </a:rPr>
                  <a:t> nontrivial cycle from some nontrivial element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𝐷𝑖𝑓</m:t>
                        </m:r>
                        <m:sSup>
                          <m:sSupPr>
                            <m:ctrlP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d>
                          <m:dPr>
                            <m:ctrlPr>
                              <a:rPr lang="en-US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36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90EB183-90CF-D020-F111-E641F7E1C1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" y="304800"/>
                <a:ext cx="8229600" cy="1605761"/>
              </a:xfrm>
              <a:prstGeom prst="rect">
                <a:avLst/>
              </a:prstGeom>
              <a:blipFill>
                <a:blip r:embed="rId2"/>
                <a:stretch>
                  <a:fillRect r="-2370" b="-12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6C61F33-65AC-A3E5-4284-0236BC75FA50}"/>
                  </a:ext>
                </a:extLst>
              </p:cNvPr>
              <p:cNvSpPr txBox="1"/>
              <p:nvPr/>
            </p:nvSpPr>
            <p:spPr>
              <a:xfrm>
                <a:off x="584200" y="2614321"/>
                <a:ext cx="7543800" cy="1629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supHide m:val="on"/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sub>
                        <m:sup/>
                        <m:e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𝑑𝑠</m:t>
                          </m:r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nary>
                            <m:naryPr>
                              <m:supHide m:val="on"/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  <m:sup/>
                            <m:e>
                              <m:r>
                                <m:rPr>
                                  <m:sty m:val="p"/>
                                </m:r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vol</m:t>
                              </m:r>
                              <m:d>
                                <m:dPr>
                                  <m:ctrlP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</m:d>
                              <m:f>
                                <m:fPr>
                                  <m:ctrlP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44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4400" b="0" i="0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dg</m:t>
                                      </m:r>
                                    </m:e>
                                    <m:sub>
                                      <m:r>
                                        <a:rPr lang="en-US" sz="44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𝜇𝜈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US" sz="4400" b="0" i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ds</m:t>
                                  </m:r>
                                </m:den>
                              </m:f>
                              <m:r>
                                <a:rPr lang="en-US" sz="4400" b="0" i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44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4400" b="0" i="0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Λ</m:t>
                                      </m:r>
                                    </m:e>
                                    <m:sup>
                                      <m:r>
                                        <a:rPr lang="en-US" sz="44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𝜇𝜈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sz="4400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6C61F33-65AC-A3E5-4284-0236BC75FA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200" y="2614321"/>
                <a:ext cx="7543800" cy="16293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78FB3D2-4A8A-0DFB-669E-73B69079097E}"/>
                  </a:ext>
                </a:extLst>
              </p:cNvPr>
              <p:cNvSpPr txBox="1"/>
              <p:nvPr/>
            </p:nvSpPr>
            <p:spPr>
              <a:xfrm>
                <a:off x="774700" y="5181600"/>
                <a:ext cx="7162800" cy="8723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44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𝜇𝜈</m:t>
                              </m:r>
                            </m:sub>
                          </m:sSub>
                        </m:e>
                      </m:d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   </m:t>
                      </m:r>
                      <m:sSubSup>
                        <m:sSubSupPr>
                          <m:ctrlP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𝜇𝜈</m:t>
                          </m:r>
                        </m:sub>
                        <m:sup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𝑆𝑌𝑀</m:t>
                          </m:r>
                        </m:sup>
                      </m:sSubSup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+⋯</m:t>
                      </m:r>
                    </m:oMath>
                  </m:oMathPara>
                </a14:m>
                <a:endParaRPr lang="en-US" sz="44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78FB3D2-4A8A-0DFB-669E-73B6907909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700" y="5181600"/>
                <a:ext cx="7162800" cy="87235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155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E3C99F8-4A7F-9E9E-EC17-8A425105C255}"/>
              </a:ext>
            </a:extLst>
          </p:cNvPr>
          <p:cNvSpPr txBox="1"/>
          <p:nvPr/>
        </p:nvSpPr>
        <p:spPr>
          <a:xfrm>
            <a:off x="685800" y="41670"/>
            <a:ext cx="762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This raises several questions: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216B003-279C-AFCB-10A1-A559965AA194}"/>
                  </a:ext>
                </a:extLst>
              </p:cNvPr>
              <p:cNvSpPr txBox="1"/>
              <p:nvPr/>
            </p:nvSpPr>
            <p:spPr>
              <a:xfrm>
                <a:off x="381000" y="4373124"/>
                <a:ext cx="8915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0000FF"/>
                    </a:solidFill>
                  </a:rPr>
                  <a:t>No restriction 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  </m:t>
                    </m:r>
                  </m:oMath>
                </a14:m>
                <a:r>
                  <a:rPr lang="en-US" sz="3600" dirty="0">
                    <a:solidFill>
                      <a:srgbClr val="0000FF"/>
                    </a:solidFill>
                  </a:rPr>
                  <a:t>No assumption of ACS.  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216B003-279C-AFCB-10A1-A559965AA1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4373124"/>
                <a:ext cx="8915400" cy="646331"/>
              </a:xfrm>
              <a:prstGeom prst="rect">
                <a:avLst/>
              </a:prstGeom>
              <a:blipFill>
                <a:blip r:embed="rId2"/>
                <a:stretch>
                  <a:fillRect l="-2120" t="-13208" b="-35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803E2035-51BF-9A79-1398-B438A1B45048}"/>
              </a:ext>
            </a:extLst>
          </p:cNvPr>
          <p:cNvSpPr txBox="1"/>
          <p:nvPr/>
        </p:nvSpPr>
        <p:spPr>
          <a:xfrm>
            <a:off x="63500" y="5257800"/>
            <a:ext cx="85344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00B050"/>
                </a:solidFill>
              </a:rPr>
              <a:t>Does it see the other half of the world of four-manifolds?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6F4ED2-726D-1485-0E98-5D7695739064}"/>
              </a:ext>
            </a:extLst>
          </p:cNvPr>
          <p:cNvSpPr txBox="1"/>
          <p:nvPr/>
        </p:nvSpPr>
        <p:spPr>
          <a:xfrm>
            <a:off x="63500" y="1963305"/>
            <a:ext cx="891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</a:rPr>
              <a:t>Does our period integral localize to integrals on bundles of moduli spaces of instantons?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B851E9D-44E8-DA47-6C31-B5B5FEB4AB48}"/>
                  </a:ext>
                </a:extLst>
              </p:cNvPr>
              <p:cNvSpPr txBox="1"/>
              <p:nvPr/>
            </p:nvSpPr>
            <p:spPr>
              <a:xfrm>
                <a:off x="1447800" y="1009419"/>
                <a:ext cx="5461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𝜇𝜈</m:t>
                        </m:r>
                      </m:sup>
                    </m:sSup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4000" dirty="0">
                    <a:solidFill>
                      <a:srgbClr val="FF0000"/>
                    </a:solidFill>
                  </a:rPr>
                  <a:t>is NOT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4000" dirty="0">
                    <a:solidFill>
                      <a:srgbClr val="FF0000"/>
                    </a:solidFill>
                  </a:rPr>
                  <a:t>-closed!!!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B851E9D-44E8-DA47-6C31-B5B5FEB4AB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1009419"/>
                <a:ext cx="5461000" cy="707886"/>
              </a:xfrm>
              <a:prstGeom prst="rect">
                <a:avLst/>
              </a:prstGeom>
              <a:blipFill>
                <a:blip r:embed="rId3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3D0D6DE5-1F0A-A2CF-0DDD-128922356632}"/>
              </a:ext>
            </a:extLst>
          </p:cNvPr>
          <p:cNvSpPr txBox="1"/>
          <p:nvPr/>
        </p:nvSpPr>
        <p:spPr>
          <a:xfrm>
            <a:off x="-57150" y="3340424"/>
            <a:ext cx="9156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33CC"/>
                </a:solidFill>
              </a:rPr>
              <a:t>Does tree-level exactness (of LEET)  persist? </a:t>
            </a:r>
          </a:p>
        </p:txBody>
      </p:sp>
    </p:spTree>
    <p:extLst>
      <p:ext uri="{BB962C8B-B14F-4D97-AF65-F5344CB8AC3E}">
        <p14:creationId xmlns:p14="http://schemas.microsoft.com/office/powerpoint/2010/main" val="295257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700" y="106595"/>
            <a:ext cx="87147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Questions &amp; Future Directions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6720" y="1285004"/>
            <a:ext cx="8625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Topological data for twisting the general d=4 N=2 theory?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2740" y="207918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Invertible theory governing orientation of </a:t>
            </a:r>
            <a:r>
              <a:rPr lang="en-US" sz="2400" dirty="0" err="1">
                <a:solidFill>
                  <a:srgbClr val="C00000"/>
                </a:solidFill>
              </a:rPr>
              <a:t>nonabelian</a:t>
            </a:r>
            <a:r>
              <a:rPr lang="en-US" sz="2400" dirty="0">
                <a:solidFill>
                  <a:srgbClr val="C00000"/>
                </a:solidFill>
              </a:rPr>
              <a:t> SW moduli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040" y="3655472"/>
            <a:ext cx="9453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Puzzles regarding physical derivation of K-theoretic Donaldson invariants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C5355C-865E-EEA1-737F-512D42ECF5FB}"/>
              </a:ext>
            </a:extLst>
          </p:cNvPr>
          <p:cNvSpPr txBox="1"/>
          <p:nvPr/>
        </p:nvSpPr>
        <p:spPr>
          <a:xfrm>
            <a:off x="228600" y="5215440"/>
            <a:ext cx="9022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Puzzles concerning the family generalization of Donaldson invariants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7095308-5B2B-BD44-4407-5A558796C52F}"/>
                  </a:ext>
                </a:extLst>
              </p:cNvPr>
              <p:cNvSpPr txBox="1"/>
              <p:nvPr/>
            </p:nvSpPr>
            <p:spPr>
              <a:xfrm>
                <a:off x="457200" y="4435456"/>
                <a:ext cx="80848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DF09C7"/>
                    </a:solidFill>
                  </a:rPr>
                  <a:t>Generalization to elliptic invariants from  6d theories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DF09C7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solidFill>
                          <a:srgbClr val="DF09C7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400" b="0" i="1" smtClean="0">
                        <a:solidFill>
                          <a:srgbClr val="DF09C7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b="0" i="1" smtClean="0">
                        <a:solidFill>
                          <a:srgbClr val="DF09C7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>
                  <a:solidFill>
                    <a:srgbClr val="DF09C7"/>
                  </a:solidFill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7095308-5B2B-BD44-4407-5A558796C5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435456"/>
                <a:ext cx="8084820" cy="461665"/>
              </a:xfrm>
              <a:prstGeom prst="rect">
                <a:avLst/>
              </a:prstGeom>
              <a:blipFill>
                <a:blip r:embed="rId2"/>
                <a:stretch>
                  <a:fillRect l="-1131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78ACA3D3-E461-9E10-78A7-C214C810959D}"/>
              </a:ext>
            </a:extLst>
          </p:cNvPr>
          <p:cNvSpPr txBox="1"/>
          <p:nvPr/>
        </p:nvSpPr>
        <p:spPr>
          <a:xfrm>
            <a:off x="457200" y="2938728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Global anomalies of 5D SYM in topological twisting background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979A47-D859-C86D-4E29-B528187E4133}"/>
              </a:ext>
            </a:extLst>
          </p:cNvPr>
          <p:cNvSpPr txBox="1"/>
          <p:nvPr/>
        </p:nvSpPr>
        <p:spPr>
          <a:xfrm>
            <a:off x="411480" y="6025940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Other puzzles and directions I did not have time to mention …. </a:t>
            </a:r>
          </a:p>
        </p:txBody>
      </p:sp>
    </p:spTree>
    <p:extLst>
      <p:ext uri="{BB962C8B-B14F-4D97-AF65-F5344CB8AC3E}">
        <p14:creationId xmlns:p14="http://schemas.microsoft.com/office/powerpoint/2010/main" val="1049533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3" grpId="0"/>
      <p:bldP spid="4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AutoShape 4" descr="data:image/jpg;base64,/9j/4AAQSkZJRgABAQAAAQABAAD/2wCEAAkGBhQSEBUUEhQUFBQUFBQVFBUVFBQUFBQUFBQVFBQUFBUXHCYeFxkkGRUUHy8gIycpLCwsFR4xNTAqNSYrLCkBCQoKDgwOGg8PGiwkHyQsKSwsLCwsLCwsLSwsKSwpKi0sLCwsLCwsKSwsKSwsKiwsLCwsLCwsLCwsLCwsLCwsLP/AABEIAMMBAwMBIgACEQEDEQH/xAAbAAACAwEBAQAAAAAAAAAAAAADBAACBQEGB//EAEAQAAICAQIDBQUGAwUIAwAAAAECAAMEESEFEjEGQVFhcRMiMoGRFEKhscHRUmLwByOy4fEVQ1Nyc4KDkjOio//EABoBAAIDAQEAAAAAAAAAAAAAAAIDAQQFAAb/xAAzEQACAQMDAgMHAgYDAAAAAAABAgADESEEEjFBURMicQUyYYGhsfAjwRRCkdHh8TNSYv/aAAwDAQACEQMRAD8A+GySSyrOkgXl6kjvthWuvf3D9TBJoo1Py84rY5J1MVbcfhLwf+HXHvH6TtlhY6k6kyoEgEIqQ+JUALHM4qwyVy1dUZVQB4RTNNCjp75M5XVO2Xqvr4D+totfmdy7Dx7z+0XCyAl8mMfVBPLSHzhbctm8h5fvBaS61wyUQ7heJV2VKpu2YuElhVHFx4VcaAakspomMQFM77CaQx500QfFlkaCZnsZw1TT+zSHHneLIOgMyzVKFJpHHgnohipK76MiIaRinNZfMeB/eWemBNcK4bmVgtSkbqbTRpyFfpsfA/1vJZVMzljdGdps+48e8fvFlLZWX6erV/LVFvj/AHlbKoBlmi6AjbeK2VyVaLr0LZEVInarip1H9eRlmWUIjeZnm6m4mibA66j5jwMQtrkptKnUf6xuxQw1EXbYZcLfxK3PvD8vM4ichbEg44GZjLtNpySSSTBnYxQkDWsLc2g0+sE5xH0gFG8wd1up8u6VAkAl1WdxBy5uZ1FjFdcrWkYUaDU9Ipml+jR6md2A1MTvvLeQ8P3nL7uY+XcJxEkqtsmDWrGp5E4+84qRiumXqpjlVMB3ljT6S/MDXRGEpl7GCDVjp+Z9BEb+IM2y+6Px+vdFDc80HNLTjzc9hHbHVfiIHl3/AEi7cTUdFJ+gERFJMKuLD2KOZWOrrv7gA+v5/SFPFm7lUeuplDxJ/L6S64st9kk+QdJFtU3LGCHEn8vpLrxQ96g+moljiSpxJ3k7Trapf5j94ZOIoeoK/jDKAw2IPpM9saD9mR02kbFPEMaqqv8AyLf6TQeiAemSniBGz7jxHX/OOgBhqp1EE3XmWFFKuPLz26zLemBZZqWVRWymMV5Qr6W3EXoyCvmPD9o8QGGo3Ez3SXx7+U+R6/vCZb5ETRrbDsfj7S9lcXZZo2LqNRFbEkK0KvRtkRUiGxbtDoeh/rWUYShEbyLSgCabbhG8iqJssdofmXTvH5Re5IKm2DH10DDevWAnJ0iSNmfGKhoNYEnU6wtx0AHzg1EAd5Yfoo6SAQ1ayqLGKkgsY+jTuYStIvk3a7DoPzh8izlXzP8AWsTVYKDqZY1D2/TX5zqJGqaZWqqPU1QXeN0umuZ2mmTJywmw3b8B6yZmTyDQfEfw8/WIV1EmKVb5aXq1bw/06XPU9v8AMqQWOp3MYqxoenHjtdHf3SWqdBIoaK/maK140OuJO2ZIGy7+fdAszN1P7fSLyZeARcAXh+VR1InPap4/gYFaJcY8jEMFzwJfnTx/AywVT0IgjjyponYk+cciFfFi1mNCq5XoYZLweu35SbkQCtN8EWmXbjwKMUOo2/X1m1ZjRG/HjFfoZQraMr5lhcfJFg8D3j9ROW1TPKFTqNiJo414ceDDr+8hltkQ6Nbxf06nvfeJW1RR1mrbVErqoxGlHVae2ZXDv0PKeh6eRh7a4gyzQx7OZd+o6yXFvMIGmfePCb5RSxIFhHbUiziGplatSsZWmzlIMYyEihEbobVdO8flObvIoG4NM/KIuN5IS1d5I0GUmWxMq7anWWUSohEEExii5vCVrG61gqlhMluVPXaIY3Npq0lCKWPSJ3Wcza93d6S9SQaLG6UhsbCVqKmo24w1FcZst5F1+g85ymuJ5NnO23QbD95XA3GbTN4FPHJ4g0QsdTuTHqMeVx6ppVV6DU7Ad852viFpdOANzSiqFGp/zi9thbyHcP38ZZ2LHy7h4RinGgS7tL4HEBXjxurC8oyECjfr4SaM3kPAfr4ybSwtMDiU9go6kenX8BJonn9IwmFtCfY4W2ESO8UIXz+kr9nB6ER37J5Qb4c7bOuDM+zEiz0TWKEefkZRqQekG1oLUwZmVWlfMeH7Qz1AjUdDJbRB1OVPkeokRNiuDxFL8eJglG1HdN26kHfxmZkUxit0Mz9Vp7eZYyGDKCO+K3VznD7uVuU9G6eRjd9cgjaYakV6d+vWY9yTmLbyt5HYxq+uJOssKbi0xKyGk+4TQtSJ2LHKG5kHlsYC1ItTY2lquodQw6xMiExX0b12nHWUj+RMvKMDL3r7x/rukl7dzr5D8hJIBxCdLsSIuoh61gkEYqE5jOorcw9SwOc3vAeA/ExqoRC1tWJ84pMm8vany0gvcy1Sx6lItSsepWDUMfo6c7kvyp5nYfr+EUx64XPbVgPAfiZfHSCMLHuPErW6DEdxap3Ms35R0HX1hqvdUt4D/SK0pqfMxc0yOFENjU6zS+ADTqf61nMSkAanoBL0JzHU/wBeUMLLAAGJKMYnc98atCVLzOwUePifADqTLZeStFXO3oq67s3h6eJnjMzMa1+Zzqe4dyjwUdwl6jpt2TxMT2j7VGn8i5b7es2sntX3VINP4n1/wg/rM9+0N5+/p6Kv7TP0nouxPZb7bkEOxSipDbkWdOWte4E7Bjod+4Bj3S8KSKOJ5Wp7Q1FU5c/LH2mdV2jvH3g3/Mi/oBNLD7UKdrV5P5l94fNeo/GafHuxKf7Xrw8bUV3Cll1JYorrzOdTudFVm39J6D+0Z8Z+E1/ZkCpj5rY9egG/s0sWwgjqCQDr3kayGpIcWhUvaGppZDE+uZh+zDKGUhgehG4PoRFxguW/u1ZmHcqlj9BPNcN4o1Daj3lPxIeh/Y+c+v8AaG+7HppXFLV45qrb2te3tXcaku431I0I37/pTfT7eeJ6TS+1/GsoHmPc4/PhPHt2dvcbY14P/Ss6/SDXsJmv8ONb/wBwCD5liJt8BtyLrHe3Lvrx6E5739rYSF3Cou/xMRt6egOZ2k4kbXJRrhUQNEsvstJ/mOp038O6VzTS1zeXvFrtUNIbfibEgfUZmGcY1u9TkFkJHusGXUfEAw2Py8DEcqqEI0II7p9H7DcBpBpvyEDte7LjowBUIilrb3U7EDQga+X8Q0Sib2sIWprDT0rvn9zPj96aHWaiWc6BvEb+vfG14KczONOOABbc/Jt7qV8zNzH+VU3+Wk9F2t4DiY1WOuIxcutxdyxPtOR1r5wOgHOHA5dtB39Y00yQT2lCjWFOuE/7Dj6zw96TOuWa96zNvSBTMjW0+snD33I8d/pCWiAoQqysQQGJAJB0Omx0PfprHLlhPhojTndRt2iFggTGLRAGMWZ9UWMqXklWnYyVSxvCJGahF0jVQinmhpxmHGwJ8jM1Jo3fA3pEKxAp8GP1fvKPhG6Fj9AidImhQsU809IthM606uT5mOYyxOsT0vZns+2RelZ/u1ZWsaxhoq0pqXsGuxHukeGskgnAgUGVbu/HP7xLLOiAeJ/L/WTDTeanbTg4xcxqVYsqqrKTpro45t9NtRrp8ongVyChDbTNChUWr+ovBjl+yhfHf5Dp+P5TX4FwOy4OyDUVLzvqQNt+nifdb6QPCODtk5KVKDpqgdgpIrU7szdw2J6zW7T4BwKcgpcnMyvUqBua1arDyhnI0AOm3/dt5XKNLcbniVdbrFooVU+a158745xL21pIPuL7qDyH3vU9fpM7SX5YxgcNtvfkpre1zvyopdtPHQd3nNcLYTwFSo1RyzcmLKs+i8IxDXwmihNruL5QQ/xDGrYVn5dflY08Vm8FuoVWuqesMbAvOvKSaiA45TvsSBuJ9HzG+y2C5unDOH0Y9IP3s7Kq128SqsWPoIL9B+dv3kJ1JlX4ov8AtDiucu4xaDTSe4WNy46EfNH/APaeW7S2+y4bw/F+8Usy7B/13Ip18+QE/ObHZTg3teE2h25arM2s5Fh+5jY1XtbG8yWblA72cTx/aHjBysmy4jlDHRE7q6kAWqseiBR9ZAGfz0kscTKnrux2flWg4q+3tp01CLzulbA8w10BCg+HjpB4HYB3pS27IxcUXDmpXIs5HsX+IDTZTtoT4jxlsLjuaLKeH0XhFW0VL9mKhbGazQ2NYm9nXXXXoILgMsZQqGlUDjkT1fHcR8fAqpKsrXO11+oI05fcqRj06Dm08RPMVe9X46HT9v68p9JPErXzLyt714uP/wDJ0cFaxy8oVgQWZlbf9dJk04a8T+0WJ7OmyvQVUKqKWTTmL2tsWJJ016A+soPTvYfKew02rNNCXH/okdN3AIt2+PE8Lh8LN99dK9bHVB5cx0J+Q1Pynu+P8SFVdrptzocLCUfcxqtFvvHhzspUHv5QYHhPBfsBszL2rZqE9yhLAz89v92hdl2Tqw7z1PdPJDPtyrmLDmd+RURRsAAVSqte5QNgPn4xQ/SB7niHVtq6wIPkUZPc8/a1/hfvN3sbw1kxr7lISy7XGqsOwpqVefKyCe4Kum/8Sgd88hxnjS35o9kCtFdYx6FPUU1LohP8xILHzafUOKcOoGPRwxssUWMqq6pWXNljnn0duiqz76agt7vz+PZmE2Plmp9Oaq0oxHT3W5SR5d8JwVphf6zPpuKmoNU98enF4XJEXxuHNddXUnx2OqL6sQNfQa6/Kb/HezluPXU9oC+25iqE/wB4Aum7r93XmH66RrsCi1W35lg1TDpZwD962zWupfnq34SuiHeFmjrKqmkXU3/vxFv7Vc1Fvpw6f/iwahWPOxgrOT56BNfPmnm7d4lnZDWWM7nV3ZmY+LMSSfqTHPuj0H5Q6xubiUNCu0MpidwixjVwirQllbUDMGZ2QyRkomGSNVRZIzXEvNPT8wt/wH+u+J1iO2fA3pEqjBTgx+p99fT95qcNwXucJUjO56KoLE/Id09pR2BapebMyKcUEfCzB7encin9ZMfJfC4LTZj+5Zl2uLrl+JUQuFrDfd15f8XjPN1BmfQ6lydPe15ix6a6767jr4yWVUtcXJ/pH6ZqlW4RgoGO5x9B9Z6zD4bg4+LZk0VfaRX7q3ZjGumyz+CjHUc1p/5tB57GG7LJdmjIsc6vktTjcwAVa6B/e38oGyoK0RQP5x4zF7eNy304NWpTEqrqCqNea+wBrGAHViWUfXxnpjgZGLiU8OpXXIyg91/KdPZ1kqpQt0A0UAt/KQOolj+b4Dt3megvT58zHF+ijJPpjM8p224mMjPttX4DoqeaIORT8+XX5x3s02Iic96222c3u1KRXVy6DRns11O+uw8O+Cp7K2W56Yre42pWw7EIqe87eB90jTx1E9NgJgrRlXYyW60p7BWtYOtjX/3a2qO46BvDY9PBSIzPuP5/qarVqVGkKS3OBbb8cC5+J7R7s/2ota+wAV049GPbd7KpAqkqoC8zHdjq3l0mbwDs4uafZ2kisFGsIIDOxb3awfFip366AwOEOTDyrf8AinHx1Pqxss/+qiM2W2UYqNWDqjrkue428vtKKT/4VJ/80tISbGUtQiqKgpjmy/S59ebetp8wzAPavyoaxzvpWSSaxzEBCTuSvTU+E9lxCxsDhONVSSl2eGvudSVc1DQU1BhuFPMD683jA/2r4KV8RLVjQX1V3MPB2LKTp4nkBPmTN3imbw+xMHMtyA32fHpr+yIAbXsrIOjb6oobrqNwo0O8vs3BnkgLEiI9u6nv4ljYS81hoqx6DuWYuwVrWJP8nKSf5TO9vDdn8TfDxk0WqxmbfRTYVQWZFrdFUIEUE9Am250lu0vbnGqyXt4eC9tzq9+S/MCVBUmikMNUVgoDHTy37srtd/aQ+WGSmsY9VmnteUg2XEdBa4A1UD7v18IIBx6QiRmafabHKYWFw/BZr1va6xig0+0OtgQFR3Vc4cgnbRFJO2s8Xx/hQxr3p9otpQAOyfCLeX361P3gpPLzbakHYTZr/tHyEw0xahXXyIa/bKD7Y1lieVW+513I327jPKyVuILEdJ7z+0vAuvyK8imt7MV8ekUPWrOqqFOqHlB5SGJ2P6QPZrAbh1VnEMhDW4Rq8KtwVey91Km3kO/Iik7+Z8tfN8I7T5OKCMe+2oHcqre6T48p1GvnpBZOddl3KbrHtsYhAzsWIBPQeA310EjgWMIZbHJn1Ts9Q1/Db6qzzXH2FhUkBnULWTufFlf5nzinDsJ8Km+29TXbdWaKK20DkMQbbCO5Roo17/mJkZV5QgoSpX4SpKkDu0I36RFMhnZndmZtAOZmLHr4nfuma72InuaWjfYVv5TYnGemL9jaepp7NG3haEWVUpZkPbc9h5VCV81VY6b6aMdNRuZbsfk41VzjGBZKKmtycuwaNYq9KqV/3aFtPMhSPOeEy7SdtSQNdBqdB6DuhOHZbrXYoYhLCgcDo3JzMuviAWJ0iPGAIxxDq6B2VgX943txz372HHSe47S8cSgUZ9eHS73oGFzlz7K/TRlZB7pYabHY+6fCeTwccY7DPzhz33OXxaG2NljNr9puX7tQJ1A+8dNNhB4PbXJxa2rqdeQnm5XRbArHqy83Tffw13gez3aofaL/ALZ7S77XV7J7AVNqEMGDLzbaDl6bdB4aRgqhjc/49ZmVdM9IbbX6XubkXwPh8pt/2hMbRiZROpvxl5vJ6yOfQd27/gZh8Wv9jw2mgfHkucq3x9mutWOh/wDV3+YjfG+L1Xvj1DnrxqAtQLaNZys4NtrBduY9dB4Tz3aNaRkWDHZnpDaVs/xFQAPAba66bDbSAzeYsOwH0zH+GVpJTYEWuflc2HrmYVs0F+BfQTPtmgR7o9B+UB+BF6b3mitsVaM3RVoaSpqOZQySGSNlAw6RmuKpGKzEtNKgY2q6gjxBmdXNGpo7wHsfblNYymuqms6WX3NyVLr0GvedxsPEa6aiDTBJIEs6whVVzD8D7YZWNWaqbeVCdeUqjgMepXmB0O3dNfsXScjiNJsJYmw22MTqTya2szE+JX8Zi9oezb4Nwrd635kDo9Z1VlJI10O43B/zno+wp9lRm5X/AAsf2Sf9S88q/PYf+0KzbwrdJKugoNUQC5Fr/E4+8x045aOJPfUFN1ttnsiw5uVriRW6j+JQy6a66ET6FxXjJHE6MTHYhg2NVkWg6u4qPN7LmPRdCzN/EznXpPH9iuFi3imMT8Ka2N5ewUsv48k52U49X/tYZNzBUa26zmOugNgs5NdO7VgIaudt+5/3FVKCiqUtfap+faetXJ1yOKXqCTXRkhT4E6Vjf0qJ9BFuyXZ17uFOOZalfJS0u+w9hUnKW9Obm010HuneBs7UpRdy4RDVA2NY1gLDIst+IuNiUUaBen3j37+W4vx+7IuZrSAdFTkQctaoh1VFQbcoJJ313Oslqqg9+frG0dLWcC3lB25PPl4x8TmfQHycFsILzn2ePeX9n/vMohCqk/wq5br3KNNpj8O7RWB3c8j+1YPYroGrLA6qQvdy9Bp0AA7p5/AyNdj0MIrcjaH5eYneLcCaSaBE3KxLX7/X6/t2mZ2ze18prbWL+10ZWPQAADkGmwC+HgR5zz+s+gXYyX1Gt/VT3q3cR+08VxLhj0PyuP8AlYfCw8VP6dZo0aocW6zyHtLQNp3LKPKfpFA0k5rKkx15lWltZNZXWdkXk2nZ6TsfwzVjcw2TVU83I0JHoCfmfKZ/AeAPkNrutQPvP4/yp4t+A7/Ce0vK1oEQcqqNAB3D+vziatQAWm17L0LVHFRhgcTOz7IuPdr823/b8PznNOd9O4dfT/ODz799pku18z3QWwCxG59TD1jSsee/16fgBFVTmYL4n/UxjMs02Hyle/WQTmZmW8Bw4a2a+AJ+u36yZLwvDU0Rm8ToPlGDAmYx31wO2YfIaZ1xjdzxC5pCyNW+Iuw1MftiVA1cfWM3NGtyJn0MKzRa0xdjDWGLkxiiUKzZnDJOESRkpwqmHrMVUw9bRbCXKL5j9RnrO2mqcK4cte1TiyyzTo1vukFvEjmcD08p42t56zg3aGlsVsTNV3x9eet69Pa0PudVB6jdjp5nrrBpkKTfrLmpVqtMFc2N7TyFTT6DxFPsnCMek7WZdpybB3itQBWD/wDmfkZn4t3B8YixTlZjqdUrdFqq1G459RuNfUeRmNxvtFZmXtdbpqdAqj4UQfCi+W59SSe+EwCA94qg5quotgG5+XE1eDcefG9q1ahmeiypSdfd5+XVxp1I5ek8zTZH8eyJ5tPK2o6HcfqJWU42mbOoQA+Mvof2mlh3xjOq1HOP+79D+kyMa2bGHk9x312MA4Mu038RILFv0M2UYOuh2Pcf67piZWNyHUfCeh8PIwmNlaQla0aDux1mvTaUOh2P9fhH/aLYvK6hlPUHf5+R84jXkK40b5eI9JGpYbr7w8uv0j1btFuquNriKZfY+tt6bCp/hccw+TDcfPWZ79jsgdPZt6OB/iAm4mbpCrn+csjUsJkVfYtFzcC3pMCrsXefiNajzfX/AAgzVwuydNe9rG0j7unInz31P1EZfPi9mYT06yG1LGTR9i0UNyL+s07M4KAFAUDoAAAB4AdJl25BsOg/08zOfZmPxe6PPr9O6cuyFUaKNPzPqZXaoTNhFVMJO22BF0G/ifEzJus1M7ffqZ3Go5jqfhH4+UrsbwybCFxU5RzHqenkP84ll3dYzl5HpMrJtnAXleq4RYvc2p0E0yvKoUdw/HvMU4dVqec9BsPXxhrrYTdpU04sDUbrx6QFzxC14e+yJuY1FmbqqtzGMQdT8p215ZV0UD6wFjyeTBJ8OmFgnMETLO0oBqY4CZdRrmFWraSEadgXMsbFGIsw0OnhCI0vmJ0bx6+sAphDIiWHhuRHK3jVTzPRoxW8UyzRoVrQeQnK3kdxLVWQ9ycy+Y6ftEVaSMiBVHhVLjgzVpsjbKHXQ/I+B7jMmq2OVWxDKQbzW09dWXaYvoVbQ9RHce+dup9ov8w6H9DElJU6HqJ3vCQN2nb4dJ6DHyARodweoMFfgFfeTdfxHr+8Qoumhj5hEXxiaIYOLiDqydI/j8S0g7Kkff4W8R0+Yiz4bjoOYeI/brJGOIe7owmwM9T8Wh9d50ezPd9Cf3mD7QjxlxkGFvkbV6G02z7Ifd19Sf3nGz1X4QB6bTFN5lOcnznb5G1epJj+RxAmIvdrLpiMevujxP7QyqqeZ8T+g7oJzzJ32wIOrF21bYdw7z+wncjJ7hsB3SmRl6zPuvnAXi3cKLmdvuildZdtB8z4CdALtoP69Y9WoRdB8z4mM90TPsdQ2fdEu5AGg6DpEbrIS22I22zlW87U1gosJS15XHTU+Qg2OscROVdPrHnAmRT/AFHueBOWvFHaEteLM0lBFaipczhMLjLvr4QEbUcq+u8NuJWoi7XPSUdt5IItOzrSTUzHVHMunj+cRIh8eyWyq/vD5+sAYNpYqDxKYccj7QCmGRoAS6tCIiab2MeqeCy6fvD5/vKI8ZreK903mkCKqbDEkeNU2wGRRy7jp+XlBo0MgMJVV2otYzYpuh7ag432Pcf38plVXRuq+VmQjIm3R1Cuu1pR0ZDof8j6QteRGRYCNDuIF8H+A/I/oZFweYzw3TNM3H1hq8mHTMMym1XqCJ0XztkJdV0abRzdeu/rvOi9D91foJji+d+0SNpjPHQzXF6fwr9JDnadAB6bflMg5EqciTYyDXQTUszdYpZkRNsicRWboPn3fWTt7xTanosvZfKVUl/Id57oxXhgfFufAdP84R7vDpJuBxA8JnzUwO06AEGi/M959YvbbKWXRS26cqkwK2oVBtWWttirtIzy9NWu56SwAAJiu7VWsJfGr03Py/edteWseLO8gC5vDdhTXaJR2gzOkzgEcJmsbmEx69T5DrCXvLheVdPrFrGgcmWSPCp7ep5lCZJJIyU5ZGjlVmo0PfEYSt4DLeWKNXYZayvQzgjHxDT6QBXSQDeMdNpuvEsph0eLiEUwSI2m1o2jePSLXY2m46flLoYwjRdysvbVrCzRAGFrshrcTXdfpFimkO4aVjTekcxyu+MJkTNBlw8AoJbpaplmsuT47+so9SHu09DpM9bpcXxewjiWv4pXHmEZOGO5j8xK/Y/5h9DA+3nftEmzQd1E9IX7H/N+EsMRf4ifoIv9olTfOs0jfRHSOBUHcPU7/nOvkzPN8qbZOy/Mg6sKLKI2+RF3vgGeUJhhBKdTVM0u90ExnQpPSMV4+m5h3AlUK9UwVVGu56QzvI7wDtI5jSRSFhOO8CTLGV0jBKLksZyMY9WnvH5StNOu56Ql1kgm+BGUqe0b2+UHdZFyZZmlYQFpXqNuMk5O6SQouSSSSdOh6WhbhtOyRR5mhT/4zAiESSScYKcwiwqTskWZfpwqmduUEbzskV1l7lTeJESaSSR8y+skkkkiTJJJJJnSGSckkSJycnZIUCQiQLJJOnCNqgA2g3kkihLz4FhFngzJJHCZbypkEkkKJ6xt9hFLDJJASWNRBzkkkbKE7JJJJnT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8" name="AutoShape 6" descr="data:image/jpg;base64,/9j/4AAQSkZJRgABAQAAAQABAAD/2wCEAAkGBhQSEBUUEhQUFBQUFBQVFBUVFBQUFBQUFBQVFBQUFBUXHCYeFxkkGRUUHy8gIycpLCwsFR4xNTAqNSYrLCkBCQoKDgwOGg8PGiwkHyQsKSwsLCwsLCwsLSwsKSwpKi0sLCwsLCwsKSwsKSwsKiwsLCwsLCwsLCwsLCwsLCwsLP/AABEIAMMBAwMBIgACEQEDEQH/xAAbAAACAwEBAQAAAAAAAAAAAAADBAACBQEGB//EAEAQAAICAQIDBQUGAwUIAwAAAAECAAMEESEFEjEGQVFhcRMiMoGRFEKhscHRUmLwByOy4fEVQ1Nyc4KDkjOio//EABoBAAIDAQEAAAAAAAAAAAAAAAIDAQQFAAb/xAAzEQACAQMDAgMHAgYDAAAAAAABAgADESEEEjFBURMicQUyYYGhsfAjwRRCkdHh8TNSYv/aAAwDAQACEQMRAD8A+GySSyrOkgXl6kjvthWuvf3D9TBJoo1Py84rY5J1MVbcfhLwf+HXHvH6TtlhY6k6kyoEgEIqQ+JUALHM4qwyVy1dUZVQB4RTNNCjp75M5XVO2Xqvr4D+totfmdy7Dx7z+0XCyAl8mMfVBPLSHzhbctm8h5fvBaS61wyUQ7heJV2VKpu2YuElhVHFx4VcaAakspomMQFM77CaQx500QfFlkaCZnsZw1TT+zSHHneLIOgMyzVKFJpHHgnohipK76MiIaRinNZfMeB/eWemBNcK4bmVgtSkbqbTRpyFfpsfA/1vJZVMzljdGdps+48e8fvFlLZWX6erV/LVFvj/AHlbKoBlmi6AjbeK2VyVaLr0LZEVInarip1H9eRlmWUIjeZnm6m4mibA66j5jwMQtrkptKnUf6xuxQw1EXbYZcLfxK3PvD8vM4ichbEg44GZjLtNpySSSTBnYxQkDWsLc2g0+sE5xH0gFG8wd1up8u6VAkAl1WdxBy5uZ1FjFdcrWkYUaDU9Ipml+jR6md2A1MTvvLeQ8P3nL7uY+XcJxEkqtsmDWrGp5E4+84qRiumXqpjlVMB3ljT6S/MDXRGEpl7GCDVjp+Z9BEb+IM2y+6Px+vdFDc80HNLTjzc9hHbHVfiIHl3/AEi7cTUdFJ+gERFJMKuLD2KOZWOrrv7gA+v5/SFPFm7lUeuplDxJ/L6S64st9kk+QdJFtU3LGCHEn8vpLrxQ96g+moljiSpxJ3k7Trapf5j94ZOIoeoK/jDKAw2IPpM9saD9mR02kbFPEMaqqv8AyLf6TQeiAemSniBGz7jxHX/OOgBhqp1EE3XmWFFKuPLz26zLemBZZqWVRWymMV5Qr6W3EXoyCvmPD9o8QGGo3Ez3SXx7+U+R6/vCZb5ETRrbDsfj7S9lcXZZo2LqNRFbEkK0KvRtkRUiGxbtDoeh/rWUYShEbyLSgCabbhG8iqJssdofmXTvH5Re5IKm2DH10DDevWAnJ0iSNmfGKhoNYEnU6wtx0AHzg1EAd5Yfoo6SAQ1ayqLGKkgsY+jTuYStIvk3a7DoPzh8izlXzP8AWsTVYKDqZY1D2/TX5zqJGqaZWqqPU1QXeN0umuZ2mmTJywmw3b8B6yZmTyDQfEfw8/WIV1EmKVb5aXq1bw/06XPU9v8AMqQWOp3MYqxoenHjtdHf3SWqdBIoaK/maK140OuJO2ZIGy7+fdAszN1P7fSLyZeARcAXh+VR1InPap4/gYFaJcY8jEMFzwJfnTx/AywVT0IgjjyponYk+cciFfFi1mNCq5XoYZLweu35SbkQCtN8EWmXbjwKMUOo2/X1m1ZjRG/HjFfoZQraMr5lhcfJFg8D3j9ROW1TPKFTqNiJo414ceDDr+8hltkQ6Nbxf06nvfeJW1RR1mrbVErqoxGlHVae2ZXDv0PKeh6eRh7a4gyzQx7OZd+o6yXFvMIGmfePCb5RSxIFhHbUiziGplatSsZWmzlIMYyEihEbobVdO8flObvIoG4NM/KIuN5IS1d5I0GUmWxMq7anWWUSohEEExii5vCVrG61gqlhMluVPXaIY3Npq0lCKWPSJ3Wcza93d6S9SQaLG6UhsbCVqKmo24w1FcZst5F1+g85ymuJ5NnO23QbD95XA3GbTN4FPHJ4g0QsdTuTHqMeVx6ppVV6DU7Ad852viFpdOANzSiqFGp/zi9thbyHcP38ZZ2LHy7h4RinGgS7tL4HEBXjxurC8oyECjfr4SaM3kPAfr4ybSwtMDiU9go6kenX8BJonn9IwmFtCfY4W2ESO8UIXz+kr9nB6ER37J5Qb4c7bOuDM+zEiz0TWKEefkZRqQekG1oLUwZmVWlfMeH7Qz1AjUdDJbRB1OVPkeokRNiuDxFL8eJglG1HdN26kHfxmZkUxit0Mz9Vp7eZYyGDKCO+K3VznD7uVuU9G6eRjd9cgjaYakV6d+vWY9yTmLbyt5HYxq+uJOssKbi0xKyGk+4TQtSJ2LHKG5kHlsYC1ItTY2lquodQw6xMiExX0b12nHWUj+RMvKMDL3r7x/rukl7dzr5D8hJIBxCdLsSIuoh61gkEYqE5jOorcw9SwOc3vAeA/ExqoRC1tWJ84pMm8vany0gvcy1Sx6lItSsepWDUMfo6c7kvyp5nYfr+EUx64XPbVgPAfiZfHSCMLHuPErW6DEdxap3Ms35R0HX1hqvdUt4D/SK0pqfMxc0yOFENjU6zS+ADTqf61nMSkAanoBL0JzHU/wBeUMLLAAGJKMYnc98atCVLzOwUePifADqTLZeStFXO3oq67s3h6eJnjMzMa1+Zzqe4dyjwUdwl6jpt2TxMT2j7VGn8i5b7es2sntX3VINP4n1/wg/rM9+0N5+/p6Kv7TP0nouxPZb7bkEOxSipDbkWdOWte4E7Bjod+4Bj3S8KSKOJ5Wp7Q1FU5c/LH2mdV2jvH3g3/Mi/oBNLD7UKdrV5P5l94fNeo/GafHuxKf7Xrw8bUV3Cll1JYorrzOdTudFVm39J6D+0Z8Z+E1/ZkCpj5rY9egG/s0sWwgjqCQDr3kayGpIcWhUvaGppZDE+uZh+zDKGUhgehG4PoRFxguW/u1ZmHcqlj9BPNcN4o1Daj3lPxIeh/Y+c+v8AaG+7HppXFLV45qrb2te3tXcaku431I0I37/pTfT7eeJ6TS+1/GsoHmPc4/PhPHt2dvcbY14P/Ss6/SDXsJmv8ONb/wBwCD5liJt8BtyLrHe3Lvrx6E5739rYSF3Cou/xMRt6egOZ2k4kbXJRrhUQNEsvstJ/mOp038O6VzTS1zeXvFrtUNIbfibEgfUZmGcY1u9TkFkJHusGXUfEAw2Py8DEcqqEI0II7p9H7DcBpBpvyEDte7LjowBUIilrb3U7EDQga+X8Q0Sib2sIWprDT0rvn9zPj96aHWaiWc6BvEb+vfG14KczONOOABbc/Jt7qV8zNzH+VU3+Wk9F2t4DiY1WOuIxcutxdyxPtOR1r5wOgHOHA5dtB39Y00yQT2lCjWFOuE/7Dj6zw96TOuWa96zNvSBTMjW0+snD33I8d/pCWiAoQqysQQGJAJB0Omx0PfprHLlhPhojTndRt2iFggTGLRAGMWZ9UWMqXklWnYyVSxvCJGahF0jVQinmhpxmHGwJ8jM1Jo3fA3pEKxAp8GP1fvKPhG6Fj9AidImhQsU809IthM606uT5mOYyxOsT0vZns+2RelZ/u1ZWsaxhoq0pqXsGuxHukeGskgnAgUGVbu/HP7xLLOiAeJ/L/WTDTeanbTg4xcxqVYsqqrKTpro45t9NtRrp8ongVyChDbTNChUWr+ovBjl+yhfHf5Dp+P5TX4FwOy4OyDUVLzvqQNt+nifdb6QPCODtk5KVKDpqgdgpIrU7szdw2J6zW7T4BwKcgpcnMyvUqBua1arDyhnI0AOm3/dt5XKNLcbniVdbrFooVU+a158745xL21pIPuL7qDyH3vU9fpM7SX5YxgcNtvfkpre1zvyopdtPHQd3nNcLYTwFSo1RyzcmLKs+i8IxDXwmihNruL5QQ/xDGrYVn5dflY08Vm8FuoVWuqesMbAvOvKSaiA45TvsSBuJ9HzG+y2C5unDOH0Y9IP3s7Kq128SqsWPoIL9B+dv3kJ1JlX4ov8AtDiucu4xaDTSe4WNy46EfNH/APaeW7S2+y4bw/F+8Usy7B/13Ip18+QE/ObHZTg3teE2h25arM2s5Fh+5jY1XtbG8yWblA72cTx/aHjBysmy4jlDHRE7q6kAWqseiBR9ZAGfz0kscTKnrux2flWg4q+3tp01CLzulbA8w10BCg+HjpB4HYB3pS27IxcUXDmpXIs5HsX+IDTZTtoT4jxlsLjuaLKeH0XhFW0VL9mKhbGazQ2NYm9nXXXXoILgMsZQqGlUDjkT1fHcR8fAqpKsrXO11+oI05fcqRj06Dm08RPMVe9X46HT9v68p9JPErXzLyt714uP/wDJ0cFaxy8oVgQWZlbf9dJk04a8T+0WJ7OmyvQVUKqKWTTmL2tsWJJ016A+soPTvYfKew02rNNCXH/okdN3AIt2+PE8Lh8LN99dK9bHVB5cx0J+Q1Pynu+P8SFVdrptzocLCUfcxqtFvvHhzspUHv5QYHhPBfsBszL2rZqE9yhLAz89v92hdl2Tqw7z1PdPJDPtyrmLDmd+RURRsAAVSqte5QNgPn4xQ/SB7niHVtq6wIPkUZPc8/a1/hfvN3sbw1kxr7lISy7XGqsOwpqVefKyCe4Kum/8Sgd88hxnjS35o9kCtFdYx6FPUU1LohP8xILHzafUOKcOoGPRwxssUWMqq6pWXNljnn0duiqz76agt7vz+PZmE2Plmp9Oaq0oxHT3W5SR5d8JwVphf6zPpuKmoNU98enF4XJEXxuHNddXUnx2OqL6sQNfQa6/Kb/HezluPXU9oC+25iqE/wB4Aum7r93XmH66RrsCi1W35lg1TDpZwD962zWupfnq34SuiHeFmjrKqmkXU3/vxFv7Vc1Fvpw6f/iwahWPOxgrOT56BNfPmnm7d4lnZDWWM7nV3ZmY+LMSSfqTHPuj0H5Q6xubiUNCu0MpidwixjVwirQllbUDMGZ2QyRkomGSNVRZIzXEvNPT8wt/wH+u+J1iO2fA3pEqjBTgx+p99fT95qcNwXucJUjO56KoLE/Id09pR2BapebMyKcUEfCzB7encin9ZMfJfC4LTZj+5Zl2uLrl+JUQuFrDfd15f8XjPN1BmfQ6lydPe15ix6a6767jr4yWVUtcXJ/pH6ZqlW4RgoGO5x9B9Z6zD4bg4+LZk0VfaRX7q3ZjGumyz+CjHUc1p/5tB57GG7LJdmjIsc6vktTjcwAVa6B/e38oGyoK0RQP5x4zF7eNy304NWpTEqrqCqNea+wBrGAHViWUfXxnpjgZGLiU8OpXXIyg91/KdPZ1kqpQt0A0UAt/KQOolj+b4Dt3megvT58zHF+ijJPpjM8p224mMjPttX4DoqeaIORT8+XX5x3s02Iic96222c3u1KRXVy6DRns11O+uw8O+Cp7K2W56Yre42pWw7EIqe87eB90jTx1E9NgJgrRlXYyW60p7BWtYOtjX/3a2qO46BvDY9PBSIzPuP5/qarVqVGkKS3OBbb8cC5+J7R7s/2ota+wAV049GPbd7KpAqkqoC8zHdjq3l0mbwDs4uafZ2kisFGsIIDOxb3awfFip366AwOEOTDyrf8AinHx1Pqxss/+qiM2W2UYqNWDqjrkue428vtKKT/4VJ/80tISbGUtQiqKgpjmy/S59ebetp8wzAPavyoaxzvpWSSaxzEBCTuSvTU+E9lxCxsDhONVSSl2eGvudSVc1DQU1BhuFPMD683jA/2r4KV8RLVjQX1V3MPB2LKTp4nkBPmTN3imbw+xMHMtyA32fHpr+yIAbXsrIOjb6oobrqNwo0O8vs3BnkgLEiI9u6nv4ljYS81hoqx6DuWYuwVrWJP8nKSf5TO9vDdn8TfDxk0WqxmbfRTYVQWZFrdFUIEUE9Am250lu0vbnGqyXt4eC9tzq9+S/MCVBUmikMNUVgoDHTy37srtd/aQ+WGSmsY9VmnteUg2XEdBa4A1UD7v18IIBx6QiRmafabHKYWFw/BZr1va6xig0+0OtgQFR3Vc4cgnbRFJO2s8Xx/hQxr3p9otpQAOyfCLeX361P3gpPLzbakHYTZr/tHyEw0xahXXyIa/bKD7Y1lieVW+513I327jPKyVuILEdJ7z+0vAuvyK8imt7MV8ekUPWrOqqFOqHlB5SGJ2P6QPZrAbh1VnEMhDW4Rq8KtwVey91Km3kO/Iik7+Z8tfN8I7T5OKCMe+2oHcqre6T48p1GvnpBZOddl3KbrHtsYhAzsWIBPQeA310EjgWMIZbHJn1Ts9Q1/Db6qzzXH2FhUkBnULWTufFlf5nzinDsJ8Km+29TXbdWaKK20DkMQbbCO5Roo17/mJkZV5QgoSpX4SpKkDu0I36RFMhnZndmZtAOZmLHr4nfuma72InuaWjfYVv5TYnGemL9jaepp7NG3haEWVUpZkPbc9h5VCV81VY6b6aMdNRuZbsfk41VzjGBZKKmtycuwaNYq9KqV/3aFtPMhSPOeEy7SdtSQNdBqdB6DuhOHZbrXYoYhLCgcDo3JzMuviAWJ0iPGAIxxDq6B2VgX943txz372HHSe47S8cSgUZ9eHS73oGFzlz7K/TRlZB7pYabHY+6fCeTwccY7DPzhz33OXxaG2NljNr9puX7tQJ1A+8dNNhB4PbXJxa2rqdeQnm5XRbArHqy83Tffw13gez3aofaL/ALZ7S77XV7J7AVNqEMGDLzbaDl6bdB4aRgqhjc/49ZmVdM9IbbX6XubkXwPh8pt/2hMbRiZROpvxl5vJ6yOfQd27/gZh8Wv9jw2mgfHkucq3x9mutWOh/wDV3+YjfG+L1Xvj1DnrxqAtQLaNZys4NtrBduY9dB4Tz3aNaRkWDHZnpDaVs/xFQAPAba66bDbSAzeYsOwH0zH+GVpJTYEWuflc2HrmYVs0F+BfQTPtmgR7o9B+UB+BF6b3mitsVaM3RVoaSpqOZQySGSNlAw6RmuKpGKzEtNKgY2q6gjxBmdXNGpo7wHsfblNYymuqms6WX3NyVLr0GvedxsPEa6aiDTBJIEs6whVVzD8D7YZWNWaqbeVCdeUqjgMepXmB0O3dNfsXScjiNJsJYmw22MTqTya2szE+JX8Zi9oezb4Nwrd635kDo9Z1VlJI10O43B/zno+wp9lRm5X/AAsf2Sf9S88q/PYf+0KzbwrdJKugoNUQC5Fr/E4+8x045aOJPfUFN1ttnsiw5uVriRW6j+JQy6a66ET6FxXjJHE6MTHYhg2NVkWg6u4qPN7LmPRdCzN/EznXpPH9iuFi3imMT8Ka2N5ewUsv48k52U49X/tYZNzBUa26zmOugNgs5NdO7VgIaudt+5/3FVKCiqUtfap+faetXJ1yOKXqCTXRkhT4E6Vjf0qJ9BFuyXZ17uFOOZalfJS0u+w9hUnKW9Obm010HuneBs7UpRdy4RDVA2NY1gLDIst+IuNiUUaBen3j37+W4vx+7IuZrSAdFTkQctaoh1VFQbcoJJ313Oslqqg9+frG0dLWcC3lB25PPl4x8TmfQHycFsILzn2ePeX9n/vMohCqk/wq5br3KNNpj8O7RWB3c8j+1YPYroGrLA6qQvdy9Bp0AA7p5/AyNdj0MIrcjaH5eYneLcCaSaBE3KxLX7/X6/t2mZ2ze18prbWL+10ZWPQAADkGmwC+HgR5zz+s+gXYyX1Gt/VT3q3cR+08VxLhj0PyuP8AlYfCw8VP6dZo0aocW6zyHtLQNp3LKPKfpFA0k5rKkx15lWltZNZXWdkXk2nZ6TsfwzVjcw2TVU83I0JHoCfmfKZ/AeAPkNrutQPvP4/yp4t+A7/Ce0vK1oEQcqqNAB3D+vziatQAWm17L0LVHFRhgcTOz7IuPdr823/b8PznNOd9O4dfT/ODz799pku18z3QWwCxG59TD1jSsee/16fgBFVTmYL4n/UxjMs02Hyle/WQTmZmW8Bw4a2a+AJ+u36yZLwvDU0Rm8ToPlGDAmYx31wO2YfIaZ1xjdzxC5pCyNW+Iuw1MftiVA1cfWM3NGtyJn0MKzRa0xdjDWGLkxiiUKzZnDJOESRkpwqmHrMVUw9bRbCXKL5j9RnrO2mqcK4cte1TiyyzTo1vukFvEjmcD08p42t56zg3aGlsVsTNV3x9eet69Pa0PudVB6jdjp5nrrBpkKTfrLmpVqtMFc2N7TyFTT6DxFPsnCMek7WZdpybB3itQBWD/wDmfkZn4t3B8YixTlZjqdUrdFqq1G459RuNfUeRmNxvtFZmXtdbpqdAqj4UQfCi+W59SSe+EwCA94qg5quotgG5+XE1eDcefG9q1ahmeiypSdfd5+XVxp1I5ek8zTZH8eyJ5tPK2o6HcfqJWU42mbOoQA+Mvof2mlh3xjOq1HOP+79D+kyMa2bGHk9x312MA4Mu038RILFv0M2UYOuh2Pcf67piZWNyHUfCeh8PIwmNlaQla0aDux1mvTaUOh2P9fhH/aLYvK6hlPUHf5+R84jXkK40b5eI9JGpYbr7w8uv0j1btFuquNriKZfY+tt6bCp/hccw+TDcfPWZ79jsgdPZt6OB/iAm4mbpCrn+csjUsJkVfYtFzcC3pMCrsXefiNajzfX/AAgzVwuydNe9rG0j7unInz31P1EZfPi9mYT06yG1LGTR9i0UNyL+s07M4KAFAUDoAAAB4AdJl25BsOg/08zOfZmPxe6PPr9O6cuyFUaKNPzPqZXaoTNhFVMJO22BF0G/ifEzJus1M7ffqZ3Go5jqfhH4+UrsbwybCFxU5RzHqenkP84ll3dYzl5HpMrJtnAXleq4RYvc2p0E0yvKoUdw/HvMU4dVqec9BsPXxhrrYTdpU04sDUbrx6QFzxC14e+yJuY1FmbqqtzGMQdT8p215ZV0UD6wFjyeTBJ8OmFgnMETLO0oBqY4CZdRrmFWraSEadgXMsbFGIsw0OnhCI0vmJ0bx6+sAphDIiWHhuRHK3jVTzPRoxW8UyzRoVrQeQnK3kdxLVWQ9ycy+Y6ftEVaSMiBVHhVLjgzVpsjbKHXQ/I+B7jMmq2OVWxDKQbzW09dWXaYvoVbQ9RHce+dup9ov8w6H9DElJU6HqJ3vCQN2nb4dJ6DHyARodweoMFfgFfeTdfxHr+8Qoumhj5hEXxiaIYOLiDqydI/j8S0g7Kkff4W8R0+Yiz4bjoOYeI/brJGOIe7owmwM9T8Wh9d50ezPd9Cf3mD7QjxlxkGFvkbV6G02z7Ifd19Sf3nGz1X4QB6bTFN5lOcnznb5G1epJj+RxAmIvdrLpiMevujxP7QyqqeZ8T+g7oJzzJ32wIOrF21bYdw7z+wncjJ7hsB3SmRl6zPuvnAXi3cKLmdvuildZdtB8z4CdALtoP69Y9WoRdB8z4mM90TPsdQ2fdEu5AGg6DpEbrIS22I22zlW87U1gosJS15XHTU+Qg2OscROVdPrHnAmRT/AFHueBOWvFHaEteLM0lBFaipczhMLjLvr4QEbUcq+u8NuJWoi7XPSUdt5IItOzrSTUzHVHMunj+cRIh8eyWyq/vD5+sAYNpYqDxKYccj7QCmGRoAS6tCIiab2MeqeCy6fvD5/vKI8ZreK903mkCKqbDEkeNU2wGRRy7jp+XlBo0MgMJVV2otYzYpuh7ag432Pcf38plVXRuq+VmQjIm3R1Cuu1pR0ZDof8j6QteRGRYCNDuIF8H+A/I/oZFweYzw3TNM3H1hq8mHTMMym1XqCJ0XztkJdV0abRzdeu/rvOi9D91foJji+d+0SNpjPHQzXF6fwr9JDnadAB6bflMg5EqciTYyDXQTUszdYpZkRNsicRWboPn3fWTt7xTanosvZfKVUl/Id57oxXhgfFufAdP84R7vDpJuBxA8JnzUwO06AEGi/M959YvbbKWXRS26cqkwK2oVBtWWttirtIzy9NWu56SwAAJiu7VWsJfGr03Py/edteWseLO8gC5vDdhTXaJR2gzOkzgEcJmsbmEx69T5DrCXvLheVdPrFrGgcmWSPCp7ep5lCZJJIyU5ZGjlVmo0PfEYSt4DLeWKNXYZayvQzgjHxDT6QBXSQDeMdNpuvEsph0eLiEUwSI2m1o2jePSLXY2m46flLoYwjRdysvbVrCzRAGFrshrcTXdfpFimkO4aVjTekcxyu+MJkTNBlw8AoJbpaplmsuT47+so9SHu09DpM9bpcXxewjiWv4pXHmEZOGO5j8xK/Y/5h9DA+3nftEmzQd1E9IX7H/N+EsMRf4ifoIv9olTfOs0jfRHSOBUHcPU7/nOvkzPN8qbZOy/Mg6sKLKI2+RF3vgGeUJhhBKdTVM0u90ExnQpPSMV4+m5h3AlUK9UwVVGu56QzvI7wDtI5jSRSFhOO8CTLGV0jBKLksZyMY9WnvH5StNOu56Ql1kgm+BGUqe0b2+UHdZFyZZmlYQFpXqNuMk5O6SQouSSSSdOh6WhbhtOyRR5mhT/4zAiESSScYKcwiwqTskWZfpwqmduUEbzskV1l7lTeJESaSSR8y+skkkkiTJJJJJnSGSckkSJycnZIUCQiQLJJOnCNqgA2g3kkihLz4FhFngzJJHCZbypkEkkKJ6xt9hFLDJJASWNRBzkkkbKE7JJJJnT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0" name="Picture 8" descr="http://www.geenkgo.fr/mode-developpement-durable/wp-content/uploads/blog/images/ta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6579"/>
            <a:ext cx="9144000" cy="6894579"/>
          </a:xfrm>
          <a:prstGeom prst="rect">
            <a:avLst/>
          </a:prstGeom>
          <a:noFill/>
        </p:spPr>
      </p:pic>
      <p:grpSp>
        <p:nvGrpSpPr>
          <p:cNvPr id="2" name="Group 8"/>
          <p:cNvGrpSpPr/>
          <p:nvPr/>
        </p:nvGrpSpPr>
        <p:grpSpPr>
          <a:xfrm>
            <a:off x="2133600" y="1676400"/>
            <a:ext cx="2667000" cy="1553350"/>
            <a:chOff x="2133600" y="1676400"/>
            <a:chExt cx="2667000" cy="1553350"/>
          </a:xfrm>
        </p:grpSpPr>
        <p:grpSp>
          <p:nvGrpSpPr>
            <p:cNvPr id="3" name="Group 6"/>
            <p:cNvGrpSpPr/>
            <p:nvPr/>
          </p:nvGrpSpPr>
          <p:grpSpPr>
            <a:xfrm rot="21003426">
              <a:off x="2133600" y="1676400"/>
              <a:ext cx="2667000" cy="838200"/>
              <a:chOff x="2133600" y="1676400"/>
              <a:chExt cx="2667000" cy="838200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2133600" y="1676400"/>
                <a:ext cx="2667000" cy="838200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819400" y="1828800"/>
                <a:ext cx="13716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FFFF00"/>
                    </a:solidFill>
                  </a:rPr>
                  <a:t>NOT</a:t>
                </a:r>
              </a:p>
            </p:txBody>
          </p:sp>
        </p:grpSp>
        <p:sp>
          <p:nvSpPr>
            <p:cNvPr id="8" name="Down Arrow 7"/>
            <p:cNvSpPr/>
            <p:nvPr/>
          </p:nvSpPr>
          <p:spPr>
            <a:xfrm rot="-660000">
              <a:off x="3421998" y="2467750"/>
              <a:ext cx="381000" cy="762000"/>
            </a:xfrm>
            <a:prstGeom prst="downArrow">
              <a:avLst/>
            </a:prstGeom>
            <a:solidFill>
              <a:srgbClr val="FFFF0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84</a:t>
            </a:fld>
            <a:endParaRPr lang="en-US"/>
          </a:p>
        </p:txBody>
      </p:sp>
    </p:spTree>
  </p:cSld>
  <p:clrMapOvr>
    <a:masterClrMapping/>
  </p:clrMapOvr>
  <p:transition advTm="766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623B3D4-EE45-1D41-7967-77DD3638691E}"/>
              </a:ext>
            </a:extLst>
          </p:cNvPr>
          <p:cNvSpPr txBox="1"/>
          <p:nvPr/>
        </p:nvSpPr>
        <p:spPr>
          <a:xfrm>
            <a:off x="479425" y="891247"/>
            <a:ext cx="81851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C00000"/>
                </a:solidFill>
              </a:rPr>
              <a:t>Other 4d theories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73EE56-0DFB-B979-8EAD-692756A3194D}"/>
              </a:ext>
            </a:extLst>
          </p:cNvPr>
          <p:cNvSpPr txBox="1"/>
          <p:nvPr/>
        </p:nvSpPr>
        <p:spPr>
          <a:xfrm>
            <a:off x="479425" y="3569410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 Coupling to background supergravity…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7D1AC8-80EC-A8B1-AC0A-1912CDC69A2A}"/>
              </a:ext>
            </a:extLst>
          </p:cNvPr>
          <p:cNvSpPr txBox="1"/>
          <p:nvPr/>
        </p:nvSpPr>
        <p:spPr>
          <a:xfrm>
            <a:off x="76200" y="4572000"/>
            <a:ext cx="8991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00FF"/>
                </a:solidFill>
              </a:rPr>
              <a:t> These </a:t>
            </a:r>
            <a:r>
              <a:rPr lang="en-US" sz="4000" i="1" u="sng" dirty="0">
                <a:solidFill>
                  <a:srgbClr val="0000FF"/>
                </a:solidFill>
              </a:rPr>
              <a:t>might</a:t>
            </a:r>
            <a:r>
              <a:rPr lang="en-US" sz="4000" dirty="0">
                <a:solidFill>
                  <a:srgbClr val="0000FF"/>
                </a:solidFill>
              </a:rPr>
              <a:t> lead to truly new invariants that are independent of the </a:t>
            </a:r>
          </a:p>
          <a:p>
            <a:pPr algn="ctr"/>
            <a:r>
              <a:rPr lang="en-US" sz="4000" dirty="0">
                <a:solidFill>
                  <a:srgbClr val="0000FF"/>
                </a:solidFill>
              </a:rPr>
              <a:t>Donaldson/SW invariants …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DF2F5F8-39ED-F399-5F16-ADD959DADDFA}"/>
                  </a:ext>
                </a:extLst>
              </p:cNvPr>
              <p:cNvSpPr txBox="1"/>
              <p:nvPr/>
            </p:nvSpPr>
            <p:spPr>
              <a:xfrm>
                <a:off x="381000" y="1825079"/>
                <a:ext cx="818515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>
                    <a:solidFill>
                      <a:srgbClr val="00B050"/>
                    </a:solidFill>
                  </a:rPr>
                  <a:t>5d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dirty="0">
                    <a:solidFill>
                      <a:srgbClr val="00B050"/>
                    </a:solidFill>
                  </a:rPr>
                  <a:t>theories 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DF2F5F8-39ED-F399-5F16-ADD959DADD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825079"/>
                <a:ext cx="8185150" cy="769441"/>
              </a:xfrm>
              <a:prstGeom prst="rect">
                <a:avLst/>
              </a:prstGeom>
              <a:blipFill>
                <a:blip r:embed="rId3"/>
                <a:stretch>
                  <a:fillRect t="-15748" b="-36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0A8CD12F-E4A3-4ACF-5F75-B582EB97C6D6}"/>
              </a:ext>
            </a:extLst>
          </p:cNvPr>
          <p:cNvSpPr txBox="1"/>
          <p:nvPr/>
        </p:nvSpPr>
        <p:spPr>
          <a:xfrm>
            <a:off x="479425" y="2635578"/>
            <a:ext cx="81851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7030A0"/>
                </a:solidFill>
              </a:rPr>
              <a:t>6d theories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A6CA0B-E9CE-0D6A-3AB1-E116C6E745B2}"/>
              </a:ext>
            </a:extLst>
          </p:cNvPr>
          <p:cNvSpPr txBox="1"/>
          <p:nvPr/>
        </p:nvSpPr>
        <p:spPr>
          <a:xfrm>
            <a:off x="381000" y="75435"/>
            <a:ext cx="81851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Generalizations</a:t>
            </a:r>
          </a:p>
        </p:txBody>
      </p:sp>
    </p:spTree>
    <p:extLst>
      <p:ext uri="{BB962C8B-B14F-4D97-AF65-F5344CB8AC3E}">
        <p14:creationId xmlns:p14="http://schemas.microsoft.com/office/powerpoint/2010/main" val="90501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39236</TotalTime>
  <Words>3582</Words>
  <Application>Microsoft Office PowerPoint</Application>
  <PresentationFormat>On-screen Show (4:3)</PresentationFormat>
  <Paragraphs>545</Paragraphs>
  <Slides>84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88" baseType="lpstr">
      <vt:lpstr>Arial</vt:lpstr>
      <vt:lpstr>Calibri</vt:lpstr>
      <vt:lpstr>Cambria Math</vt:lpstr>
      <vt:lpstr>Office Theme</vt:lpstr>
      <vt:lpstr>Update On Susy Field Theory And Invariants Of Smooth Four-Manifolds </vt:lpstr>
      <vt:lpstr>PowerPoint Presentation</vt:lpstr>
      <vt:lpstr>Glorious History Of  4d Field Theory &amp; Four-Manifold Topology </vt:lpstr>
      <vt:lpstr> </vt:lpstr>
      <vt:lpstr>PowerPoint Presentation</vt:lpstr>
      <vt:lpstr>PowerPoint Presentation</vt:lpstr>
      <vt:lpstr>What About Other N=2 Theories? </vt:lpstr>
      <vt:lpstr>Yes</vt:lpstr>
      <vt:lpstr>PowerPoint Presentation</vt:lpstr>
      <vt:lpstr>PowerPoint Presentation</vt:lpstr>
      <vt:lpstr>PowerPoint Presentation</vt:lpstr>
      <vt:lpstr>4d N=2 SU(2) SYM On X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u-Plane Integral </vt:lpstr>
      <vt:lpstr>PowerPoint Presentation</vt:lpstr>
      <vt:lpstr>PowerPoint Presentation</vt:lpstr>
      <vt:lpstr>PowerPoint Presentation</vt:lpstr>
      <vt:lpstr>Topological Twisting </vt:lpstr>
      <vt:lpstr>PowerPoint Presentation</vt:lpstr>
      <vt:lpstr>PowerPoint Presentation</vt:lpstr>
      <vt:lpstr>Examples Of RSG </vt:lpstr>
      <vt:lpstr>Examples Of RSG </vt:lpstr>
      <vt:lpstr>PowerPoint Presentation</vt:lpstr>
      <vt:lpstr>Topological Twisting As RSG </vt:lpstr>
      <vt:lpstr>PowerPoint Presentation</vt:lpstr>
      <vt:lpstr>PowerPoint Presentation</vt:lpstr>
      <vt:lpstr>What Do The Other (Lagrangian) Theories Compute? </vt:lpstr>
      <vt:lpstr>How Twisted Lagrangian Theories Generalize Donaldson Invariants </vt:lpstr>
      <vt:lpstr>PowerPoint Presentation</vt:lpstr>
      <vt:lpstr>PowerPoint Presentation</vt:lpstr>
      <vt:lpstr>PowerPoint Presentation</vt:lpstr>
      <vt:lpstr>``K-Theoretic Donaldson Invariants’’ </vt:lpstr>
      <vt:lpstr>PowerPoint Presentation</vt:lpstr>
      <vt:lpstr>PowerPoint Presentation</vt:lpstr>
      <vt:lpstr>SQM With Target M</vt:lpstr>
      <vt:lpstr>Potential Global Anomalies </vt:lpstr>
      <vt:lpstr>Anomaly Cancellation</vt:lpstr>
      <vt:lpstr>PowerPoint Presentation</vt:lpstr>
      <vt:lpstr>PowerPoint Presentation</vt:lpstr>
      <vt:lpstr>PowerPoint Presentation</vt:lpstr>
      <vt:lpstr>PowerPoint Presentation</vt:lpstr>
      <vt:lpstr>Five Dimensions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Measure As A Total Derivative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Family Donaldson Invariants </vt:lpstr>
      <vt:lpstr>Families Of Metrics </vt:lpstr>
      <vt:lpstr>Universal Family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Greg</dc:creator>
  <cp:lastModifiedBy>Gregory Moore</cp:lastModifiedBy>
  <cp:revision>2072</cp:revision>
  <cp:lastPrinted>2024-01-29T19:11:59Z</cp:lastPrinted>
  <dcterms:created xsi:type="dcterms:W3CDTF">2012-12-09T22:45:15Z</dcterms:created>
  <dcterms:modified xsi:type="dcterms:W3CDTF">2024-02-02T02:28:35Z</dcterms:modified>
</cp:coreProperties>
</file>