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151.jpg" ContentType="image/pn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handoutMasterIdLst>
    <p:handoutMasterId r:id="rId155"/>
  </p:handoutMasterIdLst>
  <p:sldIdLst>
    <p:sldId id="297" r:id="rId2"/>
    <p:sldId id="409" r:id="rId3"/>
    <p:sldId id="410" r:id="rId4"/>
    <p:sldId id="339" r:id="rId5"/>
    <p:sldId id="392" r:id="rId6"/>
    <p:sldId id="461" r:id="rId7"/>
    <p:sldId id="393" r:id="rId8"/>
    <p:sldId id="418" r:id="rId9"/>
    <p:sldId id="426" r:id="rId10"/>
    <p:sldId id="462" r:id="rId11"/>
    <p:sldId id="500" r:id="rId12"/>
    <p:sldId id="419" r:id="rId13"/>
    <p:sldId id="450" r:id="rId14"/>
    <p:sldId id="451" r:id="rId15"/>
    <p:sldId id="421" r:id="rId16"/>
    <p:sldId id="561" r:id="rId17"/>
    <p:sldId id="405" r:id="rId18"/>
    <p:sldId id="433" r:id="rId19"/>
    <p:sldId id="452" r:id="rId20"/>
    <p:sldId id="526" r:id="rId21"/>
    <p:sldId id="453" r:id="rId22"/>
    <p:sldId id="473" r:id="rId23"/>
    <p:sldId id="434" r:id="rId24"/>
    <p:sldId id="435" r:id="rId25"/>
    <p:sldId id="424" r:id="rId26"/>
    <p:sldId id="420" r:id="rId27"/>
    <p:sldId id="449" r:id="rId28"/>
    <p:sldId id="463" r:id="rId29"/>
    <p:sldId id="556" r:id="rId30"/>
    <p:sldId id="427" r:id="rId31"/>
    <p:sldId id="428" r:id="rId32"/>
    <p:sldId id="423" r:id="rId33"/>
    <p:sldId id="474" r:id="rId34"/>
    <p:sldId id="422" r:id="rId35"/>
    <p:sldId id="444" r:id="rId36"/>
    <p:sldId id="501" r:id="rId37"/>
    <p:sldId id="429" r:id="rId38"/>
    <p:sldId id="553" r:id="rId39"/>
    <p:sldId id="411" r:id="rId40"/>
    <p:sldId id="567" r:id="rId41"/>
    <p:sldId id="430" r:id="rId42"/>
    <p:sldId id="431" r:id="rId43"/>
    <p:sldId id="401" r:id="rId44"/>
    <p:sldId id="403" r:id="rId45"/>
    <p:sldId id="402" r:id="rId46"/>
    <p:sldId id="492" r:id="rId47"/>
    <p:sldId id="493" r:id="rId48"/>
    <p:sldId id="436" r:id="rId49"/>
    <p:sldId id="416" r:id="rId50"/>
    <p:sldId id="437" r:id="rId51"/>
    <p:sldId id="470" r:id="rId52"/>
    <p:sldId id="471" r:id="rId53"/>
    <p:sldId id="395" r:id="rId54"/>
    <p:sldId id="490" r:id="rId55"/>
    <p:sldId id="491" r:id="rId56"/>
    <p:sldId id="557" r:id="rId57"/>
    <p:sldId id="442" r:id="rId58"/>
    <p:sldId id="414" r:id="rId59"/>
    <p:sldId id="415" r:id="rId60"/>
    <p:sldId id="404" r:id="rId61"/>
    <p:sldId id="440" r:id="rId62"/>
    <p:sldId id="523" r:id="rId63"/>
    <p:sldId id="412" r:id="rId64"/>
    <p:sldId id="472" r:id="rId65"/>
    <p:sldId id="446" r:id="rId66"/>
    <p:sldId id="439" r:id="rId67"/>
    <p:sldId id="541" r:id="rId68"/>
    <p:sldId id="542" r:id="rId69"/>
    <p:sldId id="502" r:id="rId70"/>
    <p:sldId id="503" r:id="rId71"/>
    <p:sldId id="569" r:id="rId72"/>
    <p:sldId id="543" r:id="rId73"/>
    <p:sldId id="441" r:id="rId74"/>
    <p:sldId id="558" r:id="rId75"/>
    <p:sldId id="456" r:id="rId76"/>
    <p:sldId id="406" r:id="rId77"/>
    <p:sldId id="482" r:id="rId78"/>
    <p:sldId id="455" r:id="rId79"/>
    <p:sldId id="457" r:id="rId80"/>
    <p:sldId id="483" r:id="rId81"/>
    <p:sldId id="548" r:id="rId82"/>
    <p:sldId id="460" r:id="rId83"/>
    <p:sldId id="489" r:id="rId84"/>
    <p:sldId id="515" r:id="rId85"/>
    <p:sldId id="513" r:id="rId86"/>
    <p:sldId id="514" r:id="rId87"/>
    <p:sldId id="417" r:id="rId88"/>
    <p:sldId id="562" r:id="rId89"/>
    <p:sldId id="505" r:id="rId90"/>
    <p:sldId id="509" r:id="rId91"/>
    <p:sldId id="563" r:id="rId92"/>
    <p:sldId id="504" r:id="rId93"/>
    <p:sldId id="511" r:id="rId94"/>
    <p:sldId id="520" r:id="rId95"/>
    <p:sldId id="407" r:id="rId96"/>
    <p:sldId id="507" r:id="rId97"/>
    <p:sldId id="570" r:id="rId98"/>
    <p:sldId id="447" r:id="rId99"/>
    <p:sldId id="554" r:id="rId100"/>
    <p:sldId id="545" r:id="rId101"/>
    <p:sldId id="544" r:id="rId102"/>
    <p:sldId id="508" r:id="rId103"/>
    <p:sldId id="519" r:id="rId104"/>
    <p:sldId id="521" r:id="rId105"/>
    <p:sldId id="459" r:id="rId106"/>
    <p:sldId id="564" r:id="rId107"/>
    <p:sldId id="522" r:id="rId108"/>
    <p:sldId id="510" r:id="rId109"/>
    <p:sldId id="525" r:id="rId110"/>
    <p:sldId id="494" r:id="rId111"/>
    <p:sldId id="559" r:id="rId112"/>
    <p:sldId id="496" r:id="rId113"/>
    <p:sldId id="495" r:id="rId114"/>
    <p:sldId id="546" r:id="rId115"/>
    <p:sldId id="551" r:id="rId116"/>
    <p:sldId id="408" r:id="rId117"/>
    <p:sldId id="397" r:id="rId118"/>
    <p:sldId id="571" r:id="rId119"/>
    <p:sldId id="572" r:id="rId120"/>
    <p:sldId id="506" r:id="rId121"/>
    <p:sldId id="566" r:id="rId122"/>
    <p:sldId id="484" r:id="rId123"/>
    <p:sldId id="477" r:id="rId124"/>
    <p:sldId id="478" r:id="rId125"/>
    <p:sldId id="480" r:id="rId126"/>
    <p:sldId id="464" r:id="rId127"/>
    <p:sldId id="466" r:id="rId128"/>
    <p:sldId id="565" r:id="rId129"/>
    <p:sldId id="550" r:id="rId130"/>
    <p:sldId id="479" r:id="rId131"/>
    <p:sldId id="524" r:id="rId132"/>
    <p:sldId id="555" r:id="rId133"/>
    <p:sldId id="547" r:id="rId134"/>
    <p:sldId id="560" r:id="rId135"/>
    <p:sldId id="398" r:id="rId136"/>
    <p:sldId id="448" r:id="rId137"/>
    <p:sldId id="485" r:id="rId138"/>
    <p:sldId id="486" r:id="rId139"/>
    <p:sldId id="497" r:id="rId140"/>
    <p:sldId id="475" r:id="rId141"/>
    <p:sldId id="476" r:id="rId142"/>
    <p:sldId id="488" r:id="rId143"/>
    <p:sldId id="527" r:id="rId144"/>
    <p:sldId id="528" r:id="rId145"/>
    <p:sldId id="499" r:id="rId146"/>
    <p:sldId id="529" r:id="rId147"/>
    <p:sldId id="530" r:id="rId148"/>
    <p:sldId id="498" r:id="rId149"/>
    <p:sldId id="468" r:id="rId150"/>
    <p:sldId id="549" r:id="rId151"/>
    <p:sldId id="568" r:id="rId152"/>
    <p:sldId id="391" r:id="rId153"/>
  </p:sldIdLst>
  <p:sldSz cx="9144000" cy="6858000" type="screen4x3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55A"/>
    <a:srgbClr val="0000FF"/>
    <a:srgbClr val="660C64"/>
    <a:srgbClr val="DF09C7"/>
    <a:srgbClr val="00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60" autoAdjust="0"/>
    <p:restoredTop sz="81713" autoAdjust="0"/>
  </p:normalViewPr>
  <p:slideViewPr>
    <p:cSldViewPr>
      <p:cViewPr varScale="1">
        <p:scale>
          <a:sx n="50" d="100"/>
          <a:sy n="50" d="100"/>
        </p:scale>
        <p:origin x="11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0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9" d="100"/>
        <a:sy n="109" d="100"/>
      </p:scale>
      <p:origin x="0" y="-46628"/>
    </p:cViewPr>
  </p:sorterViewPr>
  <p:notesViewPr>
    <p:cSldViewPr>
      <p:cViewPr varScale="1">
        <p:scale>
          <a:sx n="51" d="100"/>
          <a:sy n="51" d="100"/>
        </p:scale>
        <p:origin x="267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5393" cy="465425"/>
          </a:xfrm>
          <a:prstGeom prst="rect">
            <a:avLst/>
          </a:prstGeom>
        </p:spPr>
        <p:txBody>
          <a:bodyPr vert="horz" lIns="88062" tIns="44032" rIns="88062" bIns="4403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140" y="1"/>
            <a:ext cx="3035393" cy="465425"/>
          </a:xfrm>
          <a:prstGeom prst="rect">
            <a:avLst/>
          </a:prstGeom>
        </p:spPr>
        <p:txBody>
          <a:bodyPr vert="horz" lIns="88062" tIns="44032" rIns="88062" bIns="44032" rtlCol="0"/>
          <a:lstStyle>
            <a:lvl1pPr algn="r">
              <a:defRPr sz="1100"/>
            </a:lvl1pPr>
          </a:lstStyle>
          <a:p>
            <a:fld id="{FF265733-381B-3244-B8B0-35B3DD3583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4626"/>
            <a:ext cx="3035393" cy="465424"/>
          </a:xfrm>
          <a:prstGeom prst="rect">
            <a:avLst/>
          </a:prstGeom>
        </p:spPr>
        <p:txBody>
          <a:bodyPr vert="horz" lIns="88062" tIns="44032" rIns="88062" bIns="4403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140" y="8824626"/>
            <a:ext cx="3035393" cy="465424"/>
          </a:xfrm>
          <a:prstGeom prst="rect">
            <a:avLst/>
          </a:prstGeom>
        </p:spPr>
        <p:txBody>
          <a:bodyPr vert="horz" lIns="88062" tIns="44032" rIns="88062" bIns="44032" rtlCol="0" anchor="b"/>
          <a:lstStyle>
            <a:lvl1pPr algn="r">
              <a:defRPr sz="1100"/>
            </a:lvl1pPr>
          </a:lstStyle>
          <a:p>
            <a:fld id="{4C622C83-A3CB-8F4B-ABB1-5AA31C40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5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5393" cy="465425"/>
          </a:xfrm>
          <a:prstGeom prst="rect">
            <a:avLst/>
          </a:prstGeom>
        </p:spPr>
        <p:txBody>
          <a:bodyPr vert="horz" lIns="88049" tIns="44026" rIns="88049" bIns="4402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40" y="2"/>
            <a:ext cx="3035393" cy="465425"/>
          </a:xfrm>
          <a:prstGeom prst="rect">
            <a:avLst/>
          </a:prstGeom>
        </p:spPr>
        <p:txBody>
          <a:bodyPr vert="horz" lIns="88049" tIns="44026" rIns="88049" bIns="44026" rtlCol="0"/>
          <a:lstStyle>
            <a:lvl1pPr algn="r">
              <a:defRPr sz="1100"/>
            </a:lvl1pPr>
          </a:lstStyle>
          <a:p>
            <a:fld id="{91192433-76AE-4237-9053-A01AE7C3AD6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0463"/>
            <a:ext cx="4178300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049" tIns="44026" rIns="88049" bIns="440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4" y="4471454"/>
            <a:ext cx="5602632" cy="3657342"/>
          </a:xfrm>
          <a:prstGeom prst="rect">
            <a:avLst/>
          </a:prstGeom>
        </p:spPr>
        <p:txBody>
          <a:bodyPr vert="horz" lIns="88049" tIns="44026" rIns="88049" bIns="440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4626"/>
            <a:ext cx="3035393" cy="465424"/>
          </a:xfrm>
          <a:prstGeom prst="rect">
            <a:avLst/>
          </a:prstGeom>
        </p:spPr>
        <p:txBody>
          <a:bodyPr vert="horz" lIns="88049" tIns="44026" rIns="88049" bIns="4402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40" y="8824626"/>
            <a:ext cx="3035393" cy="465424"/>
          </a:xfrm>
          <a:prstGeom prst="rect">
            <a:avLst/>
          </a:prstGeom>
        </p:spPr>
        <p:txBody>
          <a:bodyPr vert="horz" lIns="88049" tIns="44026" rIns="88049" bIns="44026" rtlCol="0" anchor="b"/>
          <a:lstStyle>
            <a:lvl1pPr algn="r">
              <a:defRPr sz="1100"/>
            </a:lvl1pPr>
          </a:lstStyle>
          <a:p>
            <a:fld id="{D542D17E-4B7A-4E9E-969E-28F0C032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72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4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30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7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5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95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83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23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85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45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4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56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19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40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50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4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9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7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4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24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75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18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13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9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A76F-98B3-4362-97F8-5A6F509EB33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pological_quantum_computer" TargetMode="External"/><Relationship Id="rId2" Type="http://schemas.openxmlformats.org/officeDocument/2006/relationships/hyperlink" Target="https://en.wikipedia.org/wiki/Alexei_Kitaev" TargetMode="Externa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e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57200" y="914400"/>
            <a:ext cx="10058400" cy="1143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From 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Rational Conformal Field Theories 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To Modular Tensor Categories 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To </a:t>
            </a:r>
            <a:r>
              <a:rPr lang="en-US" sz="4800" dirty="0" err="1">
                <a:latin typeface="+mn-lt"/>
              </a:rPr>
              <a:t>Nonabelions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191000"/>
            <a:ext cx="922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Perspectives In Theoretical Physics 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</a:rPr>
              <a:t>Series on History Of Physics, September 26, 2024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3500" y="3276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   Gregory Moore, Rutgers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8D5B9F-AE3E-C7BC-A9FC-F30187890E99}"/>
              </a:ext>
            </a:extLst>
          </p:cNvPr>
          <p:cNvSpPr txBox="1"/>
          <p:nvPr/>
        </p:nvSpPr>
        <p:spPr>
          <a:xfrm>
            <a:off x="152400" y="1676400"/>
            <a:ext cx="8991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When I moved from Chicago to Rutgers in 1989, I brought along a couple of backup tapes of my computer files.  They wouldn't have contained notebooks; I was still writing on paper.  But the tapes did contain the computer programs I wrote to explore my conjectures about the </a:t>
            </a:r>
            <a:r>
              <a:rPr lang="en-US" sz="2400" i="1" dirty="0" err="1">
                <a:solidFill>
                  <a:srgbClr val="FF0000"/>
                </a:solidFill>
              </a:rPr>
              <a:t>Virasoro</a:t>
            </a:r>
            <a:r>
              <a:rPr lang="en-US" sz="2400" i="1" dirty="0">
                <a:solidFill>
                  <a:srgbClr val="FF0000"/>
                </a:solidFill>
              </a:rPr>
              <a:t> unitarity constraints.  Around that time there was a famous particle detector at SLAC called the Mark II detector.  I gave a Fermi Institute seminar (in front of the hex people among others) on the unitarity results from the 2nd version of my program.  I called the talk "Results from the Mark II Ghost Detector".  Many years after the move to Rutgers, I got around getting the material on the tapes transferred to hard disks.  It was too late.  The magnetic tapes were unreadable.  - Daniel Friedan, Sept.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8A03B-E6E2-8AAE-6FB2-245B84BEF669}"/>
              </a:ext>
            </a:extLst>
          </p:cNvPr>
          <p:cNvSpPr txBox="1"/>
          <p:nvPr/>
        </p:nvSpPr>
        <p:spPr>
          <a:xfrm>
            <a:off x="838200" y="476071"/>
            <a:ext cx="73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 </a:t>
            </a:r>
            <a:r>
              <a:rPr lang="en-US" sz="3600" dirty="0" err="1"/>
              <a:t>propos</a:t>
            </a:r>
            <a:r>
              <a:rPr lang="en-US" sz="3600" dirty="0"/>
              <a:t> the fragility of history - </a:t>
            </a:r>
          </a:p>
        </p:txBody>
      </p:sp>
    </p:spTree>
    <p:extLst>
      <p:ext uri="{BB962C8B-B14F-4D97-AF65-F5344CB8AC3E}">
        <p14:creationId xmlns:p14="http://schemas.microsoft.com/office/powerpoint/2010/main" val="16994157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Exxon Mobil green bond? Don't laugh - by Mark Hulbert">
            <a:extLst>
              <a:ext uri="{FF2B5EF4-FFF2-40B4-BE49-F238E27FC236}">
                <a16:creationId xmlns:a16="http://schemas.microsoft.com/office/drawing/2014/main" id="{CE6555C7-B4FA-CCB9-441D-A7022CA8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33624"/>
            <a:ext cx="70866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3E335-7A81-B67D-9957-372EB678E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4" y="76200"/>
            <a:ext cx="7454096" cy="3102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DA32B2-0BD9-A068-E429-551DD17B087C}"/>
              </a:ext>
            </a:extLst>
          </p:cNvPr>
          <p:cNvSpPr txBox="1"/>
          <p:nvPr/>
        </p:nvSpPr>
        <p:spPr>
          <a:xfrm>
            <a:off x="1562100" y="5103674"/>
            <a:ext cx="6362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I’m Shocked! Shocked! To find that condensation has been  going on at the Institute!  </a:t>
            </a:r>
          </a:p>
        </p:txBody>
      </p:sp>
    </p:spTree>
    <p:extLst>
      <p:ext uri="{BB962C8B-B14F-4D97-AF65-F5344CB8AC3E}">
        <p14:creationId xmlns:p14="http://schemas.microsoft.com/office/powerpoint/2010/main" val="2883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58DE7-EEE0-985D-87F8-31525E2A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31345"/>
            <a:ext cx="5644164" cy="1529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F45D9-6483-A399-AB52-829706130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2" y="0"/>
            <a:ext cx="5802417" cy="220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1E1A1B-7B71-1C20-29E7-A585D920377F}"/>
              </a:ext>
            </a:extLst>
          </p:cNvPr>
          <p:cNvSpPr txBox="1"/>
          <p:nvPr/>
        </p:nvSpPr>
        <p:spPr>
          <a:xfrm>
            <a:off x="6172200" y="685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1307.8244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E397F-7354-B467-1E81-51B847114BCE}"/>
              </a:ext>
            </a:extLst>
          </p:cNvPr>
          <p:cNvSpPr txBox="1"/>
          <p:nvPr/>
        </p:nvSpPr>
        <p:spPr>
          <a:xfrm>
            <a:off x="6172200" y="289389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2204.02407</a:t>
            </a:r>
          </a:p>
        </p:txBody>
      </p:sp>
      <p:pic>
        <p:nvPicPr>
          <p:cNvPr id="3074" name="Picture 2" descr="...">
            <a:extLst>
              <a:ext uri="{FF2B5EF4-FFF2-40B4-BE49-F238E27FC236}">
                <a16:creationId xmlns:a16="http://schemas.microsoft.com/office/drawing/2014/main" id="{628F3B72-C58A-6BB6-A0EB-2B87FEC1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-1265238"/>
            <a:ext cx="1809750" cy="127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1E5DE5-1647-8ADB-8AD7-52599DA15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9" y="3733800"/>
            <a:ext cx="5334000" cy="3000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C37FAC-9D6A-5ACA-AF0A-03330FFBBC63}"/>
              </a:ext>
            </a:extLst>
          </p:cNvPr>
          <p:cNvSpPr txBox="1"/>
          <p:nvPr/>
        </p:nvSpPr>
        <p:spPr>
          <a:xfrm>
            <a:off x="5873009" y="4876800"/>
            <a:ext cx="320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SCGP Workshop 20240913</a:t>
            </a:r>
          </a:p>
        </p:txBody>
      </p:sp>
    </p:spTree>
    <p:extLst>
      <p:ext uri="{BB962C8B-B14F-4D97-AF65-F5344CB8AC3E}">
        <p14:creationId xmlns:p14="http://schemas.microsoft.com/office/powerpoint/2010/main" val="13482983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B9897E-D529-DCFA-5016-918E3578C02D}"/>
              </a:ext>
            </a:extLst>
          </p:cNvPr>
          <p:cNvSpPr txBox="1"/>
          <p:nvPr/>
        </p:nvSpPr>
        <p:spPr>
          <a:xfrm>
            <a:off x="311150" y="133003"/>
            <a:ext cx="9461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Some Modern Developments: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C3D9E-B0EB-6113-9BC8-25EEEEEDEB57}"/>
              </a:ext>
            </a:extLst>
          </p:cNvPr>
          <p:cNvSpPr txBox="1"/>
          <p:nvPr/>
        </p:nvSpPr>
        <p:spPr>
          <a:xfrm>
            <a:off x="76200" y="1187699"/>
            <a:ext cx="84709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Combining left-movers and right-movers is now understood in terms of topological defect operators: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AC4AA-A5C9-BCB2-9992-E8E086CCBABD}"/>
              </a:ext>
            </a:extLst>
          </p:cNvPr>
          <p:cNvSpPr txBox="1"/>
          <p:nvPr/>
        </p:nvSpPr>
        <p:spPr>
          <a:xfrm>
            <a:off x="622300" y="4633828"/>
            <a:ext cx="662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A. Davydov, 1312.7466,1412.8505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23AE8-5ACA-F1DD-DCD6-6D3A9090FD70}"/>
              </a:ext>
            </a:extLst>
          </p:cNvPr>
          <p:cNvSpPr txBox="1"/>
          <p:nvPr/>
        </p:nvSpPr>
        <p:spPr>
          <a:xfrm>
            <a:off x="622300" y="3252276"/>
            <a:ext cx="84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Frohlich, Fuchs, </a:t>
            </a:r>
            <a:r>
              <a:rPr lang="en-US" sz="3200" dirty="0" err="1">
                <a:solidFill>
                  <a:srgbClr val="7030A0"/>
                </a:solidFill>
              </a:rPr>
              <a:t>Runkel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Schweigert</a:t>
            </a:r>
            <a:r>
              <a:rPr lang="en-US" sz="3200" dirty="0">
                <a:solidFill>
                  <a:srgbClr val="7030A0"/>
                </a:solidFill>
              </a:rPr>
              <a:t>,  0909.5013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56A29-ADDA-8DDD-6866-7C6F83A1CFB9}"/>
              </a:ext>
            </a:extLst>
          </p:cNvPr>
          <p:cNvSpPr txBox="1"/>
          <p:nvPr/>
        </p:nvSpPr>
        <p:spPr>
          <a:xfrm>
            <a:off x="622300" y="3943052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Kapustin-</a:t>
            </a:r>
            <a:r>
              <a:rPr lang="en-US" sz="3200" dirty="0" err="1">
                <a:solidFill>
                  <a:srgbClr val="00B050"/>
                </a:solidFill>
              </a:rPr>
              <a:t>Saulina</a:t>
            </a:r>
            <a:r>
              <a:rPr lang="en-US" sz="3200" dirty="0">
                <a:solidFill>
                  <a:srgbClr val="00B050"/>
                </a:solidFill>
              </a:rPr>
              <a:t>, 1012.0911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766B2-BA8F-D7D5-4733-4CE5F3FA4F16}"/>
              </a:ext>
            </a:extLst>
          </p:cNvPr>
          <p:cNvSpPr txBox="1"/>
          <p:nvPr/>
        </p:nvSpPr>
        <p:spPr>
          <a:xfrm>
            <a:off x="495300" y="5476771"/>
            <a:ext cx="763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But a systematic classification like that of</a:t>
            </a:r>
          </a:p>
          <a:p>
            <a:pPr algn="ctr"/>
            <a:r>
              <a:rPr lang="en-US" sz="3200" dirty="0"/>
              <a:t> CIZ seems out of reach. </a:t>
            </a:r>
          </a:p>
        </p:txBody>
      </p:sp>
    </p:spTree>
    <p:extLst>
      <p:ext uri="{BB962C8B-B14F-4D97-AF65-F5344CB8AC3E}">
        <p14:creationId xmlns:p14="http://schemas.microsoft.com/office/powerpoint/2010/main" val="102123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BEA29-7E39-4EEE-0843-FB324C45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5400"/>
            <a:ext cx="5715000" cy="2940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684E2-AA05-1560-933E-6E6AD5D8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42" y="2940419"/>
            <a:ext cx="3487516" cy="3756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4E8DD-5A96-F21F-2519-893A24071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755" y="4038600"/>
            <a:ext cx="5153245" cy="26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407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DAF47-5602-2753-1873-1F8122A9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04800"/>
            <a:ext cx="8915400" cy="1478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3F7289-DABE-DF83-3FF5-3464F65FE294}"/>
                  </a:ext>
                </a:extLst>
              </p:cNvPr>
              <p:cNvSpPr txBox="1"/>
              <p:nvPr/>
            </p:nvSpPr>
            <p:spPr>
              <a:xfrm>
                <a:off x="171450" y="1783658"/>
                <a:ext cx="9131300" cy="989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; 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; 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but not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&gt;1 ,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for which we were severely arraigned in 1998 by </a:t>
                </a:r>
                <a:r>
                  <a:rPr lang="en-US" sz="2800" dirty="0" err="1">
                    <a:solidFill>
                      <a:srgbClr val="C00000"/>
                    </a:solidFill>
                  </a:rPr>
                  <a:t>Bakalov</a:t>
                </a:r>
                <a:r>
                  <a:rPr lang="en-US" sz="2800" dirty="0">
                    <a:solidFill>
                      <a:srgbClr val="C00000"/>
                    </a:solidFill>
                  </a:rPr>
                  <a:t> and Kirillov: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3F7289-DABE-DF83-3FF5-3464F65FE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783658"/>
                <a:ext cx="9131300" cy="989117"/>
              </a:xfrm>
              <a:prstGeom prst="rect">
                <a:avLst/>
              </a:prstGeom>
              <a:blipFill>
                <a:blip r:embed="rId3"/>
                <a:stretch>
                  <a:fillRect l="-1335" t="-617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0EFC841-5EB7-BB36-0955-41BA837F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2895600"/>
            <a:ext cx="8801100" cy="1877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FFF46-6C53-B327-6F20-1A0B68535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586712"/>
            <a:ext cx="8648700" cy="22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939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C60D8-848F-EB5C-328D-A95445E50AF5}"/>
              </a:ext>
            </a:extLst>
          </p:cNvPr>
          <p:cNvSpPr txBox="1"/>
          <p:nvPr/>
        </p:nvSpPr>
        <p:spPr>
          <a:xfrm>
            <a:off x="177800" y="140544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Parallel Developments At The Time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38E5E-4E4B-F85A-7C3D-FB43F52A2CBA}"/>
              </a:ext>
            </a:extLst>
          </p:cNvPr>
          <p:cNvSpPr txBox="1"/>
          <p:nvPr/>
        </p:nvSpPr>
        <p:spPr>
          <a:xfrm>
            <a:off x="177800" y="935385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Graeme Segal: The definition of conformal field theory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5B257A-71E8-8D5E-B80B-ACDFB6EE8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522105"/>
            <a:ext cx="4495800" cy="5382630"/>
          </a:xfrm>
          <a:prstGeom prst="rect">
            <a:avLst/>
          </a:prstGeom>
        </p:spPr>
      </p:pic>
      <p:pic>
        <p:nvPicPr>
          <p:cNvPr id="2050" name="Picture 2" descr="Fields, deformations, and the axiomatization of quantum field theory -  Graeme Segal">
            <a:extLst>
              <a:ext uri="{FF2B5EF4-FFF2-40B4-BE49-F238E27FC236}">
                <a16:creationId xmlns:a16="http://schemas.microsoft.com/office/drawing/2014/main" id="{CE49AA2F-F480-F131-997E-B7A720A7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522105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BBC3EA-FD05-B0A8-466D-52C203C2DF03}"/>
              </a:ext>
            </a:extLst>
          </p:cNvPr>
          <p:cNvSpPr txBox="1"/>
          <p:nvPr/>
        </p:nvSpPr>
        <p:spPr>
          <a:xfrm>
            <a:off x="4673600" y="5151229"/>
            <a:ext cx="422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5282B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Como, August 24–29, 1987.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99350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definition of CFT - Topology, Geometry and Quantum Field Theory">
            <a:extLst>
              <a:ext uri="{FF2B5EF4-FFF2-40B4-BE49-F238E27FC236}">
                <a16:creationId xmlns:a16="http://schemas.microsoft.com/office/drawing/2014/main" id="{13215C0B-8DEA-84ED-0D51-87C85B5D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2700"/>
            <a:ext cx="7743825" cy="1239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3947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EA82EF-C20F-1F9F-2C65-9BF8A3C5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"/>
            <a:ext cx="475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1772D-41E2-F1F9-9172-85717AB320BF}"/>
              </a:ext>
            </a:extLst>
          </p:cNvPr>
          <p:cNvSpPr txBox="1"/>
          <p:nvPr/>
        </p:nvSpPr>
        <p:spPr>
          <a:xfrm>
            <a:off x="5181600" y="2950517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IXth</a:t>
            </a:r>
            <a:r>
              <a:rPr lang="en-US" sz="2000" dirty="0"/>
              <a:t> International Congress on Mathematical Physics, Swansea, </a:t>
            </a:r>
          </a:p>
          <a:p>
            <a:r>
              <a:rPr lang="en-US" sz="2000" dirty="0"/>
              <a:t>July 1988.  More on that later. </a:t>
            </a:r>
          </a:p>
        </p:txBody>
      </p:sp>
    </p:spTree>
    <p:extLst>
      <p:ext uri="{BB962C8B-B14F-4D97-AF65-F5344CB8AC3E}">
        <p14:creationId xmlns:p14="http://schemas.microsoft.com/office/powerpoint/2010/main" val="34657703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C60D8-848F-EB5C-328D-A95445E50AF5}"/>
              </a:ext>
            </a:extLst>
          </p:cNvPr>
          <p:cNvSpPr txBox="1"/>
          <p:nvPr/>
        </p:nvSpPr>
        <p:spPr>
          <a:xfrm>
            <a:off x="350677" y="89744"/>
            <a:ext cx="8412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Parallel Developments At The Time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40CEC-0FAB-E9B2-867E-FFD45E2EAD6E}"/>
              </a:ext>
            </a:extLst>
          </p:cNvPr>
          <p:cNvSpPr txBox="1"/>
          <p:nvPr/>
        </p:nvSpPr>
        <p:spPr>
          <a:xfrm>
            <a:off x="127000" y="849511"/>
            <a:ext cx="889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Constructive/Algebraic QFT Community: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DB15D-9C3E-6E5B-3DC0-AE879F72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37" y="1679425"/>
            <a:ext cx="3850406" cy="5038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6E96C-FD74-339F-8078-2B8AB31FC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1536412"/>
            <a:ext cx="3846321" cy="532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930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F806DD-99F1-4560-998F-5BFFB409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8333772" cy="2042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38B88-CC08-B44D-38C0-A881A954B042}"/>
              </a:ext>
            </a:extLst>
          </p:cNvPr>
          <p:cNvSpPr txBox="1"/>
          <p:nvPr/>
        </p:nvSpPr>
        <p:spPr>
          <a:xfrm>
            <a:off x="152400" y="663856"/>
            <a:ext cx="941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MS Naturality paper cite credit for chiral vertex operators: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07212-2B21-8B75-31FF-FFE03197475E}"/>
              </a:ext>
            </a:extLst>
          </p:cNvPr>
          <p:cNvSpPr txBox="1"/>
          <p:nvPr/>
        </p:nvSpPr>
        <p:spPr>
          <a:xfrm>
            <a:off x="304800" y="4724400"/>
            <a:ext cx="777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Using the approach to conformal blocks suggested by algebraic quantum field theory one is led to a concept of an ``exchange algebra’’ – very similar to the braiding algebra of chiral vertex operators. </a:t>
            </a:r>
          </a:p>
        </p:txBody>
      </p:sp>
    </p:spTree>
    <p:extLst>
      <p:ext uri="{BB962C8B-B14F-4D97-AF65-F5344CB8AC3E}">
        <p14:creationId xmlns:p14="http://schemas.microsoft.com/office/powerpoint/2010/main" val="286764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1A404-E0AA-B8C5-0A68-6249A5256FA5}"/>
              </a:ext>
            </a:extLst>
          </p:cNvPr>
          <p:cNvSpPr txBox="1"/>
          <p:nvPr/>
        </p:nvSpPr>
        <p:spPr>
          <a:xfrm>
            <a:off x="1219200" y="1752600"/>
            <a:ext cx="655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BPZ had a notion of fusion rules as selection rules, </a:t>
            </a:r>
          </a:p>
          <a:p>
            <a:pPr algn="ctr"/>
            <a:r>
              <a:rPr lang="en-US" sz="4400" dirty="0"/>
              <a:t>but not as an algebra. </a:t>
            </a:r>
          </a:p>
        </p:txBody>
      </p:sp>
    </p:spTree>
    <p:extLst>
      <p:ext uri="{BB962C8B-B14F-4D97-AF65-F5344CB8AC3E}">
        <p14:creationId xmlns:p14="http://schemas.microsoft.com/office/powerpoint/2010/main" val="24721096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ED612-9012-89C4-B531-29DDD38BA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90639"/>
            <a:ext cx="436383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191201-5E08-A037-9E87-9F2BE797D08B}"/>
              </a:ext>
            </a:extLst>
          </p:cNvPr>
          <p:cNvSpPr txBox="1"/>
          <p:nvPr/>
        </p:nvSpPr>
        <p:spPr>
          <a:xfrm>
            <a:off x="965200" y="1524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Parallel Developments In Math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7236A-EEA9-CA65-BCFD-124BACFBEE29}"/>
              </a:ext>
            </a:extLst>
          </p:cNvPr>
          <p:cNvSpPr txBox="1"/>
          <p:nvPr/>
        </p:nvSpPr>
        <p:spPr>
          <a:xfrm>
            <a:off x="4389230" y="1309132"/>
            <a:ext cx="444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Braided ribbon tensor categories.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E4554-46C5-C5D0-511B-135A0647EB7D}"/>
              </a:ext>
            </a:extLst>
          </p:cNvPr>
          <p:cNvSpPr txBox="1"/>
          <p:nvPr/>
        </p:nvSpPr>
        <p:spPr>
          <a:xfrm>
            <a:off x="4389230" y="1981200"/>
            <a:ext cx="44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Motivations came from topology and higher category theory.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45636-38D9-9533-D1BB-610E2D1DF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831" y="2960123"/>
            <a:ext cx="4780169" cy="111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D6EFF-0FBC-D4CC-5C62-64860BB95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530" y="3962928"/>
            <a:ext cx="4754770" cy="528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F414D-021B-92C1-14C5-2A384DE1D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230" y="4878723"/>
            <a:ext cx="4742070" cy="9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049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98451" y="4877906"/>
            <a:ext cx="827094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1151" y="583579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MTC &amp; </a:t>
            </a:r>
            <a:r>
              <a:rPr lang="en-US" sz="2800" dirty="0" err="1"/>
              <a:t>Anyons</a:t>
            </a:r>
            <a:r>
              <a:rPr lang="en-US" sz="2800" dirty="0"/>
              <a:t>: August 1989 – November 1989</a:t>
            </a:r>
          </a:p>
        </p:txBody>
      </p:sp>
      <p:sp>
        <p:nvSpPr>
          <p:cNvPr id="21" name="Oval 20"/>
          <p:cNvSpPr/>
          <p:nvPr/>
        </p:nvSpPr>
        <p:spPr>
          <a:xfrm>
            <a:off x="101784" y="73460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6200" y="183555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200" y="282671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1968" y="388035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1151" y="2747498"/>
            <a:ext cx="75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Princeton: Fall 1987- January 1988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051" y="395412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Braiding &amp; Fusion &amp; S &amp; T: Moore &amp; </a:t>
            </a:r>
            <a:r>
              <a:rPr lang="en-US" sz="2800" dirty="0" err="1">
                <a:solidFill>
                  <a:srgbClr val="FF0000"/>
                </a:solidFill>
              </a:rPr>
              <a:t>Seiberg</a:t>
            </a:r>
            <a:r>
              <a:rPr lang="en-US" sz="2800" dirty="0">
                <a:solidFill>
                  <a:srgbClr val="FF0000"/>
                </a:solidFill>
              </a:rPr>
              <a:t> Spring 1988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3851" y="668588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Prehistory: A. 2dCFT and B. String Theory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051" y="1802544"/>
            <a:ext cx="830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Three Roads To RCFT:  1986-1987</a:t>
            </a:r>
          </a:p>
        </p:txBody>
      </p:sp>
      <p:sp>
        <p:nvSpPr>
          <p:cNvPr id="4" name="Oval 3"/>
          <p:cNvSpPr/>
          <p:nvPr/>
        </p:nvSpPr>
        <p:spPr>
          <a:xfrm>
            <a:off x="101784" y="4847186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B532F7-0A21-1650-1C6A-55595F63F67F}"/>
              </a:ext>
            </a:extLst>
          </p:cNvPr>
          <p:cNvSpPr/>
          <p:nvPr/>
        </p:nvSpPr>
        <p:spPr>
          <a:xfrm>
            <a:off x="101784" y="5835793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AC918-F124-1664-B96E-C33FC8BD0517}"/>
              </a:ext>
            </a:extLst>
          </p:cNvPr>
          <p:cNvSpPr txBox="1"/>
          <p:nvPr/>
        </p:nvSpPr>
        <p:spPr>
          <a:xfrm>
            <a:off x="898451" y="4841567"/>
            <a:ext cx="717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Chern</a:t>
            </a:r>
            <a:r>
              <a:rPr lang="en-US" sz="2800" dirty="0">
                <a:solidFill>
                  <a:srgbClr val="FFFF00"/>
                </a:solidFill>
              </a:rPr>
              <a:t>-Simons Theory: July 1988- July 1989</a:t>
            </a:r>
          </a:p>
        </p:txBody>
      </p:sp>
    </p:spTree>
    <p:extLst>
      <p:ext uri="{BB962C8B-B14F-4D97-AF65-F5344CB8AC3E}">
        <p14:creationId xmlns:p14="http://schemas.microsoft.com/office/powerpoint/2010/main" val="10483081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50EA5D-2D0C-4FAB-D57D-DB8AED53A459}"/>
              </a:ext>
            </a:extLst>
          </p:cNvPr>
          <p:cNvSpPr txBox="1"/>
          <p:nvPr/>
        </p:nvSpPr>
        <p:spPr>
          <a:xfrm>
            <a:off x="1600200" y="381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Chern</a:t>
            </a:r>
            <a:r>
              <a:rPr lang="en-US" sz="4400" dirty="0"/>
              <a:t>-Simons Theory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FD380-3D5E-277A-C4E2-E93FB4704C48}"/>
              </a:ext>
            </a:extLst>
          </p:cNvPr>
          <p:cNvSpPr txBox="1"/>
          <p:nvPr/>
        </p:nvSpPr>
        <p:spPr>
          <a:xfrm>
            <a:off x="152400" y="2743200"/>
            <a:ext cx="8991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Witten: Swansea and the Jones Polynomial </a:t>
            </a:r>
          </a:p>
          <a:p>
            <a:r>
              <a:rPr lang="en-US" sz="3600" dirty="0"/>
              <a:t>2. My trip to the Soviet Union, August 1988</a:t>
            </a:r>
          </a:p>
          <a:p>
            <a:r>
              <a:rPr lang="en-US" sz="3600" dirty="0"/>
              <a:t>3. Taming the conformal zoo </a:t>
            </a:r>
          </a:p>
          <a:p>
            <a:r>
              <a:rPr lang="en-US" sz="3600" dirty="0"/>
              <a:t>4. Explicit quantization: </a:t>
            </a:r>
          </a:p>
          <a:p>
            <a:r>
              <a:rPr lang="en-US" sz="3600" dirty="0" err="1"/>
              <a:t>Eliztur</a:t>
            </a:r>
            <a:r>
              <a:rPr lang="en-US" sz="3600" dirty="0"/>
              <a:t> et. al.  &amp;  Axelrod-Della Pietra-Witten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478C6-734B-76EA-FE13-5CD362D62F73}"/>
              </a:ext>
            </a:extLst>
          </p:cNvPr>
          <p:cNvSpPr txBox="1"/>
          <p:nvPr/>
        </p:nvSpPr>
        <p:spPr>
          <a:xfrm>
            <a:off x="304800" y="1017805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Complicated and intricate history – deserving of an entirely separate talk. </a:t>
            </a:r>
          </a:p>
        </p:txBody>
      </p:sp>
    </p:spTree>
    <p:extLst>
      <p:ext uri="{BB962C8B-B14F-4D97-AF65-F5344CB8AC3E}">
        <p14:creationId xmlns:p14="http://schemas.microsoft.com/office/powerpoint/2010/main" val="24901154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21F1DA-706F-793C-2B8F-BB857EDD6FF9}"/>
              </a:ext>
            </a:extLst>
          </p:cNvPr>
          <p:cNvSpPr txBox="1"/>
          <p:nvPr/>
        </p:nvSpPr>
        <p:spPr>
          <a:xfrm>
            <a:off x="266700" y="381000"/>
            <a:ext cx="9182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 err="1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IXth</a:t>
            </a:r>
            <a:r>
              <a:rPr lang="en-US" sz="3600" b="1" i="0" dirty="0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 International Congress on Mathematical Physics 17-27 July 1988, Swansea, UK</a:t>
            </a:r>
          </a:p>
          <a:p>
            <a:pPr algn="l"/>
            <a:endParaRPr lang="en-US" sz="3600" b="1" i="0" dirty="0">
              <a:solidFill>
                <a:srgbClr val="0F1111"/>
              </a:solidFill>
              <a:effectLst/>
              <a:highlight>
                <a:srgbClr val="FFFFFF"/>
              </a:highlight>
              <a:latin typeface="Amazon Embe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8EF16-E699-8B0F-35EC-D5605CFBE787}"/>
              </a:ext>
            </a:extLst>
          </p:cNvPr>
          <p:cNvSpPr txBox="1"/>
          <p:nvPr/>
        </p:nvSpPr>
        <p:spPr>
          <a:xfrm>
            <a:off x="-152400" y="3257089"/>
            <a:ext cx="9182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All the pieces for the CS interpretation of the Jones polynomial fall into place for Witten. </a:t>
            </a:r>
          </a:p>
          <a:p>
            <a:pPr algn="ctr"/>
            <a:r>
              <a:rPr lang="en-US" sz="3600" dirty="0"/>
              <a:t>He changes his talk for the next 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541F8-A82F-9D49-FE4D-C69B20EFF27C}"/>
              </a:ext>
            </a:extLst>
          </p:cNvPr>
          <p:cNvSpPr txBox="1"/>
          <p:nvPr/>
        </p:nvSpPr>
        <p:spPr>
          <a:xfrm>
            <a:off x="266700" y="5239376"/>
            <a:ext cx="8724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  <a:r>
              <a:rPr lang="en-US" sz="4000" baseline="30000" dirty="0"/>
              <a:t>rd</a:t>
            </a:r>
            <a:r>
              <a:rPr lang="en-US" sz="4000" dirty="0"/>
              <a:t> Important meeting in Witten’s office in D-building.  </a:t>
            </a:r>
            <a:r>
              <a:rPr lang="en-US" sz="4000" dirty="0" err="1"/>
              <a:t>Nati</a:t>
            </a:r>
            <a:r>
              <a:rPr lang="en-US" sz="4000" dirty="0"/>
              <a:t> and I are stunned.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0DAAE-AC98-B41A-DC80-924D5BF04043}"/>
              </a:ext>
            </a:extLst>
          </p:cNvPr>
          <p:cNvSpPr txBox="1"/>
          <p:nvPr/>
        </p:nvSpPr>
        <p:spPr>
          <a:xfrm>
            <a:off x="381000" y="1828800"/>
            <a:ext cx="807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Atiyah</a:t>
            </a:r>
            <a:r>
              <a:rPr lang="en-US" sz="3600" dirty="0"/>
              <a:t>, Segal, and Witten go to dinner at Annie’s restaurant. </a:t>
            </a:r>
          </a:p>
        </p:txBody>
      </p:sp>
    </p:spTree>
    <p:extLst>
      <p:ext uri="{BB962C8B-B14F-4D97-AF65-F5344CB8AC3E}">
        <p14:creationId xmlns:p14="http://schemas.microsoft.com/office/powerpoint/2010/main" val="39716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E4F14-C6B6-66AF-FB63-6600CDC2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126" y="1524000"/>
            <a:ext cx="4295874" cy="2122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58EA7-408F-22AF-C3AE-E73EC901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905000"/>
            <a:ext cx="4670326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239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5F6142-BD52-5CE0-65F3-0F7FC54C2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224"/>
            <a:ext cx="9144000" cy="4970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0E9CDB-8B78-D43A-D41C-E425D189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5" y="5867400"/>
            <a:ext cx="69951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012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50EA5D-2D0C-4FAB-D57D-DB8AED53A459}"/>
              </a:ext>
            </a:extLst>
          </p:cNvPr>
          <p:cNvSpPr txBox="1"/>
          <p:nvPr/>
        </p:nvSpPr>
        <p:spPr>
          <a:xfrm>
            <a:off x="876300" y="12700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My trip to the Soviet Union: </a:t>
            </a:r>
          </a:p>
          <a:p>
            <a:r>
              <a:rPr lang="en-US" sz="4400" dirty="0"/>
              <a:t>2</a:t>
            </a:r>
            <a:r>
              <a:rPr lang="en-US" sz="4400" baseline="30000" dirty="0"/>
              <a:t>nd</a:t>
            </a:r>
            <a:r>
              <a:rPr lang="en-US" sz="4400" dirty="0"/>
              <a:t> half of August 1988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FD380-3D5E-277A-C4E2-E93FB4704C48}"/>
              </a:ext>
            </a:extLst>
          </p:cNvPr>
          <p:cNvSpPr txBox="1"/>
          <p:nvPr/>
        </p:nvSpPr>
        <p:spPr>
          <a:xfrm>
            <a:off x="152400" y="1459250"/>
            <a:ext cx="89916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Going to the Gelfand seminar in Moscow</a:t>
            </a:r>
          </a:p>
          <a:p>
            <a:r>
              <a:rPr lang="en-US" sz="3600" dirty="0"/>
              <a:t>       </a:t>
            </a:r>
            <a:r>
              <a:rPr lang="en-US" sz="3600" dirty="0">
                <a:solidFill>
                  <a:srgbClr val="0000FF"/>
                </a:solidFill>
              </a:rPr>
              <a:t>(and risking my life). </a:t>
            </a:r>
          </a:p>
          <a:p>
            <a:r>
              <a:rPr lang="en-US" sz="3600" dirty="0"/>
              <a:t>2.    Going to </a:t>
            </a:r>
            <a:r>
              <a:rPr lang="en-US" sz="3600" dirty="0" err="1"/>
              <a:t>Faddeev’s</a:t>
            </a:r>
            <a:r>
              <a:rPr lang="en-US" sz="3600" dirty="0"/>
              <a:t> institute in Leningrad                                   	</a:t>
            </a:r>
            <a:r>
              <a:rPr lang="en-US" sz="3600" dirty="0">
                <a:solidFill>
                  <a:srgbClr val="0000FF"/>
                </a:solidFill>
              </a:rPr>
              <a:t>(and almost getting arrested)</a:t>
            </a:r>
          </a:p>
          <a:p>
            <a:pPr marL="742950" indent="-742950">
              <a:buAutoNum type="arabicPeriod" startAt="3"/>
            </a:pPr>
            <a:r>
              <a:rPr lang="en-US" sz="3600" dirty="0"/>
              <a:t>Discussions with </a:t>
            </a:r>
            <a:r>
              <a:rPr lang="en-US" sz="3600" dirty="0" err="1"/>
              <a:t>Reshetikhin</a:t>
            </a:r>
            <a:r>
              <a:rPr lang="en-US" sz="3600" dirty="0"/>
              <a:t> and </a:t>
            </a:r>
            <a:r>
              <a:rPr lang="en-US" sz="3600" dirty="0" err="1"/>
              <a:t>Turaev</a:t>
            </a:r>
            <a:r>
              <a:rPr lang="en-US" sz="3600" dirty="0"/>
              <a:t>: They were working on both quantum group representation theory and </a:t>
            </a:r>
          </a:p>
          <a:p>
            <a:r>
              <a:rPr lang="en-US" sz="3600" dirty="0"/>
              <a:t>        3-manifold invariants.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4.      Smuggling out manuscripts: The plane takes off </a:t>
            </a:r>
          </a:p>
        </p:txBody>
      </p:sp>
    </p:spTree>
    <p:extLst>
      <p:ext uri="{BB962C8B-B14F-4D97-AF65-F5344CB8AC3E}">
        <p14:creationId xmlns:p14="http://schemas.microsoft.com/office/powerpoint/2010/main" val="28295325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0FD380-3D5E-277A-C4E2-E93FB4704C48}"/>
              </a:ext>
            </a:extLst>
          </p:cNvPr>
          <p:cNvSpPr txBox="1"/>
          <p:nvPr/>
        </p:nvSpPr>
        <p:spPr>
          <a:xfrm>
            <a:off x="-152400" y="2819400"/>
            <a:ext cx="9067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 Following up on a paragraph in Witten’s paper ``Taming’’ explained how edge states naturally follow from the CSW theory on 3-fold with boundary.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01E1C-59A0-F747-8E09-298DED1E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609600"/>
            <a:ext cx="8305800" cy="3354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8818D-28DD-747B-DC22-866829D54366}"/>
              </a:ext>
            </a:extLst>
          </p:cNvPr>
          <p:cNvSpPr txBox="1"/>
          <p:nvPr/>
        </p:nvSpPr>
        <p:spPr>
          <a:xfrm>
            <a:off x="469900" y="5632271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Modern viewpoint is quite different: Boundary field theory &amp; anomaly inflow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D1BF8-F05C-69C1-CC91-2C24E4FF5E4B}"/>
              </a:ext>
            </a:extLst>
          </p:cNvPr>
          <p:cNvSpPr txBox="1"/>
          <p:nvPr/>
        </p:nvSpPr>
        <p:spPr>
          <a:xfrm>
            <a:off x="381000" y="4749055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(edge states will be relevant to the FQHE application ) </a:t>
            </a:r>
          </a:p>
        </p:txBody>
      </p:sp>
    </p:spTree>
    <p:extLst>
      <p:ext uri="{BB962C8B-B14F-4D97-AF65-F5344CB8AC3E}">
        <p14:creationId xmlns:p14="http://schemas.microsoft.com/office/powerpoint/2010/main" val="25844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4B109F-3CF4-6E11-3560-965741E40F3D}"/>
              </a:ext>
            </a:extLst>
          </p:cNvPr>
          <p:cNvSpPr txBox="1"/>
          <p:nvPr/>
        </p:nvSpPr>
        <p:spPr>
          <a:xfrm>
            <a:off x="139700" y="2971800"/>
            <a:ext cx="899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Classification conjecture:  Compact Lie groups.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9665AC-B7DE-819D-2AC2-B0871911DB43}"/>
              </a:ext>
            </a:extLst>
          </p:cNvPr>
          <p:cNvSpPr txBox="1"/>
          <p:nvPr/>
        </p:nvSpPr>
        <p:spPr>
          <a:xfrm>
            <a:off x="381000" y="185917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paper also showed that all known RCFT’s,  and all known methods of generating new RCFT’s fit into the framework of CSW theory with a compact Lie group.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25117-613E-AC2A-CEC5-5AA6ED859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80021"/>
            <a:ext cx="7355264" cy="26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81F5E3-3048-FEBD-3097-BE5F6FF8935D}"/>
              </a:ext>
            </a:extLst>
          </p:cNvPr>
          <p:cNvSpPr txBox="1"/>
          <p:nvPr/>
        </p:nvSpPr>
        <p:spPr>
          <a:xfrm>
            <a:off x="152400" y="381000"/>
            <a:ext cx="868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Finite groups are </a:t>
            </a:r>
          </a:p>
          <a:p>
            <a:pPr algn="ctr"/>
            <a:r>
              <a:rPr lang="en-US" sz="4400" dirty="0"/>
              <a:t>compact Lie groups!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DA050-5227-69C0-27A9-0D8FD1617DA8}"/>
              </a:ext>
            </a:extLst>
          </p:cNvPr>
          <p:cNvSpPr txBox="1"/>
          <p:nvPr/>
        </p:nvSpPr>
        <p:spPr>
          <a:xfrm>
            <a:off x="0" y="220980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Beautiful work by  Freed and </a:t>
            </a:r>
            <a:r>
              <a:rPr lang="en-US" sz="4000" dirty="0" err="1"/>
              <a:t>Dijkgraaf</a:t>
            </a:r>
            <a:r>
              <a:rPr lang="en-US" sz="4000" dirty="0"/>
              <a:t>-Witten led to the very fruitful subject of </a:t>
            </a:r>
            <a:r>
              <a:rPr lang="en-US" sz="4000" dirty="0" err="1"/>
              <a:t>Dijkgraaf</a:t>
            </a:r>
            <a:r>
              <a:rPr lang="en-US" sz="4000" dirty="0"/>
              <a:t>-Witten theories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B7172-D218-A67C-3D4C-E5033510F100}"/>
                  </a:ext>
                </a:extLst>
              </p:cNvPr>
              <p:cNvSpPr txBox="1"/>
              <p:nvPr/>
            </p:nvSpPr>
            <p:spPr>
              <a:xfrm>
                <a:off x="838200" y="4724400"/>
                <a:ext cx="7467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….  Which generalize to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/>
                  <a:t>finite TQFT’s  -  a very useful class of TQFTs.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B7172-D218-A67C-3D4C-E5033510F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724400"/>
                <a:ext cx="7467600" cy="1200329"/>
              </a:xfrm>
              <a:prstGeom prst="rect">
                <a:avLst/>
              </a:prstGeom>
              <a:blipFill>
                <a:blip r:embed="rId2"/>
                <a:stretch>
                  <a:fillRect l="-2531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71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195BE-DE20-4652-464C-EF1C0C8A0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761035"/>
            <a:ext cx="8704162" cy="53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56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C67D44-F1B6-1953-CEB0-B89EF9D93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811645" cy="3964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49EED-0379-CB9D-7625-072ECA624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674" y="1295400"/>
            <a:ext cx="4722471" cy="4687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1EBC15-6421-4AA9-833D-2BFFF755AC63}"/>
              </a:ext>
            </a:extLst>
          </p:cNvPr>
          <p:cNvSpPr txBox="1"/>
          <p:nvPr/>
        </p:nvSpPr>
        <p:spPr>
          <a:xfrm>
            <a:off x="152400" y="49353"/>
            <a:ext cx="781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Solving </a:t>
            </a:r>
            <a:r>
              <a:rPr lang="en-US" sz="3600" dirty="0" err="1"/>
              <a:t>Chern</a:t>
            </a:r>
            <a:r>
              <a:rPr lang="en-US" sz="3600" dirty="0"/>
              <a:t>-Simons theory with geometric quantization: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85F12-155F-E9C6-78BB-8CD70BE92C35}"/>
              </a:ext>
            </a:extLst>
          </p:cNvPr>
          <p:cNvSpPr txBox="1"/>
          <p:nvPr/>
        </p:nvSpPr>
        <p:spPr>
          <a:xfrm>
            <a:off x="361813" y="6028865"/>
            <a:ext cx="8420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 and many other related papers in at the time … </a:t>
            </a:r>
          </a:p>
        </p:txBody>
      </p:sp>
    </p:spTree>
    <p:extLst>
      <p:ext uri="{BB962C8B-B14F-4D97-AF65-F5344CB8AC3E}">
        <p14:creationId xmlns:p14="http://schemas.microsoft.com/office/powerpoint/2010/main" val="35050437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86B85F-4584-0F7B-E4A4-8D07CCD13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33600"/>
            <a:ext cx="8782187" cy="4135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55E288-EC92-2191-955A-B0281432081E}"/>
              </a:ext>
            </a:extLst>
          </p:cNvPr>
          <p:cNvSpPr txBox="1"/>
          <p:nvPr/>
        </p:nvSpPr>
        <p:spPr>
          <a:xfrm>
            <a:off x="381000" y="563591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Starting in the early 1980’s collaboration via email began. Here’s an example: </a:t>
            </a:r>
          </a:p>
        </p:txBody>
      </p:sp>
    </p:spTree>
    <p:extLst>
      <p:ext uri="{BB962C8B-B14F-4D97-AF65-F5344CB8AC3E}">
        <p14:creationId xmlns:p14="http://schemas.microsoft.com/office/powerpoint/2010/main" val="42030776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31782-7138-2F4B-CF03-C68AC20C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20074"/>
            <a:ext cx="3048000" cy="4112525"/>
          </a:xfrm>
          <a:prstGeom prst="rect">
            <a:avLst/>
          </a:prstGeom>
        </p:spPr>
      </p:pic>
      <p:pic>
        <p:nvPicPr>
          <p:cNvPr id="6" name="Picture 2" descr="Interview With An ICTP Mathematician - InTrieste">
            <a:extLst>
              <a:ext uri="{FF2B5EF4-FFF2-40B4-BE49-F238E27FC236}">
                <a16:creationId xmlns:a16="http://schemas.microsoft.com/office/drawing/2014/main" id="{DC5899F9-D485-914E-9E8A-F2FC52B9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97" y="38100"/>
            <a:ext cx="4947304" cy="286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ysics, Geometry and Topology ...">
            <a:extLst>
              <a:ext uri="{FF2B5EF4-FFF2-40B4-BE49-F238E27FC236}">
                <a16:creationId xmlns:a16="http://schemas.microsoft.com/office/drawing/2014/main" id="{15DE6B8C-4FCD-CFD5-765C-B96C7FC0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" y="3078332"/>
            <a:ext cx="2374425" cy="37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Banff International Research Station | Piece of Mind">
            <a:extLst>
              <a:ext uri="{FF2B5EF4-FFF2-40B4-BE49-F238E27FC236}">
                <a16:creationId xmlns:a16="http://schemas.microsoft.com/office/drawing/2014/main" id="{ACB38A1E-164E-B815-9CC9-7C1301D49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" y="52219"/>
            <a:ext cx="4111254" cy="28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71F6B-50A8-A20E-DE73-08AFABF38CF6}"/>
              </a:ext>
            </a:extLst>
          </p:cNvPr>
          <p:cNvSpPr txBox="1"/>
          <p:nvPr/>
        </p:nvSpPr>
        <p:spPr>
          <a:xfrm>
            <a:off x="2400300" y="4453080"/>
            <a:ext cx="4343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Moore Trieste 1989 Lectures</a:t>
            </a:r>
          </a:p>
          <a:p>
            <a:r>
              <a:rPr lang="en-US" sz="2400" dirty="0" err="1"/>
              <a:t>Seiberg</a:t>
            </a:r>
            <a:r>
              <a:rPr lang="en-US" sz="2400" dirty="0"/>
              <a:t> 1989 Banff Lectures </a:t>
            </a:r>
          </a:p>
        </p:txBody>
      </p:sp>
    </p:spTree>
    <p:extLst>
      <p:ext uri="{BB962C8B-B14F-4D97-AF65-F5344CB8AC3E}">
        <p14:creationId xmlns:p14="http://schemas.microsoft.com/office/powerpoint/2010/main" val="35958680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C6B58-8E05-D74B-4D60-002E0E8A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100"/>
            <a:ext cx="598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531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3F80E-B523-AEA0-E3E9-E37A17E86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5540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044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BA6A9-4E6A-55BD-99D0-8E7A40B8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60100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500109-53EC-14D4-688B-DC57671A75B8}"/>
              </a:ext>
            </a:extLst>
          </p:cNvPr>
          <p:cNvSpPr txBox="1"/>
          <p:nvPr/>
        </p:nvSpPr>
        <p:spPr>
          <a:xfrm>
            <a:off x="6023966" y="1252867"/>
            <a:ext cx="3286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These are the same as the modern axioms for an MTC  expressed in terms of tensors derived using a set of simple objects.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5429C-35EE-9958-8B3C-D53088996E8C}"/>
              </a:ext>
            </a:extLst>
          </p:cNvPr>
          <p:cNvSpPr txBox="1"/>
          <p:nvPr/>
        </p:nvSpPr>
        <p:spPr>
          <a:xfrm>
            <a:off x="6464808" y="3817227"/>
            <a:ext cx="138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Except: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0A486-4753-246E-11B4-2D445CDD1CB2}"/>
              </a:ext>
            </a:extLst>
          </p:cNvPr>
          <p:cNvSpPr txBox="1"/>
          <p:nvPr/>
        </p:nvSpPr>
        <p:spPr>
          <a:xfrm>
            <a:off x="6049366" y="4774136"/>
            <a:ext cx="286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Imposed modular identities on S. </a:t>
            </a:r>
          </a:p>
        </p:txBody>
      </p:sp>
    </p:spTree>
    <p:extLst>
      <p:ext uri="{BB962C8B-B14F-4D97-AF65-F5344CB8AC3E}">
        <p14:creationId xmlns:p14="http://schemas.microsoft.com/office/powerpoint/2010/main" val="19370258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2070D-1FCD-255D-3C59-6C28CD6EFAE7}"/>
              </a:ext>
            </a:extLst>
          </p:cNvPr>
          <p:cNvSpPr txBox="1"/>
          <p:nvPr/>
        </p:nvSpPr>
        <p:spPr>
          <a:xfrm>
            <a:off x="457200" y="56586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name modular tensor category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8B8AB-323F-A8A3-7516-DC89278BE992}"/>
              </a:ext>
            </a:extLst>
          </p:cNvPr>
          <p:cNvSpPr txBox="1"/>
          <p:nvPr/>
        </p:nvSpPr>
        <p:spPr>
          <a:xfrm>
            <a:off x="939800" y="772216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was invented by Igor Frenkel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5F8E6-A56E-D5F5-64D9-BBDD982E8E49}"/>
              </a:ext>
            </a:extLst>
          </p:cNvPr>
          <p:cNvSpPr txBox="1"/>
          <p:nvPr/>
        </p:nvSpPr>
        <p:spPr>
          <a:xfrm>
            <a:off x="822284" y="1591405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first time it appeared in print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EAA4B-568F-C7FB-6EBE-5D7B70B8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92" y="2660978"/>
            <a:ext cx="5279984" cy="1966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67E3E-F398-A7A2-A4C0-03F610B1F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92" y="4841211"/>
            <a:ext cx="5635584" cy="1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F2D89B-9B9B-6383-4C2E-2836BD80B3D6}"/>
              </a:ext>
            </a:extLst>
          </p:cNvPr>
          <p:cNvSpPr txBox="1"/>
          <p:nvPr/>
        </p:nvSpPr>
        <p:spPr>
          <a:xfrm>
            <a:off x="508000" y="49325"/>
            <a:ext cx="812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Modern Definition (</a:t>
            </a:r>
            <a:r>
              <a:rPr lang="en-US" sz="4800" dirty="0" err="1"/>
              <a:t>Turaev</a:t>
            </a:r>
            <a:r>
              <a:rPr lang="en-US" sz="4800" dirty="0"/>
              <a:t> 92)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F238A-D6B8-CB7E-37C0-F7779D5B8FC7}"/>
              </a:ext>
            </a:extLst>
          </p:cNvPr>
          <p:cNvSpPr txBox="1"/>
          <p:nvPr/>
        </p:nvSpPr>
        <p:spPr>
          <a:xfrm>
            <a:off x="177800" y="1048619"/>
            <a:ext cx="937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MTC: =  </a:t>
            </a:r>
            <a:r>
              <a:rPr lang="en-US" sz="4000" dirty="0" err="1"/>
              <a:t>Semisimple</a:t>
            </a:r>
            <a:r>
              <a:rPr lang="en-US" sz="4000" dirty="0"/>
              <a:t> linear ribbon category</a:t>
            </a:r>
          </a:p>
          <a:p>
            <a:r>
              <a:rPr lang="en-US" sz="4000" dirty="0"/>
              <a:t>with finitely many simple objects and nondegenerate matrix: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FF7337-1C64-8D40-450F-6C7F56541277}"/>
                  </a:ext>
                </a:extLst>
              </p:cNvPr>
              <p:cNvSpPr txBox="1"/>
              <p:nvPr/>
            </p:nvSpPr>
            <p:spPr>
              <a:xfrm>
                <a:off x="717550" y="3155908"/>
                <a:ext cx="6324600" cy="757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:=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FF7337-1C64-8D40-450F-6C7F56541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50" y="3155908"/>
                <a:ext cx="6324600" cy="757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0D2BF3E-04CA-5790-B7C9-7C59E52128E0}"/>
              </a:ext>
            </a:extLst>
          </p:cNvPr>
          <p:cNvSpPr txBox="1"/>
          <p:nvPr/>
        </p:nvSpPr>
        <p:spPr>
          <a:xfrm>
            <a:off x="304800" y="472440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Ribbon category = braided tensor category with twists and compatible duals. </a:t>
            </a:r>
          </a:p>
        </p:txBody>
      </p:sp>
    </p:spTree>
    <p:extLst>
      <p:ext uri="{BB962C8B-B14F-4D97-AF65-F5344CB8AC3E}">
        <p14:creationId xmlns:p14="http://schemas.microsoft.com/office/powerpoint/2010/main" val="20468667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F2D89B-9B9B-6383-4C2E-2836BD80B3D6}"/>
              </a:ext>
            </a:extLst>
          </p:cNvPr>
          <p:cNvSpPr txBox="1"/>
          <p:nvPr/>
        </p:nvSpPr>
        <p:spPr>
          <a:xfrm>
            <a:off x="1746250" y="49325"/>
            <a:ext cx="6559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Modern Definition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9C32F-E94B-4222-D23F-DDAC7BF8CCD1}"/>
              </a:ext>
            </a:extLst>
          </p:cNvPr>
          <p:cNvSpPr txBox="1"/>
          <p:nvPr/>
        </p:nvSpPr>
        <p:spPr>
          <a:xfrm>
            <a:off x="209550" y="2914635"/>
            <a:ext cx="8724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Reshetikhin-Turaev</a:t>
            </a:r>
            <a:r>
              <a:rPr lang="en-US" sz="3200" dirty="0"/>
              <a:t>: 2 famous papers on quantum groups and invariants of links in 3-folds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71963-FF64-3295-9EFF-E074D8700E9A}"/>
              </a:ext>
            </a:extLst>
          </p:cNvPr>
          <p:cNvSpPr txBox="1"/>
          <p:nvPr/>
        </p:nvSpPr>
        <p:spPr>
          <a:xfrm>
            <a:off x="-381000" y="4332146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Turaev, Modular categories and 3-manifold invariants, Int. J. Mod. Phys. 1992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66467-F24A-CC4F-08A6-5BDD648F0A55}"/>
              </a:ext>
            </a:extLst>
          </p:cNvPr>
          <p:cNvSpPr txBox="1"/>
          <p:nvPr/>
        </p:nvSpPr>
        <p:spPr>
          <a:xfrm>
            <a:off x="381000" y="560660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Lyuboshenko</a:t>
            </a:r>
            <a:r>
              <a:rPr lang="en-US" sz="3600" dirty="0"/>
              <a:t>, 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02510F-39F1-A030-0A27-1E992CEE6B79}"/>
              </a:ext>
            </a:extLst>
          </p:cNvPr>
          <p:cNvSpPr txBox="1"/>
          <p:nvPr/>
        </p:nvSpPr>
        <p:spPr>
          <a:xfrm>
            <a:off x="1562100" y="928227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Emerged from works: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A7478-AFFD-AE0F-69BC-1B9FADC792B9}"/>
              </a:ext>
            </a:extLst>
          </p:cNvPr>
          <p:cNvSpPr txBox="1"/>
          <p:nvPr/>
        </p:nvSpPr>
        <p:spPr>
          <a:xfrm>
            <a:off x="2095500" y="1991795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M&amp;S,  Lectures on RCFT </a:t>
            </a:r>
          </a:p>
        </p:txBody>
      </p:sp>
    </p:spTree>
    <p:extLst>
      <p:ext uri="{BB962C8B-B14F-4D97-AF65-F5344CB8AC3E}">
        <p14:creationId xmlns:p14="http://schemas.microsoft.com/office/powerpoint/2010/main" val="200059765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3C49FAF-5B7B-8810-3650-F4505D84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81000"/>
            <a:ext cx="9144000" cy="4478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DDC9E-306C-4644-DC5C-44A3EDF80837}"/>
              </a:ext>
            </a:extLst>
          </p:cNvPr>
          <p:cNvSpPr txBox="1"/>
          <p:nvPr/>
        </p:nvSpPr>
        <p:spPr>
          <a:xfrm>
            <a:off x="38100" y="4648418"/>
            <a:ext cx="8851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Web of Science search (20240922) for  </a:t>
            </a:r>
          </a:p>
          <a:p>
            <a:pPr algn="ctr"/>
            <a:r>
              <a:rPr lang="en-US" sz="2800" dirty="0"/>
              <a:t>``modular tensor category’’ in the abstract of published papers in its data base, as a function of time: 116 results. </a:t>
            </a:r>
          </a:p>
          <a:p>
            <a:pPr algn="ctr"/>
            <a:r>
              <a:rPr lang="en-US" sz="2800" dirty="0"/>
              <a:t>Note: zero between 1992 and 1999. </a:t>
            </a:r>
          </a:p>
        </p:txBody>
      </p:sp>
    </p:spTree>
    <p:extLst>
      <p:ext uri="{BB962C8B-B14F-4D97-AF65-F5344CB8AC3E}">
        <p14:creationId xmlns:p14="http://schemas.microsoft.com/office/powerpoint/2010/main" val="882896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E283-7092-7092-6962-0AADA7B9D935}"/>
              </a:ext>
            </a:extLst>
          </p:cNvPr>
          <p:cNvSpPr txBox="1"/>
          <p:nvPr/>
        </p:nvSpPr>
        <p:spPr>
          <a:xfrm>
            <a:off x="2667000" y="3810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WZW Model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B275F-5780-3629-1B5A-7003EB7C6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3553937"/>
            <a:ext cx="5486400" cy="3217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EB8AE0-4429-A006-BC4A-FE8EBDFCE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25" y="750907"/>
            <a:ext cx="5887350" cy="2316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2FBF8B-9C70-1D45-C65A-B4781889EBF6}"/>
              </a:ext>
            </a:extLst>
          </p:cNvPr>
          <p:cNvSpPr txBox="1"/>
          <p:nvPr/>
        </p:nvSpPr>
        <p:spPr>
          <a:xfrm>
            <a:off x="6146800" y="1066800"/>
            <a:ext cx="307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Argued for conformal invariance when WZ term is added.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1A469-58CF-FCDA-29DE-4DF285138902}"/>
              </a:ext>
            </a:extLst>
          </p:cNvPr>
          <p:cNvSpPr txBox="1"/>
          <p:nvPr/>
        </p:nvSpPr>
        <p:spPr>
          <a:xfrm>
            <a:off x="6172200" y="4131766"/>
            <a:ext cx="259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Generalized BPZ to models with Lie group symmetry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38F90-C044-9A7C-9ADF-2B152AE82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3017081"/>
            <a:ext cx="3402787" cy="5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EDF1B4-9F11-ED33-592A-547E045EF1D1}"/>
              </a:ext>
            </a:extLst>
          </p:cNvPr>
          <p:cNvSpPr txBox="1"/>
          <p:nvPr/>
        </p:nvSpPr>
        <p:spPr>
          <a:xfrm>
            <a:off x="762000" y="228600"/>
            <a:ext cx="838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The classification conjecture: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7DEC85-33A3-1162-D99C-37AB942C0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14688"/>
            <a:ext cx="8686800" cy="1128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FDCF7-94E8-21D4-B025-8589BC67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01296"/>
            <a:ext cx="9121185" cy="345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529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A24381-EE24-F436-2E33-77A756E16ACD}"/>
              </a:ext>
            </a:extLst>
          </p:cNvPr>
          <p:cNvSpPr txBox="1"/>
          <p:nvPr/>
        </p:nvSpPr>
        <p:spPr>
          <a:xfrm>
            <a:off x="133350" y="474576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With most straightforward interpretation of ``equivalence’’ the conjecture is false: Teleman 2021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0DC95E-CB0B-A74C-9E7A-DCD5DE39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2521289"/>
            <a:ext cx="8877300" cy="2744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F2173-D168-1F3A-624B-7521FEB122C0}"/>
              </a:ext>
            </a:extLst>
          </p:cNvPr>
          <p:cNvSpPr txBox="1"/>
          <p:nvPr/>
        </p:nvSpPr>
        <p:spPr>
          <a:xfrm>
            <a:off x="419100" y="5402025"/>
            <a:ext cx="9010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https://math.berkeley.edu/~teleman/paperlist.html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0ACB4-283E-E426-7C90-F5F90F02A867}"/>
              </a:ext>
            </a:extLst>
          </p:cNvPr>
          <p:cNvSpPr txBox="1"/>
          <p:nvPr/>
        </p:nvSpPr>
        <p:spPr>
          <a:xfrm>
            <a:off x="2762250" y="5986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Nov. 11, 2021</a:t>
            </a:r>
          </a:p>
        </p:txBody>
      </p:sp>
    </p:spTree>
    <p:extLst>
      <p:ext uri="{BB962C8B-B14F-4D97-AF65-F5344CB8AC3E}">
        <p14:creationId xmlns:p14="http://schemas.microsoft.com/office/powerpoint/2010/main" val="144457934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987E6C-D3AB-2F19-F407-2B98940016A5}"/>
              </a:ext>
            </a:extLst>
          </p:cNvPr>
          <p:cNvSpPr txBox="1"/>
          <p:nvPr/>
        </p:nvSpPr>
        <p:spPr>
          <a:xfrm>
            <a:off x="228600" y="23214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The classification conjecture: Current Status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AF76E-2AB3-0EF2-300D-7BA3B0B3AD37}"/>
              </a:ext>
            </a:extLst>
          </p:cNvPr>
          <p:cNvSpPr txBox="1"/>
          <p:nvPr/>
        </p:nvSpPr>
        <p:spPr>
          <a:xfrm>
            <a:off x="609600" y="1904214"/>
            <a:ext cx="7543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Importance of Witt equivalence was not appreciated (by me) in 1989.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EA28E-8286-3FE9-A13C-CCA33C793A30}"/>
              </a:ext>
            </a:extLst>
          </p:cNvPr>
          <p:cNvSpPr txBox="1"/>
          <p:nvPr/>
        </p:nvSpPr>
        <p:spPr>
          <a:xfrm>
            <a:off x="361950" y="1221558"/>
            <a:ext cx="8782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Correct version of  ``equivalence’’ is Witt equivalence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98B24-FD8E-2470-2A99-1A364B27ACF7}"/>
              </a:ext>
            </a:extLst>
          </p:cNvPr>
          <p:cNvSpPr txBox="1"/>
          <p:nvPr/>
        </p:nvSpPr>
        <p:spPr>
          <a:xfrm>
            <a:off x="2038350" y="3821126"/>
            <a:ext cx="46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Kitaev</a:t>
            </a:r>
            <a:r>
              <a:rPr lang="en-US" sz="2400" dirty="0"/>
              <a:t>, </a:t>
            </a:r>
            <a:r>
              <a:rPr lang="en-US" sz="2400" dirty="0" err="1"/>
              <a:t>arXiv:cond-matt</a:t>
            </a:r>
            <a:r>
              <a:rPr lang="en-US" sz="2400" dirty="0"/>
              <a:t>/0506438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7AEB9-BC33-EFD9-1475-99FE57BC0ADA}"/>
              </a:ext>
            </a:extLst>
          </p:cNvPr>
          <p:cNvSpPr txBox="1"/>
          <p:nvPr/>
        </p:nvSpPr>
        <p:spPr>
          <a:xfrm>
            <a:off x="2038350" y="4359430"/>
            <a:ext cx="4686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Kapustin-</a:t>
            </a:r>
            <a:r>
              <a:rPr lang="en-US" sz="2400" dirty="0" err="1"/>
              <a:t>Saulina</a:t>
            </a:r>
            <a:r>
              <a:rPr lang="en-US" sz="2400" dirty="0"/>
              <a:t> 1012.0911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6CD16-40D6-D144-EBF6-DAA2E0D62530}"/>
                  </a:ext>
                </a:extLst>
              </p:cNvPr>
              <p:cNvSpPr txBox="1"/>
              <p:nvPr/>
            </p:nvSpPr>
            <p:spPr>
              <a:xfrm>
                <a:off x="609600" y="3116008"/>
                <a:ext cx="784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Witt equivalence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∼  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Existence</m:t>
                    </m:r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topological</m:t>
                    </m:r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interface</m:t>
                    </m:r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C6CD16-40D6-D144-EBF6-DAA2E0D62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16008"/>
                <a:ext cx="7848600" cy="461665"/>
              </a:xfrm>
              <a:prstGeom prst="rect">
                <a:avLst/>
              </a:prstGeom>
              <a:blipFill>
                <a:blip r:embed="rId3"/>
                <a:stretch>
                  <a:fillRect l="-116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6A03FC-881F-29B6-846E-C6C17FF60951}"/>
                  </a:ext>
                </a:extLst>
              </p:cNvPr>
              <p:cNvSpPr txBox="1"/>
              <p:nvPr/>
            </p:nvSpPr>
            <p:spPr>
              <a:xfrm>
                <a:off x="647700" y="4915476"/>
                <a:ext cx="784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</a:rPr>
                  <a:t>Witt equivalence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  ⊗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Drinfeld center of fusion category 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6A03FC-881F-29B6-846E-C6C17FF60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4915476"/>
                <a:ext cx="7848600" cy="461665"/>
              </a:xfrm>
              <a:prstGeom prst="rect">
                <a:avLst/>
              </a:prstGeom>
              <a:blipFill>
                <a:blip r:embed="rId4"/>
                <a:stretch>
                  <a:fillRect l="-116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B7490F1-B64C-525B-410D-F6BCD8D23EAE}"/>
              </a:ext>
            </a:extLst>
          </p:cNvPr>
          <p:cNvSpPr txBox="1"/>
          <p:nvPr/>
        </p:nvSpPr>
        <p:spPr>
          <a:xfrm>
            <a:off x="1390650" y="5548161"/>
            <a:ext cx="676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Davydov, </a:t>
            </a:r>
            <a:r>
              <a:rPr lang="en-US" sz="2400" dirty="0" err="1"/>
              <a:t>Müger</a:t>
            </a:r>
            <a:r>
              <a:rPr lang="en-US" sz="2400" dirty="0"/>
              <a:t>, </a:t>
            </a:r>
            <a:r>
              <a:rPr lang="en-US" sz="2400" dirty="0" err="1"/>
              <a:t>Nikschych</a:t>
            </a:r>
            <a:r>
              <a:rPr lang="en-US" sz="2400" dirty="0"/>
              <a:t>, and </a:t>
            </a:r>
            <a:r>
              <a:rPr lang="en-US" sz="2400" dirty="0" err="1"/>
              <a:t>Ostrik</a:t>
            </a:r>
            <a:r>
              <a:rPr lang="en-US" sz="2400" dirty="0"/>
              <a:t>,  1009.2117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53B0C-D241-D816-073B-06096B6CFE16}"/>
              </a:ext>
            </a:extLst>
          </p:cNvPr>
          <p:cNvSpPr txBox="1"/>
          <p:nvPr/>
        </p:nvSpPr>
        <p:spPr>
          <a:xfrm>
            <a:off x="1419225" y="6180846"/>
            <a:ext cx="676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Davydov, </a:t>
            </a:r>
            <a:r>
              <a:rPr lang="en-US" sz="2400" dirty="0" err="1"/>
              <a:t>Nikschych</a:t>
            </a:r>
            <a:r>
              <a:rPr lang="en-US" sz="2400" dirty="0"/>
              <a:t>, and </a:t>
            </a:r>
            <a:r>
              <a:rPr lang="en-US" sz="2400" dirty="0" err="1"/>
              <a:t>Ostrik</a:t>
            </a:r>
            <a:r>
              <a:rPr lang="en-US" sz="2400" dirty="0"/>
              <a:t>, 1109.5558 </a:t>
            </a:r>
          </a:p>
        </p:txBody>
      </p:sp>
    </p:spTree>
    <p:extLst>
      <p:ext uri="{BB962C8B-B14F-4D97-AF65-F5344CB8AC3E}">
        <p14:creationId xmlns:p14="http://schemas.microsoft.com/office/powerpoint/2010/main" val="40845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11" grpId="0"/>
      <p:bldP spid="12" grpId="0"/>
      <p:bldP spid="14" grpId="0"/>
      <p:bldP spid="1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F28943-8E0F-EC98-2F95-9680AC558B40}"/>
              </a:ext>
            </a:extLst>
          </p:cNvPr>
          <p:cNvSpPr txBox="1"/>
          <p:nvPr/>
        </p:nvSpPr>
        <p:spPr>
          <a:xfrm>
            <a:off x="342900" y="2346413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MTC = </a:t>
            </a:r>
            <a:r>
              <a:rPr lang="en-US" sz="4000" dirty="0" err="1"/>
              <a:t>Drinfeld</a:t>
            </a:r>
            <a:r>
              <a:rPr lang="en-US" sz="4000" dirty="0"/>
              <a:t> center of the </a:t>
            </a:r>
            <a:r>
              <a:rPr lang="en-US" sz="4000" dirty="0" err="1"/>
              <a:t>Haagerup</a:t>
            </a:r>
            <a:r>
              <a:rPr lang="en-US" sz="4000" dirty="0"/>
              <a:t> fusion category.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F7501-6EB6-100C-61DA-937D0C72EC88}"/>
              </a:ext>
            </a:extLst>
          </p:cNvPr>
          <p:cNvSpPr txBox="1"/>
          <p:nvPr/>
        </p:nvSpPr>
        <p:spPr>
          <a:xfrm>
            <a:off x="82550" y="4549676"/>
            <a:ext cx="8978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All three steps of the proposed classification program from 1988-1989  are far from complete.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2BE73-3981-C110-356E-FB78582C4E9C}"/>
              </a:ext>
            </a:extLst>
          </p:cNvPr>
          <p:cNvSpPr txBox="1"/>
          <p:nvPr/>
        </p:nvSpPr>
        <p:spPr>
          <a:xfrm>
            <a:off x="1219200" y="3780235"/>
            <a:ext cx="716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Is it the MTC of some RCFT?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09C74-2434-E197-01EC-D96A8C00656E}"/>
              </a:ext>
            </a:extLst>
          </p:cNvPr>
          <p:cNvSpPr txBox="1"/>
          <p:nvPr/>
        </p:nvSpPr>
        <p:spPr>
          <a:xfrm>
            <a:off x="304800" y="20673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Does every Witt equivalence class contain a WCS(</a:t>
            </a:r>
            <a:r>
              <a:rPr lang="en-US" sz="3600" dirty="0" err="1"/>
              <a:t>G,k</a:t>
            </a:r>
            <a:r>
              <a:rPr lang="en-US" sz="3600" dirty="0"/>
              <a:t>)  for compact G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1B1CE5-07B7-8118-5CC8-1064CB243898}"/>
                  </a:ext>
                </a:extLst>
              </p:cNvPr>
              <p:cNvSpPr txBox="1"/>
              <p:nvPr/>
            </p:nvSpPr>
            <p:spPr>
              <a:xfrm>
                <a:off x="-12700" y="1488061"/>
                <a:ext cx="9448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(Yes, but in a trivial and unsatisfying way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=1. ) 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1B1CE5-07B7-8118-5CC8-1064CB243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700" y="1488061"/>
                <a:ext cx="9448800" cy="584775"/>
              </a:xfrm>
              <a:prstGeom prst="rect">
                <a:avLst/>
              </a:prstGeom>
              <a:blipFill>
                <a:blip r:embed="rId2"/>
                <a:stretch>
                  <a:fillRect l="-167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6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19002" y="5858530"/>
            <a:ext cx="827094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1151" y="583579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MTC &amp; </a:t>
            </a:r>
            <a:r>
              <a:rPr lang="en-US" sz="2800" dirty="0" err="1">
                <a:solidFill>
                  <a:srgbClr val="FFFF00"/>
                </a:solidFill>
              </a:rPr>
              <a:t>Anyons</a:t>
            </a:r>
            <a:r>
              <a:rPr lang="en-US" sz="2800" dirty="0">
                <a:solidFill>
                  <a:srgbClr val="FFFF00"/>
                </a:solidFill>
              </a:rPr>
              <a:t>: August 1989 – November 1989</a:t>
            </a:r>
          </a:p>
        </p:txBody>
      </p:sp>
      <p:sp>
        <p:nvSpPr>
          <p:cNvPr id="21" name="Oval 20"/>
          <p:cNvSpPr/>
          <p:nvPr/>
        </p:nvSpPr>
        <p:spPr>
          <a:xfrm>
            <a:off x="101784" y="73460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6200" y="183555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200" y="282671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1968" y="388035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1151" y="2813574"/>
            <a:ext cx="75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Princeton: Fall 1987- January 1988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051" y="395412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Braiding &amp; Fusion &amp; S &amp; T: Moore &amp; </a:t>
            </a:r>
            <a:r>
              <a:rPr lang="en-US" sz="2800" dirty="0" err="1">
                <a:solidFill>
                  <a:srgbClr val="FF0000"/>
                </a:solidFill>
              </a:rPr>
              <a:t>Seiberg</a:t>
            </a:r>
            <a:r>
              <a:rPr lang="en-US" sz="2800" dirty="0">
                <a:solidFill>
                  <a:srgbClr val="FF0000"/>
                </a:solidFill>
              </a:rPr>
              <a:t> Spring 1988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3851" y="668588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Prehistory: A. 2dCFT and B. String Theory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051" y="1802544"/>
            <a:ext cx="830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Three Roads To RCFT:  1986-1987</a:t>
            </a:r>
          </a:p>
        </p:txBody>
      </p:sp>
      <p:sp>
        <p:nvSpPr>
          <p:cNvPr id="4" name="Oval 3"/>
          <p:cNvSpPr/>
          <p:nvPr/>
        </p:nvSpPr>
        <p:spPr>
          <a:xfrm>
            <a:off x="101784" y="4847186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B532F7-0A21-1650-1C6A-55595F63F67F}"/>
              </a:ext>
            </a:extLst>
          </p:cNvPr>
          <p:cNvSpPr/>
          <p:nvPr/>
        </p:nvSpPr>
        <p:spPr>
          <a:xfrm>
            <a:off x="101784" y="5835793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AC918-F124-1664-B96E-C33FC8BD0517}"/>
              </a:ext>
            </a:extLst>
          </p:cNvPr>
          <p:cNvSpPr txBox="1"/>
          <p:nvPr/>
        </p:nvSpPr>
        <p:spPr>
          <a:xfrm>
            <a:off x="898451" y="4841567"/>
            <a:ext cx="717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Chern</a:t>
            </a:r>
            <a:r>
              <a:rPr lang="en-US" sz="2800" dirty="0">
                <a:solidFill>
                  <a:srgbClr val="FF0000"/>
                </a:solidFill>
              </a:rPr>
              <a:t>-Simons Theory: July 1988- July 1989</a:t>
            </a:r>
          </a:p>
        </p:txBody>
      </p:sp>
    </p:spTree>
    <p:extLst>
      <p:ext uri="{BB962C8B-B14F-4D97-AF65-F5344CB8AC3E}">
        <p14:creationId xmlns:p14="http://schemas.microsoft.com/office/powerpoint/2010/main" val="35136193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A699B-5FBB-36BA-3818-F5110F86FC8C}"/>
              </a:ext>
            </a:extLst>
          </p:cNvPr>
          <p:cNvSpPr txBox="1"/>
          <p:nvPr/>
        </p:nvSpPr>
        <p:spPr>
          <a:xfrm>
            <a:off x="2667000" y="2286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Nonabelions</a:t>
            </a:r>
            <a:r>
              <a:rPr lang="en-US" sz="4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D2A77-A4AD-496D-0DC0-AE2F5A3B6E36}"/>
              </a:ext>
            </a:extLst>
          </p:cNvPr>
          <p:cNvSpPr txBox="1"/>
          <p:nvPr/>
        </p:nvSpPr>
        <p:spPr>
          <a:xfrm>
            <a:off x="228600" y="1413063"/>
            <a:ext cx="8915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Prehistory:  See G. Goldin article. </a:t>
            </a:r>
          </a:p>
          <a:p>
            <a:pPr marL="342900" indent="-342900">
              <a:buAutoNum type="arabicPeriod"/>
            </a:pPr>
            <a:r>
              <a:rPr lang="en-US" sz="3200" dirty="0"/>
              <a:t>Nick Read and the Pfaffian state</a:t>
            </a:r>
          </a:p>
          <a:p>
            <a:pPr marL="342900" indent="-342900">
              <a:buAutoNum type="arabicPeriod"/>
            </a:pPr>
            <a:r>
              <a:rPr lang="en-US" sz="3200" dirty="0"/>
              <a:t>Talk at  Soviet-American conference: </a:t>
            </a:r>
          </a:p>
          <a:p>
            <a:r>
              <a:rPr lang="en-US" sz="3200" dirty="0"/>
              <a:t>[October or November 1989 </a:t>
            </a:r>
          </a:p>
          <a:p>
            <a:r>
              <a:rPr lang="en-US" sz="3200" dirty="0"/>
              <a:t>4. </a:t>
            </a:r>
            <a:r>
              <a:rPr lang="en-US" sz="3200" dirty="0" err="1"/>
              <a:t>Kitaev</a:t>
            </a:r>
            <a:r>
              <a:rPr lang="en-US" sz="3200" dirty="0"/>
              <a:t> 1997, 2006: It suddenly becomes relevant</a:t>
            </a:r>
          </a:p>
          <a:p>
            <a:r>
              <a:rPr lang="en-US" sz="3200" dirty="0"/>
              <a:t>5. Current experimental status.  </a:t>
            </a:r>
          </a:p>
          <a:p>
            <a:r>
              <a:rPr lang="en-US" sz="3200" dirty="0"/>
              <a:t>Recent work on several platforms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74586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D20F0-9550-1562-605E-45B0C8944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21" y="-457200"/>
            <a:ext cx="6928757" cy="82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036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2CD918-B9F9-C7EB-600F-C069E2D1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-453836"/>
            <a:ext cx="8978900" cy="105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122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E55FF8-29ED-6D50-3902-887C9A4A1904}"/>
              </a:ext>
            </a:extLst>
          </p:cNvPr>
          <p:cNvSpPr txBox="1"/>
          <p:nvPr/>
        </p:nvSpPr>
        <p:spPr>
          <a:xfrm>
            <a:off x="1028699" y="381000"/>
            <a:ext cx="7086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August 1989: Camping out at Yale</a:t>
            </a:r>
          </a:p>
        </p:txBody>
      </p:sp>
      <p:pic>
        <p:nvPicPr>
          <p:cNvPr id="1026" name="Picture 2" descr="Branford &amp; Saybrook Colleges — Perry Dean Rogers Partners Architects">
            <a:extLst>
              <a:ext uri="{FF2B5EF4-FFF2-40B4-BE49-F238E27FC236}">
                <a16:creationId xmlns:a16="http://schemas.microsoft.com/office/drawing/2014/main" id="{BAB76A2B-0E46-958E-E64B-5A97F07E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62104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Yale Nanoprobe Group - Contact">
            <a:extLst>
              <a:ext uri="{FF2B5EF4-FFF2-40B4-BE49-F238E27FC236}">
                <a16:creationId xmlns:a16="http://schemas.microsoft.com/office/drawing/2014/main" id="{AE6AACBC-118D-6EC4-45D2-7637DAEC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04" y="1981199"/>
            <a:ext cx="4976110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803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103829-CFCF-E7D7-A25E-DC28D77D43D0}"/>
              </a:ext>
            </a:extLst>
          </p:cNvPr>
          <p:cNvSpPr txBox="1"/>
          <p:nvPr/>
        </p:nvSpPr>
        <p:spPr>
          <a:xfrm>
            <a:off x="571500" y="838200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I wanted to apply MTC’s to </a:t>
            </a:r>
            <a:r>
              <a:rPr lang="en-US" sz="3600" dirty="0" err="1"/>
              <a:t>anyon</a:t>
            </a:r>
            <a:r>
              <a:rPr lang="en-US" sz="3600" dirty="0"/>
              <a:t> physics: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07981-1AE1-C9EE-C463-BE78330AE4B1}"/>
              </a:ext>
            </a:extLst>
          </p:cNvPr>
          <p:cNvSpPr txBox="1"/>
          <p:nvPr/>
        </p:nvSpPr>
        <p:spPr>
          <a:xfrm>
            <a:off x="152400" y="1948984"/>
            <a:ext cx="8839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So, first thing upon arrival at Yale, August 1989 </a:t>
            </a:r>
          </a:p>
          <a:p>
            <a:pPr algn="ctr"/>
            <a:r>
              <a:rPr lang="en-US" sz="3200" dirty="0"/>
              <a:t>was to go see Nick Read.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0F8C2-486D-AB6D-42E9-58F2F13E9DCC}"/>
              </a:ext>
            </a:extLst>
          </p:cNvPr>
          <p:cNvSpPr txBox="1"/>
          <p:nvPr/>
        </p:nvSpPr>
        <p:spPr>
          <a:xfrm>
            <a:off x="152400" y="3477955"/>
            <a:ext cx="85725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 our very first conversation we had the Pfaffian state. One motivation for the Pfaffian state was the conformal blocks of the </a:t>
            </a:r>
            <a:r>
              <a:rPr lang="en-US" sz="3200" dirty="0" err="1"/>
              <a:t>Ising</a:t>
            </a:r>
            <a:r>
              <a:rPr lang="en-US" sz="3200" dirty="0"/>
              <a:t> model. This fit nicely with ideas Nick had about pairing and condensation. </a:t>
            </a:r>
          </a:p>
        </p:txBody>
      </p:sp>
    </p:spTree>
    <p:extLst>
      <p:ext uri="{BB962C8B-B14F-4D97-AF65-F5344CB8AC3E}">
        <p14:creationId xmlns:p14="http://schemas.microsoft.com/office/powerpoint/2010/main" val="18563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B4CB8-2AD3-9121-85A5-BA553139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884"/>
            <a:ext cx="9144000" cy="511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215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B9853-C7FB-3BE0-487A-23158836C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1"/>
            <a:ext cx="9181161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529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6327C-D5D2-C1D3-4289-4F5F67C05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8534400" cy="1530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196871-ED19-1A94-C4FF-83ABFBA48587}"/>
              </a:ext>
            </a:extLst>
          </p:cNvPr>
          <p:cNvSpPr txBox="1"/>
          <p:nvPr/>
        </p:nvSpPr>
        <p:spPr>
          <a:xfrm>
            <a:off x="304800" y="243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Probably the first occurrence of the term``</a:t>
            </a:r>
            <a:r>
              <a:rPr lang="en-US" sz="2800" dirty="0" err="1"/>
              <a:t>nonabelion</a:t>
            </a:r>
            <a:r>
              <a:rPr lang="en-US" sz="2800" dirty="0"/>
              <a:t>’’.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BC030-539D-DCE5-B4E1-ABE6F5900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54" y="3733801"/>
            <a:ext cx="856034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989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C2CBA-9384-C3DE-84C2-383703C1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400"/>
            <a:ext cx="692423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598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EFF9E-2C36-6179-542D-2BB2A259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22424"/>
            <a:ext cx="5543196" cy="5835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9FD03-2520-F58A-5D13-BA230E4FE159}"/>
              </a:ext>
            </a:extLst>
          </p:cNvPr>
          <p:cNvSpPr txBox="1"/>
          <p:nvPr/>
        </p:nvSpPr>
        <p:spPr>
          <a:xfrm>
            <a:off x="1143000" y="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Soviet-American Workshop On String Theory, Princeton University, Oct. 30 - Nov. 2, 1989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363303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752A9-5FEA-303E-CC48-896B2D100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151" y="0"/>
            <a:ext cx="5587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277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014C7E-B184-618F-C1E4-C0133D71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96" y="0"/>
            <a:ext cx="5401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8138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838E2-1196-2322-B8BB-410A434F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02" y="0"/>
            <a:ext cx="5383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8402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: Annoyed Smiley Emoticon Clipart Royalty Free Public - Thumbs Down  Emoji Transparent - nohat.cc">
            <a:extLst>
              <a:ext uri="{FF2B5EF4-FFF2-40B4-BE49-F238E27FC236}">
                <a16:creationId xmlns:a16="http://schemas.microsoft.com/office/drawing/2014/main" id="{2EE373A5-C837-117C-1E3F-59B8E515F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88894"/>
            <a:ext cx="400050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72642-10A8-7FB3-A81D-D6B45D51C819}"/>
              </a:ext>
            </a:extLst>
          </p:cNvPr>
          <p:cNvSpPr txBox="1"/>
          <p:nvPr/>
        </p:nvSpPr>
        <p:spPr>
          <a:xfrm>
            <a:off x="28574" y="5715000"/>
            <a:ext cx="9115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 better or worse, I completely dropped this line of research and started working on matrix models of 2d gravity…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A9594-BB73-627B-7473-A0650E5724BD}"/>
              </a:ext>
            </a:extLst>
          </p:cNvPr>
          <p:cNvSpPr txBox="1"/>
          <p:nvPr/>
        </p:nvSpPr>
        <p:spPr>
          <a:xfrm>
            <a:off x="2819400" y="3186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Reception: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B82E-D8B3-E597-731B-D4654173C8E4}"/>
              </a:ext>
            </a:extLst>
          </p:cNvPr>
          <p:cNvSpPr txBox="1"/>
          <p:nvPr/>
        </p:nvSpPr>
        <p:spPr>
          <a:xfrm>
            <a:off x="-76200" y="4251264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One problem:  </a:t>
            </a:r>
          </a:p>
          <a:p>
            <a:pPr algn="ctr"/>
            <a:r>
              <a:rPr lang="en-US" sz="3600" dirty="0"/>
              <a:t>Overt hostility to the use of category theory. </a:t>
            </a:r>
          </a:p>
        </p:txBody>
      </p:sp>
    </p:spTree>
    <p:extLst>
      <p:ext uri="{BB962C8B-B14F-4D97-AF65-F5344CB8AC3E}">
        <p14:creationId xmlns:p14="http://schemas.microsoft.com/office/powerpoint/2010/main" val="23775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214E7-7AA5-59BC-E537-85FCE063D3A9}"/>
              </a:ext>
            </a:extLst>
          </p:cNvPr>
          <p:cNvSpPr txBox="1"/>
          <p:nvPr/>
        </p:nvSpPr>
        <p:spPr>
          <a:xfrm>
            <a:off x="914400" y="3048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From Wikipedia article on “</a:t>
            </a:r>
            <a:r>
              <a:rPr lang="en-US" sz="4000" dirty="0" err="1"/>
              <a:t>Anyon</a:t>
            </a:r>
            <a:r>
              <a:rPr lang="en-US" sz="4000" dirty="0"/>
              <a:t>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6859A9-3130-E72A-416E-2A942118CB61}"/>
              </a:ext>
            </a:extLst>
          </p:cNvPr>
          <p:cNvSpPr txBox="1"/>
          <p:nvPr/>
        </p:nvSpPr>
        <p:spPr>
          <a:xfrm>
            <a:off x="342900" y="1536442"/>
            <a:ext cx="8458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While at first non-abelian </a:t>
            </a:r>
            <a:r>
              <a:rPr lang="en-US" sz="32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anyons</a:t>
            </a:r>
            <a:r>
              <a:rPr lang="en-US" sz="3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were generally considered a mathematical curiosity, physicists began pushing toward their discovery when </a:t>
            </a:r>
            <a:r>
              <a:rPr lang="en-US" sz="3200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Alexei Kitaev"/>
              </a:rPr>
              <a:t>Alexei </a:t>
            </a:r>
            <a:r>
              <a:rPr lang="en-US" sz="3200" b="0" i="0" u="none" strike="noStrike" dirty="0" err="1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Alexei Kitaev"/>
              </a:rPr>
              <a:t>Kitaev</a:t>
            </a:r>
            <a:r>
              <a:rPr lang="en-US" sz="3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showed that non-abelian </a:t>
            </a:r>
            <a:r>
              <a:rPr lang="en-US" sz="32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anyons</a:t>
            </a:r>
            <a:r>
              <a:rPr lang="en-US" sz="3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could be used to construct a </a:t>
            </a:r>
            <a:r>
              <a:rPr lang="en-US" sz="3200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Topological quantum computer"/>
              </a:rPr>
              <a:t>topological quantum computer</a:t>
            </a:r>
            <a:r>
              <a:rPr lang="en-US" sz="3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58728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222D8-D2AF-569C-840E-0116D074C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36822"/>
            <a:ext cx="8991600" cy="69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6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896E81-9AF6-8417-01DE-C01CD4CAF7D7}"/>
              </a:ext>
            </a:extLst>
          </p:cNvPr>
          <p:cNvSpPr txBox="1"/>
          <p:nvPr/>
        </p:nvSpPr>
        <p:spPr>
          <a:xfrm>
            <a:off x="2590800" y="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WZW Model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969298-A339-0E19-6812-98D351378144}"/>
                  </a:ext>
                </a:extLst>
              </p:cNvPr>
              <p:cNvSpPr txBox="1"/>
              <p:nvPr/>
            </p:nvSpPr>
            <p:spPr>
              <a:xfrm>
                <a:off x="647700" y="997080"/>
                <a:ext cx="7391400" cy="77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0≤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969298-A339-0E19-6812-98D351378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997080"/>
                <a:ext cx="7391400" cy="7751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38ABABC-80BD-1590-FBF8-477BA3D6119F}"/>
              </a:ext>
            </a:extLst>
          </p:cNvPr>
          <p:cNvSpPr txBox="1"/>
          <p:nvPr/>
        </p:nvSpPr>
        <p:spPr>
          <a:xfrm>
            <a:off x="1752600" y="2952316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Compare Peter-Weyl theorem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361A54-93AC-A297-F2B2-B2DEB3931E59}"/>
                  </a:ext>
                </a:extLst>
              </p:cNvPr>
              <p:cNvSpPr txBox="1"/>
              <p:nvPr/>
            </p:nvSpPr>
            <p:spPr>
              <a:xfrm>
                <a:off x="762000" y="3688422"/>
                <a:ext cx="7543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≅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361A54-93AC-A297-F2B2-B2DEB3931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688422"/>
                <a:ext cx="75438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7941FE-64F1-9B97-87BF-97FBD47B2D03}"/>
                  </a:ext>
                </a:extLst>
              </p:cNvPr>
              <p:cNvSpPr txBox="1"/>
              <p:nvPr/>
            </p:nvSpPr>
            <p:spPr>
              <a:xfrm>
                <a:off x="1333500" y="4798464"/>
                <a:ext cx="6400800" cy="728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`` 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′′ 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7941FE-64F1-9B97-87BF-97FBD47B2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4798464"/>
                <a:ext cx="6400800" cy="728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C3F62-6387-C65B-EB81-AEB87F091184}"/>
                  </a:ext>
                </a:extLst>
              </p:cNvPr>
              <p:cNvSpPr txBox="1"/>
              <p:nvPr/>
            </p:nvSpPr>
            <p:spPr>
              <a:xfrm>
                <a:off x="723900" y="5860920"/>
                <a:ext cx="762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</a:rPr>
                  <a:t>It’s all about group theory, and becomes finite dimensional group theory in the semiclassical limit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C3F62-6387-C65B-EB81-AEB87F091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5860920"/>
                <a:ext cx="7620000" cy="830997"/>
              </a:xfrm>
              <a:prstGeom prst="rect">
                <a:avLst/>
              </a:prstGeom>
              <a:blipFill>
                <a:blip r:embed="rId5"/>
                <a:stretch>
                  <a:fillRect l="-80" t="-5839" r="-960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73D99B9-23C5-67E4-A58C-D5432D6AD77F}"/>
              </a:ext>
            </a:extLst>
          </p:cNvPr>
          <p:cNvSpPr txBox="1"/>
          <p:nvPr/>
        </p:nvSpPr>
        <p:spPr>
          <a:xfrm>
            <a:off x="2286000" y="199119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N.B.  A </a:t>
            </a:r>
            <a:r>
              <a:rPr lang="en-US" sz="3600" i="1" u="sng" dirty="0">
                <a:solidFill>
                  <a:srgbClr val="FF0000"/>
                </a:solidFill>
              </a:rPr>
              <a:t>finite</a:t>
            </a:r>
            <a:r>
              <a:rPr lang="en-US" sz="3600" dirty="0">
                <a:solidFill>
                  <a:srgbClr val="FF0000"/>
                </a:solidFill>
              </a:rPr>
              <a:t> sum</a:t>
            </a:r>
          </a:p>
        </p:txBody>
      </p:sp>
    </p:spTree>
    <p:extLst>
      <p:ext uri="{BB962C8B-B14F-4D97-AF65-F5344CB8AC3E}">
        <p14:creationId xmlns:p14="http://schemas.microsoft.com/office/powerpoint/2010/main" val="184267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FF75BD-03CA-5EC2-EF85-9D7B9DE46BEF}"/>
              </a:ext>
            </a:extLst>
          </p:cNvPr>
          <p:cNvSpPr txBox="1"/>
          <p:nvPr/>
        </p:nvSpPr>
        <p:spPr>
          <a:xfrm>
            <a:off x="342900" y="616288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Experimental realization of </a:t>
            </a:r>
            <a:r>
              <a:rPr lang="en-US" sz="4000" dirty="0" err="1"/>
              <a:t>nonabelions</a:t>
            </a:r>
            <a:r>
              <a:rPr lang="en-US" sz="4000" dirty="0"/>
              <a:t> has not yet (20240926) been achieved.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1717E5-FC19-2126-AE2B-FABD2ED492E6}"/>
              </a:ext>
            </a:extLst>
          </p:cNvPr>
          <p:cNvSpPr txBox="1"/>
          <p:nvPr/>
        </p:nvSpPr>
        <p:spPr>
          <a:xfrm>
            <a:off x="-177800" y="2359591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But several encouraging experimental results exist – especially for the Majorana edge mode,  in different platforms </a:t>
            </a:r>
          </a:p>
          <a:p>
            <a:pPr algn="ctr"/>
            <a:r>
              <a:rPr lang="en-US" sz="4000" dirty="0"/>
              <a:t>(e.g. </a:t>
            </a:r>
            <a:r>
              <a:rPr lang="en-US" sz="4000" dirty="0" err="1"/>
              <a:t>GsAs</a:t>
            </a:r>
            <a:r>
              <a:rPr lang="en-US" sz="4000" dirty="0"/>
              <a:t>, graphene)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2C376-C132-CF7A-BA0E-0045FB0AF614}"/>
              </a:ext>
            </a:extLst>
          </p:cNvPr>
          <p:cNvSpPr txBox="1"/>
          <p:nvPr/>
        </p:nvSpPr>
        <p:spPr>
          <a:xfrm>
            <a:off x="381000" y="5334000"/>
            <a:ext cx="8458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And several groups are getting </a:t>
            </a:r>
          </a:p>
          <a:p>
            <a:pPr algn="ctr"/>
            <a:r>
              <a:rPr lang="en-US" sz="4000" dirty="0"/>
              <a:t>extremely close…. </a:t>
            </a:r>
          </a:p>
        </p:txBody>
      </p:sp>
    </p:spTree>
    <p:extLst>
      <p:ext uri="{BB962C8B-B14F-4D97-AF65-F5344CB8AC3E}">
        <p14:creationId xmlns:p14="http://schemas.microsoft.com/office/powerpoint/2010/main" val="12278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E06201-FB90-8B0B-EBBD-EDB41F79CE41}"/>
              </a:ext>
            </a:extLst>
          </p:cNvPr>
          <p:cNvSpPr txBox="1"/>
          <p:nvPr/>
        </p:nvSpPr>
        <p:spPr>
          <a:xfrm>
            <a:off x="2362200" y="762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Thanks go 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2CC01-8F29-AC9F-89B1-20E371B8F44D}"/>
              </a:ext>
            </a:extLst>
          </p:cNvPr>
          <p:cNvSpPr txBox="1"/>
          <p:nvPr/>
        </p:nvSpPr>
        <p:spPr>
          <a:xfrm>
            <a:off x="381000" y="1938754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Tom Banks, Dan Freed, Igor Frenkel, </a:t>
            </a:r>
          </a:p>
          <a:p>
            <a:pPr algn="ctr"/>
            <a:r>
              <a:rPr lang="en-US" sz="3200" dirty="0"/>
              <a:t>Daniel Friedan, Chetan Nayak, Karin Rabe, </a:t>
            </a:r>
          </a:p>
          <a:p>
            <a:pPr algn="ctr"/>
            <a:r>
              <a:rPr lang="en-US" sz="3200" dirty="0"/>
              <a:t>Nick Read, Graeme Segal, Nathan </a:t>
            </a:r>
            <a:r>
              <a:rPr lang="en-US" sz="3200" dirty="0" err="1"/>
              <a:t>Seiberg</a:t>
            </a:r>
            <a:r>
              <a:rPr lang="en-US" sz="3200" dirty="0"/>
              <a:t>, Steve Simon, Erik </a:t>
            </a:r>
            <a:r>
              <a:rPr lang="en-US" sz="3200" dirty="0" err="1"/>
              <a:t>Verlinde</a:t>
            </a:r>
            <a:r>
              <a:rPr lang="en-US" sz="3200" dirty="0"/>
              <a:t>, Edward Witten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7075ED-4719-4758-DDFD-1FB09BB19B34}"/>
              </a:ext>
            </a:extLst>
          </p:cNvPr>
          <p:cNvSpPr txBox="1"/>
          <p:nvPr/>
        </p:nvSpPr>
        <p:spPr>
          <a:xfrm>
            <a:off x="533400" y="43434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for help providing relevant material and correcting errors</a:t>
            </a:r>
          </a:p>
        </p:txBody>
      </p:sp>
    </p:spTree>
    <p:extLst>
      <p:ext uri="{BB962C8B-B14F-4D97-AF65-F5344CB8AC3E}">
        <p14:creationId xmlns:p14="http://schemas.microsoft.com/office/powerpoint/2010/main" val="324137443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enkgo.fr/mode-developpement-durable/wp-content/uploads/blog/images/t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79"/>
            <a:ext cx="9144000" cy="6894579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2133600" y="1676400"/>
            <a:ext cx="2667000" cy="1553350"/>
            <a:chOff x="2133600" y="1676400"/>
            <a:chExt cx="2667000" cy="1553350"/>
          </a:xfrm>
        </p:grpSpPr>
        <p:grpSp>
          <p:nvGrpSpPr>
            <p:cNvPr id="3" name="Group 6"/>
            <p:cNvGrpSpPr/>
            <p:nvPr/>
          </p:nvGrpSpPr>
          <p:grpSpPr>
            <a:xfrm rot="21003426">
              <a:off x="2133600" y="1676400"/>
              <a:ext cx="2667000" cy="838200"/>
              <a:chOff x="2133600" y="1676400"/>
              <a:chExt cx="2667000" cy="8382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133600" y="1676400"/>
                <a:ext cx="2667000" cy="838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19400" y="18288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00"/>
                    </a:solidFill>
                  </a:rPr>
                  <a:t>NOT</a:t>
                </a:r>
              </a:p>
            </p:txBody>
          </p:sp>
        </p:grpSp>
        <p:sp>
          <p:nvSpPr>
            <p:cNvPr id="8" name="Down Arrow 7"/>
            <p:cNvSpPr/>
            <p:nvPr/>
          </p:nvSpPr>
          <p:spPr>
            <a:xfrm rot="-660000">
              <a:off x="3421998" y="2467750"/>
              <a:ext cx="381000" cy="762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  <p:transition advTm="766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D95D2C-245B-CFE8-B353-AF54242DE78B}"/>
              </a:ext>
            </a:extLst>
          </p:cNvPr>
          <p:cNvSpPr txBox="1"/>
          <p:nvPr/>
        </p:nvSpPr>
        <p:spPr>
          <a:xfrm>
            <a:off x="1905000" y="1524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Modular Invariance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C1CCF-FFDB-CEED-B57C-2C01AD930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990600"/>
            <a:ext cx="7662441" cy="2326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09706-C640-51B9-3843-E24E9CC43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43" y="1071698"/>
            <a:ext cx="4012557" cy="2388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C1DFE-DB37-64B6-209B-DF933EFB5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0388"/>
            <a:ext cx="5000263" cy="1059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EF3B6-4BC5-E71A-780F-2CA80665B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980" y="3647803"/>
            <a:ext cx="4898020" cy="1949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A2568-11A0-D2BF-B373-182CB7963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" y="3479963"/>
            <a:ext cx="4402720" cy="10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E1E9F-BF56-5DBE-4262-4870CF043151}"/>
              </a:ext>
            </a:extLst>
          </p:cNvPr>
          <p:cNvSpPr txBox="1"/>
          <p:nvPr/>
        </p:nvSpPr>
        <p:spPr>
          <a:xfrm>
            <a:off x="342900" y="1371600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Anomalies – cool thing to work on </a:t>
            </a:r>
          </a:p>
          <a:p>
            <a:r>
              <a:rPr lang="en-US" sz="3600" dirty="0"/>
              <a:t>      @ Harvard 1982-1985  </a:t>
            </a:r>
          </a:p>
          <a:p>
            <a:r>
              <a:rPr lang="en-US" sz="3600" dirty="0"/>
              <a:t>(Anomalies have a complex history) </a:t>
            </a:r>
          </a:p>
          <a:p>
            <a:endParaRPr lang="en-US" sz="3600" dirty="0"/>
          </a:p>
          <a:p>
            <a:r>
              <a:rPr lang="en-US" sz="3600" dirty="0"/>
              <a:t>2. Green-Schwarz anomaly cancellation</a:t>
            </a:r>
          </a:p>
          <a:p>
            <a:endParaRPr lang="en-US" sz="3600" dirty="0"/>
          </a:p>
          <a:p>
            <a:r>
              <a:rPr lang="en-US" sz="3600" dirty="0"/>
              <a:t>3.  Heterotic String Theory &amp; </a:t>
            </a:r>
            <a:r>
              <a:rPr lang="en-US" sz="3600" dirty="0" err="1"/>
              <a:t>Calabi</a:t>
            </a:r>
            <a:r>
              <a:rPr lang="en-US" sz="3600" dirty="0"/>
              <a:t>-Yau  </a:t>
            </a:r>
          </a:p>
          <a:p>
            <a:endParaRPr lang="en-US" sz="3600" dirty="0"/>
          </a:p>
          <a:p>
            <a:r>
              <a:rPr lang="en-US" sz="3600" dirty="0"/>
              <a:t>4. </a:t>
            </a:r>
            <a:r>
              <a:rPr lang="en-US" sz="3600" dirty="0" err="1"/>
              <a:t>Narain</a:t>
            </a:r>
            <a:r>
              <a:rPr lang="en-US" sz="3600" dirty="0"/>
              <a:t>; </a:t>
            </a:r>
            <a:r>
              <a:rPr lang="en-US" sz="3600" dirty="0" err="1"/>
              <a:t>Narain</a:t>
            </a:r>
            <a:r>
              <a:rPr lang="en-US" sz="3600" dirty="0"/>
              <a:t>, </a:t>
            </a:r>
            <a:r>
              <a:rPr lang="en-US" sz="3600" dirty="0" err="1"/>
              <a:t>Sarmadi</a:t>
            </a:r>
            <a:r>
              <a:rPr lang="en-US" sz="3600" dirty="0"/>
              <a:t>, and Witten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9F3242-2746-E863-B188-C7429B754E36}"/>
              </a:ext>
            </a:extLst>
          </p:cNvPr>
          <p:cNvSpPr txBox="1"/>
          <p:nvPr/>
        </p:nvSpPr>
        <p:spPr>
          <a:xfrm>
            <a:off x="571500" y="328454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Prehistory B: String Theory 1984-1986  </a:t>
            </a:r>
          </a:p>
        </p:txBody>
      </p:sp>
    </p:spTree>
    <p:extLst>
      <p:ext uri="{BB962C8B-B14F-4D97-AF65-F5344CB8AC3E}">
        <p14:creationId xmlns:p14="http://schemas.microsoft.com/office/powerpoint/2010/main" val="1083989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56B9DC-F0DE-0BDF-7392-88FDEC4AA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08" y="2743200"/>
            <a:ext cx="5337192" cy="3961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E17D8E-DEDC-862F-C2C6-2670C331E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91" y="0"/>
            <a:ext cx="4690591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10AFC-63BE-79AA-9CAA-CBD826137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0687"/>
            <a:ext cx="4953212" cy="20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97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19772-B40B-A9C6-195D-0CC8A479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813"/>
            <a:ext cx="9144000" cy="4596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321EF5-47C2-5EC8-EB06-C3E587C6018B}"/>
              </a:ext>
            </a:extLst>
          </p:cNvPr>
          <p:cNvSpPr txBox="1"/>
          <p:nvPr/>
        </p:nvSpPr>
        <p:spPr>
          <a:xfrm>
            <a:off x="381000" y="5410200"/>
            <a:ext cx="8001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Walking into the office of Alvarez-</a:t>
            </a:r>
            <a:r>
              <a:rPr lang="en-US" sz="2800" dirty="0" err="1">
                <a:solidFill>
                  <a:srgbClr val="0000FF"/>
                </a:solidFill>
              </a:rPr>
              <a:t>Gaume</a:t>
            </a:r>
            <a:r>
              <a:rPr lang="en-US" sz="2800" dirty="0">
                <a:solidFill>
                  <a:srgbClr val="0000FF"/>
                </a:solidFill>
              </a:rPr>
              <a:t> &amp; </a:t>
            </a:r>
            <a:r>
              <a:rPr lang="en-US" sz="2800" dirty="0" err="1">
                <a:solidFill>
                  <a:srgbClr val="0000FF"/>
                </a:solidFill>
              </a:rPr>
              <a:t>Ginsparg</a:t>
            </a:r>
            <a:r>
              <a:rPr lang="en-US" sz="2800" dirty="0">
                <a:solidFill>
                  <a:srgbClr val="0000FF"/>
                </a:solidFill>
              </a:rPr>
              <a:t> and hearing about the news from Aspen.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0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1971-93D8-21BC-CDC6-0B498CBD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Preliminaries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29F67-B996-9A9D-CB7F-5D020B809C3D}"/>
              </a:ext>
            </a:extLst>
          </p:cNvPr>
          <p:cNvSpPr txBox="1"/>
          <p:nvPr/>
        </p:nvSpPr>
        <p:spPr>
          <a:xfrm>
            <a:off x="266700" y="1320800"/>
            <a:ext cx="8420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1. This talk is intended to provide primary source material for a hypothetical historian of science interested in RCFT, MTC, and </a:t>
            </a:r>
            <a:r>
              <a:rPr lang="en-US" sz="2800" dirty="0" err="1">
                <a:solidFill>
                  <a:srgbClr val="FF0000"/>
                </a:solidFill>
              </a:rPr>
              <a:t>nonabelions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8DC75-0D7B-B9F0-3338-0C898DF7143F}"/>
              </a:ext>
            </a:extLst>
          </p:cNvPr>
          <p:cNvSpPr txBox="1"/>
          <p:nvPr/>
        </p:nvSpPr>
        <p:spPr>
          <a:xfrm>
            <a:off x="666750" y="2968606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6355A"/>
                </a:solidFill>
              </a:rPr>
              <a:t>2. It will be focused (mostly) on </a:t>
            </a:r>
            <a:r>
              <a:rPr lang="en-US" sz="2800" i="1" u="sng" dirty="0">
                <a:solidFill>
                  <a:srgbClr val="16355A"/>
                </a:solidFill>
              </a:rPr>
              <a:t>my</a:t>
            </a:r>
            <a:r>
              <a:rPr lang="en-US" sz="2800" dirty="0">
                <a:solidFill>
                  <a:srgbClr val="16355A"/>
                </a:solidFill>
              </a:rPr>
              <a:t> work and </a:t>
            </a:r>
            <a:r>
              <a:rPr lang="en-US" sz="2800" i="1" u="sng" dirty="0">
                <a:solidFill>
                  <a:srgbClr val="16355A"/>
                </a:solidFill>
              </a:rPr>
              <a:t>my</a:t>
            </a:r>
            <a:r>
              <a:rPr lang="en-US" sz="2800" dirty="0">
                <a:solidFill>
                  <a:srgbClr val="16355A"/>
                </a:solidFill>
              </a:rPr>
              <a:t> role in these developments 1986-1989.  The account will be biased.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BEC3B-DDA2-65BB-E3BA-A947928C9664}"/>
              </a:ext>
            </a:extLst>
          </p:cNvPr>
          <p:cNvSpPr txBox="1"/>
          <p:nvPr/>
        </p:nvSpPr>
        <p:spPr>
          <a:xfrm>
            <a:off x="838200" y="4495800"/>
            <a:ext cx="842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3. Memory is notoriously unreliable.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15866-A67B-7D44-87FD-727239E169E8}"/>
              </a:ext>
            </a:extLst>
          </p:cNvPr>
          <p:cNvSpPr txBox="1"/>
          <p:nvPr/>
        </p:nvSpPr>
        <p:spPr>
          <a:xfrm>
            <a:off x="457200" y="5549900"/>
            <a:ext cx="842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4. We all have a tendency to inflate our importance, particularly in recollection of past achievements </a:t>
            </a:r>
          </a:p>
        </p:txBody>
      </p:sp>
    </p:spTree>
    <p:extLst>
      <p:ext uri="{BB962C8B-B14F-4D97-AF65-F5344CB8AC3E}">
        <p14:creationId xmlns:p14="http://schemas.microsoft.com/office/powerpoint/2010/main" val="1242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47E9D-795F-0986-6492-8E7B26582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" y="3033072"/>
            <a:ext cx="9210435" cy="2279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042E89-A0D2-BC25-446E-E5582A5A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5" y="152400"/>
            <a:ext cx="8616469" cy="2400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F352F5-5D33-FADD-842D-78D5C198FEDD}"/>
              </a:ext>
            </a:extLst>
          </p:cNvPr>
          <p:cNvSpPr txBox="1"/>
          <p:nvPr/>
        </p:nvSpPr>
        <p:spPr>
          <a:xfrm>
            <a:off x="474781" y="5505271"/>
            <a:ext cx="8194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Right-moving CFT does not have to be the same as the Left-moving CFT </a:t>
            </a:r>
          </a:p>
        </p:txBody>
      </p:sp>
    </p:spTree>
    <p:extLst>
      <p:ext uri="{BB962C8B-B14F-4D97-AF65-F5344CB8AC3E}">
        <p14:creationId xmlns:p14="http://schemas.microsoft.com/office/powerpoint/2010/main" val="25328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A1317-CD77-5F65-4300-3EE94AA35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5956166" cy="5564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2CD92-8DB7-C0E1-834D-757B3C01C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498114"/>
            <a:ext cx="5410200" cy="43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5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DA5BF-BAB3-CB33-77C1-45E0BFB1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5" y="2106592"/>
            <a:ext cx="8958805" cy="4751408"/>
          </a:xfrm>
          <a:prstGeom prst="rect">
            <a:avLst/>
          </a:prstGeom>
        </p:spPr>
      </p:pic>
      <p:pic>
        <p:nvPicPr>
          <p:cNvPr id="1026" name="Picture 2" descr="Kumar S. Narain | ICTP">
            <a:extLst>
              <a:ext uri="{FF2B5EF4-FFF2-40B4-BE49-F238E27FC236}">
                <a16:creationId xmlns:a16="http://schemas.microsoft.com/office/drawing/2014/main" id="{0B72CA61-9AB1-97B2-6D6D-3946ABF0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000950" cy="20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54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CE74E-0AC5-C087-AA24-DDBE86B3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12" y="609600"/>
            <a:ext cx="7751188" cy="55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0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F7111F-8403-CDD5-2974-30AE35F96DEE}"/>
              </a:ext>
            </a:extLst>
          </p:cNvPr>
          <p:cNvSpPr txBox="1"/>
          <p:nvPr/>
        </p:nvSpPr>
        <p:spPr>
          <a:xfrm>
            <a:off x="419100" y="-254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NSW:  It’s just a toroidal compactification of heterotic string with flat metric, B-field, and gauge field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272A40-6592-15F6-FC96-6F679BC9D319}"/>
                  </a:ext>
                </a:extLst>
              </p:cNvPr>
              <p:cNvSpPr txBox="1"/>
              <p:nvPr/>
            </p:nvSpPr>
            <p:spPr>
              <a:xfrm>
                <a:off x="419100" y="1900542"/>
                <a:ext cx="8077200" cy="1809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f>
                                <m:f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272A40-6592-15F6-FC96-6F679BC9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1900542"/>
                <a:ext cx="8077200" cy="18097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FDBFAF-3D90-BFF4-A440-D758D96CE552}"/>
                  </a:ext>
                </a:extLst>
              </p:cNvPr>
              <p:cNvSpPr txBox="1"/>
              <p:nvPr/>
            </p:nvSpPr>
            <p:spPr>
              <a:xfrm>
                <a:off x="107950" y="4394974"/>
                <a:ext cx="8902700" cy="1458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660C64"/>
                    </a:solidFill>
                  </a:rPr>
                  <a:t>Infinite sum: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44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660C64"/>
                    </a:solidFill>
                  </a:rPr>
                  <a:t>is an even unimodular lattice embedded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+8</m:t>
                        </m:r>
                        <m:r>
                          <a:rPr lang="en-US" sz="44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FDBFAF-3D90-BFF4-A440-D758D96CE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0" y="4394974"/>
                <a:ext cx="8902700" cy="1458669"/>
              </a:xfrm>
              <a:prstGeom prst="rect">
                <a:avLst/>
              </a:prstGeom>
              <a:blipFill>
                <a:blip r:embed="rId3"/>
                <a:stretch>
                  <a:fillRect l="-1164" t="-8787" r="-2466" b="-19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3572B9B-6380-0CD9-6A82-A4101E1864AA}"/>
              </a:ext>
            </a:extLst>
          </p:cNvPr>
          <p:cNvSpPr txBox="1"/>
          <p:nvPr/>
        </p:nvSpPr>
        <p:spPr>
          <a:xfrm>
            <a:off x="1219200" y="6022373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Siegel-</a:t>
            </a:r>
            <a:r>
              <a:rPr lang="en-US" sz="4000" dirty="0" err="1">
                <a:solidFill>
                  <a:srgbClr val="0000FF"/>
                </a:solidFill>
              </a:rPr>
              <a:t>Narain</a:t>
            </a:r>
            <a:r>
              <a:rPr lang="en-US" sz="4000" dirty="0">
                <a:solidFill>
                  <a:srgbClr val="0000FF"/>
                </a:solidFill>
              </a:rPr>
              <a:t> theta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539212-6C1A-1682-5110-5FEED46887D0}"/>
                  </a:ext>
                </a:extLst>
              </p:cNvPr>
              <p:cNvSpPr txBox="1"/>
              <p:nvPr/>
            </p:nvSpPr>
            <p:spPr>
              <a:xfrm>
                <a:off x="1816100" y="3314583"/>
                <a:ext cx="2743200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539212-6C1A-1682-5110-5FEED4688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100" y="3314583"/>
                <a:ext cx="2743200" cy="7913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030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C744E5E-AB94-F628-CBE8-BC40DAAF9719}"/>
              </a:ext>
            </a:extLst>
          </p:cNvPr>
          <p:cNvSpPr txBox="1"/>
          <p:nvPr/>
        </p:nvSpPr>
        <p:spPr>
          <a:xfrm>
            <a:off x="419100" y="5724155"/>
            <a:ext cx="857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Noted  c. 1987 by  Friedan &amp; </a:t>
            </a:r>
            <a:r>
              <a:rPr lang="en-US" sz="2800" dirty="0" err="1"/>
              <a:t>Shenker</a:t>
            </a:r>
            <a:r>
              <a:rPr lang="en-US" sz="2800" dirty="0"/>
              <a:t>;  Moore;  </a:t>
            </a:r>
          </a:p>
          <a:p>
            <a:pPr algn="ctr"/>
            <a:r>
              <a:rPr lang="en-US" sz="2800" dirty="0" err="1"/>
              <a:t>Dijkgraaf</a:t>
            </a:r>
            <a:r>
              <a:rPr lang="en-US" sz="2800" dirty="0"/>
              <a:t>, </a:t>
            </a:r>
            <a:r>
              <a:rPr lang="en-US" sz="2800" dirty="0" err="1"/>
              <a:t>Verlinde</a:t>
            </a:r>
            <a:r>
              <a:rPr lang="en-US" sz="2800" dirty="0"/>
              <a:t>, </a:t>
            </a:r>
            <a:r>
              <a:rPr lang="en-US" sz="2800" dirty="0" err="1"/>
              <a:t>Verlinde</a:t>
            </a:r>
            <a:r>
              <a:rPr lang="en-US" sz="2800" dirty="0"/>
              <a:t> (DVV) ;  perhaps many others.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4ADAC9-C17C-D268-42DB-A964340F8A7A}"/>
                  </a:ext>
                </a:extLst>
              </p:cNvPr>
              <p:cNvSpPr txBox="1"/>
              <p:nvPr/>
            </p:nvSpPr>
            <p:spPr>
              <a:xfrm>
                <a:off x="1117600" y="46581"/>
                <a:ext cx="7226300" cy="715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Simplest case:  Target space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4ADAC9-C17C-D268-42DB-A964340F8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46581"/>
                <a:ext cx="7226300" cy="715260"/>
              </a:xfrm>
              <a:prstGeom prst="rect">
                <a:avLst/>
              </a:prstGeom>
              <a:blipFill>
                <a:blip r:embed="rId2"/>
                <a:stretch>
                  <a:fillRect l="-2951" t="-13675" b="-36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D2B093-A9AA-A13D-BBAE-61375C9EE40F}"/>
                  </a:ext>
                </a:extLst>
              </p:cNvPr>
              <p:cNvSpPr txBox="1"/>
              <p:nvPr/>
            </p:nvSpPr>
            <p:spPr>
              <a:xfrm>
                <a:off x="1536700" y="923858"/>
                <a:ext cx="5791200" cy="1479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f>
                                <m:f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  <m:sup>
                                  <m:r>
                                    <a:rPr lang="en-US" sz="36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D2B093-A9AA-A13D-BBAE-61375C9E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923858"/>
                <a:ext cx="5791200" cy="14791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2A55FB-BEA2-D2FF-2ACF-DAF083BCAF08}"/>
                  </a:ext>
                </a:extLst>
              </p:cNvPr>
              <p:cNvSpPr txBox="1"/>
              <p:nvPr/>
            </p:nvSpPr>
            <p:spPr>
              <a:xfrm>
                <a:off x="-228600" y="2559411"/>
                <a:ext cx="4800600" cy="1109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2A55FB-BEA2-D2FF-2ACF-DAF083BCA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2559411"/>
                <a:ext cx="4800600" cy="1109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EECE1C-4771-A79E-14ED-9634B46D672A}"/>
                  </a:ext>
                </a:extLst>
              </p:cNvPr>
              <p:cNvSpPr txBox="1"/>
              <p:nvPr/>
            </p:nvSpPr>
            <p:spPr>
              <a:xfrm>
                <a:off x="4038600" y="2559717"/>
                <a:ext cx="4800600" cy="1109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EECE1C-4771-A79E-14ED-9634B46D6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559717"/>
                <a:ext cx="4800600" cy="1109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EEA52D-6F89-7268-0B76-B4D678C8C7C9}"/>
                  </a:ext>
                </a:extLst>
              </p:cNvPr>
              <p:cNvSpPr txBox="1"/>
              <p:nvPr/>
            </p:nvSpPr>
            <p:spPr>
              <a:xfrm>
                <a:off x="133350" y="4171446"/>
                <a:ext cx="3371850" cy="751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</a:rPr>
                  <a:t>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ℚ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EEA52D-6F89-7268-0B76-B4D678C8C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4171446"/>
                <a:ext cx="3371850" cy="751296"/>
              </a:xfrm>
              <a:prstGeom prst="rect">
                <a:avLst/>
              </a:prstGeom>
              <a:blipFill>
                <a:blip r:embed="rId6"/>
                <a:stretch>
                  <a:fillRect l="-4702" t="-1613" b="-1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52A023-93C4-5B2E-AACB-3E20339E0BBE}"/>
                  </a:ext>
                </a:extLst>
              </p:cNvPr>
              <p:cNvSpPr txBox="1"/>
              <p:nvPr/>
            </p:nvSpPr>
            <p:spPr>
              <a:xfrm>
                <a:off x="3505200" y="3995917"/>
                <a:ext cx="3962400" cy="140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den>
                          </m:f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</m:acc>
                            </m:e>
                            <m:sub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52A023-93C4-5B2E-AACB-3E20339E0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995917"/>
                <a:ext cx="3962400" cy="14010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576682-B5AF-7C82-0283-1F4A606E2E20}"/>
                  </a:ext>
                </a:extLst>
              </p:cNvPr>
              <p:cNvSpPr txBox="1"/>
              <p:nvPr/>
            </p:nvSpPr>
            <p:spPr>
              <a:xfrm>
                <a:off x="7467600" y="4209183"/>
                <a:ext cx="167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𝑎𝑏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576682-B5AF-7C82-0283-1F4A606E2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4209183"/>
                <a:ext cx="167640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8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E1E9F-BF56-5DBE-4262-4870CF043151}"/>
              </a:ext>
            </a:extLst>
          </p:cNvPr>
          <p:cNvSpPr txBox="1"/>
          <p:nvPr/>
        </p:nvSpPr>
        <p:spPr>
          <a:xfrm>
            <a:off x="266700" y="1219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Despite opposition from the senior faculty, </a:t>
            </a:r>
          </a:p>
          <a:p>
            <a:pPr algn="ctr"/>
            <a:r>
              <a:rPr lang="en-US" sz="3600" dirty="0"/>
              <a:t>kids run the show.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9F3242-2746-E863-B188-C7429B754E36}"/>
              </a:ext>
            </a:extLst>
          </p:cNvPr>
          <p:cNvSpPr txBox="1"/>
          <p:nvPr/>
        </p:nvSpPr>
        <p:spPr>
          <a:xfrm>
            <a:off x="2057400" y="185122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Harvard 1985-1986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F35227-0588-6B2B-08D5-8E19DB3BBF81}"/>
              </a:ext>
            </a:extLst>
          </p:cNvPr>
          <p:cNvSpPr txBox="1"/>
          <p:nvPr/>
        </p:nvSpPr>
        <p:spPr>
          <a:xfrm>
            <a:off x="228600" y="4438471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Trying to learn about the great developments from Princeton &amp; Chicago. Lots of work on 2dCFT and string theory from the </a:t>
            </a:r>
            <a:r>
              <a:rPr lang="en-US" sz="3600" dirty="0" err="1"/>
              <a:t>worldsheet</a:t>
            </a:r>
            <a:r>
              <a:rPr lang="en-US" sz="3600" dirty="0"/>
              <a:t> perspective.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DD0F8-6E5B-1B42-08F4-D2272057FFCF}"/>
              </a:ext>
            </a:extLst>
          </p:cNvPr>
          <p:cNvSpPr txBox="1"/>
          <p:nvPr/>
        </p:nvSpPr>
        <p:spPr>
          <a:xfrm>
            <a:off x="152400" y="2551837"/>
            <a:ext cx="8991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L. Alvarez-</a:t>
            </a:r>
            <a:r>
              <a:rPr lang="en-US" sz="3600" dirty="0" err="1"/>
              <a:t>Gaume</a:t>
            </a:r>
            <a:r>
              <a:rPr lang="en-US" sz="3600" dirty="0"/>
              <a:t>, S. &amp; V. Della Pietra, </a:t>
            </a:r>
          </a:p>
          <a:p>
            <a:pPr algn="ctr"/>
            <a:r>
              <a:rPr lang="en-US" sz="3600" dirty="0"/>
              <a:t>J. . Distler, P. </a:t>
            </a:r>
            <a:r>
              <a:rPr lang="en-US" sz="3600" dirty="0" err="1"/>
              <a:t>Ginsparg</a:t>
            </a:r>
            <a:r>
              <a:rPr lang="en-US" sz="3600" dirty="0"/>
              <a:t>, G. Moore, P. Nelson, </a:t>
            </a:r>
          </a:p>
          <a:p>
            <a:pPr algn="ctr"/>
            <a:r>
              <a:rPr lang="en-US" sz="3600" dirty="0"/>
              <a:t>J. </a:t>
            </a:r>
            <a:r>
              <a:rPr lang="en-US" sz="3600" dirty="0" err="1"/>
              <a:t>Polchinski</a:t>
            </a:r>
            <a:r>
              <a:rPr lang="en-US" sz="3600" dirty="0"/>
              <a:t>, C. </a:t>
            </a:r>
            <a:r>
              <a:rPr lang="en-US" sz="3600" dirty="0" err="1"/>
              <a:t>Vafa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689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0DE12-8944-BA7F-2B5B-883130982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7924800" cy="4283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3FE02E-E14B-C62F-6044-32FD3AC73F63}"/>
                  </a:ext>
                </a:extLst>
              </p:cNvPr>
              <p:cNvSpPr txBox="1"/>
              <p:nvPr/>
            </p:nvSpPr>
            <p:spPr>
              <a:xfrm>
                <a:off x="444500" y="4283675"/>
                <a:ext cx="8229600" cy="1633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  <m:r>
                                <a:rPr lang="en-US" sz="4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3FE02E-E14B-C62F-6044-32FD3AC73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0" y="4283675"/>
                <a:ext cx="8229600" cy="1633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157DC2-71F7-F34A-0D1F-B150BDB43218}"/>
                  </a:ext>
                </a:extLst>
              </p:cNvPr>
              <p:cNvSpPr txBox="1"/>
              <p:nvPr/>
            </p:nvSpPr>
            <p:spPr>
              <a:xfrm>
                <a:off x="3048000" y="5647035"/>
                <a:ext cx="5257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157DC2-71F7-F34A-0D1F-B150BDB43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647035"/>
                <a:ext cx="5257800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949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B8D290-BE4A-702D-4C86-574E46080458}"/>
              </a:ext>
            </a:extLst>
          </p:cNvPr>
          <p:cNvSpPr txBox="1"/>
          <p:nvPr/>
        </p:nvSpPr>
        <p:spPr>
          <a:xfrm>
            <a:off x="-12700" y="11725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I went to David Mumford’s office to explain some of what was going on at the physics department: Theta functions, modular forms, integration on moduli space of curves.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B6D3E-7B5D-F6E2-8AFD-620D9C85D3CE}"/>
              </a:ext>
            </a:extLst>
          </p:cNvPr>
          <p:cNvSpPr txBox="1"/>
          <p:nvPr/>
        </p:nvSpPr>
        <p:spPr>
          <a:xfrm>
            <a:off x="342900" y="3853626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Full of excitement I called  Phil Nelson, at the time he was visiting  Joe </a:t>
            </a:r>
            <a:r>
              <a:rPr lang="en-US" sz="2800" dirty="0" err="1">
                <a:solidFill>
                  <a:srgbClr val="0000FF"/>
                </a:solidFill>
              </a:rPr>
              <a:t>Polchinski</a:t>
            </a:r>
            <a:r>
              <a:rPr lang="en-US" sz="2800" dirty="0">
                <a:solidFill>
                  <a:srgbClr val="0000FF"/>
                </a:solidFill>
              </a:rPr>
              <a:t> in UT Austin.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F34310-D77B-E334-5959-9CA7083B2E56}"/>
                  </a:ext>
                </a:extLst>
              </p:cNvPr>
              <p:cNvSpPr txBox="1"/>
              <p:nvPr/>
            </p:nvSpPr>
            <p:spPr>
              <a:xfrm>
                <a:off x="190500" y="2819400"/>
                <a:ext cx="8915400" cy="731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Mumford isomorphism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⊗−13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𝒪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F34310-D77B-E334-5959-9CA7083B2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2819400"/>
                <a:ext cx="8915400" cy="731162"/>
              </a:xfrm>
              <a:prstGeom prst="rect">
                <a:avLst/>
              </a:prstGeom>
              <a:blipFill>
                <a:blip r:embed="rId2"/>
                <a:stretch>
                  <a:fillRect l="-2051" t="-6723" b="-26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86CA849-677F-F828-4D9B-E63A8BE4B52C}"/>
              </a:ext>
            </a:extLst>
          </p:cNvPr>
          <p:cNvSpPr txBox="1"/>
          <p:nvPr/>
        </p:nvSpPr>
        <p:spPr>
          <a:xfrm>
            <a:off x="3048000" y="4893110"/>
            <a:ext cx="228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Too late. 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D9A8B-18FA-B141-41E8-705F2D7FB364}"/>
              </a:ext>
            </a:extLst>
          </p:cNvPr>
          <p:cNvSpPr txBox="1"/>
          <p:nvPr/>
        </p:nvSpPr>
        <p:spPr>
          <a:xfrm>
            <a:off x="533400" y="1582371"/>
            <a:ext cx="807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His </a:t>
            </a:r>
            <a:r>
              <a:rPr lang="en-US" sz="2800" i="1" dirty="0">
                <a:solidFill>
                  <a:srgbClr val="0000FF"/>
                </a:solidFill>
              </a:rPr>
              <a:t>Tata Lectures On Theta </a:t>
            </a:r>
            <a:r>
              <a:rPr lang="en-US" sz="2800" dirty="0">
                <a:solidFill>
                  <a:srgbClr val="0000FF"/>
                </a:solidFill>
              </a:rPr>
              <a:t>were enormously helpful </a:t>
            </a:r>
          </a:p>
          <a:p>
            <a:r>
              <a:rPr lang="en-US" sz="2800" dirty="0">
                <a:solidFill>
                  <a:srgbClr val="0000FF"/>
                </a:solidFill>
              </a:rPr>
              <a:t>to the work of several of us at Harvard at the time.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BD4DE-BAFB-D798-C052-44EE11E38C52}"/>
              </a:ext>
            </a:extLst>
          </p:cNvPr>
          <p:cNvSpPr txBox="1"/>
          <p:nvPr/>
        </p:nvSpPr>
        <p:spPr>
          <a:xfrm>
            <a:off x="-63500" y="5624818"/>
            <a:ext cx="918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There was competition between Harvard and Moscow –  but it was not acrimonious. </a:t>
            </a:r>
          </a:p>
        </p:txBody>
      </p:sp>
    </p:spTree>
    <p:extLst>
      <p:ext uri="{BB962C8B-B14F-4D97-AF65-F5344CB8AC3E}">
        <p14:creationId xmlns:p14="http://schemas.microsoft.com/office/powerpoint/2010/main" val="106892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23851" y="1835554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1151" y="583579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MTC &amp; </a:t>
            </a:r>
            <a:r>
              <a:rPr lang="en-US" sz="2800" dirty="0" err="1"/>
              <a:t>Anyons</a:t>
            </a:r>
            <a:r>
              <a:rPr lang="en-US" sz="2800" dirty="0"/>
              <a:t>: August 1989 – November 1989</a:t>
            </a:r>
          </a:p>
        </p:txBody>
      </p:sp>
      <p:sp>
        <p:nvSpPr>
          <p:cNvPr id="21" name="Oval 20"/>
          <p:cNvSpPr/>
          <p:nvPr/>
        </p:nvSpPr>
        <p:spPr>
          <a:xfrm>
            <a:off x="101784" y="73460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6200" y="183555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200" y="282671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1968" y="388035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1151" y="2747498"/>
            <a:ext cx="75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Princeton: Fall 1987- January 1988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1151" y="384734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Braiding &amp; Fusion &amp; S &amp; T: Moore &amp; </a:t>
            </a:r>
            <a:r>
              <a:rPr lang="en-US" sz="2800" dirty="0" err="1"/>
              <a:t>Seiberg</a:t>
            </a:r>
            <a:r>
              <a:rPr lang="en-US" sz="2800" dirty="0"/>
              <a:t> Spring 1988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3851" y="668588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Prehistory: A. 2dCFT and B. String Theory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451" y="1802544"/>
            <a:ext cx="830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Three Roads To RCFT:  1986-1987</a:t>
            </a:r>
          </a:p>
        </p:txBody>
      </p:sp>
      <p:sp>
        <p:nvSpPr>
          <p:cNvPr id="4" name="Oval 3"/>
          <p:cNvSpPr/>
          <p:nvPr/>
        </p:nvSpPr>
        <p:spPr>
          <a:xfrm>
            <a:off x="101784" y="4847186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B532F7-0A21-1650-1C6A-55595F63F67F}"/>
              </a:ext>
            </a:extLst>
          </p:cNvPr>
          <p:cNvSpPr/>
          <p:nvPr/>
        </p:nvSpPr>
        <p:spPr>
          <a:xfrm>
            <a:off x="101784" y="5835793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AC918-F124-1664-B96E-C33FC8BD0517}"/>
              </a:ext>
            </a:extLst>
          </p:cNvPr>
          <p:cNvSpPr txBox="1"/>
          <p:nvPr/>
        </p:nvSpPr>
        <p:spPr>
          <a:xfrm>
            <a:off x="898451" y="4841567"/>
            <a:ext cx="717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Chern</a:t>
            </a:r>
            <a:r>
              <a:rPr lang="en-US" sz="2800" dirty="0"/>
              <a:t>-Simons Theory: July 1988- July 1989</a:t>
            </a:r>
          </a:p>
        </p:txBody>
      </p:sp>
    </p:spTree>
    <p:extLst>
      <p:ext uri="{BB962C8B-B14F-4D97-AF65-F5344CB8AC3E}">
        <p14:creationId xmlns:p14="http://schemas.microsoft.com/office/powerpoint/2010/main" val="168623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1971-93D8-21BC-CDC6-0B498CBD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-47804"/>
            <a:ext cx="8229600" cy="1143000"/>
          </a:xfrm>
        </p:spPr>
        <p:txBody>
          <a:bodyPr/>
          <a:lstStyle/>
          <a:p>
            <a:r>
              <a:rPr lang="en-US" dirty="0"/>
              <a:t>Preliminaries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C889C-761A-2354-2213-1D56E2142C79}"/>
              </a:ext>
            </a:extLst>
          </p:cNvPr>
          <p:cNvSpPr txBox="1"/>
          <p:nvPr/>
        </p:nvSpPr>
        <p:spPr>
          <a:xfrm>
            <a:off x="349250" y="1025346"/>
            <a:ext cx="8420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5. History is fragile: Written documents get lost or destroyed: Floods, fires, mold. Emails get lost or deleted. Magnetic tape decays….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6204D-CD62-2144-4DD7-00170464681E}"/>
              </a:ext>
            </a:extLst>
          </p:cNvPr>
          <p:cNvSpPr txBox="1"/>
          <p:nvPr/>
        </p:nvSpPr>
        <p:spPr>
          <a:xfrm>
            <a:off x="361950" y="2666632"/>
            <a:ext cx="8420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6. But total loss of memory is a loss of identity, as in Alzheimer’s patients. The same is true for the scientific community.  I commend the organizers for creating this series of talks.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5E2FB-DBB4-F72B-ED74-E46264E05F73}"/>
              </a:ext>
            </a:extLst>
          </p:cNvPr>
          <p:cNvSpPr txBox="1"/>
          <p:nvPr/>
        </p:nvSpPr>
        <p:spPr>
          <a:xfrm>
            <a:off x="444500" y="4924713"/>
            <a:ext cx="8420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660C64"/>
                </a:solidFill>
              </a:rPr>
              <a:t>7.  I thought it might be valuable to take a look backward </a:t>
            </a:r>
          </a:p>
          <a:p>
            <a:pPr algn="ctr"/>
            <a:r>
              <a:rPr lang="en-US" sz="2800" dirty="0">
                <a:solidFill>
                  <a:srgbClr val="660C64"/>
                </a:solidFill>
              </a:rPr>
              <a:t>and reflect on the road traveled. </a:t>
            </a:r>
          </a:p>
          <a:p>
            <a:pPr algn="ctr"/>
            <a:r>
              <a:rPr lang="en-US" sz="2800" dirty="0">
                <a:solidFill>
                  <a:srgbClr val="660C64"/>
                </a:solidFill>
              </a:rPr>
              <a:t>Thank you for providing this opportunity. </a:t>
            </a:r>
          </a:p>
        </p:txBody>
      </p:sp>
    </p:spTree>
    <p:extLst>
      <p:ext uri="{BB962C8B-B14F-4D97-AF65-F5344CB8AC3E}">
        <p14:creationId xmlns:p14="http://schemas.microsoft.com/office/powerpoint/2010/main" val="110232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C517C5-FD07-0997-DBC4-BFC79CD69F69}"/>
              </a:ext>
            </a:extLst>
          </p:cNvPr>
          <p:cNvSpPr txBox="1"/>
          <p:nvPr/>
        </p:nvSpPr>
        <p:spPr>
          <a:xfrm>
            <a:off x="1371600" y="12954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Three Roads To RCFT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84866-6257-48B7-911A-21C5822DFFF5}"/>
              </a:ext>
            </a:extLst>
          </p:cNvPr>
          <p:cNvSpPr txBox="1"/>
          <p:nvPr/>
        </p:nvSpPr>
        <p:spPr>
          <a:xfrm>
            <a:off x="781050" y="2971800"/>
            <a:ext cx="758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a.)  Friedan &amp; </a:t>
            </a:r>
            <a:r>
              <a:rPr lang="en-US" sz="3200" dirty="0" err="1"/>
              <a:t>Shenker</a:t>
            </a:r>
            <a:r>
              <a:rPr lang="en-US" sz="3200" dirty="0"/>
              <a:t>: Modular Geometry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2BAA6-36F3-4C26-7A26-E991C2736F79}"/>
              </a:ext>
            </a:extLst>
          </p:cNvPr>
          <p:cNvSpPr txBox="1"/>
          <p:nvPr/>
        </p:nvSpPr>
        <p:spPr>
          <a:xfrm>
            <a:off x="781050" y="3817203"/>
            <a:ext cx="758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b.)  Moore: Atkin-Lehner Symmetry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AD1CF-C2AE-325B-BDDE-A67A9C08C5F6}"/>
              </a:ext>
            </a:extLst>
          </p:cNvPr>
          <p:cNvSpPr txBox="1"/>
          <p:nvPr/>
        </p:nvSpPr>
        <p:spPr>
          <a:xfrm>
            <a:off x="228600" y="4662606"/>
            <a:ext cx="758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c.)  </a:t>
            </a:r>
            <a:r>
              <a:rPr lang="en-US" sz="3200" dirty="0" err="1"/>
              <a:t>Dijkgraaf-Verlinde-Verlinde</a:t>
            </a:r>
            <a:r>
              <a:rPr lang="en-US" sz="3200" dirty="0"/>
              <a:t> (DVV): </a:t>
            </a:r>
          </a:p>
          <a:p>
            <a:pPr algn="ctr"/>
            <a:r>
              <a:rPr lang="en-US" sz="3200" dirty="0"/>
              <a:t>c=1 classification and beyond </a:t>
            </a:r>
          </a:p>
        </p:txBody>
      </p:sp>
    </p:spTree>
    <p:extLst>
      <p:ext uri="{BB962C8B-B14F-4D97-AF65-F5344CB8AC3E}">
        <p14:creationId xmlns:p14="http://schemas.microsoft.com/office/powerpoint/2010/main" val="4267390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D1728-DB06-B0D3-0FE8-6CCE9C280C4D}"/>
              </a:ext>
            </a:extLst>
          </p:cNvPr>
          <p:cNvSpPr txBox="1"/>
          <p:nvPr/>
        </p:nvSpPr>
        <p:spPr>
          <a:xfrm>
            <a:off x="609600" y="10668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Friedan &amp; </a:t>
            </a:r>
            <a:r>
              <a:rPr lang="en-US" sz="4800" dirty="0" err="1"/>
              <a:t>Shenker</a:t>
            </a:r>
            <a:r>
              <a:rPr lang="en-US" sz="4800" dirty="0"/>
              <a:t> 1986-1987 </a:t>
            </a:r>
          </a:p>
        </p:txBody>
      </p:sp>
      <p:pic>
        <p:nvPicPr>
          <p:cNvPr id="2050" name="Picture 2" descr="Portrait of Stephen Shenker | Niels Bohr Library &amp; Archives">
            <a:extLst>
              <a:ext uri="{FF2B5EF4-FFF2-40B4-BE49-F238E27FC236}">
                <a16:creationId xmlns:a16="http://schemas.microsoft.com/office/drawing/2014/main" id="{F276E696-A891-FD79-DA97-3B3A29998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87" y="2209800"/>
            <a:ext cx="2842013" cy="361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iedan, Daniel H. : Photographic Archive : The University of Chicago">
            <a:extLst>
              <a:ext uri="{FF2B5EF4-FFF2-40B4-BE49-F238E27FC236}">
                <a16:creationId xmlns:a16="http://schemas.microsoft.com/office/drawing/2014/main" id="{BE5D5C46-F386-0E8A-CFDF-58DC47E64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88" y="2222500"/>
            <a:ext cx="2842013" cy="36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301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BC71A-9E09-A023-52AD-D7D9ECB0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8839200" cy="5447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2633B-F116-04B4-0342-E02370887727}"/>
              </a:ext>
            </a:extLst>
          </p:cNvPr>
          <p:cNvSpPr txBox="1"/>
          <p:nvPr/>
        </p:nvSpPr>
        <p:spPr>
          <a:xfrm>
            <a:off x="1047750" y="5811103"/>
            <a:ext cx="7048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The analytic geometry construction was a synthesis of BPZ and Cardy.  - Daniel Friedan, Sept. 2024</a:t>
            </a:r>
          </a:p>
        </p:txBody>
      </p:sp>
    </p:spTree>
    <p:extLst>
      <p:ext uri="{BB962C8B-B14F-4D97-AF65-F5344CB8AC3E}">
        <p14:creationId xmlns:p14="http://schemas.microsoft.com/office/powerpoint/2010/main" val="1053931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B2A2AA-8B80-9848-34BF-4027372AE8A2}"/>
              </a:ext>
            </a:extLst>
          </p:cNvPr>
          <p:cNvSpPr txBox="1"/>
          <p:nvPr/>
        </p:nvSpPr>
        <p:spPr>
          <a:xfrm>
            <a:off x="609600" y="1524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Conformal blocks are sections of </a:t>
            </a:r>
            <a:r>
              <a:rPr lang="en-US" sz="3200" dirty="0" err="1">
                <a:solidFill>
                  <a:srgbClr val="FF0000"/>
                </a:solidFill>
              </a:rPr>
              <a:t>projectively</a:t>
            </a:r>
            <a:r>
              <a:rPr lang="en-US" sz="3200" dirty="0">
                <a:solidFill>
                  <a:srgbClr val="FF0000"/>
                </a:solidFill>
              </a:rPr>
              <a:t> flat (infinite-dimensional) vector bundles over the moduli of curves.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D95ED3-E5A7-DCAA-0512-474818CBF298}"/>
                  </a:ext>
                </a:extLst>
              </p:cNvPr>
              <p:cNvSpPr txBox="1"/>
              <p:nvPr/>
            </p:nvSpPr>
            <p:spPr>
              <a:xfrm>
                <a:off x="323850" y="1968281"/>
                <a:ext cx="87249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0000FF"/>
                    </a:solidFill>
                  </a:rPr>
                  <a:t>Correlation functions for fixed moduli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</m:d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rgbClr val="0000FF"/>
                    </a:solidFill>
                  </a:rPr>
                  <a:t>are pairings with a metric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D95ED3-E5A7-DCAA-0512-474818CBF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1968281"/>
                <a:ext cx="8724900" cy="1077218"/>
              </a:xfrm>
              <a:prstGeom prst="rect">
                <a:avLst/>
              </a:prstGeom>
              <a:blipFill>
                <a:blip r:embed="rId3"/>
                <a:stretch>
                  <a:fillRect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BFEB530-DB5E-E36F-5C87-44FC1A10C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3195370"/>
            <a:ext cx="7965281" cy="763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84F963-682A-4555-7C9E-DE806648C56B}"/>
                  </a:ext>
                </a:extLst>
              </p:cNvPr>
              <p:cNvSpPr txBox="1"/>
              <p:nvPr/>
            </p:nvSpPr>
            <p:spPr>
              <a:xfrm>
                <a:off x="914400" y="5029200"/>
                <a:ext cx="6858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 label </a:t>
                </a:r>
                <a:r>
                  <a:rPr lang="en-US" sz="3200" dirty="0" err="1"/>
                  <a:t>Virasoro</a:t>
                </a:r>
                <a:r>
                  <a:rPr lang="en-US" sz="3200" dirty="0"/>
                  <a:t> conformal primaries: </a:t>
                </a:r>
              </a:p>
              <a:p>
                <a:pPr algn="ctr"/>
                <a:r>
                  <a:rPr lang="en-US" sz="3200" dirty="0"/>
                  <a:t>Generically sum is infinite-dimensional (but finite dimensional in the BPZ case)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84F963-682A-4555-7C9E-DE806648C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029200"/>
                <a:ext cx="6858000" cy="1569660"/>
              </a:xfrm>
              <a:prstGeom prst="rect">
                <a:avLst/>
              </a:prstGeom>
              <a:blipFill>
                <a:blip r:embed="rId5"/>
                <a:stretch>
                  <a:fillRect l="-533" t="-4669" r="-3111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0D22A14-910F-064C-D0CF-BD31CC466779}"/>
              </a:ext>
            </a:extLst>
          </p:cNvPr>
          <p:cNvSpPr txBox="1"/>
          <p:nvPr/>
        </p:nvSpPr>
        <p:spPr>
          <a:xfrm>
            <a:off x="1341040" y="404878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Moduli include positions of punctures. </a:t>
            </a:r>
          </a:p>
        </p:txBody>
      </p:sp>
    </p:spTree>
    <p:extLst>
      <p:ext uri="{BB962C8B-B14F-4D97-AF65-F5344CB8AC3E}">
        <p14:creationId xmlns:p14="http://schemas.microsoft.com/office/powerpoint/2010/main" val="25756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28D9A-3E6D-261E-0D1E-16041FD3C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399"/>
            <a:ext cx="9137724" cy="52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66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89BAC5-0536-E1D9-5960-83FBE3DAC7A2}"/>
              </a:ext>
            </a:extLst>
          </p:cNvPr>
          <p:cNvSpPr txBox="1"/>
          <p:nvPr/>
        </p:nvSpPr>
        <p:spPr>
          <a:xfrm>
            <a:off x="838200" y="160078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Friedan &amp; </a:t>
            </a:r>
            <a:r>
              <a:rPr lang="en-US" sz="4000" dirty="0" err="1"/>
              <a:t>Shenker</a:t>
            </a:r>
            <a:r>
              <a:rPr lang="en-US" sz="4000" dirty="0"/>
              <a:t>, unpublished, 1986-1987  speculating: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7775C-F531-4DD6-0FEF-6A0B9AA4E30F}"/>
              </a:ext>
            </a:extLst>
          </p:cNvPr>
          <p:cNvSpPr txBox="1"/>
          <p:nvPr/>
        </p:nvSpPr>
        <p:spPr>
          <a:xfrm>
            <a:off x="419100" y="1855604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Space of CFTS is an arithmetic  variety.  The  degenerate points are like the ``rational points’’ of this variety.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88AEF-FE6D-E0AC-9EF2-5FD546F6C910}"/>
              </a:ext>
            </a:extLst>
          </p:cNvPr>
          <p:cNvSpPr txBox="1"/>
          <p:nvPr/>
        </p:nvSpPr>
        <p:spPr>
          <a:xfrm>
            <a:off x="114300" y="3181798"/>
            <a:ext cx="8915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I remembered that Peter Freund was thinking about p-</a:t>
            </a:r>
            <a:r>
              <a:rPr lang="en-US" sz="2400" i="1" dirty="0" err="1">
                <a:solidFill>
                  <a:srgbClr val="FF0000"/>
                </a:solidFill>
              </a:rPr>
              <a:t>adic</a:t>
            </a:r>
            <a:r>
              <a:rPr lang="en-US" sz="2400" i="1" dirty="0">
                <a:solidFill>
                  <a:srgbClr val="FF0000"/>
                </a:solidFill>
              </a:rPr>
              <a:t> string theory in 1986-87.  His August 1987 paper cites private communication with </a:t>
            </a:r>
            <a:r>
              <a:rPr lang="en-US" sz="2400" i="1" dirty="0" err="1">
                <a:solidFill>
                  <a:srgbClr val="FF0000"/>
                </a:solidFill>
              </a:rPr>
              <a:t>Shenker</a:t>
            </a:r>
            <a:r>
              <a:rPr lang="en-US" sz="2400" i="1" dirty="0">
                <a:solidFill>
                  <a:srgbClr val="FF0000"/>
                </a:solidFill>
              </a:rPr>
              <a:t> and me on the subject.  This was the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idea of reducing a rational conformal field theory at each of the prime numbers to build a p-</a:t>
            </a:r>
            <a:r>
              <a:rPr lang="en-US" sz="2400" i="1" dirty="0" err="1">
                <a:solidFill>
                  <a:srgbClr val="FF0000"/>
                </a:solidFill>
              </a:rPr>
              <a:t>adic</a:t>
            </a:r>
            <a:r>
              <a:rPr lang="en-US" sz="2400" i="1" dirty="0">
                <a:solidFill>
                  <a:srgbClr val="FF0000"/>
                </a:solidFill>
              </a:rPr>
              <a:t> version.  - Daniel Friedan, Sept.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81390-1C7C-AA88-3972-CD22E68D3BC4}"/>
              </a:ext>
            </a:extLst>
          </p:cNvPr>
          <p:cNvSpPr txBox="1"/>
          <p:nvPr/>
        </p:nvSpPr>
        <p:spPr>
          <a:xfrm>
            <a:off x="1346200" y="5288340"/>
            <a:ext cx="6451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Most likely Daniel coined the term ``rational conformal field theory’’  </a:t>
            </a:r>
          </a:p>
          <a:p>
            <a:pPr algn="ctr"/>
            <a:r>
              <a:rPr lang="en-US" sz="3200" dirty="0"/>
              <a:t>in the 1986-1987 school year. </a:t>
            </a:r>
          </a:p>
        </p:txBody>
      </p:sp>
    </p:spTree>
    <p:extLst>
      <p:ext uri="{BB962C8B-B14F-4D97-AF65-F5344CB8AC3E}">
        <p14:creationId xmlns:p14="http://schemas.microsoft.com/office/powerpoint/2010/main" val="1798841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C43B0-A9A6-D739-96DB-C196DC5C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8356922" cy="2841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9ED94-C69A-0DFF-84DB-A1379D2E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2" y="3810000"/>
            <a:ext cx="8935656" cy="682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923ED-D2A0-9322-37F6-A8ACA82CC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0"/>
            <a:ext cx="7246832" cy="5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06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D1728-DB06-B0D3-0FE8-6CCE9C280C4D}"/>
              </a:ext>
            </a:extLst>
          </p:cNvPr>
          <p:cNvSpPr txBox="1"/>
          <p:nvPr/>
        </p:nvSpPr>
        <p:spPr>
          <a:xfrm>
            <a:off x="762000" y="496968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Atkin-Lehner Symmetry 1986-1987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1C1CD-9B3A-5476-BB62-E596368BE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6019800" cy="382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66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EB770-46ED-7AF2-84AA-B336E780C61B}"/>
              </a:ext>
            </a:extLst>
          </p:cNvPr>
          <p:cNvSpPr txBox="1"/>
          <p:nvPr/>
        </p:nvSpPr>
        <p:spPr>
          <a:xfrm>
            <a:off x="304800" y="0"/>
            <a:ext cx="8534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At Harvard/IAS in 1986-1987 I was interested in what string theory could say about the cosmological constant problem.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690BD8-F924-70C3-971B-C3D6423A7353}"/>
                  </a:ext>
                </a:extLst>
              </p:cNvPr>
              <p:cNvSpPr txBox="1"/>
              <p:nvPr/>
            </p:nvSpPr>
            <p:spPr>
              <a:xfrm>
                <a:off x="-215900" y="2026753"/>
                <a:ext cx="906780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DF09C7"/>
                    </a:solidFill>
                  </a:rPr>
                  <a:t>At the time, because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−120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3600" i="1" dirty="0">
                    <a:solidFill>
                      <a:srgbClr val="DF09C7"/>
                    </a:solidFill>
                  </a:rPr>
                  <a:t>in ``natural units’’ </a:t>
                </a:r>
                <a:r>
                  <a:rPr lang="en-US" sz="3600" dirty="0">
                    <a:solidFill>
                      <a:srgbClr val="DF09C7"/>
                    </a:solidFill>
                  </a:rPr>
                  <a:t>it was ``obvious’’ to most people that it is identically zero.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690BD8-F924-70C3-971B-C3D6423A7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900" y="2026753"/>
                <a:ext cx="9067800" cy="1754326"/>
              </a:xfrm>
              <a:prstGeom prst="rect">
                <a:avLst/>
              </a:prstGeom>
              <a:blipFill>
                <a:blip r:embed="rId2"/>
                <a:stretch>
                  <a:fillRect l="-134" t="-4861" r="-1009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361CDF0-D08A-B9C0-B907-9726B5448129}"/>
              </a:ext>
            </a:extLst>
          </p:cNvPr>
          <p:cNvSpPr txBox="1"/>
          <p:nvPr/>
        </p:nvSpPr>
        <p:spPr>
          <a:xfrm>
            <a:off x="152400" y="3764064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FF"/>
                </a:solidFill>
              </a:rPr>
              <a:t>Crossing the street at Harvard Square with Steve Weinberg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BA248-5F3D-0C6B-41E0-B11D5ADD458C}"/>
              </a:ext>
            </a:extLst>
          </p:cNvPr>
          <p:cNvSpPr txBox="1"/>
          <p:nvPr/>
        </p:nvSpPr>
        <p:spPr>
          <a:xfrm>
            <a:off x="-228600" y="5029200"/>
            <a:ext cx="952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In string theory the (perturbative approx. to the )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</a:rPr>
              <a:t>cosmological constant is the partition function summed on genus g surfaces.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A8F79B-B8C4-AB31-813F-6B317CE4D90D}"/>
                  </a:ext>
                </a:extLst>
              </p:cNvPr>
              <p:cNvSpPr txBox="1"/>
              <p:nvPr/>
            </p:nvSpPr>
            <p:spPr>
              <a:xfrm>
                <a:off x="571500" y="4427409"/>
                <a:ext cx="822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(Measured value ≅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−122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in Planck units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≅ 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0.008 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𝑒𝑉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) 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A8F79B-B8C4-AB31-813F-6B317CE4D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4427409"/>
                <a:ext cx="8229600" cy="461665"/>
              </a:xfrm>
              <a:prstGeom prst="rect">
                <a:avLst/>
              </a:prstGeom>
              <a:blipFill>
                <a:blip r:embed="rId3"/>
                <a:stretch>
                  <a:fillRect l="-1185" t="-1315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1DC54-556F-3EAB-0E0B-75BFCF558A30}"/>
                  </a:ext>
                </a:extLst>
              </p:cNvPr>
              <p:cNvSpPr txBox="1"/>
              <p:nvPr/>
            </p:nvSpPr>
            <p:spPr>
              <a:xfrm>
                <a:off x="241300" y="4469713"/>
                <a:ext cx="86106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0000FF"/>
                    </a:solidFill>
                  </a:rPr>
                  <a:t>Maybe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=⟨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 = 0  because of a </a:t>
                </a:r>
              </a:p>
              <a:p>
                <a:pPr algn="ctr"/>
                <a:r>
                  <a:rPr lang="en-US" sz="4000" dirty="0">
                    <a:solidFill>
                      <a:srgbClr val="0000FF"/>
                    </a:solidFill>
                  </a:rPr>
                  <a:t>selection rule due to a symmetry?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1DC54-556F-3EAB-0E0B-75BFCF558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" y="4469713"/>
                <a:ext cx="8610600" cy="1323439"/>
              </a:xfrm>
              <a:prstGeom prst="rect">
                <a:avLst/>
              </a:prstGeom>
              <a:blipFill>
                <a:blip r:embed="rId2"/>
                <a:stretch>
                  <a:fillRect t="-8295" r="-1062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828A69D-13F8-6449-843C-4F901F4C32EF}"/>
              </a:ext>
            </a:extLst>
          </p:cNvPr>
          <p:cNvSpPr txBox="1"/>
          <p:nvPr/>
        </p:nvSpPr>
        <p:spPr>
          <a:xfrm>
            <a:off x="177800" y="317419"/>
            <a:ext cx="829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Heterotic string vacuum amplitude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</a:rPr>
              <a:t>  (</a:t>
            </a:r>
            <a:r>
              <a:rPr lang="en-US" sz="3600" dirty="0" err="1">
                <a:solidFill>
                  <a:srgbClr val="7030A0"/>
                </a:solidFill>
              </a:rPr>
              <a:t>Belavin</a:t>
            </a:r>
            <a:r>
              <a:rPr lang="en-US" sz="3600" dirty="0">
                <a:solidFill>
                  <a:srgbClr val="7030A0"/>
                </a:solidFill>
              </a:rPr>
              <a:t> &amp; </a:t>
            </a:r>
            <a:r>
              <a:rPr lang="en-US" sz="3600" dirty="0" err="1">
                <a:solidFill>
                  <a:srgbClr val="7030A0"/>
                </a:solidFill>
              </a:rPr>
              <a:t>Knizhnik</a:t>
            </a:r>
            <a:r>
              <a:rPr lang="en-US" sz="3600" dirty="0">
                <a:solidFill>
                  <a:srgbClr val="7030A0"/>
                </a:solidFill>
              </a:rPr>
              <a:t>; Friedan &amp; </a:t>
            </a:r>
            <a:r>
              <a:rPr lang="en-US" sz="3600" dirty="0" err="1">
                <a:solidFill>
                  <a:srgbClr val="7030A0"/>
                </a:solidFill>
              </a:rPr>
              <a:t>Shenker</a:t>
            </a:r>
            <a:r>
              <a:rPr lang="en-US" sz="3600" dirty="0">
                <a:solidFill>
                  <a:srgbClr val="7030A0"/>
                </a:solidFill>
              </a:rPr>
              <a:t>):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747154-4011-0DC5-BE3C-66EBFA1BC733}"/>
                  </a:ext>
                </a:extLst>
              </p:cNvPr>
              <p:cNvSpPr txBox="1"/>
              <p:nvPr/>
            </p:nvSpPr>
            <p:spPr>
              <a:xfrm>
                <a:off x="177800" y="1996781"/>
                <a:ext cx="40576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747154-4011-0DC5-BE3C-66EBFA1BC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00" y="1996781"/>
                <a:ext cx="405765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FD5B1C-4FB6-6115-BAE1-ABD539DC48F3}"/>
                  </a:ext>
                </a:extLst>
              </p:cNvPr>
              <p:cNvSpPr txBox="1"/>
              <p:nvPr/>
            </p:nvSpPr>
            <p:spPr>
              <a:xfrm>
                <a:off x="4235450" y="1996781"/>
                <a:ext cx="4419600" cy="731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𝒱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FD5B1C-4FB6-6115-BAE1-ABD539DC4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1996781"/>
                <a:ext cx="4419600" cy="7311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Free Stock Photo of Lightbulb with idea concept icon | Download Free Images  and Free Illustrations">
            <a:extLst>
              <a:ext uri="{FF2B5EF4-FFF2-40B4-BE49-F238E27FC236}">
                <a16:creationId xmlns:a16="http://schemas.microsoft.com/office/drawing/2014/main" id="{CB4C90D4-1FB1-50C9-957F-CBF5A29EE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75" y="3082422"/>
            <a:ext cx="980325" cy="100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11151" y="734608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1151" y="583579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MTC &amp; </a:t>
            </a:r>
            <a:r>
              <a:rPr lang="en-US" sz="2800" dirty="0" err="1"/>
              <a:t>Anyons</a:t>
            </a:r>
            <a:r>
              <a:rPr lang="en-US" sz="2800" dirty="0"/>
              <a:t>: August 1989 – November 1989</a:t>
            </a:r>
          </a:p>
        </p:txBody>
      </p:sp>
      <p:sp>
        <p:nvSpPr>
          <p:cNvPr id="21" name="Oval 20"/>
          <p:cNvSpPr/>
          <p:nvPr/>
        </p:nvSpPr>
        <p:spPr>
          <a:xfrm>
            <a:off x="101784" y="73460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6200" y="183555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200" y="282671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1968" y="388035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1151" y="2747498"/>
            <a:ext cx="75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Princeton: Fall 1987- January 1988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1151" y="384734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Braiding &amp; Fusion &amp; S &amp; T: Moore &amp; </a:t>
            </a:r>
            <a:r>
              <a:rPr lang="en-US" sz="2800" dirty="0" err="1"/>
              <a:t>Seiberg</a:t>
            </a:r>
            <a:r>
              <a:rPr lang="en-US" sz="2800" dirty="0"/>
              <a:t> Spring 1988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451" y="750272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Prehistory: A. 2dCFT and B. String Theory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451" y="1802544"/>
            <a:ext cx="830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Three Roads To RCFT:  1986-1987</a:t>
            </a:r>
          </a:p>
        </p:txBody>
      </p:sp>
      <p:sp>
        <p:nvSpPr>
          <p:cNvPr id="4" name="Oval 3"/>
          <p:cNvSpPr/>
          <p:nvPr/>
        </p:nvSpPr>
        <p:spPr>
          <a:xfrm>
            <a:off x="101784" y="4847186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B532F7-0A21-1650-1C6A-55595F63F67F}"/>
              </a:ext>
            </a:extLst>
          </p:cNvPr>
          <p:cNvSpPr/>
          <p:nvPr/>
        </p:nvSpPr>
        <p:spPr>
          <a:xfrm>
            <a:off x="101784" y="5835793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AC918-F124-1664-B96E-C33FC8BD0517}"/>
              </a:ext>
            </a:extLst>
          </p:cNvPr>
          <p:cNvSpPr txBox="1"/>
          <p:nvPr/>
        </p:nvSpPr>
        <p:spPr>
          <a:xfrm>
            <a:off x="898451" y="4841567"/>
            <a:ext cx="717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Chern</a:t>
            </a:r>
            <a:r>
              <a:rPr lang="en-US" sz="2800" dirty="0"/>
              <a:t>-Simons Theory: July 1988- July 1989</a:t>
            </a:r>
          </a:p>
        </p:txBody>
      </p:sp>
    </p:spTree>
    <p:extLst>
      <p:ext uri="{BB962C8B-B14F-4D97-AF65-F5344CB8AC3E}">
        <p14:creationId xmlns:p14="http://schemas.microsoft.com/office/powerpoint/2010/main" val="2342811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hoto">
            <a:extLst>
              <a:ext uri="{FF2B5EF4-FFF2-40B4-BE49-F238E27FC236}">
                <a16:creationId xmlns:a16="http://schemas.microsoft.com/office/drawing/2014/main" id="{3109B074-246E-C038-BB9C-9849A9DB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25400"/>
            <a:ext cx="5486400" cy="413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0800C-A451-8500-09A7-779F8C000AB8}"/>
              </a:ext>
            </a:extLst>
          </p:cNvPr>
          <p:cNvSpPr txBox="1"/>
          <p:nvPr/>
        </p:nvSpPr>
        <p:spPr>
          <a:xfrm>
            <a:off x="0" y="4572000"/>
            <a:ext cx="8953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Discussion with Pierre </a:t>
            </a:r>
            <a:r>
              <a:rPr lang="en-US" sz="4000" dirty="0" err="1"/>
              <a:t>Deligne</a:t>
            </a:r>
            <a:r>
              <a:rPr lang="en-US" sz="4000" dirty="0"/>
              <a:t> at </a:t>
            </a:r>
          </a:p>
          <a:p>
            <a:pPr algn="ctr"/>
            <a:r>
              <a:rPr lang="en-US" sz="4000" dirty="0"/>
              <a:t>IAS tea time about symmetries of moduli spaces:  Atkin-Lehner symmetry. </a:t>
            </a:r>
          </a:p>
        </p:txBody>
      </p:sp>
    </p:spTree>
    <p:extLst>
      <p:ext uri="{BB962C8B-B14F-4D97-AF65-F5344CB8AC3E}">
        <p14:creationId xmlns:p14="http://schemas.microsoft.com/office/powerpoint/2010/main" val="4199493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B90C6-6221-1DCA-0B72-00ED373E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80" y="542522"/>
            <a:ext cx="5115639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6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53FC46-1927-FB41-A373-288CF6B6400C}"/>
              </a:ext>
            </a:extLst>
          </p:cNvPr>
          <p:cNvSpPr txBox="1"/>
          <p:nvPr/>
        </p:nvSpPr>
        <p:spPr>
          <a:xfrm>
            <a:off x="685800" y="833977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2DE647-3121-3301-D52C-1FA568DFE326}"/>
                  </a:ext>
                </a:extLst>
              </p:cNvPr>
              <p:cNvSpPr txBox="1"/>
              <p:nvPr/>
            </p:nvSpPr>
            <p:spPr>
              <a:xfrm>
                <a:off x="825500" y="4800600"/>
                <a:ext cx="7162800" cy="1650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2DE647-3121-3301-D52C-1FA568DFE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00" y="4800600"/>
                <a:ext cx="7162800" cy="16500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D7EA3C-6678-2C4F-B7CB-076160233EF6}"/>
                  </a:ext>
                </a:extLst>
              </p:cNvPr>
              <p:cNvSpPr txBox="1"/>
              <p:nvPr/>
            </p:nvSpPr>
            <p:spPr>
              <a:xfrm>
                <a:off x="711200" y="125257"/>
                <a:ext cx="7391400" cy="1284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𝑉𝑎𝑐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D7EA3C-6678-2C4F-B7CB-076160233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0" y="125257"/>
                <a:ext cx="7391400" cy="1284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E94CDF-03BD-92E1-5670-5FB20D53DDE2}"/>
                  </a:ext>
                </a:extLst>
              </p:cNvPr>
              <p:cNvSpPr txBox="1"/>
              <p:nvPr/>
            </p:nvSpPr>
            <p:spPr>
              <a:xfrm>
                <a:off x="444500" y="1376940"/>
                <a:ext cx="79248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𝑃𝑆𝐿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∐"/>
                          <m:supHide m:val="on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lit/>
                            </m:r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E94CDF-03BD-92E1-5670-5FB20D53D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0" y="1376940"/>
                <a:ext cx="7924800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C12F98-7CC6-B862-3492-072745A1F150}"/>
                  </a:ext>
                </a:extLst>
              </p:cNvPr>
              <p:cNvSpPr txBox="1"/>
              <p:nvPr/>
            </p:nvSpPr>
            <p:spPr>
              <a:xfrm>
                <a:off x="0" y="2409659"/>
                <a:ext cx="891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7030A0"/>
                    </a:solidFill>
                  </a:rPr>
                  <a:t>Letting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be a basis for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transforms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C12F98-7CC6-B862-3492-072745A1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09659"/>
                <a:ext cx="8915400" cy="1200329"/>
              </a:xfrm>
              <a:prstGeom prst="rect">
                <a:avLst/>
              </a:prstGeom>
              <a:blipFill>
                <a:blip r:embed="rId5"/>
                <a:stretch>
                  <a:fillRect l="-2051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4442AD-30F6-501E-8CE3-3C6FD5FEC84A}"/>
                  </a:ext>
                </a:extLst>
              </p:cNvPr>
              <p:cNvSpPr txBox="1"/>
              <p:nvPr/>
            </p:nvSpPr>
            <p:spPr>
              <a:xfrm>
                <a:off x="2425700" y="3315607"/>
                <a:ext cx="5562600" cy="1293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4442AD-30F6-501E-8CE3-3C6FD5FEC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700" y="3315607"/>
                <a:ext cx="5562600" cy="12938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1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0F51E-80BF-D590-26DC-2C8F55D178EF}"/>
                  </a:ext>
                </a:extLst>
              </p:cNvPr>
              <p:cNvSpPr txBox="1"/>
              <p:nvPr/>
            </p:nvSpPr>
            <p:spPr>
              <a:xfrm>
                <a:off x="76200" y="1600200"/>
                <a:ext cx="967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First example: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compactification of heterotic string.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0F51E-80BF-D590-26DC-2C8F55D17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600200"/>
                <a:ext cx="9677400" cy="584775"/>
              </a:xfrm>
              <a:prstGeom prst="rect">
                <a:avLst/>
              </a:prstGeom>
              <a:blipFill>
                <a:blip r:embed="rId2"/>
                <a:stretch>
                  <a:fillRect l="-1638" t="-12632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499D1A-3BD9-D912-1881-DE063C1E8DFC}"/>
                  </a:ext>
                </a:extLst>
              </p:cNvPr>
              <p:cNvSpPr txBox="1"/>
              <p:nvPr/>
            </p:nvSpPr>
            <p:spPr>
              <a:xfrm>
                <a:off x="800100" y="3429000"/>
                <a:ext cx="7543800" cy="1542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𝐼𝑚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𝐿𝑒𝑒𝑐h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  =0 </m:t>
                          </m:r>
                        </m:e>
                      </m:nary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499D1A-3BD9-D912-1881-DE063C1E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3429000"/>
                <a:ext cx="7543800" cy="15421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5E2A9B-C5B9-E8AE-2A82-FDBF869D1591}"/>
                  </a:ext>
                </a:extLst>
              </p:cNvPr>
              <p:cNvSpPr txBox="1"/>
              <p:nvPr/>
            </p:nvSpPr>
            <p:spPr>
              <a:xfrm>
                <a:off x="88900" y="5486400"/>
                <a:ext cx="9220199" cy="1140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(Later pointed out to be an easy consequence of integration by parts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∼ 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𝐼𝑚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/>
                  <a:t>.)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5E2A9B-C5B9-E8AE-2A82-FDBF869D1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0" y="5486400"/>
                <a:ext cx="9220199" cy="1140633"/>
              </a:xfrm>
              <a:prstGeom prst="rect">
                <a:avLst/>
              </a:prstGeom>
              <a:blipFill>
                <a:blip r:embed="rId4"/>
                <a:stretch>
                  <a:fillRect t="-6952" b="-14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9E08A7A-FE1A-B527-F0C3-67DDC44CC933}"/>
              </a:ext>
            </a:extLst>
          </p:cNvPr>
          <p:cNvSpPr txBox="1"/>
          <p:nvPr/>
        </p:nvSpPr>
        <p:spPr>
          <a:xfrm>
            <a:off x="0" y="460057"/>
            <a:ext cx="9525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Use asymmetric orbifolds of </a:t>
            </a:r>
            <a:r>
              <a:rPr lang="en-US" sz="3200" dirty="0" err="1"/>
              <a:t>Narain</a:t>
            </a:r>
            <a:r>
              <a:rPr lang="en-US" sz="3200" dirty="0"/>
              <a:t> compactifications.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96D5D1-CF0C-6D8A-855A-A4F98DC9851B}"/>
              </a:ext>
            </a:extLst>
          </p:cNvPr>
          <p:cNvSpPr txBox="1"/>
          <p:nvPr/>
        </p:nvSpPr>
        <p:spPr>
          <a:xfrm>
            <a:off x="2279650" y="2594163"/>
            <a:ext cx="4965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Amazing cancellation: </a:t>
            </a:r>
          </a:p>
        </p:txBody>
      </p:sp>
    </p:spTree>
    <p:extLst>
      <p:ext uri="{BB962C8B-B14F-4D97-AF65-F5344CB8AC3E}">
        <p14:creationId xmlns:p14="http://schemas.microsoft.com/office/powerpoint/2010/main" val="13140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F0B24B-A735-D2DA-2EF7-21882F0D1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48" y="338559"/>
            <a:ext cx="7176304" cy="61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95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DDABBF-372D-5953-1409-847DFEB9ED2E}"/>
              </a:ext>
            </a:extLst>
          </p:cNvPr>
          <p:cNvSpPr txBox="1"/>
          <p:nvPr/>
        </p:nvSpPr>
        <p:spPr>
          <a:xfrm>
            <a:off x="247650" y="914400"/>
            <a:ext cx="864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I spent a lot of time, with very limited success,  trying to make models.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81BDAD-F238-20F3-DC7D-2F0D09EFB9BE}"/>
              </a:ext>
            </a:extLst>
          </p:cNvPr>
          <p:cNvSpPr txBox="1"/>
          <p:nvPr/>
        </p:nvSpPr>
        <p:spPr>
          <a:xfrm>
            <a:off x="0" y="3200400"/>
            <a:ext cx="8896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I decided to focus on what kind of CFT’s give partition functions which are finite sums of holomorphic times antiholomorphic functions of moduli </a:t>
            </a:r>
          </a:p>
        </p:txBody>
      </p:sp>
    </p:spTree>
    <p:extLst>
      <p:ext uri="{BB962C8B-B14F-4D97-AF65-F5344CB8AC3E}">
        <p14:creationId xmlns:p14="http://schemas.microsoft.com/office/powerpoint/2010/main" val="86236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07074-B6DF-EA80-B50E-BC5D9208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9"/>
            <a:ext cx="8915400" cy="59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7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0702E-46AF-D28E-CD96-596A00F12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228600"/>
            <a:ext cx="8749147" cy="5178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B3F25-679C-B403-9876-6B9D78D45260}"/>
              </a:ext>
            </a:extLst>
          </p:cNvPr>
          <p:cNvSpPr txBox="1"/>
          <p:nvPr/>
        </p:nvSpPr>
        <p:spPr>
          <a:xfrm>
            <a:off x="152401" y="5559866"/>
            <a:ext cx="8622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DF09C7"/>
                </a:solidFill>
              </a:rPr>
              <a:t>Probably the first mention of</a:t>
            </a:r>
          </a:p>
          <a:p>
            <a:pPr algn="ctr"/>
            <a:r>
              <a:rPr lang="en-US" sz="3600" dirty="0">
                <a:solidFill>
                  <a:srgbClr val="DF09C7"/>
                </a:solidFill>
              </a:rPr>
              <a:t> ``rational conformal field theories’’ in print. </a:t>
            </a:r>
          </a:p>
        </p:txBody>
      </p:sp>
    </p:spTree>
    <p:extLst>
      <p:ext uri="{BB962C8B-B14F-4D97-AF65-F5344CB8AC3E}">
        <p14:creationId xmlns:p14="http://schemas.microsoft.com/office/powerpoint/2010/main" val="2199099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DF38EF-5FF2-D086-2955-D963E78F1972}"/>
              </a:ext>
            </a:extLst>
          </p:cNvPr>
          <p:cNvSpPr txBox="1"/>
          <p:nvPr/>
        </p:nvSpPr>
        <p:spPr>
          <a:xfrm>
            <a:off x="381000" y="4572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The Road from Utrecht</a:t>
            </a:r>
          </a:p>
        </p:txBody>
      </p:sp>
      <p:pic>
        <p:nvPicPr>
          <p:cNvPr id="4" name="Picture 3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38C678CC-53B8-2BCE-5B0D-50B83B7C5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828800"/>
            <a:ext cx="699116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94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18BCE8-BB25-64C0-2230-9EA1A2355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03" y="2667000"/>
            <a:ext cx="3842795" cy="437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235E2-8808-43D5-B530-0BBDD13C1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602" y="-762000"/>
            <a:ext cx="4522398" cy="7391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25267A-063B-FD91-4C7A-9AD0DD759301}"/>
              </a:ext>
            </a:extLst>
          </p:cNvPr>
          <p:cNvSpPr txBox="1"/>
          <p:nvPr/>
        </p:nvSpPr>
        <p:spPr>
          <a:xfrm>
            <a:off x="990600" y="2032906"/>
            <a:ext cx="384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July 14-30, 1987</a:t>
            </a:r>
          </a:p>
        </p:txBody>
      </p:sp>
      <p:pic>
        <p:nvPicPr>
          <p:cNvPr id="3074" name="Picture 2" descr="Venue | SPIDI23 - May 7-13, 2023">
            <a:extLst>
              <a:ext uri="{FF2B5EF4-FFF2-40B4-BE49-F238E27FC236}">
                <a16:creationId xmlns:a16="http://schemas.microsoft.com/office/drawing/2014/main" id="{BDB78AE5-8436-21FA-5483-92420120A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6158302" cy="203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62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E1E9F-BF56-5DBE-4262-4870CF043151}"/>
              </a:ext>
            </a:extLst>
          </p:cNvPr>
          <p:cNvSpPr txBox="1"/>
          <p:nvPr/>
        </p:nvSpPr>
        <p:spPr>
          <a:xfrm>
            <a:off x="1219200" y="297180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Friedan’s thesis </a:t>
            </a:r>
          </a:p>
          <a:p>
            <a:r>
              <a:rPr lang="en-US" sz="3600" dirty="0"/>
              <a:t>2. Minimal Models: BPZ: 1983</a:t>
            </a:r>
          </a:p>
          <a:p>
            <a:r>
              <a:rPr lang="en-US" sz="3600" dirty="0"/>
              <a:t>3. WZW model </a:t>
            </a:r>
          </a:p>
          <a:p>
            <a:r>
              <a:rPr lang="en-US" sz="3600" dirty="0"/>
              <a:t>4. Modular invariance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9F3242-2746-E863-B188-C7429B754E36}"/>
              </a:ext>
            </a:extLst>
          </p:cNvPr>
          <p:cNvSpPr txBox="1"/>
          <p:nvPr/>
        </p:nvSpPr>
        <p:spPr>
          <a:xfrm>
            <a:off x="1181100" y="4572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Prehistory A: 2dCFT 1980-1986</a:t>
            </a:r>
          </a:p>
        </p:txBody>
      </p:sp>
    </p:spTree>
    <p:extLst>
      <p:ext uri="{BB962C8B-B14F-4D97-AF65-F5344CB8AC3E}">
        <p14:creationId xmlns:p14="http://schemas.microsoft.com/office/powerpoint/2010/main" val="3594814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52DEC-82AA-98A9-68EC-A19AF3DCA68B}"/>
              </a:ext>
            </a:extLst>
          </p:cNvPr>
          <p:cNvSpPr txBox="1"/>
          <p:nvPr/>
        </p:nvSpPr>
        <p:spPr>
          <a:xfrm>
            <a:off x="133350" y="152400"/>
            <a:ext cx="88773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As you remember, when we first met at </a:t>
            </a:r>
            <a:r>
              <a:rPr lang="en-US" sz="2400" i="1" dirty="0" err="1">
                <a:solidFill>
                  <a:srgbClr val="FF0000"/>
                </a:solidFill>
              </a:rPr>
              <a:t>Cargese</a:t>
            </a:r>
            <a:r>
              <a:rPr lang="en-US" sz="2400" i="1" dirty="0">
                <a:solidFill>
                  <a:srgbClr val="FF0000"/>
                </a:solidFill>
              </a:rPr>
              <a:t> 1987, I was working with Herman and </a:t>
            </a:r>
            <a:r>
              <a:rPr lang="en-US" sz="2400" i="1" dirty="0" err="1">
                <a:solidFill>
                  <a:srgbClr val="FF0000"/>
                </a:solidFill>
              </a:rPr>
              <a:t>Robbert</a:t>
            </a:r>
            <a:r>
              <a:rPr lang="en-US" sz="2400" i="1" dirty="0">
                <a:solidFill>
                  <a:srgbClr val="FF0000"/>
                </a:solidFill>
              </a:rPr>
              <a:t> on c=1 CFT’s. This is also where I learned about the isolated c=1 models of Paul </a:t>
            </a:r>
            <a:r>
              <a:rPr lang="en-US" sz="2400" i="1" dirty="0" err="1">
                <a:solidFill>
                  <a:srgbClr val="FF0000"/>
                </a:solidFill>
              </a:rPr>
              <a:t>Ginsparg</a:t>
            </a:r>
            <a:r>
              <a:rPr lang="en-US" sz="2400" i="1" dirty="0">
                <a:solidFill>
                  <a:srgbClr val="FF0000"/>
                </a:solidFill>
              </a:rPr>
              <a:t>. 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Other subjects that were covered at that school were orbifolds etc.  I was very much influenced by the work of Dan Friedan and Steve </a:t>
            </a:r>
            <a:r>
              <a:rPr lang="en-US" sz="2400" i="1" dirty="0" err="1">
                <a:solidFill>
                  <a:srgbClr val="FF0000"/>
                </a:solidFill>
              </a:rPr>
              <a:t>Shenker</a:t>
            </a:r>
            <a:r>
              <a:rPr lang="en-US" sz="2400" i="1" dirty="0">
                <a:solidFill>
                  <a:srgbClr val="FF0000"/>
                </a:solidFill>
              </a:rPr>
              <a:t> (especially their paper 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on the analytic geometry of CFT)</a:t>
            </a:r>
            <a:r>
              <a:rPr lang="en-US" sz="2400" i="1" dirty="0">
                <a:solidFill>
                  <a:srgbClr val="FF0000"/>
                </a:solidFill>
              </a:rPr>
              <a:t>, but also by all the developments related to the classification of modular invariants for minimal models and WZW models. People were also already thinking about extensions of the </a:t>
            </a:r>
            <a:r>
              <a:rPr lang="en-US" sz="2400" i="1" dirty="0" err="1">
                <a:solidFill>
                  <a:srgbClr val="FF0000"/>
                </a:solidFill>
              </a:rPr>
              <a:t>Virasoro</a:t>
            </a:r>
            <a:r>
              <a:rPr lang="en-US" sz="2400" i="1" dirty="0">
                <a:solidFill>
                  <a:srgbClr val="FF0000"/>
                </a:solidFill>
              </a:rPr>
              <a:t> algebra, such as W-algebras (e.g. by </a:t>
            </a:r>
            <a:r>
              <a:rPr lang="en-US" sz="2400" i="1" dirty="0" err="1">
                <a:solidFill>
                  <a:srgbClr val="FF0000"/>
                </a:solidFill>
              </a:rPr>
              <a:t>Kareljan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Schoutens</a:t>
            </a:r>
            <a:r>
              <a:rPr lang="en-US" sz="2400" i="1" dirty="0">
                <a:solidFill>
                  <a:srgbClr val="FF0000"/>
                </a:solidFill>
              </a:rPr>
              <a:t> who was also at Utrecht). In the c=1 case we knew that rational radii were special and have an enlarged algebra .I think the relationship with theta functions and </a:t>
            </a:r>
            <a:r>
              <a:rPr lang="en-US" sz="2400" i="1" dirty="0" err="1">
                <a:solidFill>
                  <a:srgbClr val="FF0000"/>
                </a:solidFill>
              </a:rPr>
              <a:t>bosonization</a:t>
            </a:r>
            <a:r>
              <a:rPr lang="en-US" sz="2400" i="1" dirty="0">
                <a:solidFill>
                  <a:srgbClr val="FF0000"/>
                </a:solidFill>
              </a:rPr>
              <a:t> of fermions also made clear that there was something special about rational models. </a:t>
            </a:r>
          </a:p>
          <a:p>
            <a:r>
              <a:rPr lang="en-US" sz="2400" i="1" dirty="0">
                <a:solidFill>
                  <a:srgbClr val="FF0000"/>
                </a:solidFill>
                <a:effectLst/>
              </a:rPr>
              <a:t>In my recollection the concept of RCFT was natural consequence of the work of Dan and Steve, and I think Dan may have been the first to use this term.   -   Erik </a:t>
            </a:r>
            <a:r>
              <a:rPr lang="en-US" sz="2400" i="1" dirty="0" err="1">
                <a:solidFill>
                  <a:srgbClr val="FF0000"/>
                </a:solidFill>
                <a:effectLst/>
              </a:rPr>
              <a:t>Verlinde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,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972577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1023A-AEC0-032B-B59E-97D20393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4" y="228600"/>
            <a:ext cx="8860766" cy="64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09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8DCB1-CF98-46A2-2828-CB33241D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639"/>
            <a:ext cx="9169786" cy="57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83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E1E9F-BF56-5DBE-4262-4870CF043151}"/>
              </a:ext>
            </a:extLst>
          </p:cNvPr>
          <p:cNvSpPr txBox="1"/>
          <p:nvPr/>
        </p:nvSpPr>
        <p:spPr>
          <a:xfrm>
            <a:off x="-190500" y="1674674"/>
            <a:ext cx="952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Extended chiral algebra (holomorphic VOA) with finitely many (highest weight) representations.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53495-25E4-0672-CA62-237B6FA7A6B2}"/>
              </a:ext>
            </a:extLst>
          </p:cNvPr>
          <p:cNvSpPr txBox="1"/>
          <p:nvPr/>
        </p:nvSpPr>
        <p:spPr>
          <a:xfrm>
            <a:off x="381000" y="4343400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 germ of the idea is already in the </a:t>
            </a:r>
          </a:p>
          <a:p>
            <a:pPr algn="ctr"/>
            <a:r>
              <a:rPr lang="en-US" sz="3600" dirty="0"/>
              <a:t>DVV </a:t>
            </a:r>
            <a:r>
              <a:rPr lang="en-US" sz="3600" dirty="0" err="1"/>
              <a:t>Cargese</a:t>
            </a:r>
            <a:r>
              <a:rPr lang="en-US" sz="3600" dirty="0"/>
              <a:t> paper: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3A61D-94E8-1A14-EC47-A990F4C013E0}"/>
              </a:ext>
            </a:extLst>
          </p:cNvPr>
          <p:cNvSpPr txBox="1"/>
          <p:nvPr/>
        </p:nvSpPr>
        <p:spPr>
          <a:xfrm>
            <a:off x="762000" y="939225"/>
            <a:ext cx="716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Erik’s definition: Close to the modern one</a:t>
            </a:r>
          </a:p>
        </p:txBody>
      </p:sp>
    </p:spTree>
    <p:extLst>
      <p:ext uri="{BB962C8B-B14F-4D97-AF65-F5344CB8AC3E}">
        <p14:creationId xmlns:p14="http://schemas.microsoft.com/office/powerpoint/2010/main" val="21418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E132F-61B1-96D1-8D33-359E82FA4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0891"/>
            <a:ext cx="7391399" cy="68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74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5D3E18-F302-439E-0878-5D25FAD58F68}"/>
              </a:ext>
            </a:extLst>
          </p:cNvPr>
          <p:cNvSpPr txBox="1"/>
          <p:nvPr/>
        </p:nvSpPr>
        <p:spPr>
          <a:xfrm>
            <a:off x="1295400" y="3075057"/>
            <a:ext cx="6553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We’ll return to Erik’s paper (from March 1988) </a:t>
            </a:r>
          </a:p>
        </p:txBody>
      </p:sp>
    </p:spTree>
    <p:extLst>
      <p:ext uri="{BB962C8B-B14F-4D97-AF65-F5344CB8AC3E}">
        <p14:creationId xmlns:p14="http://schemas.microsoft.com/office/powerpoint/2010/main" val="4247388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3051" y="2774200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1151" y="583579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MTC &amp; </a:t>
            </a:r>
            <a:r>
              <a:rPr lang="en-US" sz="2800" dirty="0" err="1"/>
              <a:t>Anyons</a:t>
            </a:r>
            <a:r>
              <a:rPr lang="en-US" sz="2800" dirty="0"/>
              <a:t>: August 1989 – November 1989</a:t>
            </a:r>
          </a:p>
        </p:txBody>
      </p:sp>
      <p:sp>
        <p:nvSpPr>
          <p:cNvPr id="21" name="Oval 20"/>
          <p:cNvSpPr/>
          <p:nvPr/>
        </p:nvSpPr>
        <p:spPr>
          <a:xfrm>
            <a:off x="101784" y="73460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6200" y="183555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200" y="282671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1968" y="388035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1151" y="2747498"/>
            <a:ext cx="75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Princeton: Fall 1987- January 1988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1151" y="384734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Braiding &amp; Fusion &amp; S &amp; T: Moore &amp; </a:t>
            </a:r>
            <a:r>
              <a:rPr lang="en-US" sz="2800" dirty="0" err="1"/>
              <a:t>Seiberg</a:t>
            </a:r>
            <a:r>
              <a:rPr lang="en-US" sz="2800" dirty="0"/>
              <a:t> Spring 1988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3851" y="668588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Prehistory: A. 2dCFT and B. String Theory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051" y="1802544"/>
            <a:ext cx="830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Three Roads To RCFT:  1986-1987</a:t>
            </a:r>
          </a:p>
        </p:txBody>
      </p:sp>
      <p:sp>
        <p:nvSpPr>
          <p:cNvPr id="4" name="Oval 3"/>
          <p:cNvSpPr/>
          <p:nvPr/>
        </p:nvSpPr>
        <p:spPr>
          <a:xfrm>
            <a:off x="101784" y="4847186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B532F7-0A21-1650-1C6A-55595F63F67F}"/>
              </a:ext>
            </a:extLst>
          </p:cNvPr>
          <p:cNvSpPr/>
          <p:nvPr/>
        </p:nvSpPr>
        <p:spPr>
          <a:xfrm>
            <a:off x="101784" y="5835793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AC918-F124-1664-B96E-C33FC8BD0517}"/>
              </a:ext>
            </a:extLst>
          </p:cNvPr>
          <p:cNvSpPr txBox="1"/>
          <p:nvPr/>
        </p:nvSpPr>
        <p:spPr>
          <a:xfrm>
            <a:off x="898451" y="4841567"/>
            <a:ext cx="717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Chern</a:t>
            </a:r>
            <a:r>
              <a:rPr lang="en-US" sz="2800" dirty="0"/>
              <a:t>-Simons Theory: July 1988- July 1989</a:t>
            </a:r>
          </a:p>
        </p:txBody>
      </p:sp>
    </p:spTree>
    <p:extLst>
      <p:ext uri="{BB962C8B-B14F-4D97-AF65-F5344CB8AC3E}">
        <p14:creationId xmlns:p14="http://schemas.microsoft.com/office/powerpoint/2010/main" val="1950629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1EAFC-276B-B017-DB92-E7278364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00"/>
            <a:ext cx="4852107" cy="69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13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F75A5-6A5F-105F-A539-9CDBDB06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31" y="1"/>
            <a:ext cx="7555661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77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C8819-7ADB-2E55-E19D-E9FFF247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04799"/>
            <a:ext cx="5095358" cy="3070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B3058-3919-0935-C35C-E4AF130CC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99" y="206965"/>
            <a:ext cx="3810001" cy="3221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451F46-1814-2370-52DF-8F9AD07D5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403600"/>
            <a:ext cx="3818708" cy="32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E4DE7-E371-DB7C-C003-A71E7444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7940233" cy="2974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69CD9A-CE09-6168-A23F-536749345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3" y="2941497"/>
            <a:ext cx="8549105" cy="2091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DFC903-F63B-98AD-185E-115A212213D7}"/>
              </a:ext>
            </a:extLst>
          </p:cNvPr>
          <p:cNvSpPr txBox="1"/>
          <p:nvPr/>
        </p:nvSpPr>
        <p:spPr>
          <a:xfrm>
            <a:off x="533400" y="5109510"/>
            <a:ext cx="847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Conformal models related to solutions of Einstein’s equations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DE8B3-CF4A-BE8B-41AF-1D36CCEE09E3}"/>
              </a:ext>
            </a:extLst>
          </p:cNvPr>
          <p:cNvSpPr txBox="1"/>
          <p:nvPr/>
        </p:nvSpPr>
        <p:spPr>
          <a:xfrm>
            <a:off x="533400" y="5882994"/>
            <a:ext cx="8470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0C64"/>
                </a:solidFill>
              </a:rPr>
              <a:t>Leads to the idea that the space of 2d field theories is some amazing generalization of the space of manifolds </a:t>
            </a:r>
          </a:p>
        </p:txBody>
      </p:sp>
      <p:pic>
        <p:nvPicPr>
          <p:cNvPr id="4098" name="Picture 2" descr="Friedan, Daniel H. : Photographic Archive : The University of Chicago">
            <a:extLst>
              <a:ext uri="{FF2B5EF4-FFF2-40B4-BE49-F238E27FC236}">
                <a16:creationId xmlns:a16="http://schemas.microsoft.com/office/drawing/2014/main" id="{B27B1A41-193A-0EE3-6163-54CD0C905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83" y="-21872"/>
            <a:ext cx="2111817" cy="26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4D09EC-7E54-E19D-949B-A61404E6EBEA}"/>
                  </a:ext>
                </a:extLst>
              </p:cNvPr>
              <p:cNvSpPr txBox="1"/>
              <p:nvPr/>
            </p:nvSpPr>
            <p:spPr>
              <a:xfrm>
                <a:off x="152400" y="0"/>
                <a:ext cx="1021080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Discussions with D. Friedan @ IAS </a:t>
                </a:r>
              </a:p>
              <a:p>
                <a:r>
                  <a:rPr lang="en-US" sz="3600" dirty="0"/>
                  <a:t>inspired me to try to prove that the central </a:t>
                </a:r>
              </a:p>
              <a:p>
                <a:r>
                  <a:rPr lang="en-US" sz="3600" dirty="0"/>
                  <a:t>charge and conformal weights in RCFT are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4D09EC-7E54-E19D-949B-A61404E6E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0"/>
                <a:ext cx="10210800" cy="1754326"/>
              </a:xfrm>
              <a:prstGeom prst="rect">
                <a:avLst/>
              </a:prstGeom>
              <a:blipFill>
                <a:blip r:embed="rId2"/>
                <a:stretch>
                  <a:fillRect l="-1791" t="-520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Photo">
            <a:extLst>
              <a:ext uri="{FF2B5EF4-FFF2-40B4-BE49-F238E27FC236}">
                <a16:creationId xmlns:a16="http://schemas.microsoft.com/office/drawing/2014/main" id="{1D57EECF-0944-8848-720D-C673C1BBD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67170"/>
            <a:ext cx="3271860" cy="24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30BCD-3B20-4CD3-73D3-F9DB1E727A17}"/>
              </a:ext>
            </a:extLst>
          </p:cNvPr>
          <p:cNvSpPr txBox="1"/>
          <p:nvPr/>
        </p:nvSpPr>
        <p:spPr>
          <a:xfrm>
            <a:off x="0" y="4517606"/>
            <a:ext cx="93027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IAS tea time: I remarked to  Greg Anderson </a:t>
            </a:r>
          </a:p>
          <a:p>
            <a:r>
              <a:rPr lang="en-US" sz="3600" dirty="0"/>
              <a:t>that we were interested in flat vector bundles: </a:t>
            </a:r>
          </a:p>
          <a:p>
            <a:r>
              <a:rPr lang="en-US" sz="3600" dirty="0"/>
              <a:t>He immediately said that we should be studying </a:t>
            </a:r>
          </a:p>
          <a:p>
            <a:r>
              <a:rPr lang="en-US" sz="3600" dirty="0"/>
              <a:t>ODE’s with regular singularities. </a:t>
            </a:r>
          </a:p>
        </p:txBody>
      </p:sp>
    </p:spTree>
    <p:extLst>
      <p:ext uri="{BB962C8B-B14F-4D97-AF65-F5344CB8AC3E}">
        <p14:creationId xmlns:p14="http://schemas.microsoft.com/office/powerpoint/2010/main" val="19263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CEE03E-03EA-1B67-C9EC-C79BABB5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07" y="38100"/>
            <a:ext cx="7580786" cy="2946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01029-47D3-2260-96AE-5737F2C2B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8711"/>
            <a:ext cx="9144000" cy="2318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AC3797-8203-4ECB-C7B0-4F22CAD2AA7A}"/>
              </a:ext>
            </a:extLst>
          </p:cNvPr>
          <p:cNvSpPr txBox="1"/>
          <p:nvPr/>
        </p:nvSpPr>
        <p:spPr>
          <a:xfrm>
            <a:off x="990600" y="57912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Representations of what????    We don’t say. </a:t>
            </a:r>
          </a:p>
        </p:txBody>
      </p:sp>
    </p:spTree>
    <p:extLst>
      <p:ext uri="{BB962C8B-B14F-4D97-AF65-F5344CB8AC3E}">
        <p14:creationId xmlns:p14="http://schemas.microsoft.com/office/powerpoint/2010/main" val="426041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693BBB-DDCF-67E7-B6C0-911D2BA4575F}"/>
              </a:ext>
            </a:extLst>
          </p:cNvPr>
          <p:cNvSpPr txBox="1"/>
          <p:nvPr/>
        </p:nvSpPr>
        <p:spPr>
          <a:xfrm>
            <a:off x="342900" y="2286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Used modular differential equations.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79DCD-230D-1C13-0222-77CD20B3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2566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6F2F1-6E4C-750F-03AD-D54841291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66984"/>
            <a:ext cx="6705600" cy="55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86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BADA68-1DB2-736E-13D9-24D13431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43"/>
            <a:ext cx="9191562" cy="67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868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C0C263-9EF6-0B74-3B21-120BB6EF904E}"/>
              </a:ext>
            </a:extLst>
          </p:cNvPr>
          <p:cNvSpPr txBox="1"/>
          <p:nvPr/>
        </p:nvSpPr>
        <p:spPr>
          <a:xfrm>
            <a:off x="381000" y="1524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Jan. 5, 1988: Jadwin Hall, P.U. </a:t>
            </a:r>
          </a:p>
          <a:p>
            <a:pPr algn="ctr"/>
            <a:r>
              <a:rPr lang="en-US" sz="4800" dirty="0"/>
              <a:t>E. </a:t>
            </a:r>
            <a:r>
              <a:rPr lang="en-US" sz="4800" dirty="0" err="1"/>
              <a:t>Verlinde’s</a:t>
            </a:r>
            <a:r>
              <a:rPr lang="en-US" sz="4800" dirty="0"/>
              <a:t> talk on modular transformations and the fusion rule algebra</a:t>
            </a:r>
          </a:p>
        </p:txBody>
      </p:sp>
      <p:pic>
        <p:nvPicPr>
          <p:cNvPr id="2050" name="Picture 2" descr="Faculty of Science - Erik Verlinde">
            <a:extLst>
              <a:ext uri="{FF2B5EF4-FFF2-40B4-BE49-F238E27FC236}">
                <a16:creationId xmlns:a16="http://schemas.microsoft.com/office/drawing/2014/main" id="{D9657EE1-A179-89BD-7EDE-508238F7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33006"/>
            <a:ext cx="6266656" cy="35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837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9D04C-97E8-AD21-2C47-C5C711C5C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06" y="0"/>
            <a:ext cx="5691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254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D3FF03-E93E-1C09-5D02-812D6C54C375}"/>
              </a:ext>
            </a:extLst>
          </p:cNvPr>
          <p:cNvSpPr txBox="1"/>
          <p:nvPr/>
        </p:nvSpPr>
        <p:spPr>
          <a:xfrm>
            <a:off x="152400" y="1066800"/>
            <a:ext cx="8610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ffectLst/>
              </a:rPr>
              <a:t>First I thought about the operators in the c=1 model constructed out of the integrals of del phi, which later became a special case of the </a:t>
            </a:r>
            <a:r>
              <a:rPr lang="en-US" sz="2400" i="1" dirty="0" err="1">
                <a:solidFill>
                  <a:srgbClr val="FF0000"/>
                </a:solidFill>
                <a:effectLst/>
              </a:rPr>
              <a:t>Verlinde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 operators.  I discussed these ideas with </a:t>
            </a:r>
            <a:r>
              <a:rPr lang="en-US" sz="2400" i="1" dirty="0" err="1">
                <a:solidFill>
                  <a:srgbClr val="FF0000"/>
                </a:solidFill>
                <a:effectLst/>
              </a:rPr>
              <a:t>Robbert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 and Herman at the time, and this ended up in the proceedings of the </a:t>
            </a:r>
            <a:r>
              <a:rPr lang="en-US" sz="2400" i="1" dirty="0" err="1">
                <a:solidFill>
                  <a:srgbClr val="FF0000"/>
                </a:solidFill>
                <a:effectLst/>
              </a:rPr>
              <a:t>Cargese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 school. My goal was to see if similar operators could be defined for the other conformal field theories. Holomorphic </a:t>
            </a:r>
            <a:r>
              <a:rPr lang="en-US" sz="2400" i="1" dirty="0" err="1">
                <a:solidFill>
                  <a:srgbClr val="FF0000"/>
                </a:solidFill>
                <a:effectLst/>
              </a:rPr>
              <a:t>factorisation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 was important for this, which was already </a:t>
            </a:r>
            <a:r>
              <a:rPr lang="en-US" sz="2400" i="1" dirty="0" err="1">
                <a:solidFill>
                  <a:srgbClr val="FF0000"/>
                </a:solidFill>
                <a:effectLst/>
              </a:rPr>
              <a:t>emphasised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 in the work of Dan and Steve. In October 1987 I made my breakthrough. </a:t>
            </a: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i="1" dirty="0">
                <a:solidFill>
                  <a:srgbClr val="FF0000"/>
                </a:solidFill>
                <a:effectLst/>
              </a:rPr>
              <a:t>- Erik </a:t>
            </a:r>
            <a:r>
              <a:rPr lang="en-US" sz="2400" i="1" dirty="0" err="1">
                <a:solidFill>
                  <a:srgbClr val="FF0000"/>
                </a:solidFill>
                <a:effectLst/>
              </a:rPr>
              <a:t>Verlinde</a:t>
            </a:r>
            <a:r>
              <a:rPr lang="en-US" sz="2400" i="1" dirty="0">
                <a:solidFill>
                  <a:srgbClr val="FF0000"/>
                </a:solidFill>
                <a:effectLst/>
              </a:rPr>
              <a:t>, Sept. 2024</a:t>
            </a:r>
          </a:p>
        </p:txBody>
      </p:sp>
    </p:spTree>
    <p:extLst>
      <p:ext uri="{BB962C8B-B14F-4D97-AF65-F5344CB8AC3E}">
        <p14:creationId xmlns:p14="http://schemas.microsoft.com/office/powerpoint/2010/main" val="72354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2E446-3413-161A-0FD6-21301C7D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53706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4B8B0-C089-04F3-97BE-98C1826F43DD}"/>
              </a:ext>
            </a:extLst>
          </p:cNvPr>
          <p:cNvSpPr txBox="1"/>
          <p:nvPr/>
        </p:nvSpPr>
        <p:spPr>
          <a:xfrm>
            <a:off x="5930900" y="30480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Recalling what was done in the DVV </a:t>
            </a:r>
            <a:r>
              <a:rPr lang="en-US" sz="2800" dirty="0" err="1">
                <a:solidFill>
                  <a:srgbClr val="FF0000"/>
                </a:solidFill>
              </a:rPr>
              <a:t>Cargese</a:t>
            </a:r>
            <a:r>
              <a:rPr lang="en-US" sz="2800" dirty="0">
                <a:solidFill>
                  <a:srgbClr val="FF0000"/>
                </a:solidFill>
              </a:rPr>
              <a:t> paper </a:t>
            </a:r>
          </a:p>
        </p:txBody>
      </p:sp>
    </p:spTree>
    <p:extLst>
      <p:ext uri="{BB962C8B-B14F-4D97-AF65-F5344CB8AC3E}">
        <p14:creationId xmlns:p14="http://schemas.microsoft.com/office/powerpoint/2010/main" val="41354898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E70D3-E198-D924-F8E8-31FA0E6C1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48345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6A33B-A5A4-E5AF-15D6-F0D6B23AD28D}"/>
              </a:ext>
            </a:extLst>
          </p:cNvPr>
          <p:cNvSpPr txBox="1"/>
          <p:nvPr/>
        </p:nvSpPr>
        <p:spPr>
          <a:xfrm>
            <a:off x="5410200" y="183816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Generalizes to all RCFTs.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2FE92-7EEA-B20A-E1F2-112BF67AF363}"/>
              </a:ext>
            </a:extLst>
          </p:cNvPr>
          <p:cNvSpPr txBox="1"/>
          <p:nvPr/>
        </p:nvSpPr>
        <p:spPr>
          <a:xfrm>
            <a:off x="5410200" y="2859564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Identifies fusion rules with matrix coefficients of the </a:t>
            </a:r>
            <a:r>
              <a:rPr lang="en-US" sz="2400" dirty="0" err="1">
                <a:solidFill>
                  <a:srgbClr val="00B050"/>
                </a:solidFill>
              </a:rPr>
              <a:t>Verlinde</a:t>
            </a:r>
            <a:r>
              <a:rPr lang="en-US" sz="2400" dirty="0">
                <a:solidFill>
                  <a:srgbClr val="00B050"/>
                </a:solidFill>
              </a:rPr>
              <a:t> operator.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BE74A-18B0-268D-E934-BBDBF69547C0}"/>
              </a:ext>
            </a:extLst>
          </p:cNvPr>
          <p:cNvSpPr txBox="1"/>
          <p:nvPr/>
        </p:nvSpPr>
        <p:spPr>
          <a:xfrm>
            <a:off x="5422900" y="461963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Fusion rules define an ALGEBRA.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1AFBF-B04C-20AF-B7DE-0E002C5930F1}"/>
              </a:ext>
            </a:extLst>
          </p:cNvPr>
          <p:cNvSpPr txBox="1"/>
          <p:nvPr/>
        </p:nvSpPr>
        <p:spPr>
          <a:xfrm>
            <a:off x="5410200" y="570796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355A"/>
                </a:solidFill>
              </a:rPr>
              <a:t>From the construction, obviously diagonalized by the S-matrix. </a:t>
            </a:r>
          </a:p>
        </p:txBody>
      </p:sp>
    </p:spTree>
    <p:extLst>
      <p:ext uri="{BB962C8B-B14F-4D97-AF65-F5344CB8AC3E}">
        <p14:creationId xmlns:p14="http://schemas.microsoft.com/office/powerpoint/2010/main" val="24861401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A8A6E7-2C2C-2BE9-0F5D-2DF9CEA1246D}"/>
              </a:ext>
            </a:extLst>
          </p:cNvPr>
          <p:cNvSpPr txBox="1"/>
          <p:nvPr/>
        </p:nvSpPr>
        <p:spPr>
          <a:xfrm>
            <a:off x="-25400" y="320392"/>
            <a:ext cx="909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Next day there was an important meeting</a:t>
            </a:r>
          </a:p>
          <a:p>
            <a:pPr algn="ctr"/>
            <a:r>
              <a:rPr lang="en-US" sz="2800" dirty="0"/>
              <a:t>(first of three in this talk)  in Witten’s office in D-building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0933F-918C-2B37-08DA-09FA63CFEBA8}"/>
              </a:ext>
            </a:extLst>
          </p:cNvPr>
          <p:cNvSpPr txBox="1"/>
          <p:nvPr/>
        </p:nvSpPr>
        <p:spPr>
          <a:xfrm>
            <a:off x="838200" y="363552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Erik released a preliminary version of his paper during his Princeton visit.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20DA5-6FAD-E3B1-DFED-809FDBDD6B5C}"/>
              </a:ext>
            </a:extLst>
          </p:cNvPr>
          <p:cNvSpPr txBox="1"/>
          <p:nvPr/>
        </p:nvSpPr>
        <p:spPr>
          <a:xfrm>
            <a:off x="0" y="5108418"/>
            <a:ext cx="9220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Crucial discussion with Erik about how to prove it. </a:t>
            </a:r>
          </a:p>
          <a:p>
            <a:pPr algn="ctr"/>
            <a:r>
              <a:rPr lang="en-US" sz="3200" dirty="0"/>
              <a:t>He suggests looking at 2-point functions on the torus.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916ED-1EB5-07B7-9897-540620F92AEF}"/>
              </a:ext>
            </a:extLst>
          </p:cNvPr>
          <p:cNvSpPr txBox="1"/>
          <p:nvPr/>
        </p:nvSpPr>
        <p:spPr>
          <a:xfrm>
            <a:off x="762000" y="1670180"/>
            <a:ext cx="7620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with </a:t>
            </a:r>
            <a:r>
              <a:rPr lang="en-US" sz="3200" dirty="0" err="1"/>
              <a:t>Kazhdan</a:t>
            </a:r>
            <a:r>
              <a:rPr lang="en-US" sz="3200" dirty="0"/>
              <a:t>, Moore, </a:t>
            </a:r>
            <a:r>
              <a:rPr lang="en-US" sz="3200" dirty="0" err="1"/>
              <a:t>Seiberg</a:t>
            </a:r>
            <a:r>
              <a:rPr lang="en-US" sz="3200" dirty="0"/>
              <a:t>, and Witten.  Trying to figure out what Erik had said. </a:t>
            </a:r>
          </a:p>
          <a:p>
            <a:pPr algn="ctr"/>
            <a:r>
              <a:rPr lang="en-US" sz="3200" dirty="0"/>
              <a:t>Witten: ``It’s magic.’’ </a:t>
            </a:r>
          </a:p>
        </p:txBody>
      </p:sp>
    </p:spTree>
    <p:extLst>
      <p:ext uri="{BB962C8B-B14F-4D97-AF65-F5344CB8AC3E}">
        <p14:creationId xmlns:p14="http://schemas.microsoft.com/office/powerpoint/2010/main" val="31246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0097E-F268-7174-76B6-EB1F4348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755" y="0"/>
            <a:ext cx="7974556" cy="5830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70070A-5FF0-E97D-4150-4CD70AAA053D}"/>
                  </a:ext>
                </a:extLst>
              </p:cNvPr>
              <p:cNvSpPr txBox="1"/>
              <p:nvPr/>
            </p:nvSpPr>
            <p:spPr>
              <a:xfrm>
                <a:off x="1143000" y="6096000"/>
                <a:ext cx="685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Virasoro symmetry: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𝑣𝑖𝑟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⊕ 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𝑣𝑖𝑟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70070A-5FF0-E97D-4150-4CD70AAA0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6096000"/>
                <a:ext cx="6858000" cy="523220"/>
              </a:xfrm>
              <a:prstGeom prst="rect">
                <a:avLst/>
              </a:prstGeom>
              <a:blipFill>
                <a:blip r:embed="rId3"/>
                <a:stretch>
                  <a:fillRect l="-1867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2007 - А.А. Белавин и Y. Nambu">
            <a:extLst>
              <a:ext uri="{FF2B5EF4-FFF2-40B4-BE49-F238E27FC236}">
                <a16:creationId xmlns:a16="http://schemas.microsoft.com/office/drawing/2014/main" id="{8AD0D02E-90B1-A6E4-BE1A-09A37E12C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89" y="0"/>
            <a:ext cx="1905000" cy="14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lexander Polyakov Awarded 2013 Fundamental Physics Prize | ICTP">
            <a:extLst>
              <a:ext uri="{FF2B5EF4-FFF2-40B4-BE49-F238E27FC236}">
                <a16:creationId xmlns:a16="http://schemas.microsoft.com/office/drawing/2014/main" id="{BAB893F2-6227-805A-E952-405A784C2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42" y="0"/>
            <a:ext cx="2546615" cy="14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koltech - Alexander Zamolodchikov (Stony Brook University, Landau  Institute for Theoretical Physics of RAS) is talking about Solvable UV  deformations of 2D quantum field theories in terms of the Fifth Winter  School-Conference “">
            <a:extLst>
              <a:ext uri="{FF2B5EF4-FFF2-40B4-BE49-F238E27FC236}">
                <a16:creationId xmlns:a16="http://schemas.microsoft.com/office/drawing/2014/main" id="{61527EA2-F438-C680-F392-2C3FB6B6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81" y="-1"/>
            <a:ext cx="2152620" cy="14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7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8DCB1-CF98-46A2-2828-CB33241D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639"/>
            <a:ext cx="9169786" cy="57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513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8AF73-26F2-6DF3-9DCE-517E40BEB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53"/>
            <a:ext cx="9144000" cy="542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279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630F60-C765-E615-8D82-A3AFF2884C3C}"/>
              </a:ext>
            </a:extLst>
          </p:cNvPr>
          <p:cNvSpPr txBox="1"/>
          <p:nvPr/>
        </p:nvSpPr>
        <p:spPr>
          <a:xfrm>
            <a:off x="457200" y="41148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Physics is very interesting, there are many interesting theorems. Unfortunately, there are no definitions.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06228-0EB8-6B50-7567-51B2E7529E98}"/>
              </a:ext>
            </a:extLst>
          </p:cNvPr>
          <p:cNvSpPr txBox="1"/>
          <p:nvPr/>
        </p:nvSpPr>
        <p:spPr>
          <a:xfrm>
            <a:off x="1866900" y="259030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David </a:t>
            </a:r>
            <a:r>
              <a:rPr lang="en-US" sz="3600" dirty="0" err="1"/>
              <a:t>Kazhdan’s</a:t>
            </a:r>
            <a:r>
              <a:rPr lang="en-US" sz="3600" dirty="0"/>
              <a:t> quip: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33889-5BB1-26F8-8816-ABC8E47EC3DD}"/>
              </a:ext>
            </a:extLst>
          </p:cNvPr>
          <p:cNvSpPr txBox="1"/>
          <p:nvPr/>
        </p:nvSpPr>
        <p:spPr>
          <a:xfrm>
            <a:off x="666750" y="59551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Elegant.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35AE00-3859-019A-2CC8-E4A4384D60FE}"/>
              </a:ext>
            </a:extLst>
          </p:cNvPr>
          <p:cNvSpPr txBox="1"/>
          <p:nvPr/>
        </p:nvSpPr>
        <p:spPr>
          <a:xfrm>
            <a:off x="2895600" y="623262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Readable.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82B32-E327-0BEB-5263-AE85049D6524}"/>
              </a:ext>
            </a:extLst>
          </p:cNvPr>
          <p:cNvSpPr txBox="1"/>
          <p:nvPr/>
        </p:nvSpPr>
        <p:spPr>
          <a:xfrm>
            <a:off x="5372100" y="623262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Convincing.</a:t>
            </a:r>
          </a:p>
        </p:txBody>
      </p:sp>
    </p:spTree>
    <p:extLst>
      <p:ext uri="{BB962C8B-B14F-4D97-AF65-F5344CB8AC3E}">
        <p14:creationId xmlns:p14="http://schemas.microsoft.com/office/powerpoint/2010/main" val="41967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CCDDDD-8A57-2BE5-B6E2-F33845E69106}"/>
                  </a:ext>
                </a:extLst>
              </p:cNvPr>
              <p:cNvSpPr txBox="1"/>
              <p:nvPr/>
            </p:nvSpPr>
            <p:spPr>
              <a:xfrm>
                <a:off x="152400" y="1524000"/>
                <a:ext cx="8534400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a.) Identification of matrix coefficients of </a:t>
                </a:r>
                <a:r>
                  <a:rPr lang="en-US" sz="3600" dirty="0" err="1"/>
                  <a:t>Verlinde</a:t>
                </a:r>
                <a:r>
                  <a:rPr lang="en-US" sz="3600" dirty="0"/>
                  <a:t> operators with fusion rules. </a:t>
                </a:r>
              </a:p>
              <a:p>
                <a:endParaRPr lang="en-US" sz="3600" dirty="0"/>
              </a:p>
              <a:p>
                <a:r>
                  <a:rPr lang="en-US" sz="3600" dirty="0"/>
                  <a:t>b.) </a:t>
                </a:r>
                <a:r>
                  <a:rPr lang="en-US" sz="3600" dirty="0" err="1"/>
                  <a:t>Kazhdan</a:t>
                </a:r>
                <a:r>
                  <a:rPr lang="en-US" sz="3600" dirty="0"/>
                  <a:t> remark: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888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&gt;1 </m:t>
                    </m:r>
                  </m:oMath>
                </a14:m>
                <a:r>
                  <a:rPr lang="en-US" sz="3600" dirty="0"/>
                  <a:t>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𝑠𝑢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3600" dirty="0"/>
              </a:p>
              <a:p>
                <a:endParaRPr lang="en-US" sz="3600" dirty="0"/>
              </a:p>
              <a:p>
                <a:r>
                  <a:rPr lang="en-US" sz="3600" dirty="0"/>
                  <a:t>c.) Missing notion of a chiral vertex operator.  </a:t>
                </a:r>
              </a:p>
              <a:p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CCDDDD-8A57-2BE5-B6E2-F33845E69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0"/>
                <a:ext cx="8534400" cy="3970318"/>
              </a:xfrm>
              <a:prstGeom prst="rect">
                <a:avLst/>
              </a:prstGeom>
              <a:blipFill>
                <a:blip r:embed="rId2"/>
                <a:stretch>
                  <a:fillRect l="-2143" t="-2304" r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662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3050" y="3821941"/>
            <a:ext cx="827094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1151" y="583579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MTC &amp; </a:t>
            </a:r>
            <a:r>
              <a:rPr lang="en-US" sz="2800" dirty="0" err="1"/>
              <a:t>Anyons</a:t>
            </a:r>
            <a:r>
              <a:rPr lang="en-US" sz="2800" dirty="0"/>
              <a:t>: August 1989 – November 1989</a:t>
            </a:r>
          </a:p>
        </p:txBody>
      </p:sp>
      <p:sp>
        <p:nvSpPr>
          <p:cNvPr id="21" name="Oval 20"/>
          <p:cNvSpPr/>
          <p:nvPr/>
        </p:nvSpPr>
        <p:spPr>
          <a:xfrm>
            <a:off x="101784" y="73460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6200" y="183555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200" y="282671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1968" y="388035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1151" y="2747498"/>
            <a:ext cx="754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Princeton: Fall 1987- January 1988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1151" y="384734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Braiding &amp; Fusion &amp; S &amp; T: Moore &amp; </a:t>
            </a:r>
            <a:r>
              <a:rPr lang="en-US" sz="2800" dirty="0" err="1">
                <a:solidFill>
                  <a:srgbClr val="FFFF00"/>
                </a:solidFill>
              </a:rPr>
              <a:t>Seiberg</a:t>
            </a:r>
            <a:r>
              <a:rPr lang="en-US" sz="2800" dirty="0">
                <a:solidFill>
                  <a:srgbClr val="FFFF00"/>
                </a:solidFill>
              </a:rPr>
              <a:t> Spring 1988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3851" y="668588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Prehistory: A. 2dCFT and B. String Theory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051" y="1802544"/>
            <a:ext cx="830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Three Roads To RCFT:  1986-1987</a:t>
            </a:r>
          </a:p>
        </p:txBody>
      </p:sp>
      <p:sp>
        <p:nvSpPr>
          <p:cNvPr id="4" name="Oval 3"/>
          <p:cNvSpPr/>
          <p:nvPr/>
        </p:nvSpPr>
        <p:spPr>
          <a:xfrm>
            <a:off x="101784" y="4847186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B532F7-0A21-1650-1C6A-55595F63F67F}"/>
              </a:ext>
            </a:extLst>
          </p:cNvPr>
          <p:cNvSpPr/>
          <p:nvPr/>
        </p:nvSpPr>
        <p:spPr>
          <a:xfrm>
            <a:off x="101784" y="5835793"/>
            <a:ext cx="609600" cy="4789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AC918-F124-1664-B96E-C33FC8BD0517}"/>
              </a:ext>
            </a:extLst>
          </p:cNvPr>
          <p:cNvSpPr txBox="1"/>
          <p:nvPr/>
        </p:nvSpPr>
        <p:spPr>
          <a:xfrm>
            <a:off x="898451" y="4841567"/>
            <a:ext cx="717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Chern</a:t>
            </a:r>
            <a:r>
              <a:rPr lang="en-US" sz="2800" dirty="0"/>
              <a:t>-Simons Theory: July 1988- July 1989</a:t>
            </a:r>
          </a:p>
        </p:txBody>
      </p:sp>
    </p:spTree>
    <p:extLst>
      <p:ext uri="{BB962C8B-B14F-4D97-AF65-F5344CB8AC3E}">
        <p14:creationId xmlns:p14="http://schemas.microsoft.com/office/powerpoint/2010/main" val="15810363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36CFF7-965E-425C-0A1B-F64530BF0058}"/>
              </a:ext>
            </a:extLst>
          </p:cNvPr>
          <p:cNvSpPr txBox="1"/>
          <p:nvPr/>
        </p:nvSpPr>
        <p:spPr>
          <a:xfrm>
            <a:off x="819150" y="-81372"/>
            <a:ext cx="75057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       January-February 1988:    Discussions start with </a:t>
            </a:r>
            <a:r>
              <a:rPr lang="en-US" sz="4400" dirty="0" err="1"/>
              <a:t>Seiberg</a:t>
            </a:r>
            <a:endParaRPr lang="en-US" sz="4400" dirty="0"/>
          </a:p>
          <a:p>
            <a:r>
              <a:rPr lang="en-US" sz="4400" dirty="0"/>
              <a:t>             (and Tom Banks)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E1E9F-BF56-5DBE-4262-4870CF043151}"/>
              </a:ext>
            </a:extLst>
          </p:cNvPr>
          <p:cNvSpPr txBox="1"/>
          <p:nvPr/>
        </p:nvSpPr>
        <p:spPr>
          <a:xfrm>
            <a:off x="1879600" y="5583343"/>
            <a:ext cx="588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time for systematic </a:t>
            </a:r>
          </a:p>
          <a:p>
            <a:pPr algn="ctr"/>
            <a:r>
              <a:rPr lang="en-US" sz="3600" dirty="0"/>
              <a:t>classification seemed right.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9D0CD-304B-B64E-43C7-5EC05ADE3C67}"/>
              </a:ext>
            </a:extLst>
          </p:cNvPr>
          <p:cNvSpPr txBox="1"/>
          <p:nvPr/>
        </p:nvSpPr>
        <p:spPr>
          <a:xfrm>
            <a:off x="171450" y="2260332"/>
            <a:ext cx="7740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1. BPZ/FQS minimal models/unitarity classification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DF9AF-A43E-33F3-5EC4-1DCCE699590B}"/>
              </a:ext>
            </a:extLst>
          </p:cNvPr>
          <p:cNvSpPr txBox="1"/>
          <p:nvPr/>
        </p:nvSpPr>
        <p:spPr>
          <a:xfrm>
            <a:off x="158750" y="2844666"/>
            <a:ext cx="7131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2. Constraints of modular invariance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18E74-2D45-6B6B-A080-A754713DB293}"/>
              </a:ext>
            </a:extLst>
          </p:cNvPr>
          <p:cNvSpPr txBox="1"/>
          <p:nvPr/>
        </p:nvSpPr>
        <p:spPr>
          <a:xfrm>
            <a:off x="158750" y="3490114"/>
            <a:ext cx="7943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3. c=1 classification of DVV &amp; </a:t>
            </a:r>
            <a:r>
              <a:rPr lang="en-US" sz="2800" dirty="0" err="1"/>
              <a:t>Ginsparg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6FB38-61F7-05EE-1965-7ADB17B43DE2}"/>
              </a:ext>
            </a:extLst>
          </p:cNvPr>
          <p:cNvSpPr txBox="1"/>
          <p:nvPr/>
        </p:nvSpPr>
        <p:spPr>
          <a:xfrm>
            <a:off x="171450" y="4877910"/>
            <a:ext cx="9150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5. </a:t>
            </a:r>
            <a:r>
              <a:rPr lang="en-US" sz="2800" dirty="0" err="1"/>
              <a:t>Verlinde’s</a:t>
            </a:r>
            <a:r>
              <a:rPr lang="en-US" sz="2800" dirty="0"/>
              <a:t> conjecture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BBB1E-24F3-784F-408B-D89C37B27C20}"/>
              </a:ext>
            </a:extLst>
          </p:cNvPr>
          <p:cNvSpPr txBox="1"/>
          <p:nvPr/>
        </p:nvSpPr>
        <p:spPr>
          <a:xfrm>
            <a:off x="152400" y="4195547"/>
            <a:ext cx="9150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4. </a:t>
            </a:r>
            <a:r>
              <a:rPr lang="en-US" sz="2800" dirty="0" err="1"/>
              <a:t>Capelli,Itzykson,Zuber</a:t>
            </a:r>
            <a:r>
              <a:rPr lang="en-US" sz="2800" dirty="0"/>
              <a:t> classification of SU(2) WZW models </a:t>
            </a:r>
          </a:p>
        </p:txBody>
      </p:sp>
    </p:spTree>
    <p:extLst>
      <p:ext uri="{BB962C8B-B14F-4D97-AF65-F5344CB8AC3E}">
        <p14:creationId xmlns:p14="http://schemas.microsoft.com/office/powerpoint/2010/main" val="19021024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125BF9-D45E-83EC-360F-8A64022C6E08}"/>
              </a:ext>
            </a:extLst>
          </p:cNvPr>
          <p:cNvSpPr txBox="1"/>
          <p:nvPr/>
        </p:nvSpPr>
        <p:spPr>
          <a:xfrm>
            <a:off x="152400" y="142236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Someone (Goddard, Segal, or Witten) put Tsuchiya-Kanie’s paper in my hand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449F8A-9F5C-D5F6-56F7-319C02FC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38650"/>
            <a:ext cx="7199453" cy="4977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E9596-6F77-5FAD-D3C5-47B2D211A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7" y="6166108"/>
            <a:ext cx="3338656" cy="5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059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FECA8C-7B30-A89D-8F1E-1CB6B9C57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015"/>
            <a:ext cx="9241439" cy="1923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C44053-B3B8-00A0-FD4C-CA95F6396505}"/>
                  </a:ext>
                </a:extLst>
              </p:cNvPr>
              <p:cNvSpPr txBox="1"/>
              <p:nvPr/>
            </p:nvSpPr>
            <p:spPr>
              <a:xfrm>
                <a:off x="50800" y="4648200"/>
                <a:ext cx="92287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Notice:  Completely chiral, even the Hilbert space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3200" dirty="0"/>
                  <a:t>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C44053-B3B8-00A0-FD4C-CA95F6396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" y="4648200"/>
                <a:ext cx="9228739" cy="584775"/>
              </a:xfrm>
              <a:prstGeom prst="rect">
                <a:avLst/>
              </a:prstGeom>
              <a:blipFill>
                <a:blip r:embed="rId3"/>
                <a:stretch>
                  <a:fillRect l="-1651" t="-12632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F730A2-2A8A-AAF0-A10C-82E9BC1B24A5}"/>
                  </a:ext>
                </a:extLst>
              </p:cNvPr>
              <p:cNvSpPr txBox="1"/>
              <p:nvPr/>
            </p:nvSpPr>
            <p:spPr>
              <a:xfrm>
                <a:off x="685800" y="5677026"/>
                <a:ext cx="7391400" cy="77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𝑊𝑍𝑊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0≤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F730A2-2A8A-AAF0-A10C-82E9BC1B2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677026"/>
                <a:ext cx="7391400" cy="7751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4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FD6F65-8CF8-B791-FFFF-96ECB7823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570388"/>
            <a:ext cx="5334000" cy="4817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E5ED50-824E-18ED-B5BA-FD92E2EA932D}"/>
              </a:ext>
            </a:extLst>
          </p:cNvPr>
          <p:cNvSpPr txBox="1"/>
          <p:nvPr/>
        </p:nvSpPr>
        <p:spPr>
          <a:xfrm>
            <a:off x="1828800" y="189634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Chiral vertex operators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67F31-7A7E-E54D-95F2-0B3D8FD6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429000"/>
            <a:ext cx="3886200" cy="110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251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35ED17-FD96-04F2-6065-1A1634535A16}"/>
              </a:ext>
            </a:extLst>
          </p:cNvPr>
          <p:cNvSpPr txBox="1"/>
          <p:nvPr/>
        </p:nvSpPr>
        <p:spPr>
          <a:xfrm>
            <a:off x="2038350" y="361537"/>
            <a:ext cx="506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Braiding &amp; Yang-Baxter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9DC01-EAD8-6ED9-E1C6-F850E68E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78828"/>
            <a:ext cx="8763000" cy="2633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9CA378-AF6D-4CA2-E4A3-443E1C88B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65814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39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A71F4-B794-3D31-E4B4-C67A1789D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89" y="425727"/>
            <a:ext cx="7187615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9EA7AC-5773-B1B6-1F06-58A54B284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6" y="1368843"/>
            <a:ext cx="6477000" cy="1126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D0AC6-5E4E-FED0-0E09-BDA1495C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03" y="2478157"/>
            <a:ext cx="6917985" cy="123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1EDC05-B8C8-56C0-4677-C9A78C1A9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92" y="3752645"/>
            <a:ext cx="8596276" cy="1078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B0EBC-312D-297C-3D5E-EB2726D33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92" y="5159058"/>
            <a:ext cx="8866208" cy="12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9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29ECA-70D3-384B-65D3-E74D803E5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4999"/>
            <a:ext cx="7620000" cy="2143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04E67-6A5B-5966-1985-59E23A031FE0}"/>
              </a:ext>
            </a:extLst>
          </p:cNvPr>
          <p:cNvSpPr txBox="1"/>
          <p:nvPr/>
        </p:nvSpPr>
        <p:spPr>
          <a:xfrm>
            <a:off x="495300" y="5334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Tsuchiya-Kanie study fusion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928E5-E6B3-6416-B4A1-819EC00C0260}"/>
              </a:ext>
            </a:extLst>
          </p:cNvPr>
          <p:cNvSpPr txBox="1"/>
          <p:nvPr/>
        </p:nvSpPr>
        <p:spPr>
          <a:xfrm>
            <a:off x="381000" y="4191000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But end their paper with complicated explicit formulae for connection coefficients for the KZ equation in the SU(2) WZW case. They did not introduce a fusion tensor.  </a:t>
            </a:r>
          </a:p>
        </p:txBody>
      </p:sp>
    </p:spTree>
    <p:extLst>
      <p:ext uri="{BB962C8B-B14F-4D97-AF65-F5344CB8AC3E}">
        <p14:creationId xmlns:p14="http://schemas.microsoft.com/office/powerpoint/2010/main" val="641677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0570-C0F0-A763-AB59-E06CE77BD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39211"/>
            <a:ext cx="4445160" cy="6818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4517E-8D4C-C273-7590-2EBEE5B18E9D}"/>
              </a:ext>
            </a:extLst>
          </p:cNvPr>
          <p:cNvSpPr txBox="1"/>
          <p:nvPr/>
        </p:nvSpPr>
        <p:spPr>
          <a:xfrm>
            <a:off x="3581400" y="255166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Important follow-up to Tsuchiya-Kanie.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F7A-5B37-AF3B-16A7-51EADA1F0772}"/>
              </a:ext>
            </a:extLst>
          </p:cNvPr>
          <p:cNvSpPr txBox="1"/>
          <p:nvPr/>
        </p:nvSpPr>
        <p:spPr>
          <a:xfrm>
            <a:off x="4527393" y="918605"/>
            <a:ext cx="4584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Studied </a:t>
            </a:r>
            <a:r>
              <a:rPr lang="en-US" sz="2400" dirty="0" err="1"/>
              <a:t>monodromy</a:t>
            </a:r>
            <a:r>
              <a:rPr lang="en-US" sz="2400" dirty="0"/>
              <a:t> representations provided by the </a:t>
            </a:r>
            <a:r>
              <a:rPr lang="en-US" sz="2400" dirty="0" err="1"/>
              <a:t>Knizhnik-Zamolodchikov</a:t>
            </a:r>
            <a:r>
              <a:rPr lang="en-US" sz="2400" dirty="0"/>
              <a:t> equations on the plane, and the relation to the braid group representations.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17FFB-DFC3-FF94-0448-F5F079169F58}"/>
              </a:ext>
            </a:extLst>
          </p:cNvPr>
          <p:cNvSpPr txBox="1"/>
          <p:nvPr/>
        </p:nvSpPr>
        <p:spPr>
          <a:xfrm>
            <a:off x="4578350" y="3448605"/>
            <a:ext cx="4445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did not influence me, but it did influence others in the field:  Fröhlich, Segal, Witten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58F33-1BC6-9088-F7D6-D19F485FD562}"/>
              </a:ext>
            </a:extLst>
          </p:cNvPr>
          <p:cNvSpPr txBox="1"/>
          <p:nvPr/>
        </p:nvSpPr>
        <p:spPr>
          <a:xfrm>
            <a:off x="4578350" y="5042118"/>
            <a:ext cx="4584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Did not combine the operations of braiding and fusing or generalize to higher genus. </a:t>
            </a:r>
          </a:p>
        </p:txBody>
      </p:sp>
    </p:spTree>
    <p:extLst>
      <p:ext uri="{BB962C8B-B14F-4D97-AF65-F5344CB8AC3E}">
        <p14:creationId xmlns:p14="http://schemas.microsoft.com/office/powerpoint/2010/main" val="29424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AF3C8-E055-890E-6E72-2C514E58E928}"/>
              </a:ext>
            </a:extLst>
          </p:cNvPr>
          <p:cNvSpPr txBox="1"/>
          <p:nvPr/>
        </p:nvSpPr>
        <p:spPr>
          <a:xfrm>
            <a:off x="127000" y="1066799"/>
            <a:ext cx="444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Discussions </a:t>
            </a:r>
          </a:p>
          <a:p>
            <a:r>
              <a:rPr lang="en-US" sz="3600" dirty="0"/>
              <a:t>with </a:t>
            </a:r>
            <a:r>
              <a:rPr lang="en-US" sz="3600" dirty="0" err="1"/>
              <a:t>Seiberg</a:t>
            </a:r>
            <a:r>
              <a:rPr lang="en-US" sz="3600" dirty="0"/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018D6-C636-14EF-26FF-7338F09A9F88}"/>
              </a:ext>
            </a:extLst>
          </p:cNvPr>
          <p:cNvSpPr txBox="1"/>
          <p:nvPr/>
        </p:nvSpPr>
        <p:spPr>
          <a:xfrm>
            <a:off x="0" y="4343400"/>
            <a:ext cx="9321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Polynomial constraints on braiding, fusion, and modular transformation matrices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297F9-8128-88A0-08FA-DCAF2F371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996" y="0"/>
            <a:ext cx="611970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087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40483-B0C5-3F01-8F06-29F0F2F2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362" y="152400"/>
            <a:ext cx="5240638" cy="670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C0856-C627-1C49-FCE1-C70E0B5C6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4089228" cy="12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737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A0570-242D-FFE7-BCFB-07C0BD680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942279"/>
            <a:ext cx="3961435" cy="1825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96ADD-E6D7-0DE7-C82C-B8AAEFF99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60" y="609600"/>
            <a:ext cx="4808240" cy="59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98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E8472-A6EC-10CA-F431-38B6488B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5591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946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FF2F1-5182-20D6-43C6-DFD3350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84"/>
            <a:ext cx="3709412" cy="4461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516DE-CD9A-BFA6-8D91-C953E6F1EE34}"/>
              </a:ext>
            </a:extLst>
          </p:cNvPr>
          <p:cNvSpPr txBox="1"/>
          <p:nvPr/>
        </p:nvSpPr>
        <p:spPr>
          <a:xfrm>
            <a:off x="304800" y="4962435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talk devoted a lot of space to a proof of the </a:t>
            </a:r>
            <a:r>
              <a:rPr lang="en-US" sz="3600" dirty="0" err="1"/>
              <a:t>Verlinde</a:t>
            </a:r>
            <a:r>
              <a:rPr lang="en-US" sz="3600" dirty="0"/>
              <a:t> conjecture using those relations.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BBB52-7654-9B9E-B3AE-F7B1EDA25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22" y="1600200"/>
            <a:ext cx="5359078" cy="220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19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AF3C8-E055-890E-6E72-2C514E58E928}"/>
              </a:ext>
            </a:extLst>
          </p:cNvPr>
          <p:cNvSpPr txBox="1"/>
          <p:nvPr/>
        </p:nvSpPr>
        <p:spPr>
          <a:xfrm>
            <a:off x="1524000" y="2286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</a:t>
            </a:r>
            <a:r>
              <a:rPr lang="en-US" sz="3600" baseline="30000" dirty="0"/>
              <a:t>nd</a:t>
            </a:r>
            <a:r>
              <a:rPr lang="en-US" sz="3600" dirty="0"/>
              <a:t> important meeting in Witten’s office in D-building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E57DF-951C-D2A6-A1BF-A973E22A672D}"/>
              </a:ext>
            </a:extLst>
          </p:cNvPr>
          <p:cNvSpPr txBox="1"/>
          <p:nvPr/>
        </p:nvSpPr>
        <p:spPr>
          <a:xfrm>
            <a:off x="0" y="2057400"/>
            <a:ext cx="8801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day after my IAS seminar we met with Pierre </a:t>
            </a:r>
            <a:r>
              <a:rPr lang="en-US" sz="4000" dirty="0" err="1"/>
              <a:t>Deligne</a:t>
            </a:r>
            <a:r>
              <a:rPr lang="en-US" sz="4000" dirty="0"/>
              <a:t> (maybe also </a:t>
            </a:r>
            <a:r>
              <a:rPr lang="en-US" sz="4000" dirty="0" err="1"/>
              <a:t>Kazhdan</a:t>
            </a:r>
            <a:r>
              <a:rPr lang="en-US" sz="4000" dirty="0"/>
              <a:t>)  in Witten’s office. </a:t>
            </a:r>
            <a:r>
              <a:rPr lang="en-US" sz="4000" dirty="0" err="1"/>
              <a:t>Deligne</a:t>
            </a:r>
            <a:r>
              <a:rPr lang="en-US" sz="4000" dirty="0"/>
              <a:t> explained to us about tensor categories. </a:t>
            </a:r>
          </a:p>
        </p:txBody>
      </p:sp>
    </p:spTree>
    <p:extLst>
      <p:ext uri="{BB962C8B-B14F-4D97-AF65-F5344CB8AC3E}">
        <p14:creationId xmlns:p14="http://schemas.microsoft.com/office/powerpoint/2010/main" val="16553003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1F752-3EE1-5C58-B0A1-1AC2650D75A0}"/>
              </a:ext>
            </a:extLst>
          </p:cNvPr>
          <p:cNvSpPr txBox="1"/>
          <p:nvPr/>
        </p:nvSpPr>
        <p:spPr>
          <a:xfrm>
            <a:off x="1790700" y="3048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Attitudes About Categories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657D7-95A0-C653-2714-7E0AD48CFD97}"/>
              </a:ext>
            </a:extLst>
          </p:cNvPr>
          <p:cNvSpPr txBox="1"/>
          <p:nvPr/>
        </p:nvSpPr>
        <p:spPr>
          <a:xfrm>
            <a:off x="1066800" y="1508844"/>
            <a:ext cx="6667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 was aware of them, but had not studied anything in depth.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A425B9-1D61-77D7-2515-27B2DD356803}"/>
              </a:ext>
            </a:extLst>
          </p:cNvPr>
          <p:cNvSpPr txBox="1"/>
          <p:nvPr/>
        </p:nvSpPr>
        <p:spPr>
          <a:xfrm>
            <a:off x="723900" y="2843238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I did not take category theory seriously,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9D0FB-6918-27A7-2ADC-B0ADAC1A50E5}"/>
              </a:ext>
            </a:extLst>
          </p:cNvPr>
          <p:cNvSpPr txBox="1"/>
          <p:nvPr/>
        </p:nvSpPr>
        <p:spPr>
          <a:xfrm>
            <a:off x="1066800" y="3476869"/>
            <a:ext cx="7810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regarding it as overly formal abstract nonsense with no real content.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3E0E6-090F-E19A-83B2-7BA1608C09AB}"/>
              </a:ext>
            </a:extLst>
          </p:cNvPr>
          <p:cNvSpPr txBox="1"/>
          <p:nvPr/>
        </p:nvSpPr>
        <p:spPr>
          <a:xfrm>
            <a:off x="285750" y="5229761"/>
            <a:ext cx="8229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And I generally made fun </a:t>
            </a:r>
          </a:p>
          <a:p>
            <a:pPr algn="ctr"/>
            <a:r>
              <a:rPr lang="en-US" sz="4000" dirty="0"/>
              <a:t>of category theory. </a:t>
            </a:r>
          </a:p>
        </p:txBody>
      </p:sp>
    </p:spTree>
    <p:extLst>
      <p:ext uri="{BB962C8B-B14F-4D97-AF65-F5344CB8AC3E}">
        <p14:creationId xmlns:p14="http://schemas.microsoft.com/office/powerpoint/2010/main" val="225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6A27E-8FEE-56CB-BA3A-4B953690E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507567"/>
            <a:ext cx="4781309" cy="4234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9F31AB-2896-7C43-A069-6FB58BA28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43" y="2599083"/>
            <a:ext cx="5278056" cy="1394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845C37-BF7A-43F7-24D1-D85AF74498FA}"/>
              </a:ext>
            </a:extLst>
          </p:cNvPr>
          <p:cNvSpPr txBox="1"/>
          <p:nvPr/>
        </p:nvSpPr>
        <p:spPr>
          <a:xfrm>
            <a:off x="4933708" y="4624851"/>
            <a:ext cx="39054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My joking response to </a:t>
            </a:r>
            <a:r>
              <a:rPr lang="en-US" sz="2000" dirty="0" err="1">
                <a:solidFill>
                  <a:srgbClr val="0000FF"/>
                </a:solidFill>
              </a:rPr>
              <a:t>Cumrun</a:t>
            </a:r>
            <a:r>
              <a:rPr lang="en-US" sz="2000" dirty="0">
                <a:solidFill>
                  <a:srgbClr val="0000FF"/>
                </a:solidFill>
              </a:rPr>
              <a:t>: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``Oh you’re just defining a functor.’’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877B7-8FB4-73C4-2C80-67EBF004FA92}"/>
              </a:ext>
            </a:extLst>
          </p:cNvPr>
          <p:cNvSpPr txBox="1"/>
          <p:nvPr/>
        </p:nvSpPr>
        <p:spPr>
          <a:xfrm>
            <a:off x="4895609" y="5503864"/>
            <a:ext cx="4095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We both laughed, and that was that.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A95E7-B2AB-11F5-8C4F-4C9F5BCE0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92283" cy="2294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8069CE-F5DD-E6CC-9377-6ED26CC0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123" y="408123"/>
            <a:ext cx="3917877" cy="7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A0408-9C77-D245-7EBF-717ED7D0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33400"/>
            <a:ext cx="7543800" cy="1737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80EAE-5E84-580F-5CA3-B291ADE5D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90" y="2529068"/>
            <a:ext cx="8403220" cy="1799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4AC086-2994-D8F9-B305-18BC13735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05" y="4484546"/>
            <a:ext cx="8838086" cy="237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8EB9E-46A5-EE85-7429-B4271F21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8" y="1828800"/>
            <a:ext cx="8812032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A4E39-1ED7-7C1C-8FA9-66B69E0C0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2961382"/>
            <a:ext cx="824673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F9A67F-03D2-CF26-EDE0-AE8AEA63EE17}"/>
              </a:ext>
            </a:extLst>
          </p:cNvPr>
          <p:cNvSpPr txBox="1"/>
          <p:nvPr/>
        </p:nvSpPr>
        <p:spPr>
          <a:xfrm>
            <a:off x="1143000" y="381000"/>
            <a:ext cx="7244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From writeup of my </a:t>
            </a:r>
            <a:r>
              <a:rPr lang="en-US" sz="3200" dirty="0" err="1"/>
              <a:t>Cargese</a:t>
            </a:r>
            <a:r>
              <a:rPr lang="en-US" sz="3200" dirty="0"/>
              <a:t> talk: </a:t>
            </a:r>
          </a:p>
          <a:p>
            <a:r>
              <a:rPr lang="en-US" sz="3200" dirty="0"/>
              <a:t>Vanishing Vacuum Energies, 10/87: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F8861-C4B2-0864-9E68-445FEFA4A1CE}"/>
              </a:ext>
            </a:extLst>
          </p:cNvPr>
          <p:cNvSpPr txBox="1"/>
          <p:nvPr/>
        </p:nvSpPr>
        <p:spPr>
          <a:xfrm>
            <a:off x="392073" y="4419600"/>
            <a:ext cx="8529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Most other physicists I talked to didn’t know about category theory, and didn’t like it when it was explained. </a:t>
            </a:r>
          </a:p>
        </p:txBody>
      </p:sp>
    </p:spTree>
    <p:extLst>
      <p:ext uri="{BB962C8B-B14F-4D97-AF65-F5344CB8AC3E}">
        <p14:creationId xmlns:p14="http://schemas.microsoft.com/office/powerpoint/2010/main" val="31191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7293D-8905-FCC6-A1C0-04AF249F3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492"/>
            <a:ext cx="7685590" cy="1267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3BC94-F0B9-532C-3898-41A36595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10862"/>
            <a:ext cx="8839200" cy="2499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6F7D5-8494-CA1D-595D-A58AC9910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4620449"/>
            <a:ext cx="5065692" cy="2151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293CE9-3086-B0AE-C1B2-B398F94F0A24}"/>
              </a:ext>
            </a:extLst>
          </p:cNvPr>
          <p:cNvSpPr txBox="1"/>
          <p:nvPr/>
        </p:nvSpPr>
        <p:spPr>
          <a:xfrm>
            <a:off x="5257800" y="4257663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I met MacLane years later. He sought me out to remind me of this and said he was very amused. </a:t>
            </a:r>
          </a:p>
        </p:txBody>
      </p:sp>
    </p:spTree>
    <p:extLst>
      <p:ext uri="{BB962C8B-B14F-4D97-AF65-F5344CB8AC3E}">
        <p14:creationId xmlns:p14="http://schemas.microsoft.com/office/powerpoint/2010/main" val="18946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7E3F13-DA51-6C03-74B4-36C136898533}"/>
              </a:ext>
            </a:extLst>
          </p:cNvPr>
          <p:cNvSpPr txBox="1"/>
          <p:nvPr/>
        </p:nvSpPr>
        <p:spPr>
          <a:xfrm>
            <a:off x="342900" y="1524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After the </a:t>
            </a:r>
            <a:r>
              <a:rPr lang="en-US" sz="3600" dirty="0" err="1"/>
              <a:t>Deligne</a:t>
            </a:r>
            <a:r>
              <a:rPr lang="en-US" sz="3600" dirty="0"/>
              <a:t>/</a:t>
            </a:r>
            <a:r>
              <a:rPr lang="en-US" sz="3600" dirty="0" err="1"/>
              <a:t>Kazhdan</a:t>
            </a:r>
            <a:r>
              <a:rPr lang="en-US" sz="3600" dirty="0"/>
              <a:t>/Witten response to my April 22, 1988 seminar we took categories seriously, and started studying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BA9858-A95B-F211-8030-E0BA5FA63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99"/>
            <a:ext cx="5218515" cy="1784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152D56-3E5D-B1A9-2F31-856EE3BA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46615"/>
            <a:ext cx="4382685" cy="46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395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3DB99-C07D-A655-3FAF-38CAB6AC3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1152265"/>
            <a:ext cx="9144000" cy="4460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DFDC1D-9C0B-B5D5-448C-F83E08AA215B}"/>
              </a:ext>
            </a:extLst>
          </p:cNvPr>
          <p:cNvSpPr txBox="1"/>
          <p:nvPr/>
        </p:nvSpPr>
        <p:spPr>
          <a:xfrm>
            <a:off x="228600" y="3557608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 categories.  (Other than footnote with blooper.)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61E1A2-40D7-679C-E8DE-B8097193E0DC}"/>
                  </a:ext>
                </a:extLst>
              </p:cNvPr>
              <p:cNvSpPr txBox="1"/>
              <p:nvPr/>
            </p:nvSpPr>
            <p:spPr>
              <a:xfrm>
                <a:off x="1905000" y="4572000"/>
                <a:ext cx="459105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/>
                  <a:t>Change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 to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. </m:t>
                    </m:r>
                  </m:oMath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61E1A2-40D7-679C-E8DE-B8097193E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572000"/>
                <a:ext cx="4591050" cy="584775"/>
              </a:xfrm>
              <a:prstGeom prst="rect">
                <a:avLst/>
              </a:prstGeom>
              <a:blipFill>
                <a:blip r:embed="rId3"/>
                <a:stretch>
                  <a:fillRect l="-345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2BE286-F418-D952-6C35-443827603205}"/>
                  </a:ext>
                </a:extLst>
              </p:cNvPr>
              <p:cNvSpPr txBox="1"/>
              <p:nvPr/>
            </p:nvSpPr>
            <p:spPr>
              <a:xfrm>
                <a:off x="962025" y="5586392"/>
                <a:ext cx="6477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/>
                  <a:t>``Almost proved’’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600" dirty="0"/>
                  <a:t>proved.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2BE286-F418-D952-6C35-443827603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25" y="5586392"/>
                <a:ext cx="6477000" cy="646331"/>
              </a:xfrm>
              <a:prstGeom prst="rect">
                <a:avLst/>
              </a:prstGeom>
              <a:blipFill>
                <a:blip r:embed="rId4"/>
                <a:stretch>
                  <a:fillRect l="-2919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1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A04CE-99D4-32A5-E684-C4399B4E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971800"/>
            <a:ext cx="5304556" cy="1692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E8123B-69EC-C769-A0A8-5F5248365174}"/>
              </a:ext>
            </a:extLst>
          </p:cNvPr>
          <p:cNvSpPr txBox="1"/>
          <p:nvPr/>
        </p:nvSpPr>
        <p:spPr>
          <a:xfrm>
            <a:off x="5867400" y="2971800"/>
            <a:ext cx="4038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But we failed to appreciate the importance/</a:t>
            </a:r>
          </a:p>
          <a:p>
            <a:r>
              <a:rPr lang="en-US" sz="3200" dirty="0">
                <a:solidFill>
                  <a:srgbClr val="7030A0"/>
                </a:solidFill>
              </a:rPr>
              <a:t>significance.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5D673-EC78-8CD8-534A-6A69619E6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9990"/>
            <a:ext cx="4348293" cy="2141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54385-B6A3-E11D-629A-37A7813FB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88724"/>
            <a:ext cx="4119693" cy="2053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B665D-57F3-6A74-08B8-F0F8CA596102}"/>
              </a:ext>
            </a:extLst>
          </p:cNvPr>
          <p:cNvSpPr txBox="1"/>
          <p:nvPr/>
        </p:nvSpPr>
        <p:spPr>
          <a:xfrm>
            <a:off x="38100" y="5515513"/>
            <a:ext cx="910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Other than the fact that it allowed us to give projective representations of mapping class groups at all genus and thereby define a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(finite-dimensional) modular geometry in the sense of  Friedan &amp; </a:t>
            </a:r>
            <a:r>
              <a:rPr lang="en-US" sz="2000" dirty="0" err="1">
                <a:solidFill>
                  <a:srgbClr val="0000FF"/>
                </a:solidFill>
              </a:rPr>
              <a:t>Shenker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66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AF3C8-E055-890E-6E72-2C514E58E928}"/>
              </a:ext>
            </a:extLst>
          </p:cNvPr>
          <p:cNvSpPr txBox="1"/>
          <p:nvPr/>
        </p:nvSpPr>
        <p:spPr>
          <a:xfrm>
            <a:off x="304800" y="3810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3-step classification program for RCFTs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E57DF-951C-D2A6-A1BF-A973E22A672D}"/>
              </a:ext>
            </a:extLst>
          </p:cNvPr>
          <p:cNvSpPr txBox="1"/>
          <p:nvPr/>
        </p:nvSpPr>
        <p:spPr>
          <a:xfrm>
            <a:off x="171450" y="1905000"/>
            <a:ext cx="88011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Classify solutions to the polynomial equations. </a:t>
            </a:r>
          </a:p>
          <a:p>
            <a:r>
              <a:rPr lang="en-US" sz="2800" dirty="0"/>
              <a:t>       (i.e. classify MTC’s.) </a:t>
            </a:r>
          </a:p>
          <a:p>
            <a:endParaRPr lang="en-US" sz="2800" dirty="0"/>
          </a:p>
          <a:p>
            <a:r>
              <a:rPr lang="en-US" sz="2800" dirty="0"/>
              <a:t>2.  Use categorical viewpoint and try to imitate  ``</a:t>
            </a:r>
            <a:r>
              <a:rPr lang="en-US" sz="2800" dirty="0" err="1"/>
              <a:t>Tannakian</a:t>
            </a:r>
            <a:r>
              <a:rPr lang="en-US" sz="2800" dirty="0"/>
              <a:t>’’ reconstruction to construct the chiral theory – up to holomorphic conformal field theories with trivial braiding/fusion/S-matrix. </a:t>
            </a:r>
          </a:p>
          <a:p>
            <a:endParaRPr lang="en-US" sz="2800" dirty="0"/>
          </a:p>
          <a:p>
            <a:r>
              <a:rPr lang="en-US" sz="2800" dirty="0"/>
              <a:t>3. Then classify the ways chiral parts can be glued together to make a full RCFT.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87792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D172D7-41BC-F64E-0AA0-50D213168FC1}"/>
              </a:ext>
            </a:extLst>
          </p:cNvPr>
          <p:cNvSpPr txBox="1"/>
          <p:nvPr/>
        </p:nvSpPr>
        <p:spPr>
          <a:xfrm>
            <a:off x="1271155" y="74307"/>
            <a:ext cx="754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Combining Left and Right movers: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35482-CF74-DE3B-FA2E-AA7C071B3E78}"/>
              </a:ext>
            </a:extLst>
          </p:cNvPr>
          <p:cNvSpPr txBox="1"/>
          <p:nvPr/>
        </p:nvSpPr>
        <p:spPr>
          <a:xfrm>
            <a:off x="666750" y="3945989"/>
            <a:ext cx="7810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/>
              <a:t>Automorphisms of the fusion rule algebra.  (Parallel paper of </a:t>
            </a:r>
            <a:r>
              <a:rPr lang="en-US" sz="3200" dirty="0" err="1"/>
              <a:t>Dijkgraaf-Verlinde</a:t>
            </a:r>
            <a:r>
              <a:rPr lang="en-US" sz="3200" dirty="0"/>
              <a:t>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8925B-4DED-41BA-16E1-8B593AD11504}"/>
              </a:ext>
            </a:extLst>
          </p:cNvPr>
          <p:cNvSpPr txBox="1"/>
          <p:nvPr/>
        </p:nvSpPr>
        <p:spPr>
          <a:xfrm>
            <a:off x="5105400" y="5306372"/>
            <a:ext cx="4038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But again we failed to appreciate the importance/significance.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C883A4-96E3-DD6F-1BF6-61B4EF5AE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2" y="5638800"/>
            <a:ext cx="4732920" cy="1052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59363-7B20-80E4-81D2-57323D5FF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629" y="827236"/>
            <a:ext cx="5558742" cy="30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E0D657-A4A2-A1C3-265E-05FBC7BA3915}"/>
              </a:ext>
            </a:extLst>
          </p:cNvPr>
          <p:cNvSpPr txBox="1"/>
          <p:nvPr/>
        </p:nvSpPr>
        <p:spPr>
          <a:xfrm>
            <a:off x="0" y="10668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And we introduced more formally the idea of extensions of chiral algebras as a way to generate new RCFTs’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BE2914-D599-888E-2A63-9E4950CDD6AC}"/>
              </a:ext>
            </a:extLst>
          </p:cNvPr>
          <p:cNvSpPr txBox="1"/>
          <p:nvPr/>
        </p:nvSpPr>
        <p:spPr>
          <a:xfrm>
            <a:off x="381000" y="36576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Add an integer spin holomorphic field to the chiral algebra (VOA)  and only keep fields local with respect to that field. </a:t>
            </a:r>
          </a:p>
        </p:txBody>
      </p:sp>
    </p:spTree>
    <p:extLst>
      <p:ext uri="{BB962C8B-B14F-4D97-AF65-F5344CB8AC3E}">
        <p14:creationId xmlns:p14="http://schemas.microsoft.com/office/powerpoint/2010/main" val="316374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6F7FC8-AB0E-8E99-922A-6DA4C04E75DD}"/>
              </a:ext>
            </a:extLst>
          </p:cNvPr>
          <p:cNvSpPr txBox="1"/>
          <p:nvPr/>
        </p:nvSpPr>
        <p:spPr>
          <a:xfrm>
            <a:off x="2133600" y="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Condensation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146E1-865F-B0D5-82BD-54326D3DA8A1}"/>
              </a:ext>
            </a:extLst>
          </p:cNvPr>
          <p:cNvSpPr txBox="1"/>
          <p:nvPr/>
        </p:nvSpPr>
        <p:spPr>
          <a:xfrm>
            <a:off x="190500" y="114484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key idea of “extensions of chiral algebras’’ led </a:t>
            </a:r>
          </a:p>
          <a:p>
            <a:r>
              <a:rPr lang="en-US" sz="3200" dirty="0"/>
              <a:t>to the topic of ``</a:t>
            </a:r>
            <a:r>
              <a:rPr lang="en-US" sz="3200" dirty="0" err="1"/>
              <a:t>anyon</a:t>
            </a:r>
            <a:r>
              <a:rPr lang="en-US" sz="3200" dirty="0"/>
              <a:t> condensation’’ in papers of </a:t>
            </a:r>
          </a:p>
          <a:p>
            <a:r>
              <a:rPr lang="en-US" sz="3200" dirty="0"/>
              <a:t>Bais and Slingerland in their study of spontaneous symmetry breaking of quantum group symmetry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84F1-87FD-7B9C-B94E-B536399B5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56" y="3336132"/>
            <a:ext cx="7822087" cy="35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29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6F7FC8-AB0E-8E99-922A-6DA4C04E75DD}"/>
              </a:ext>
            </a:extLst>
          </p:cNvPr>
          <p:cNvSpPr txBox="1"/>
          <p:nvPr/>
        </p:nvSpPr>
        <p:spPr>
          <a:xfrm>
            <a:off x="1943100" y="1524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Condensation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98917-5580-5103-9D41-D70E0EE4322A}"/>
              </a:ext>
            </a:extLst>
          </p:cNvPr>
          <p:cNvSpPr txBox="1"/>
          <p:nvPr/>
        </p:nvSpPr>
        <p:spPr>
          <a:xfrm>
            <a:off x="0" y="17526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Nati</a:t>
            </a:r>
            <a:r>
              <a:rPr lang="en-US" sz="3600" dirty="0">
                <a:solidFill>
                  <a:srgbClr val="C00000"/>
                </a:solidFill>
              </a:rPr>
              <a:t> and I have been very critical of the 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use of the word “condensation’’  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initiated by Bais and Slingerland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132B6-EDB9-A861-C065-CCB5C2629649}"/>
              </a:ext>
            </a:extLst>
          </p:cNvPr>
          <p:cNvSpPr txBox="1"/>
          <p:nvPr/>
        </p:nvSpPr>
        <p:spPr>
          <a:xfrm>
            <a:off x="533400" y="50292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But… Preparing for this talk I found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</a:rPr>
              <a:t>an unpublished M&amp;S paper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B634C-B75B-79B9-C575-E68367236AC1}"/>
              </a:ext>
            </a:extLst>
          </p:cNvPr>
          <p:cNvSpPr txBox="1"/>
          <p:nvPr/>
        </p:nvSpPr>
        <p:spPr>
          <a:xfrm>
            <a:off x="152400" y="3950275"/>
            <a:ext cx="937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(and it has since become widespread and standard) </a:t>
            </a:r>
          </a:p>
        </p:txBody>
      </p:sp>
    </p:spTree>
    <p:extLst>
      <p:ext uri="{BB962C8B-B14F-4D97-AF65-F5344CB8AC3E}">
        <p14:creationId xmlns:p14="http://schemas.microsoft.com/office/powerpoint/2010/main" val="22853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49479</TotalTime>
  <Words>4365</Words>
  <Application>Microsoft Office PowerPoint</Application>
  <PresentationFormat>On-screen Show (4:3)</PresentationFormat>
  <Paragraphs>485</Paragraphs>
  <Slides>152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9" baseType="lpstr">
      <vt:lpstr>Amazon Ember</vt:lpstr>
      <vt:lpstr>Arial</vt:lpstr>
      <vt:lpstr>Calibri</vt:lpstr>
      <vt:lpstr>Cambria Math</vt:lpstr>
      <vt:lpstr>Open Sans</vt:lpstr>
      <vt:lpstr>Times New Roman</vt:lpstr>
      <vt:lpstr>Office Theme</vt:lpstr>
      <vt:lpstr>From  Rational Conformal Field Theories  To Modular Tensor Categories  To Nonabelions</vt:lpstr>
      <vt:lpstr>Preliminaries </vt:lpstr>
      <vt:lpstr>Preliminaries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Gregory Moore</cp:lastModifiedBy>
  <cp:revision>2720</cp:revision>
  <cp:lastPrinted>2024-01-29T19:11:59Z</cp:lastPrinted>
  <dcterms:created xsi:type="dcterms:W3CDTF">2012-12-09T22:45:15Z</dcterms:created>
  <dcterms:modified xsi:type="dcterms:W3CDTF">2024-10-01T00:27:53Z</dcterms:modified>
</cp:coreProperties>
</file>