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83" r:id="rId2"/>
    <p:sldId id="258" r:id="rId3"/>
    <p:sldId id="512" r:id="rId4"/>
    <p:sldId id="438" r:id="rId5"/>
    <p:sldId id="505" r:id="rId6"/>
    <p:sldId id="439" r:id="rId7"/>
    <p:sldId id="440" r:id="rId8"/>
    <p:sldId id="472" r:id="rId9"/>
    <p:sldId id="506" r:id="rId10"/>
    <p:sldId id="473" r:id="rId11"/>
    <p:sldId id="442" r:id="rId12"/>
    <p:sldId id="469" r:id="rId13"/>
    <p:sldId id="304" r:id="rId14"/>
    <p:sldId id="524" r:id="rId15"/>
    <p:sldId id="507" r:id="rId16"/>
    <p:sldId id="474" r:id="rId17"/>
    <p:sldId id="393" r:id="rId18"/>
    <p:sldId id="475" r:id="rId19"/>
    <p:sldId id="476" r:id="rId20"/>
    <p:sldId id="518" r:id="rId21"/>
    <p:sldId id="477" r:id="rId22"/>
    <p:sldId id="309" r:id="rId23"/>
    <p:sldId id="478" r:id="rId24"/>
    <p:sldId id="479" r:id="rId25"/>
    <p:sldId id="480" r:id="rId26"/>
    <p:sldId id="483" r:id="rId27"/>
    <p:sldId id="481" r:id="rId28"/>
    <p:sldId id="519" r:id="rId29"/>
    <p:sldId id="523" r:id="rId30"/>
    <p:sldId id="484" r:id="rId31"/>
    <p:sldId id="485" r:id="rId32"/>
    <p:sldId id="486" r:id="rId33"/>
    <p:sldId id="487" r:id="rId34"/>
    <p:sldId id="488" r:id="rId35"/>
    <p:sldId id="489" r:id="rId36"/>
    <p:sldId id="490" r:id="rId37"/>
    <p:sldId id="491" r:id="rId38"/>
    <p:sldId id="520" r:id="rId39"/>
    <p:sldId id="492" r:id="rId40"/>
    <p:sldId id="493" r:id="rId41"/>
    <p:sldId id="494" r:id="rId42"/>
    <p:sldId id="495" r:id="rId43"/>
    <p:sldId id="496" r:id="rId44"/>
    <p:sldId id="508" r:id="rId45"/>
    <p:sldId id="497" r:id="rId46"/>
    <p:sldId id="498" r:id="rId47"/>
    <p:sldId id="499" r:id="rId48"/>
    <p:sldId id="521" r:id="rId49"/>
    <p:sldId id="501" r:id="rId50"/>
    <p:sldId id="503" r:id="rId51"/>
    <p:sldId id="502" r:id="rId52"/>
    <p:sldId id="509" r:id="rId53"/>
    <p:sldId id="522" r:id="rId54"/>
    <p:sldId id="504" r:id="rId55"/>
    <p:sldId id="511" r:id="rId5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55A"/>
    <a:srgbClr val="0033CC"/>
    <a:srgbClr val="DF09C7"/>
    <a:srgbClr val="FF3399"/>
    <a:srgbClr val="660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93979" autoAdjust="0"/>
  </p:normalViewPr>
  <p:slideViewPr>
    <p:cSldViewPr>
      <p:cViewPr varScale="1">
        <p:scale>
          <a:sx n="65" d="100"/>
          <a:sy n="65" d="100"/>
        </p:scale>
        <p:origin x="152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20"/>
    </p:cViewPr>
  </p:sorterViewPr>
  <p:notesViewPr>
    <p:cSldViewPr>
      <p:cViewPr varScale="1">
        <p:scale>
          <a:sx n="48" d="100"/>
          <a:sy n="48" d="100"/>
        </p:scale>
        <p:origin x="2698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65733-381B-3244-B8B0-35B3DD358381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22C83-A3CB-8F4B-ABB1-5AA31C40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65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810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1"/>
            <a:ext cx="3170238" cy="48101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91192433-76AE-4237-9053-A01AE7C3AD64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9" y="4621213"/>
            <a:ext cx="5851525" cy="3779837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20188"/>
            <a:ext cx="3170238" cy="4810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D542D17E-4B7A-4E9E-969E-28F0C0323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5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33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78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14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92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74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3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42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 stands for ”Monster”  but it could also stand for “Magic”  because there</a:t>
            </a:r>
            <a:r>
              <a:rPr lang="en-US" baseline="0" dirty="0" smtClean="0"/>
              <a:t> are many truly amazing properties it satisfies.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64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 is the Moonshine phenomenon.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12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42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Later I will show you how you can construct 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Golay</a:t>
            </a:r>
            <a:r>
              <a:rPr lang="en-US" baseline="0" dirty="0" smtClean="0"/>
              <a:t> code for yourself </a:t>
            </a:r>
          </a:p>
          <a:p>
            <a:r>
              <a:rPr lang="en-US" baseline="0" dirty="0" smtClean="0"/>
              <a:t>At your own kitchen table – were you so inclined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63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88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00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31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4A76F-98B3-4362-97F8-5A6F509EB33C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tif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0.png"/><Relationship Id="rId7" Type="http://schemas.openxmlformats.org/officeDocument/2006/relationships/image" Target="../media/image67.png"/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0.png"/><Relationship Id="rId5" Type="http://schemas.openxmlformats.org/officeDocument/2006/relationships/image" Target="../media/image650.png"/><Relationship Id="rId4" Type="http://schemas.openxmlformats.org/officeDocument/2006/relationships/image" Target="../media/image6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0.png"/><Relationship Id="rId7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0.png"/><Relationship Id="rId9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0.png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4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10.png"/><Relationship Id="rId4" Type="http://schemas.openxmlformats.org/officeDocument/2006/relationships/image" Target="../media/image10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13.tiff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 K3 Surfaces, </a:t>
            </a:r>
            <a:br>
              <a:rPr lang="en-US" sz="5400" dirty="0" smtClean="0"/>
            </a:br>
            <a:r>
              <a:rPr lang="en-US" sz="5400" dirty="0" smtClean="0"/>
              <a:t>Mathieu Moonshine, </a:t>
            </a:r>
            <a:br>
              <a:rPr lang="en-US" sz="5400" dirty="0" smtClean="0"/>
            </a:br>
            <a:r>
              <a:rPr lang="en-US" sz="5400" dirty="0" smtClean="0"/>
              <a:t>and Quantum Codes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2590800" y="3018592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Gregory Moore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5994975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January 15, 2019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4957583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Freed60, University of Austin,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392829" y="3603367"/>
            <a:ext cx="2358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70C0"/>
                </a:solidFill>
              </a:rPr>
              <a:t>Rutgers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3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60404"/>
            <a:ext cx="8229600" cy="1143000"/>
          </a:xfrm>
        </p:spPr>
        <p:txBody>
          <a:bodyPr/>
          <a:lstStyle/>
          <a:p>
            <a:r>
              <a:rPr lang="en-US" dirty="0" smtClean="0"/>
              <a:t>Leech &amp; </a:t>
            </a:r>
            <a:r>
              <a:rPr lang="en-US" dirty="0" err="1" smtClean="0"/>
              <a:t>Golay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13734" y="1546700"/>
                <a:ext cx="829822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 Definition: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[Cohn,Kumar,Miller,Radchenko,Viazovska]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is the best sphere packing in d=24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34" y="1546700"/>
                <a:ext cx="8298229" cy="1077218"/>
              </a:xfrm>
              <a:prstGeom prst="rect">
                <a:avLst/>
              </a:prstGeom>
              <a:blipFill>
                <a:blip r:embed="rId3"/>
                <a:stretch>
                  <a:fillRect l="-734" t="-7386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00106" y="2807742"/>
                <a:ext cx="60641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𝐴𝑢𝑡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Λ</m:t>
                        </m:r>
                      </m:e>
                    </m:d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𝐶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𝑜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𝑆𝑂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(24)</m:t>
                    </m:r>
                  </m:oMath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106" y="2807742"/>
                <a:ext cx="606417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5800" y="3412415"/>
                <a:ext cx="7760009" cy="528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srgbClr val="00B050"/>
                    </a:solidFill>
                  </a:rPr>
                  <a:t> can be constructed using the </a:t>
                </a:r>
                <a:r>
                  <a:rPr lang="en-US" sz="2800" dirty="0" err="1" smtClean="0">
                    <a:solidFill>
                      <a:srgbClr val="00B050"/>
                    </a:solidFill>
                  </a:rPr>
                  <a:t>Golay</a:t>
                </a:r>
                <a:r>
                  <a:rPr lang="en-US" sz="2800" dirty="0" smtClean="0">
                    <a:solidFill>
                      <a:srgbClr val="00B050"/>
                    </a:solidFill>
                  </a:rPr>
                  <a:t> code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bSup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412415"/>
                <a:ext cx="7760009" cy="528991"/>
              </a:xfrm>
              <a:prstGeom prst="rect">
                <a:avLst/>
              </a:prstGeom>
              <a:blipFill>
                <a:blip r:embed="rId5"/>
                <a:stretch>
                  <a:fillRect t="-10345" b="-32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7310" y="4002934"/>
                <a:ext cx="793709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2800" b="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sz="2800" dirty="0" smtClean="0">
                    <a:solidFill>
                      <a:srgbClr val="7030A0"/>
                    </a:solidFill>
                  </a:rPr>
                  <a:t>is a special 12-dimensional subspace with nice error-correcting properties. Discovered @ Bell Labs in 1949 and used by Voyager 1&amp;2 to send color photos</a:t>
                </a:r>
                <a:endParaRPr lang="en-US" sz="2800" b="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10" y="4002934"/>
                <a:ext cx="7937090" cy="1384995"/>
              </a:xfrm>
              <a:prstGeom prst="rect">
                <a:avLst/>
              </a:prstGeom>
              <a:blipFill>
                <a:blip r:embed="rId6"/>
                <a:stretch>
                  <a:fillRect l="-1613" t="-4405" r="-2151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60789" y="5689727"/>
                <a:ext cx="6786281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Definition: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24⊂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is the subgroup </a:t>
                </a:r>
              </a:p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of permutations preserving the set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789" y="5689727"/>
                <a:ext cx="6786281" cy="1077218"/>
              </a:xfrm>
              <a:prstGeom prst="rect">
                <a:avLst/>
              </a:prstGeom>
              <a:blipFill>
                <a:blip r:embed="rId7"/>
                <a:stretch>
                  <a:fillRect l="-2244" t="-6780" r="-1346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85800" y="841108"/>
                <a:ext cx="8382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FLM use torus associated to Leech lattice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3200" dirty="0" smtClean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841108"/>
                <a:ext cx="8382000" cy="584775"/>
              </a:xfrm>
              <a:prstGeom prst="rect">
                <a:avLst/>
              </a:prstGeom>
              <a:blipFill>
                <a:blip r:embed="rId8"/>
                <a:stretch>
                  <a:fillRect l="-1891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17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6178"/>
            <a:ext cx="8229600" cy="1143000"/>
          </a:xfrm>
        </p:spPr>
        <p:txBody>
          <a:bodyPr/>
          <a:lstStyle/>
          <a:p>
            <a:r>
              <a:rPr lang="en-US" dirty="0" smtClean="0"/>
              <a:t>FLM Construction – 2/3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7700" y="1261912"/>
                <a:ext cx="74295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Now ``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orbifold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’’  by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∈</m:t>
                    </m:r>
                    <m:sSup>
                      <m:sSupPr>
                        <m:ctrlP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ℝ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24</m:t>
                        </m:r>
                      </m:sup>
                    </m:sSup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200" b="0" i="0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Λ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1261912"/>
                <a:ext cx="7429500" cy="584775"/>
              </a:xfrm>
              <a:prstGeom prst="rect">
                <a:avLst/>
              </a:prstGeom>
              <a:blipFill>
                <a:blip r:embed="rId2"/>
                <a:stretch>
                  <a:fillRect l="-2051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838200" y="2244252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‘’</a:t>
            </a:r>
            <a:r>
              <a:rPr lang="en-US" sz="3600" dirty="0" err="1" smtClean="0">
                <a:solidFill>
                  <a:srgbClr val="00B050"/>
                </a:solidFill>
              </a:rPr>
              <a:t>Orbifold</a:t>
            </a:r>
            <a:r>
              <a:rPr lang="en-US" sz="3600" dirty="0" smtClean="0">
                <a:solidFill>
                  <a:srgbClr val="00B050"/>
                </a:solidFill>
              </a:rPr>
              <a:t> by a symmetry G of a CFT’’:  </a:t>
            </a:r>
          </a:p>
          <a:p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en-US" sz="3600" dirty="0" smtClean="0">
                <a:solidFill>
                  <a:srgbClr val="00B050"/>
                </a:solidFill>
              </a:rPr>
              <a:t>              Gauge the symmetry</a:t>
            </a:r>
            <a:endParaRPr lang="en-US" sz="36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94503" y="4986217"/>
                <a:ext cx="3124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Φ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𝜎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+2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Φ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4503" y="4986217"/>
                <a:ext cx="3124200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85097" y="4801551"/>
                <a:ext cx="2209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ℋ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𝑢𝑛𝑡𝑤𝑖𝑠𝑡𝑒𝑑</m:t>
                          </m:r>
                        </m:sub>
                      </m:sSub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097" y="4801551"/>
                <a:ext cx="2209800" cy="707886"/>
              </a:xfrm>
              <a:prstGeom prst="rect">
                <a:avLst/>
              </a:prstGeom>
              <a:blipFill rotWithShape="0">
                <a:blip r:embed="rId5"/>
                <a:stretch>
                  <a:fillRect r="-8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94503" y="6111567"/>
                <a:ext cx="35813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Φ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𝜎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+2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g</m:t>
                      </m:r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Φ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4503" y="6111567"/>
                <a:ext cx="3581399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785097" y="5876562"/>
                <a:ext cx="2209800" cy="768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ℋ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[</m:t>
                          </m:r>
                          <m: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𝑔</m:t>
                          </m:r>
                          <m: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]−</m:t>
                          </m:r>
                          <m: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𝑡𝑤𝑖𝑠𝑡𝑒𝑑</m:t>
                          </m:r>
                        </m:sub>
                      </m:sSub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097" y="5876562"/>
                <a:ext cx="2209800" cy="768224"/>
              </a:xfrm>
              <a:prstGeom prst="rect">
                <a:avLst/>
              </a:prstGeom>
              <a:blipFill rotWithShape="0">
                <a:blip r:embed="rId7"/>
                <a:stretch>
                  <a:fillRect r="-2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539915" y="4030187"/>
            <a:ext cx="6064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Different G-bundles over the circle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7580553" y="4091695"/>
            <a:ext cx="876300" cy="4894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11" grpId="0"/>
      <p:bldP spid="12" grpId="0"/>
      <p:bldP spid="14" grpId="0"/>
      <p:bldP spid="15" grpId="0"/>
      <p:bldP spid="16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/>
              <p:cNvSpPr>
                <a:spLocks noGrp="1"/>
              </p:cNvSpPr>
              <p:nvPr>
                <p:ph type="title"/>
              </p:nvPr>
            </p:nvSpPr>
            <p:spPr>
              <a:xfrm>
                <a:off x="412830" y="0"/>
                <a:ext cx="82296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𝕄</m:t>
                    </m:r>
                  </m:oMath>
                </a14:m>
                <a:r>
                  <a:rPr lang="en-US" dirty="0" smtClean="0"/>
                  <a:t> As An </a:t>
                </a:r>
                <a:r>
                  <a:rPr lang="en-US" dirty="0" err="1" smtClean="0"/>
                  <a:t>Automorphism</a:t>
                </a:r>
                <a:r>
                  <a:rPr lang="en-US" dirty="0" smtClean="0"/>
                  <a:t> Group</a:t>
                </a:r>
                <a:endParaRPr lang="en-US" dirty="0"/>
              </a:p>
            </p:txBody>
          </p:sp>
        </mc:Choice>
        <mc:Fallback xmlns="">
          <p:sp>
            <p:nvSpPr>
              <p:cNvPr id="7" name="Title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12830" y="0"/>
                <a:ext cx="8229600" cy="1143000"/>
              </a:xfrm>
              <a:blipFill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09019" y="936332"/>
                <a:ext cx="7010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33CC"/>
                    </a:solidFill>
                  </a:rPr>
                  <a:t>Automorphisms of the OPE algebra of the quotient theory =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𝕄</m:t>
                    </m:r>
                  </m:oMath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019" y="936332"/>
                <a:ext cx="7010400" cy="1200329"/>
              </a:xfrm>
              <a:prstGeom prst="rect">
                <a:avLst/>
              </a:prstGeom>
              <a:blipFill>
                <a:blip r:embed="rId3"/>
                <a:stretch>
                  <a:fillRect l="-2696" t="-8122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838200" y="4552656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DF09C7"/>
                </a:solidFill>
              </a:rPr>
              <a:t>This is the gold standard for the conceptual explanation of Moonshine-modularity </a:t>
            </a:r>
            <a:endParaRPr lang="en-US" sz="3200" dirty="0">
              <a:solidFill>
                <a:srgbClr val="DF09C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1" y="5791200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(But a truly satisfying conceptual explanation 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of genus zero properties remains elusive.) </a:t>
            </a:r>
            <a:endParaRPr lang="en-US" sz="32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9600" y="2217324"/>
                <a:ext cx="894554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     Heisenberg group of translations on </a:t>
                </a:r>
              </a:p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                24 fixed points +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𝐶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𝑜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  + </a:t>
                </a:r>
              </a:p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               a ``quantum symmetry’’ 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               generate the Monster.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217324"/>
                <a:ext cx="8945542" cy="2308324"/>
              </a:xfrm>
              <a:prstGeom prst="rect">
                <a:avLst/>
              </a:prstGeom>
              <a:blipFill rotWithShape="0">
                <a:blip r:embed="rId4"/>
                <a:stretch>
                  <a:fillRect t="-4233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6200" y="1104349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FLM &amp; </a:t>
            </a:r>
            <a:r>
              <a:rPr lang="en-US" sz="2800" dirty="0" err="1" smtClean="0"/>
              <a:t>Borcherds</a:t>
            </a:r>
            <a:r>
              <a:rPr lang="en-US" sz="2800" dirty="0" smtClean="0"/>
              <a:t>: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389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5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Moonshine: Mathieu Moonshine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28899" y="872881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Eguchi</a:t>
            </a:r>
            <a:r>
              <a:rPr lang="en-US" dirty="0" smtClean="0"/>
              <a:t>, </a:t>
            </a:r>
            <a:r>
              <a:rPr lang="en-US" dirty="0" err="1" smtClean="0"/>
              <a:t>Ooguri</a:t>
            </a:r>
            <a:r>
              <a:rPr lang="en-US" dirty="0" smtClean="0"/>
              <a:t>, </a:t>
            </a:r>
            <a:r>
              <a:rPr lang="en-US" sz="2000" dirty="0" err="1" smtClean="0"/>
              <a:t>Tachikawa</a:t>
            </a:r>
            <a:r>
              <a:rPr lang="en-US" dirty="0" smtClean="0"/>
              <a:t> 2010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76200" y="1441097"/>
                <a:ext cx="844345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CFT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2d sigma model with target 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 space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a K3 surface with 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hyperkahler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metric and 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   flat 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B-field.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441097"/>
                <a:ext cx="8443452" cy="1754326"/>
              </a:xfrm>
              <a:prstGeom prst="rect">
                <a:avLst/>
              </a:prstGeom>
              <a:blipFill>
                <a:blip r:embed="rId3"/>
                <a:stretch>
                  <a:fillRect l="-2238" t="-5208" r="-1300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914400" y="3412492"/>
                <a:ext cx="774290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33CC"/>
                    </a:solidFill>
                  </a:rPr>
                  <a:t>Elliptic genus: A character-valued </a:t>
                </a:r>
                <a:endParaRPr lang="en-US" sz="4000" dirty="0" smtClean="0">
                  <a:solidFill>
                    <a:srgbClr val="0033CC"/>
                  </a:solidFill>
                </a:endParaRPr>
              </a:p>
              <a:p>
                <a:r>
                  <a:rPr lang="en-US" sz="4000" dirty="0">
                    <a:solidFill>
                      <a:srgbClr val="0033CC"/>
                    </a:solidFill>
                  </a:rPr>
                  <a:t> </a:t>
                </a:r>
                <a:r>
                  <a:rPr lang="en-US" sz="4000" dirty="0" smtClean="0">
                    <a:solidFill>
                      <a:srgbClr val="0033CC"/>
                    </a:solidFill>
                  </a:rPr>
                  <a:t>   </a:t>
                </a:r>
                <a:r>
                  <a:rPr lang="en-US" sz="4000" dirty="0" smtClean="0">
                    <a:solidFill>
                      <a:srgbClr val="0033CC"/>
                    </a:solidFill>
                  </a:rPr>
                  <a:t>index </a:t>
                </a:r>
                <a:r>
                  <a:rPr lang="en-US" sz="4000" dirty="0" smtClean="0">
                    <a:solidFill>
                      <a:srgbClr val="0033CC"/>
                    </a:solidFill>
                  </a:rPr>
                  <a:t>on the loop space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33CC"/>
                    </a:solidFill>
                  </a:rPr>
                  <a:t>  </a:t>
                </a:r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412492"/>
                <a:ext cx="7742903" cy="1323439"/>
              </a:xfrm>
              <a:prstGeom prst="rect">
                <a:avLst/>
              </a:prstGeom>
              <a:blipFill>
                <a:blip r:embed="rId4"/>
                <a:stretch>
                  <a:fillRect l="-2756"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103239" y="5105400"/>
                <a:ext cx="904076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Hyperkahler structure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model has (4,4) </a:t>
                </a:r>
                <a:r>
                  <a:rPr lang="en-US" sz="2800" dirty="0" err="1" smtClean="0">
                    <a:solidFill>
                      <a:srgbClr val="C00000"/>
                    </a:solidFill>
                  </a:rPr>
                  <a:t>superconformal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 symmetry.  One can compute a character-valued index </a:t>
                </a:r>
              </a:p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     </a:t>
                </a:r>
                <a:r>
                  <a:rPr lang="en-US" sz="2800" dirty="0" err="1" smtClean="0">
                    <a:solidFill>
                      <a:srgbClr val="C00000"/>
                    </a:solidFill>
                  </a:rPr>
                  <a:t>wrt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𝑆𝑂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for any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𝐴𝑢𝑡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𝒞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39" y="5105400"/>
                <a:ext cx="9040761" cy="1384995"/>
              </a:xfrm>
              <a:prstGeom prst="rect">
                <a:avLst/>
              </a:prstGeom>
              <a:blipFill>
                <a:blip r:embed="rId5"/>
                <a:stretch>
                  <a:fillRect l="-1416" t="-4405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421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64057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(Super-) Conformal Symmetry: 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0" y="907502"/>
                <a:ext cx="9144000" cy="827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07502"/>
                <a:ext cx="9144000" cy="8272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-76200" y="2038504"/>
                <a:ext cx="3505200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2038504"/>
                <a:ext cx="3505200" cy="11378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429000" y="2067291"/>
                <a:ext cx="5409173" cy="862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2067291"/>
                <a:ext cx="5409173" cy="8622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8100" y="3420998"/>
                <a:ext cx="9067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Superconformal symmetry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graded extension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3420998"/>
                <a:ext cx="9067800" cy="584775"/>
              </a:xfrm>
              <a:prstGeom prst="rect">
                <a:avLst/>
              </a:prstGeom>
              <a:blipFill>
                <a:blip r:embed="rId5"/>
                <a:stretch>
                  <a:fillRect l="-1680" t="-12500" r="-403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-457200" y="4374267"/>
                <a:ext cx="3886200" cy="986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16355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4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16355A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7200" y="4374267"/>
                <a:ext cx="3886200" cy="9865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666486" y="4139910"/>
                <a:ext cx="6934200" cy="1086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486" y="4139910"/>
                <a:ext cx="6934200" cy="10867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0" y="5530406"/>
                <a:ext cx="9296400" cy="1104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0" dirty="0" smtClean="0"/>
                  <a:t>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 smtClean="0"/>
                  <a:t> </a:t>
                </a:r>
                <a:r>
                  <a:rPr lang="en-US" sz="3200" dirty="0" err="1" smtClean="0"/>
                  <a:t>superconformal</a:t>
                </a:r>
                <a:r>
                  <a:rPr lang="en-US" sz="3200" dirty="0" smtClean="0"/>
                  <a:t> symmetry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3200" dirty="0" smtClean="0"/>
                  <a:t> </a:t>
                </a:r>
                <a:endParaRPr lang="en-US" sz="3200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 holomorphic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3200" dirty="0" smtClean="0"/>
                  <a:t> 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 anti-holomorphic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bSup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</m:d>
                  </m:oMath>
                </a14:m>
                <a:endParaRPr lang="en-US" sz="32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30406"/>
                <a:ext cx="9296400" cy="1104277"/>
              </a:xfrm>
              <a:prstGeom prst="rect">
                <a:avLst/>
              </a:prstGeom>
              <a:blipFill>
                <a:blip r:embed="rId8"/>
                <a:stretch>
                  <a:fillRect t="-6630" b="-17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956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5486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Elliptic Genus Of K3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867400"/>
            <a:ext cx="5715000" cy="772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4368" y="5091244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Example</a:t>
            </a:r>
            <a:r>
              <a:rPr lang="en-US" sz="3600" dirty="0">
                <a:solidFill>
                  <a:srgbClr val="0033CC"/>
                </a:solidFill>
              </a:rPr>
              <a:t>: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endParaRPr lang="en-US" sz="36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36755" y="5930659"/>
                <a:ext cx="2590800" cy="682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𝒞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p>
                      </m:sSubSup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55" y="5930659"/>
                <a:ext cx="2590800" cy="6826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70387" y="966169"/>
                <a:ext cx="904076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Hyperkahler structure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model has (4,4) </a:t>
                </a:r>
                <a:r>
                  <a:rPr lang="en-US" sz="2800" dirty="0" err="1" smtClean="0">
                    <a:solidFill>
                      <a:srgbClr val="C00000"/>
                    </a:solidFill>
                  </a:rPr>
                  <a:t>superconformal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 symmetry.  One can compute a character-valued index </a:t>
                </a:r>
              </a:p>
              <a:p>
                <a:r>
                  <a:rPr lang="en-US" sz="2800" dirty="0" err="1" smtClean="0">
                    <a:solidFill>
                      <a:srgbClr val="C00000"/>
                    </a:solidFill>
                  </a:rPr>
                  <a:t>wrt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𝑆𝑂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for any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𝐴𝑢𝑡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𝒞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87" y="966169"/>
                <a:ext cx="9040761" cy="1384995"/>
              </a:xfrm>
              <a:prstGeom prst="rect">
                <a:avLst/>
              </a:prstGeom>
              <a:blipFill>
                <a:blip r:embed="rId6"/>
                <a:stretch>
                  <a:fillRect l="-1349" t="-3947" b="-1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689694" y="3230972"/>
            <a:ext cx="2544322" cy="1819879"/>
            <a:chOff x="6110523" y="3637491"/>
            <a:chExt cx="3001522" cy="23532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0523" y="3964740"/>
              <a:ext cx="3001522" cy="1644218"/>
            </a:xfrm>
            <a:prstGeom prst="rect">
              <a:avLst/>
            </a:prstGeom>
          </p:spPr>
        </p:pic>
        <p:sp>
          <p:nvSpPr>
            <p:cNvPr id="9" name="Arc 8"/>
            <p:cNvSpPr/>
            <p:nvPr/>
          </p:nvSpPr>
          <p:spPr>
            <a:xfrm>
              <a:off x="7570808" y="4966535"/>
              <a:ext cx="469900" cy="487849"/>
            </a:xfrm>
            <a:prstGeom prst="arc">
              <a:avLst>
                <a:gd name="adj1" fmla="val 16200000"/>
                <a:gd name="adj2" fmla="val 4829939"/>
              </a:avLst>
            </a:prstGeom>
            <a:ln w="762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25015" y="5405995"/>
              <a:ext cx="444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1</a:t>
              </a:r>
              <a:endParaRPr lang="en-US" sz="3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19262" y="3637491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g</a:t>
              </a:r>
              <a:endParaRPr lang="en-US" sz="44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6345760" y="4274136"/>
              <a:ext cx="2450096" cy="93632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4939955" y="3924017"/>
            <a:ext cx="1219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29400" y="3884457"/>
            <a:ext cx="2476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Modularity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562131" y="3690952"/>
                <a:ext cx="115057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31" y="3690952"/>
                <a:ext cx="11505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210161" y="2465259"/>
                <a:ext cx="8895740" cy="65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𝒞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ℋ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𝑅𝑅</m:t>
                              </m:r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⋅ 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⋅ 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24</m:t>
                                  </m:r>
                                </m:den>
                              </m:f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−2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4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24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61" y="2465259"/>
                <a:ext cx="8895740" cy="65255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25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14" grpId="0" animBg="1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5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Moonshine: Mathieu Moonshine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7685" y="1088136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Model has (4,4) </a:t>
            </a:r>
            <a:r>
              <a:rPr lang="en-US" sz="2800" dirty="0" err="1" smtClean="0">
                <a:solidFill>
                  <a:srgbClr val="0033CC"/>
                </a:solidFill>
              </a:rPr>
              <a:t>susy</a:t>
            </a:r>
            <a:r>
              <a:rPr lang="en-US" sz="2800" dirty="0" smtClean="0">
                <a:solidFill>
                  <a:srgbClr val="0033CC"/>
                </a:solidFill>
              </a:rPr>
              <a:t> so consider </a:t>
            </a:r>
            <a:r>
              <a:rPr lang="en-US" sz="2800" dirty="0" err="1" smtClean="0">
                <a:solidFill>
                  <a:srgbClr val="0033CC"/>
                </a:solidFill>
              </a:rPr>
              <a:t>isotypical</a:t>
            </a:r>
            <a:r>
              <a:rPr lang="en-US" sz="2800" dirty="0" smtClean="0">
                <a:solidFill>
                  <a:srgbClr val="0033CC"/>
                </a:solidFill>
              </a:rPr>
              <a:t> decomposition: 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46411" y="1858738"/>
                <a:ext cx="7774975" cy="655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𝑅𝑅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,ℓ;</m:t>
                          </m:r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</m:acc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,ℓ;</m:t>
                          </m:r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</m:acc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,ℓ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11" y="1858738"/>
                <a:ext cx="7774975" cy="6550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7374" y="2851910"/>
                <a:ext cx="9345828" cy="477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,ℓ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:    </a:t>
                </a:r>
                <a:r>
                  <a:rPr lang="en-US" sz="2400" dirty="0" err="1" smtClean="0">
                    <a:solidFill>
                      <a:srgbClr val="FF0000"/>
                    </a:solidFill>
                  </a:rPr>
                  <a:t>Untry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 highest weight </a:t>
                </a:r>
                <a:r>
                  <a:rPr lang="en-US" sz="2400" dirty="0" err="1" smtClean="0">
                    <a:solidFill>
                      <a:srgbClr val="FF0000"/>
                    </a:solidFill>
                  </a:rPr>
                  <a:t>irrep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 of N=4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=ℓ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374" y="2851910"/>
                <a:ext cx="9345828" cy="477888"/>
              </a:xfrm>
              <a:prstGeom prst="rect">
                <a:avLst/>
              </a:prstGeom>
              <a:blipFill>
                <a:blip r:embed="rId4"/>
                <a:stretch>
                  <a:fillRect l="-196" t="-8974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-38102" y="5188387"/>
                <a:ext cx="9144000" cy="1170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≥0, ℓ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den>
                                      </m:f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,ℓ;</m:t>
                                      </m:r>
                                      <m:f>
                                        <m:f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den>
                                      </m:f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,0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−2 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den>
                                      </m:f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,ℓ;</m:t>
                                      </m:r>
                                      <m:f>
                                        <m:f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den>
                                      </m:f>
                                      <m:r>
                                        <a:rPr lang="en-US" sz="2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f>
                                        <m:f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𝑐h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,ℓ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2" y="5188387"/>
                <a:ext cx="9144000" cy="11708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667000" y="4462658"/>
                <a:ext cx="2553989" cy="712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𝒞</m:t>
                          </m:r>
                        </m:sub>
                        <m:sup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p>
                      </m:sSubSup>
                      <m:d>
                        <m:d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462658"/>
                <a:ext cx="2553989" cy="7125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74640" y="3508173"/>
                <a:ext cx="6781800" cy="77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,ℓ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,ℓ</m:t>
                              </m:r>
                            </m:sub>
                          </m:sSub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24</m:t>
                                  </m:r>
                                </m:den>
                              </m:f>
                            </m:e>
                          </m:d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640" y="3508173"/>
                <a:ext cx="6781800" cy="776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097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943972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[EOT 2010, M. Cheng 2011, </a:t>
            </a:r>
            <a:r>
              <a:rPr lang="en-US" dirty="0" err="1" smtClean="0"/>
              <a:t>Gaberdiel</a:t>
            </a:r>
            <a:r>
              <a:rPr lang="en-US" dirty="0" smtClean="0"/>
              <a:t>, </a:t>
            </a:r>
            <a:r>
              <a:rPr lang="en-US" dirty="0" err="1" smtClean="0"/>
              <a:t>Hohenegger</a:t>
            </a:r>
            <a:r>
              <a:rPr lang="en-US" dirty="0" smtClean="0"/>
              <a:t>, </a:t>
            </a:r>
            <a:r>
              <a:rPr lang="en-US" dirty="0" err="1" smtClean="0"/>
              <a:t>Volpato</a:t>
            </a:r>
            <a:r>
              <a:rPr lang="en-US" dirty="0" smtClean="0"/>
              <a:t> 2011; Gannon 2012 ]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Statement Of Mathieu Moonshine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41671" y="1439819"/>
                <a:ext cx="800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There exist an infinite set of representations of the group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24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71" y="1439819"/>
                <a:ext cx="8001000" cy="461665"/>
              </a:xfrm>
              <a:prstGeom prst="rect">
                <a:avLst/>
              </a:prstGeom>
              <a:blipFill>
                <a:blip r:embed="rId2"/>
                <a:stretch>
                  <a:fillRect l="-114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7200" y="2198050"/>
                <a:ext cx="4724400" cy="65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0,0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,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,  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≥1 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198050"/>
                <a:ext cx="4724400" cy="656270"/>
              </a:xfrm>
              <a:prstGeom prst="rect">
                <a:avLst/>
              </a:prstGeom>
              <a:blipFill>
                <a:blip r:embed="rId3"/>
                <a:stretch>
                  <a:fillRect b="-2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15000" y="2225091"/>
                <a:ext cx="3048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For ALL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24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2225091"/>
                <a:ext cx="3048000" cy="461665"/>
              </a:xfrm>
              <a:prstGeom prst="rect">
                <a:avLst/>
              </a:prstGeom>
              <a:blipFill>
                <a:blip r:embed="rId4"/>
                <a:stretch>
                  <a:fillRect l="-3200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4800" y="2912721"/>
                <a:ext cx="8839200" cy="1099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0,0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912721"/>
                <a:ext cx="8839200" cy="10993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14300" y="4714383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Umbral Moonshine: A nontrivial generalization of this statement: 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There is one example for each of the 23 </a:t>
            </a:r>
            <a:r>
              <a:rPr lang="en-US" sz="2000" dirty="0" err="1" smtClean="0">
                <a:solidFill>
                  <a:srgbClr val="7030A0"/>
                </a:solidFill>
              </a:rPr>
              <a:t>Niemeier</a:t>
            </a:r>
            <a:r>
              <a:rPr lang="en-US" sz="2000" dirty="0" smtClean="0">
                <a:solidFill>
                  <a:srgbClr val="7030A0"/>
                </a:solidFill>
              </a:rPr>
              <a:t> lattices based on root systems. 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[Cheng, Duncan, Harvey, 2012]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5864343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But there are no known physical/conceptual explanations </a:t>
            </a:r>
            <a:r>
              <a:rPr lang="en-US" sz="2800" smtClean="0">
                <a:solidFill>
                  <a:srgbClr val="C00000"/>
                </a:solidFill>
              </a:rPr>
              <a:t>of </a:t>
            </a:r>
            <a:r>
              <a:rPr lang="en-US" sz="2800" smtClean="0">
                <a:solidFill>
                  <a:srgbClr val="C00000"/>
                </a:solidFill>
              </a:rPr>
              <a:t>Mathieu </a:t>
            </a:r>
            <a:r>
              <a:rPr lang="en-US" sz="2800" dirty="0" smtClean="0">
                <a:solidFill>
                  <a:srgbClr val="C00000"/>
                </a:solidFill>
              </a:rPr>
              <a:t>or Umbral Moonshine. </a:t>
            </a:r>
            <a:endParaRPr lang="en-US" sz="28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4118422"/>
                <a:ext cx="78854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33CC"/>
                    </a:solidFill>
                  </a:rPr>
                  <a:t>Has the expected modularity properties  </a:t>
                </a:r>
                <a:r>
                  <a:rPr lang="en-US" sz="2400" b="1" i="1" u="sng" dirty="0" smtClean="0">
                    <a:solidFill>
                      <a:srgbClr val="0033CC"/>
                    </a:solidFill>
                  </a:rPr>
                  <a:t>AS IF</a:t>
                </a:r>
                <a:r>
                  <a:rPr lang="en-US" sz="2400" dirty="0" smtClean="0">
                    <a:solidFill>
                      <a:srgbClr val="0033CC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∈  </m:t>
                    </m:r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𝐴𝑢𝑡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𝒞</m:t>
                        </m:r>
                      </m:e>
                    </m:d>
                  </m:oMath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118422"/>
                <a:ext cx="7885471" cy="461665"/>
              </a:xfrm>
              <a:prstGeom prst="rect">
                <a:avLst/>
              </a:prstGeom>
              <a:blipFill>
                <a:blip r:embed="rId6"/>
                <a:stretch>
                  <a:fillRect l="-1159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611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3" grpId="0"/>
      <p:bldP spid="1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4936681"/>
            <a:ext cx="788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</a:t>
            </a:r>
            <a:r>
              <a:rPr lang="en-US" sz="2800" dirty="0" smtClean="0">
                <a:solidFill>
                  <a:srgbClr val="C00000"/>
                </a:solidFill>
              </a:rPr>
              <a:t>here is no known  analog of the FLM construction. 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562600"/>
            <a:ext cx="967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DF09C7"/>
                </a:solidFill>
              </a:rPr>
              <a:t>Despite 9 years of intense effort by a small, but </a:t>
            </a:r>
          </a:p>
          <a:p>
            <a:r>
              <a:rPr lang="en-US" sz="3200" i="1" dirty="0" smtClean="0">
                <a:solidFill>
                  <a:srgbClr val="DF09C7"/>
                </a:solidFill>
              </a:rPr>
              <a:t>devoted, community of physicists and mathematicians…. </a:t>
            </a:r>
            <a:endParaRPr lang="en-US" sz="3200" i="1" dirty="0">
              <a:solidFill>
                <a:srgbClr val="DF09C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Why Is It Moonshine?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4013" y="1121024"/>
                <a:ext cx="8001000" cy="1296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There is no obvious action of M24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nor </a:t>
                </a:r>
              </a:p>
              <a:p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  on the highest weight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,ℓ;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13" y="1121024"/>
                <a:ext cx="8001000" cy="1296189"/>
              </a:xfrm>
              <a:prstGeom prst="rect">
                <a:avLst/>
              </a:prstGeom>
              <a:blipFill>
                <a:blip r:embed="rId2"/>
                <a:stretch>
                  <a:fillRect l="-1982" t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28600" y="2421186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Why should these objects have good modular properties? 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3029354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33CC"/>
                </a:solidFill>
              </a:rPr>
              <a:t>What do these representations have to do with (any) K3 sigma model? 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7845" y="3454061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33CC"/>
                </a:solidFill>
              </a:rPr>
              <a:t>… or with the space of loops on K3 ? </a:t>
            </a:r>
            <a:endParaRPr lang="en-US" sz="24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66850" y="3941600"/>
                <a:ext cx="6743700" cy="995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7030A0"/>
                    </a:solidFill>
                  </a:rPr>
                  <a:t>Can we define an action of M24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smtClean="0">
                    <a:solidFill>
                      <a:srgbClr val="7030A0"/>
                    </a:solidFill>
                  </a:rPr>
                  <a:t>or on the </a:t>
                </a: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smtClean="0">
                    <a:solidFill>
                      <a:srgbClr val="7030A0"/>
                    </a:solidFill>
                  </a:rPr>
                  <a:t>             highest weight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,ℓ;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 ???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850" y="3941600"/>
                <a:ext cx="6743700" cy="995081"/>
              </a:xfrm>
              <a:prstGeom prst="rect">
                <a:avLst/>
              </a:prstGeom>
              <a:blipFill>
                <a:blip r:embed="rId3"/>
                <a:stretch>
                  <a:fillRect l="-1447" t="-4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324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Strategies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5046" y="1015887"/>
            <a:ext cx="7372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1.  Find a special point in the moduli space of K3 sigma models where the symmetry is manifest.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102129"/>
            <a:ext cx="7372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33CC"/>
                </a:solidFill>
              </a:rPr>
              <a:t>Ruled out by the Quantum Mukai Theorem (see below). 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58" y="2650979"/>
            <a:ext cx="91446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en-US" dirty="0" smtClean="0">
                <a:solidFill>
                  <a:srgbClr val="7030A0"/>
                </a:solidFill>
              </a:rPr>
              <a:t>Find an algebraic structure of the highest weight “BPS states”  - and ``algebra of BPS states’’ </a:t>
            </a:r>
          </a:p>
          <a:p>
            <a:r>
              <a:rPr lang="en-US" dirty="0">
                <a:solidFill>
                  <a:srgbClr val="7030A0"/>
                </a:solidFill>
              </a:rPr>
              <a:t>a</a:t>
            </a:r>
            <a:r>
              <a:rPr lang="en-US" dirty="0" smtClean="0">
                <a:solidFill>
                  <a:srgbClr val="7030A0"/>
                </a:solidFill>
              </a:rPr>
              <a:t>nd study the </a:t>
            </a:r>
            <a:r>
              <a:rPr lang="en-US" dirty="0" err="1" smtClean="0">
                <a:solidFill>
                  <a:srgbClr val="7030A0"/>
                </a:solidFill>
              </a:rPr>
              <a:t>automorphisms</a:t>
            </a:r>
            <a:r>
              <a:rPr lang="en-US" dirty="0" smtClean="0">
                <a:solidFill>
                  <a:srgbClr val="7030A0"/>
                </a:solidFill>
              </a:rPr>
              <a:t> of this structure.  (Some success with this approach for </a:t>
            </a:r>
          </a:p>
          <a:p>
            <a:r>
              <a:rPr lang="en-US" dirty="0">
                <a:solidFill>
                  <a:srgbClr val="7030A0"/>
                </a:solidFill>
              </a:rPr>
              <a:t>t</a:t>
            </a:r>
            <a:r>
              <a:rPr lang="en-US" dirty="0" smtClean="0">
                <a:solidFill>
                  <a:srgbClr val="7030A0"/>
                </a:solidFill>
              </a:rPr>
              <a:t>he original monstrous moonshine example achieved by Natalie Paquette, Daniel </a:t>
            </a:r>
            <a:r>
              <a:rPr lang="en-US" dirty="0" err="1" smtClean="0">
                <a:solidFill>
                  <a:srgbClr val="7030A0"/>
                </a:solidFill>
              </a:rPr>
              <a:t>Persson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</a:p>
          <a:p>
            <a:r>
              <a:rPr lang="en-US" dirty="0">
                <a:solidFill>
                  <a:srgbClr val="7030A0"/>
                </a:solidFill>
              </a:rPr>
              <a:t>a</a:t>
            </a:r>
            <a:r>
              <a:rPr lang="en-US" dirty="0" smtClean="0">
                <a:solidFill>
                  <a:srgbClr val="7030A0"/>
                </a:solidFill>
              </a:rPr>
              <a:t>nd Roberto </a:t>
            </a:r>
            <a:r>
              <a:rPr lang="en-US" dirty="0" err="1" smtClean="0">
                <a:solidFill>
                  <a:srgbClr val="7030A0"/>
                </a:solidFill>
              </a:rPr>
              <a:t>Volpato</a:t>
            </a:r>
            <a:r>
              <a:rPr lang="en-US" dirty="0" smtClean="0">
                <a:solidFill>
                  <a:srgbClr val="7030A0"/>
                </a:solidFill>
              </a:rPr>
              <a:t>.   But the discussion still very incomplete.)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068689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en-US" dirty="0" smtClean="0">
                <a:solidFill>
                  <a:srgbClr val="00B050"/>
                </a:solidFill>
              </a:rPr>
              <a:t>``Symmetry surfing’’ [Anne Taormina &amp; </a:t>
            </a:r>
            <a:r>
              <a:rPr lang="en-US" dirty="0" err="1" smtClean="0">
                <a:solidFill>
                  <a:srgbClr val="00B050"/>
                </a:solidFill>
              </a:rPr>
              <a:t>Katrin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Wendland</a:t>
            </a:r>
            <a:r>
              <a:rPr lang="en-US" dirty="0" smtClean="0">
                <a:solidFill>
                  <a:srgbClr val="00B050"/>
                </a:solidFill>
              </a:rPr>
              <a:t>]. Try to ``combine’’ symmetries of the CFT’s at different points in moduli space. Problem: Requires a notion of connection on the bundle of CFT’s over the moduli space. This raises many, many, very interesting, but unresolved issues. 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86400"/>
            <a:ext cx="93392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4"/>
            </a:pPr>
            <a:r>
              <a:rPr lang="en-US" sz="2400" dirty="0" smtClean="0">
                <a:solidFill>
                  <a:srgbClr val="FF0000"/>
                </a:solidFill>
              </a:rPr>
              <a:t>Reduced symmetry (New proposal): Study the symmetries commuting 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w</a:t>
            </a:r>
            <a:r>
              <a:rPr lang="en-US" sz="2400" dirty="0" smtClean="0">
                <a:solidFill>
                  <a:srgbClr val="FF0000"/>
                </a:solidFill>
              </a:rPr>
              <a:t>ith just the (4,1) </a:t>
            </a:r>
            <a:r>
              <a:rPr lang="en-US" sz="2400" dirty="0" err="1" smtClean="0">
                <a:solidFill>
                  <a:srgbClr val="FF0000"/>
                </a:solidFill>
              </a:rPr>
              <a:t>superconformal</a:t>
            </a:r>
            <a:r>
              <a:rPr lang="en-US" sz="2400" dirty="0" smtClean="0">
                <a:solidFill>
                  <a:srgbClr val="FF0000"/>
                </a:solidFill>
              </a:rPr>
              <a:t> algebra, since only right-moving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N=1 is required to define the elliptic genus! </a:t>
            </a:r>
          </a:p>
        </p:txBody>
      </p:sp>
    </p:spTree>
    <p:extLst>
      <p:ext uri="{BB962C8B-B14F-4D97-AF65-F5344CB8AC3E}">
        <p14:creationId xmlns:p14="http://schemas.microsoft.com/office/powerpoint/2010/main" val="292530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76200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a project with Jeff Harvey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274320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….. still in progress ….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9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04414" y="1587092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28658" y="67106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58" y="1630443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28658" y="2587415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44950" y="365442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44950" y="473236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49866" y="589915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79871" y="71595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Brief Background 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70476" y="5850336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Conclusion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1206910" y="1599881"/>
            <a:ext cx="6314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FF00"/>
                </a:solidFill>
              </a:rPr>
              <a:t>Quantum Mukai Theorem &amp; GTVW 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06737" y="2528693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Supercurrents &amp; Codes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179871" y="365442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RR States: MOG Construction Of The </a:t>
            </a:r>
            <a:r>
              <a:rPr lang="en-US" sz="2800" dirty="0" err="1" smtClean="0"/>
              <a:t>Golay</a:t>
            </a:r>
            <a:r>
              <a:rPr lang="en-US" sz="2800" dirty="0" smtClean="0"/>
              <a:t> Code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206737" y="4700993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Conway Group Moonshine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50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564" y="-318233"/>
            <a:ext cx="8229600" cy="1143000"/>
          </a:xfrm>
        </p:spPr>
        <p:txBody>
          <a:bodyPr/>
          <a:lstStyle/>
          <a:p>
            <a:r>
              <a:rPr lang="en-US" dirty="0" smtClean="0"/>
              <a:t>Quantum Mukai Theorem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57400" y="712682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Gaberdiel</a:t>
            </a:r>
            <a:r>
              <a:rPr lang="en-US" dirty="0" smtClean="0"/>
              <a:t>, S. </a:t>
            </a:r>
            <a:r>
              <a:rPr lang="en-US" dirty="0" err="1" smtClean="0"/>
              <a:t>Hohenegger</a:t>
            </a:r>
            <a:r>
              <a:rPr lang="en-US" dirty="0" smtClean="0"/>
              <a:t>, R. </a:t>
            </a:r>
            <a:r>
              <a:rPr lang="en-US" dirty="0" err="1" smtClean="0"/>
              <a:t>Volpato</a:t>
            </a:r>
            <a:r>
              <a:rPr lang="en-US" dirty="0" smtClean="0"/>
              <a:t> 2011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9770" y="1082014"/>
                <a:ext cx="890685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DF09C7"/>
                    </a:solidFill>
                  </a:rPr>
                  <a:t>There is a 1-1 correspondence between </a:t>
                </a:r>
              </a:p>
              <a:p>
                <a:endParaRPr lang="en-US" sz="2400" dirty="0">
                  <a:solidFill>
                    <a:srgbClr val="DF09C7"/>
                  </a:solidFill>
                </a:endParaRPr>
              </a:p>
              <a:p>
                <a:r>
                  <a:rPr lang="en-US" sz="2400" dirty="0" smtClean="0">
                    <a:solidFill>
                      <a:srgbClr val="DF09C7"/>
                    </a:solidFill>
                  </a:rPr>
                  <a:t>(a.) </a:t>
                </a:r>
                <a:r>
                  <a:rPr lang="en-US" sz="2400" dirty="0" err="1" smtClean="0">
                    <a:solidFill>
                      <a:srgbClr val="DF09C7"/>
                    </a:solidFill>
                  </a:rPr>
                  <a:t>Automorphisms</a:t>
                </a:r>
                <a:r>
                  <a:rPr lang="en-US" sz="2400" dirty="0" smtClean="0">
                    <a:solidFill>
                      <a:srgbClr val="DF09C7"/>
                    </a:solidFill>
                  </a:rPr>
                  <a:t> of K3 sigma-models commuting with (4,4) supersymmetry. </a:t>
                </a:r>
              </a:p>
              <a:p>
                <a:endParaRPr lang="en-US" sz="2400" dirty="0">
                  <a:solidFill>
                    <a:srgbClr val="DF09C7"/>
                  </a:solidFill>
                </a:endParaRPr>
              </a:p>
              <a:p>
                <a:r>
                  <a:rPr lang="en-US" sz="2400" dirty="0" smtClean="0">
                    <a:solidFill>
                      <a:srgbClr val="DF09C7"/>
                    </a:solidFill>
                  </a:rPr>
                  <a:t>(b.) Subgroups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rgbClr val="DF09C7"/>
                    </a:solidFill>
                  </a:rPr>
                  <a:t> fixing </a:t>
                </a:r>
                <a:r>
                  <a:rPr lang="en-US" sz="2400" dirty="0" err="1" smtClean="0">
                    <a:solidFill>
                      <a:srgbClr val="DF09C7"/>
                    </a:solidFill>
                  </a:rPr>
                  <a:t>sublattices</a:t>
                </a:r>
                <a:r>
                  <a:rPr lang="en-US" sz="2400" dirty="0" smtClean="0">
                    <a:solidFill>
                      <a:srgbClr val="DF09C7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400" dirty="0" smtClean="0">
                    <a:solidFill>
                      <a:srgbClr val="DF09C7"/>
                    </a:solidFill>
                  </a:rPr>
                  <a:t>  of rank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≥4. </m:t>
                    </m:r>
                  </m:oMath>
                </a14:m>
                <a:endParaRPr lang="en-US" sz="24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70" y="1082014"/>
                <a:ext cx="8906856" cy="2308324"/>
              </a:xfrm>
              <a:prstGeom prst="rect">
                <a:avLst/>
              </a:prstGeom>
              <a:blipFill>
                <a:blip r:embed="rId3"/>
                <a:stretch>
                  <a:fillRect l="-1095" t="-2111" b="-5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1552" y="3689617"/>
                <a:ext cx="882631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Proof: Uses </a:t>
                </a:r>
                <a:r>
                  <a:rPr lang="en-US" sz="2400" dirty="0" err="1" smtClean="0">
                    <a:solidFill>
                      <a:srgbClr val="C00000"/>
                    </a:solidFill>
                  </a:rPr>
                  <a:t>Aspinwall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-Morrison theorem identifying a K3 sigma model with a choice of positive definite 4-plane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4,20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 up to action of U-duality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52" y="3689617"/>
                <a:ext cx="8826314" cy="1200329"/>
              </a:xfrm>
              <a:prstGeom prst="rect">
                <a:avLst/>
              </a:prstGeom>
              <a:blipFill>
                <a:blip r:embed="rId4"/>
                <a:stretch>
                  <a:fillRect l="-1105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4" y="5024287"/>
            <a:ext cx="8084820" cy="5092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7714" y="5715000"/>
            <a:ext cx="8593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(A simple conceptual explanation follows from ``heterotic/</a:t>
            </a:r>
            <a:r>
              <a:rPr lang="en-US" sz="2800" dirty="0" err="1" smtClean="0">
                <a:solidFill>
                  <a:srgbClr val="0033CC"/>
                </a:solidFill>
              </a:rPr>
              <a:t>typeII</a:t>
            </a:r>
            <a:r>
              <a:rPr lang="en-US" sz="2800" dirty="0" smtClean="0">
                <a:solidFill>
                  <a:srgbClr val="0033CC"/>
                </a:solidFill>
              </a:rPr>
              <a:t> string duality’’ -  Harvey-Moore 2016 .) </a:t>
            </a:r>
            <a:endParaRPr lang="en-US" sz="28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9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Fixed </a:t>
            </a:r>
            <a:r>
              <a:rPr lang="en-US" dirty="0" err="1" smtClean="0"/>
              <a:t>Sublattices</a:t>
            </a:r>
            <a:r>
              <a:rPr lang="en-US" dirty="0" smtClean="0"/>
              <a:t> Of The Leech Lattice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3716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The culmination of a long line of work is the classification by </a:t>
            </a:r>
            <a:r>
              <a:rPr lang="en-US" sz="2800" dirty="0" err="1" smtClean="0">
                <a:solidFill>
                  <a:srgbClr val="0033CC"/>
                </a:solidFill>
              </a:rPr>
              <a:t>Hohn</a:t>
            </a:r>
            <a:r>
              <a:rPr lang="en-US" sz="2800" dirty="0" smtClean="0">
                <a:solidFill>
                  <a:srgbClr val="0033CC"/>
                </a:solidFill>
              </a:rPr>
              <a:t> and Mason of the 290 isomorphism classes of fixed-point </a:t>
            </a:r>
            <a:r>
              <a:rPr lang="en-US" sz="2800" dirty="0" err="1" smtClean="0">
                <a:solidFill>
                  <a:srgbClr val="0033CC"/>
                </a:solidFill>
              </a:rPr>
              <a:t>sublattices</a:t>
            </a:r>
            <a:r>
              <a:rPr lang="en-US" sz="2800" dirty="0" smtClean="0">
                <a:solidFill>
                  <a:srgbClr val="0033CC"/>
                </a:solidFill>
              </a:rPr>
              <a:t> of </a:t>
            </a:r>
            <a:r>
              <a:rPr lang="en-US" sz="2800" dirty="0" smtClean="0">
                <a:solidFill>
                  <a:srgbClr val="0033CC"/>
                </a:solidFill>
                <a:sym typeface="Mathematica1" panose="05000502060100000001" pitchFamily="2" charset="2"/>
              </a:rPr>
              <a:t>the Leech lattice: 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99" y="3124200"/>
            <a:ext cx="8528401" cy="34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1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Remarks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5852" y="1089392"/>
                <a:ext cx="8547148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2000" dirty="0" smtClean="0">
                    <a:solidFill>
                      <a:srgbClr val="FF0000"/>
                    </a:solidFill>
                  </a:rPr>
                  <a:t>Mukai Theorem:  There is a 1-1 correspondence between </a:t>
                </a:r>
              </a:p>
              <a:p>
                <a:pPr marL="342900" indent="-342900">
                  <a:buAutoNum type="arabicPeriod"/>
                </a:pPr>
                <a:endParaRPr lang="en-US" sz="2000" dirty="0">
                  <a:solidFill>
                    <a:srgbClr val="FF0000"/>
                  </a:solidFill>
                </a:endParaRPr>
              </a:p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(a.)  Holomorphic </a:t>
                </a:r>
                <a:r>
                  <a:rPr lang="en-US" sz="2000" dirty="0" err="1" smtClean="0">
                    <a:solidFill>
                      <a:srgbClr val="FF0000"/>
                    </a:solidFill>
                  </a:rPr>
                  <a:t>symplectic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 err="1" smtClean="0">
                    <a:solidFill>
                      <a:srgbClr val="FF0000"/>
                    </a:solidFill>
                  </a:rPr>
                  <a:t>automorphisms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 of K3 </a:t>
                </a: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surfaces </a:t>
                </a:r>
              </a:p>
              <a:p>
                <a:endParaRPr lang="en-US" sz="2000" dirty="0">
                  <a:solidFill>
                    <a:srgbClr val="FF0000"/>
                  </a:solidFill>
                </a:endParaRPr>
              </a:p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(b.) Subgroups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 with at least 5 orbits on the permutation representation.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52" y="1089392"/>
                <a:ext cx="8547148" cy="1631216"/>
              </a:xfrm>
              <a:prstGeom prst="rect">
                <a:avLst/>
              </a:prstGeom>
              <a:blipFill>
                <a:blip r:embed="rId2"/>
                <a:stretch>
                  <a:fillRect l="-784" t="-2622" b="-5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15852" y="32766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rgbClr val="0033CC"/>
                </a:solidFill>
              </a:rPr>
              <a:t>String theory explanation of QMT suggests an interesting variant:</a:t>
            </a:r>
          </a:p>
          <a:p>
            <a:r>
              <a:rPr lang="en-US" sz="2400" dirty="0" smtClean="0">
                <a:solidFill>
                  <a:srgbClr val="0033CC"/>
                </a:solidFill>
              </a:rPr>
              <a:t>(arising from a discussion with Dave Morrison):   </a:t>
            </a:r>
            <a:endParaRPr lang="en-US" sz="24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62000" y="4343400"/>
                <a:ext cx="9144000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There is a 1-1 correspondence between </a:t>
                </a:r>
              </a:p>
              <a:p>
                <a:pPr marL="342900" indent="-342900">
                  <a:buAutoNum type="arabicPeriod"/>
                </a:pPr>
                <a:endParaRPr lang="en-US" sz="2800" dirty="0">
                  <a:solidFill>
                    <a:srgbClr val="0033CC"/>
                  </a:solidFill>
                </a:endParaRPr>
              </a:p>
              <a:p>
                <a:r>
                  <a:rPr lang="en-US" sz="2800" dirty="0">
                    <a:solidFill>
                      <a:srgbClr val="0033CC"/>
                    </a:solidFill>
                  </a:rPr>
                  <a:t>(a.)  </a:t>
                </a:r>
                <a:r>
                  <a:rPr lang="en-US" sz="2800" dirty="0" err="1" smtClean="0">
                    <a:solidFill>
                      <a:srgbClr val="0033CC"/>
                    </a:solidFill>
                  </a:rPr>
                  <a:t>Hyperkahler</a:t>
                </a:r>
                <a:r>
                  <a:rPr lang="en-US" sz="2800" dirty="0" smtClean="0">
                    <a:solidFill>
                      <a:srgbClr val="0033CC"/>
                    </a:solidFill>
                  </a:rPr>
                  <a:t> isometries of </a:t>
                </a:r>
                <a:r>
                  <a:rPr lang="en-US" sz="2800" dirty="0">
                    <a:solidFill>
                      <a:srgbClr val="0033CC"/>
                    </a:solidFill>
                  </a:rPr>
                  <a:t>K3  surfaces </a:t>
                </a:r>
              </a:p>
              <a:p>
                <a:endParaRPr lang="en-US" sz="2800" dirty="0">
                  <a:solidFill>
                    <a:srgbClr val="0033CC"/>
                  </a:solidFill>
                </a:endParaRPr>
              </a:p>
              <a:p>
                <a:r>
                  <a:rPr lang="en-US" sz="2800" dirty="0">
                    <a:solidFill>
                      <a:srgbClr val="0033CC"/>
                    </a:solidFill>
                  </a:rPr>
                  <a:t>(b.) Subgroups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dirty="0" smtClean="0">
                    <a:solidFill>
                      <a:srgbClr val="0033CC"/>
                    </a:solidFill>
                  </a:rPr>
                  <a:t>fixing lattices of rank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≥5. </m:t>
                    </m:r>
                  </m:oMath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343400"/>
                <a:ext cx="9144000" cy="2246769"/>
              </a:xfrm>
              <a:prstGeom prst="rect">
                <a:avLst/>
              </a:prstGeom>
              <a:blipFill>
                <a:blip r:embed="rId3"/>
                <a:stretch>
                  <a:fillRect l="-1333" t="-2717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664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Remarks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01396"/>
            <a:ext cx="8991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en-US" sz="2800" dirty="0" smtClean="0">
                <a:solidFill>
                  <a:srgbClr val="0033CC"/>
                </a:solidFill>
              </a:rPr>
              <a:t>From the viewpoint of explaining Mathieu Moonshine, </a:t>
            </a:r>
          </a:p>
          <a:p>
            <a:r>
              <a:rPr lang="en-US" sz="2800" dirty="0" smtClean="0">
                <a:solidFill>
                  <a:srgbClr val="0033CC"/>
                </a:solidFill>
              </a:rPr>
              <a:t>  the QMT is a huge disappointment: </a:t>
            </a:r>
          </a:p>
          <a:p>
            <a:pPr marL="342900" indent="-342900">
              <a:buAutoNum type="arabicPeriod" startAt="3"/>
            </a:pPr>
            <a:endParaRPr lang="en-US" sz="2800" dirty="0">
              <a:solidFill>
                <a:srgbClr val="0033CC"/>
              </a:solidFill>
            </a:endParaRPr>
          </a:p>
          <a:p>
            <a:r>
              <a:rPr lang="en-US" sz="2800" dirty="0" smtClean="0">
                <a:solidFill>
                  <a:srgbClr val="0033CC"/>
                </a:solidFill>
              </a:rPr>
              <a:t>(a.) Some GHV groups are NOT subgroups of M24 </a:t>
            </a:r>
          </a:p>
          <a:p>
            <a:endParaRPr lang="en-US" sz="2800" dirty="0">
              <a:solidFill>
                <a:srgbClr val="0033CC"/>
              </a:solidFill>
            </a:endParaRPr>
          </a:p>
          <a:p>
            <a:r>
              <a:rPr lang="en-US" sz="2800" dirty="0" smtClean="0">
                <a:solidFill>
                  <a:srgbClr val="0033CC"/>
                </a:solidFill>
              </a:rPr>
              <a:t>(b.) M24 is not a subgroup of any quotient of any </a:t>
            </a:r>
          </a:p>
          <a:p>
            <a:r>
              <a:rPr lang="en-US" sz="2800" dirty="0" smtClean="0">
                <a:solidFill>
                  <a:srgbClr val="0033CC"/>
                </a:solidFill>
              </a:rPr>
              <a:t>GHV group.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4648200"/>
            <a:ext cx="9067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4. However, only (4,1) </a:t>
            </a:r>
            <a:r>
              <a:rPr lang="en-US" sz="2800" dirty="0" err="1" smtClean="0">
                <a:solidFill>
                  <a:srgbClr val="FF0000"/>
                </a:solidFill>
              </a:rPr>
              <a:t>susy</a:t>
            </a:r>
            <a:r>
              <a:rPr lang="en-US" sz="2800" dirty="0" smtClean="0">
                <a:solidFill>
                  <a:srgbClr val="FF0000"/>
                </a:solidFill>
              </a:rPr>
              <a:t> is needed to define the elliptic genus. It turns out  that  Stab(4,1) is much bigger than Stab(4,4).  Whether it is ``big enough’’  is unknown. We will discuss what is known about  Stab(4,1) at the end.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8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58"/>
            <a:ext cx="8229600" cy="1143000"/>
          </a:xfrm>
        </p:spPr>
        <p:txBody>
          <a:bodyPr/>
          <a:lstStyle/>
          <a:p>
            <a:r>
              <a:rPr lang="en-US" dirty="0" smtClean="0"/>
              <a:t>GTVW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9497" y="1524000"/>
                <a:ext cx="91440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Largest group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𝑆𝑡𝑎𝑏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4,4</m:t>
                        </m:r>
                      </m:e>
                    </m: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≅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20 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associated with a distinguished K3 sigma model investigated by </a:t>
                </a:r>
                <a:r>
                  <a:rPr lang="en-US" sz="3200" u="sng" dirty="0" err="1" smtClean="0">
                    <a:solidFill>
                      <a:srgbClr val="C00000"/>
                    </a:solidFill>
                  </a:rPr>
                  <a:t>G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aberdiel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, </a:t>
                </a:r>
                <a:r>
                  <a:rPr lang="en-US" sz="3200" u="sng" dirty="0" smtClean="0">
                    <a:solidFill>
                      <a:srgbClr val="C00000"/>
                    </a:solidFill>
                  </a:rPr>
                  <a:t>T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aormina, </a:t>
                </a:r>
                <a:r>
                  <a:rPr lang="en-US" sz="3200" u="sng" dirty="0" err="1" smtClean="0">
                    <a:solidFill>
                      <a:srgbClr val="C00000"/>
                    </a:solidFill>
                  </a:rPr>
                  <a:t>V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olpato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, </a:t>
                </a:r>
                <a:r>
                  <a:rPr lang="en-US" sz="3200" u="sng" dirty="0" err="1" smtClean="0">
                    <a:solidFill>
                      <a:srgbClr val="C00000"/>
                    </a:solidFill>
                  </a:rPr>
                  <a:t>W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endland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.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7" y="1524000"/>
                <a:ext cx="9144000" cy="1569660"/>
              </a:xfrm>
              <a:prstGeom prst="rect">
                <a:avLst/>
              </a:prstGeom>
              <a:blipFill>
                <a:blip r:embed="rId2"/>
                <a:stretch>
                  <a:fillRect l="-1733" t="-4669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00200" y="4267200"/>
                <a:ext cx="4876800" cy="125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𝒳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𝑆𝑝𝑖𝑛</m:t>
                              </m:r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ℤ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4267200"/>
                <a:ext cx="4876800" cy="12581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1000" y="5660135"/>
                <a:ext cx="944879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                                Special B-field </a:t>
                </a:r>
                <a:endParaRPr lang="en-US" sz="3200" b="0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2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660135"/>
                <a:ext cx="9448799" cy="1077218"/>
              </a:xfrm>
              <a:prstGeom prst="rect">
                <a:avLst/>
              </a:prstGeom>
              <a:blipFill>
                <a:blip r:embed="rId4"/>
                <a:stretch>
                  <a:fillRect t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020097" y="346035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2d </a:t>
            </a:r>
            <a:r>
              <a:rPr lang="en-US" sz="3600" dirty="0" err="1" smtClean="0">
                <a:solidFill>
                  <a:srgbClr val="0033CC"/>
                </a:solidFill>
              </a:rPr>
              <a:t>susy</a:t>
            </a:r>
            <a:r>
              <a:rPr lang="en-US" sz="3600" dirty="0" smtClean="0">
                <a:solidFill>
                  <a:srgbClr val="0033CC"/>
                </a:solidFill>
              </a:rPr>
              <a:t> sigma model with target: </a:t>
            </a:r>
            <a:endParaRPr lang="en-US" sz="36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1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Equivalence To A WZW Model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" y="1254048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               Amazing result of GTVW: 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This model is isomorphic to the product of 6 copies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       of the </a:t>
            </a:r>
            <a:r>
              <a:rPr lang="en-US" sz="3200" b="1" i="1" u="sng" dirty="0" smtClean="0">
                <a:solidFill>
                  <a:srgbClr val="FF0000"/>
                </a:solidFill>
              </a:rPr>
              <a:t>bosonic</a:t>
            </a:r>
            <a:r>
              <a:rPr lang="en-US" sz="3200" dirty="0" smtClean="0">
                <a:solidFill>
                  <a:srgbClr val="FF0000"/>
                </a:solidFill>
              </a:rPr>
              <a:t>  k=1 SU(2) WZW model !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5799" y="3027091"/>
                <a:ext cx="792480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              WZW with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 and </a:t>
                </a:r>
                <a:endParaRPr lang="en-US" sz="3200" dirty="0">
                  <a:solidFill>
                    <a:srgbClr val="0033CC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1,1,1,1,1,1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𝐵𝐺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99" y="3027091"/>
                <a:ext cx="7924801" cy="1077218"/>
              </a:xfrm>
              <a:prstGeom prst="rect">
                <a:avLst/>
              </a:prstGeom>
              <a:blipFill>
                <a:blip r:embed="rId2"/>
                <a:stretch>
                  <a:fillRect t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9099" y="4648200"/>
                <a:ext cx="8458200" cy="593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𝐿𝑆𝑈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has 2 unitary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hw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irreps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99" y="4648200"/>
                <a:ext cx="8458200" cy="593624"/>
              </a:xfrm>
              <a:prstGeom prst="rect">
                <a:avLst/>
              </a:prstGeom>
              <a:blipFill>
                <a:blip r:embed="rId3"/>
                <a:stretch>
                  <a:fillRect t="-11340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5303" y="5562600"/>
                <a:ext cx="8534400" cy="73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ℋ</m:t>
                      </m:r>
                      <m:r>
                        <a:rPr lang="en-US" sz="28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800" b="0" i="1" smtClean="0">
                                          <a:solidFill>
                                            <a:srgbClr val="DF09C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DF09C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800" b="0" i="1" smtClean="0">
                                          <a:solidFill>
                                            <a:srgbClr val="DF09C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DF09C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⊗6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≅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𝔽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bSup>
                        </m:sub>
                      </m:sSub>
                      <m:r>
                        <a:rPr lang="en-US" sz="28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8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03" y="5562600"/>
                <a:ext cx="8534400" cy="736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91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Frenkel</a:t>
            </a:r>
            <a:r>
              <a:rPr lang="en-US" dirty="0" smtClean="0"/>
              <a:t>-</a:t>
            </a:r>
            <a:r>
              <a:rPr lang="en-US" dirty="0" err="1" smtClean="0"/>
              <a:t>Kac</a:t>
            </a:r>
            <a:r>
              <a:rPr lang="en-US" dirty="0" smtClean="0"/>
              <a:t>-Segal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09762" y="1298821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Gaussian model: 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63496" y="898025"/>
                <a:ext cx="3180104" cy="1203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𝑆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4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𝜋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∫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𝜕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  <m:acc>
                        <m:accPr>
                          <m:chr m:val="̃"/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</m:acc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496" y="898025"/>
                <a:ext cx="3180104" cy="12039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43600" y="1160962"/>
                <a:ext cx="2819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∼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𝜋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1160962"/>
                <a:ext cx="28194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95400" y="1986405"/>
                <a:ext cx="6825205" cy="925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𝑥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⊗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</m:d>
                          <m:acc>
                            <m:accPr>
                              <m:chr m:val="̃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sup>
                      </m:sSup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986405"/>
                <a:ext cx="6825205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59025" y="6273225"/>
                <a:ext cx="78747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Gives an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𝑠𝑢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⊕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𝑠𝑢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𝑅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current algebra.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25" y="6273225"/>
                <a:ext cx="7874752" cy="584775"/>
              </a:xfrm>
              <a:prstGeom prst="rect">
                <a:avLst/>
              </a:prstGeom>
              <a:blipFill>
                <a:blip r:embed="rId5"/>
                <a:stretch>
                  <a:fillRect l="-1935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-109762" y="2829097"/>
                <a:ext cx="95008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At R=1 we have a theory equivalent to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𝑆𝑈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WZW model </a:t>
                </a:r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9762" y="2829097"/>
                <a:ext cx="9500830" cy="523220"/>
              </a:xfrm>
              <a:prstGeom prst="rect">
                <a:avLst/>
              </a:prstGeom>
              <a:blipFill>
                <a:blip r:embed="rId6"/>
                <a:stretch>
                  <a:fillRect l="-1347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38854" y="3410179"/>
            <a:ext cx="96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(”Witten’s </a:t>
            </a:r>
            <a:r>
              <a:rPr lang="en-US" sz="2800" dirty="0" err="1" smtClean="0">
                <a:solidFill>
                  <a:srgbClr val="0033CC"/>
                </a:solidFill>
              </a:rPr>
              <a:t>nonabelian</a:t>
            </a:r>
            <a:r>
              <a:rPr lang="en-US" sz="2800" dirty="0" smtClean="0">
                <a:solidFill>
                  <a:srgbClr val="0033CC"/>
                </a:solidFill>
              </a:rPr>
              <a:t> </a:t>
            </a:r>
            <a:r>
              <a:rPr lang="en-US" sz="2800" dirty="0" err="1" smtClean="0">
                <a:solidFill>
                  <a:srgbClr val="0033CC"/>
                </a:solidFill>
              </a:rPr>
              <a:t>bosonization</a:t>
            </a:r>
            <a:r>
              <a:rPr lang="en-US" sz="2800" dirty="0" smtClean="0">
                <a:solidFill>
                  <a:srgbClr val="0033CC"/>
                </a:solidFill>
              </a:rPr>
              <a:t>”   or “FKS construction” )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14400" y="4931215"/>
                <a:ext cx="7778698" cy="1236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𝐽</m:t>
                              </m:r>
                            </m:e>
                          </m:acc>
                        </m:e>
                        <m:sup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  <m:r>
                        <a:rPr lang="en-US" sz="36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36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𝜕</m:t>
                      </m:r>
                      <m:acc>
                        <m:accPr>
                          <m:chr m:val="̃"/>
                          <m:ctrlP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  <m:r>
                        <a:rPr lang="en-US" sz="36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 ,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𝐽</m:t>
                              </m:r>
                            </m:e>
                          </m:acc>
                        </m:e>
                        <m:sup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±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  <m:r>
                        <a:rPr lang="en-US" sz="3600" b="0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±</m:t>
                          </m:r>
                          <m: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  <m:acc>
                            <m:accPr>
                              <m:chr m:val="̃"/>
                              <m:ctrlP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931215"/>
                <a:ext cx="7778698" cy="12366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218577" y="3861526"/>
                <a:ext cx="7315200" cy="1236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𝜕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, 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±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±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𝑥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77" y="3861526"/>
                <a:ext cx="7315200" cy="12366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626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27471" y="2528693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28658" y="67106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58" y="1630443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28658" y="2587415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44950" y="365442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44950" y="473236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49866" y="589915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79871" y="71595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Brief Background 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70476" y="5850336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Conclusion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1206910" y="1599881"/>
            <a:ext cx="6314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0000"/>
                </a:solidFill>
              </a:rPr>
              <a:t>Quantum Mukai Theorem &amp; GTVW 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06737" y="2528693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Supercurrents &amp; Codes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9871" y="365442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RR States: MOG Construction Of The </a:t>
            </a:r>
            <a:r>
              <a:rPr lang="en-US" sz="2800" dirty="0" err="1" smtClean="0"/>
              <a:t>Golay</a:t>
            </a:r>
            <a:r>
              <a:rPr lang="en-US" sz="2800" dirty="0" smtClean="0"/>
              <a:t> Code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206737" y="4700993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Conway Group Moonshine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132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98" y="4038600"/>
            <a:ext cx="6018076" cy="2927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148" y="304800"/>
            <a:ext cx="6268575" cy="36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0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51614" y="671069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28658" y="67106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58" y="1630443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28658" y="2587415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44950" y="365442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44950" y="473236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49866" y="589915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79871" y="671069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Brief Background 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70476" y="5850336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Conclusion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1206910" y="1599881"/>
            <a:ext cx="6314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/>
              <a:t>Quantum Mukai Theorem &amp; GTVW 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06737" y="2528693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Supercurrents &amp; Codes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179871" y="365442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RR States: MOG Construction Of The </a:t>
            </a:r>
            <a:r>
              <a:rPr lang="en-US" sz="2800" dirty="0" err="1" smtClean="0"/>
              <a:t>Golay</a:t>
            </a:r>
            <a:r>
              <a:rPr lang="en-US" sz="2800" dirty="0" smtClean="0"/>
              <a:t> Code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206737" y="4700993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Conway Group Moonshine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9911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Chiral Fields Of Dimension 3/2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106129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At the price of extending VOA’s to super-VOA’s we can introduce holomorphic fields of half-integral dimension: </a:t>
            </a:r>
            <a:endParaRPr lang="en-US" sz="28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58" y="1991092"/>
                <a:ext cx="7251472" cy="1046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≔ 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+⋯+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" y="1991092"/>
                <a:ext cx="7251472" cy="10468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934200" y="2386399"/>
                <a:ext cx="2209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∈{ ±1 </m:t>
                      </m:r>
                      <m:r>
                        <m:rPr>
                          <m:lit/>
                        </m:rP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2386399"/>
                <a:ext cx="2209800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1000" y="3128648"/>
                <a:ext cx="8077200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⇒ 2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0033CC"/>
                    </a:solidFill>
                  </a:rPr>
                  <a:t> vertex operators of conformal dimension =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×6=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128648"/>
                <a:ext cx="8077200" cy="645048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458" y="4033483"/>
                <a:ext cx="9293942" cy="541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 dirty="0" smtClean="0">
                    <a:solidFill>
                      <a:srgbClr val="FF3399"/>
                    </a:solidFill>
                  </a:rPr>
                  <a:t>View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rgbClr val="FF33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rgbClr val="FF3399"/>
                                    </a:solidFill>
                                    <a:latin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rgbClr val="FF3399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⊗6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FF3399"/>
                    </a:solidFill>
                  </a:rPr>
                  <a:t> as a state in a system of 6 q-bits </a:t>
                </a:r>
                <a:endParaRPr lang="en-US" sz="2800" dirty="0">
                  <a:solidFill>
                    <a:srgbClr val="FF3399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" y="4033483"/>
                <a:ext cx="9293942" cy="541110"/>
              </a:xfrm>
              <a:prstGeom prst="rect">
                <a:avLst/>
              </a:prstGeom>
              <a:blipFill>
                <a:blip r:embed="rId5"/>
                <a:stretch>
                  <a:fillRect l="-1311" t="-7955" r="-1115" b="-32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1779" y="4726226"/>
                <a:ext cx="8112842" cy="971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DF09C7"/>
                    </a:solidFill>
                  </a:rPr>
                  <a:t>Extend by linearity to define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800" dirty="0" smtClean="0">
                    <a:solidFill>
                      <a:srgbClr val="DF09C7"/>
                    </a:solidFill>
                  </a:rPr>
                  <a:t>dimensional space of (3/2,0) vertex operators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rgbClr val="DF09C7"/>
                    </a:solidFill>
                  </a:rPr>
                  <a:t> 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DF09C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rgbClr val="DF09C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rgbClr val="DF09C7"/>
                                    </a:solidFill>
                                    <a:latin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rgbClr val="DF09C7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⊗6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DF09C7"/>
                    </a:solidFill>
                  </a:rPr>
                  <a:t> </a:t>
                </a:r>
                <a:endParaRPr lang="en-US" sz="28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79" y="4726226"/>
                <a:ext cx="8112842" cy="971997"/>
              </a:xfrm>
              <a:prstGeom prst="rect">
                <a:avLst/>
              </a:prstGeom>
              <a:blipFill>
                <a:blip r:embed="rId6"/>
                <a:stretch>
                  <a:fillRect l="-1503" t="-5625" r="-526" b="-1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06728" y="5849857"/>
                <a:ext cx="7251472" cy="971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The N=4 supercurrents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 for very special </a:t>
                </a:r>
              </a:p>
              <a:p>
                <a:r>
                  <a:rPr lang="en-US" sz="2800" dirty="0">
                    <a:solidFill>
                      <a:srgbClr val="0033CC"/>
                    </a:solidFill>
                  </a:rPr>
                  <a:t> </a:t>
                </a:r>
                <a:r>
                  <a:rPr lang="en-US" sz="2800" dirty="0" smtClean="0">
                    <a:solidFill>
                      <a:srgbClr val="0033CC"/>
                    </a:solidFill>
                  </a:rPr>
                  <a:t>               quantum states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⊗6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 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728" y="5849857"/>
                <a:ext cx="7251472" cy="971997"/>
              </a:xfrm>
              <a:prstGeom prst="rect">
                <a:avLst/>
              </a:prstGeom>
              <a:blipFill>
                <a:blip r:embed="rId7"/>
                <a:stretch>
                  <a:fillRect l="-1765" t="-6289" b="-17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43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3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N=4 Generators As States In A System Of 6 q-bits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19200" y="1306789"/>
                <a:ext cx="5943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≔| − , + , + , + , + , + 〉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306789"/>
                <a:ext cx="594360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19200" y="2091224"/>
                <a:ext cx="5943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135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≔| − , + , − , + , − , + 〉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091224"/>
                <a:ext cx="59436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4800" y="2811537"/>
                <a:ext cx="876300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3456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245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236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246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235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56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811537"/>
                <a:ext cx="8763000" cy="6685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2400" y="3514466"/>
                <a:ext cx="929640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13456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1246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1235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156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134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1245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1236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514466"/>
                <a:ext cx="9296400" cy="6109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6700" y="5274454"/>
                <a:ext cx="906780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123456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135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146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1234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1256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136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145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5274454"/>
                <a:ext cx="9067800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342900" y="4393231"/>
                <a:ext cx="906780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23456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35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46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234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256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  <m:t>36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FF3399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  <m:t>45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rgbClr val="FF3399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3399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2900" y="4393231"/>
                <a:ext cx="9067800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139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3" grpId="0"/>
      <p:bldP spid="5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N=1 Generator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6096" y="1091106"/>
                <a:ext cx="87118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Up to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symmetry there is a unique N=1 generator: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96" y="1091106"/>
                <a:ext cx="8711808" cy="523220"/>
              </a:xfrm>
              <a:prstGeom prst="rect">
                <a:avLst/>
              </a:prstGeom>
              <a:blipFill>
                <a:blip r:embed="rId2"/>
                <a:stretch>
                  <a:fillRect l="-1399" t="-11628" r="-420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733800" y="1731377"/>
                <a:ext cx="3886200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731377"/>
                <a:ext cx="3886200" cy="10143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200" y="3141461"/>
                <a:ext cx="8991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∅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123456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1234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3456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+1256])+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34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+[56])</m:t>
                      </m:r>
                    </m:oMath>
                  </m:oMathPara>
                </a14:m>
                <a:endParaRPr lang="en-US" sz="2000" b="0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 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135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245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236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+[146])−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+235]+[136]+[145]) 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141461"/>
                <a:ext cx="8991600" cy="707886"/>
              </a:xfrm>
              <a:prstGeom prst="rect">
                <a:avLst/>
              </a:prstGeom>
              <a:blipFill>
                <a:blip r:embed="rId4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52400" y="4383291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Is there a </a:t>
            </a:r>
            <a:r>
              <a:rPr lang="en-US" sz="3600" i="1" u="sng" dirty="0" smtClean="0">
                <a:solidFill>
                  <a:srgbClr val="00B050"/>
                </a:solidFill>
              </a:rPr>
              <a:t>code</a:t>
            </a:r>
            <a:r>
              <a:rPr lang="en-US" sz="3600" dirty="0" smtClean="0">
                <a:solidFill>
                  <a:srgbClr val="00B050"/>
                </a:solidFill>
              </a:rPr>
              <a:t> governing this quantum state? 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3500" y="5600437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16355A"/>
                </a:solidFill>
              </a:rPr>
              <a:t>Yes!! It is the ``</a:t>
            </a:r>
            <a:r>
              <a:rPr lang="en-US" sz="4400" dirty="0" err="1" smtClean="0">
                <a:solidFill>
                  <a:srgbClr val="16355A"/>
                </a:solidFill>
              </a:rPr>
              <a:t>hexacode</a:t>
            </a:r>
            <a:r>
              <a:rPr lang="en-US" sz="4400" dirty="0" smtClean="0">
                <a:solidFill>
                  <a:srgbClr val="16355A"/>
                </a:solidFill>
              </a:rPr>
              <a:t>’’ </a:t>
            </a:r>
            <a:endParaRPr lang="en-US" sz="4400" dirty="0">
              <a:solidFill>
                <a:srgbClr val="16355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76200" y="1959904"/>
                <a:ext cx="3657600" cy="647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1959904"/>
                <a:ext cx="3657600" cy="6476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71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-76200"/>
                <a:ext cx="82296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And The </a:t>
                </a:r>
                <a:r>
                  <a:rPr lang="en-US" dirty="0" err="1" smtClean="0"/>
                  <a:t>Hexacode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-76200"/>
                <a:ext cx="8229600" cy="1143000"/>
              </a:xfrm>
              <a:blipFill>
                <a:blip r:embed="rId2"/>
                <a:stretch>
                  <a:fillRect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4621" y="1204108"/>
                <a:ext cx="853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Finite field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elements: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0, 1,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21" y="1204108"/>
                <a:ext cx="8534400" cy="584775"/>
              </a:xfrm>
              <a:prstGeom prst="rect">
                <a:avLst/>
              </a:prstGeom>
              <a:blipFill>
                <a:blip r:embed="rId3"/>
                <a:stretch>
                  <a:fillRect l="-1857" t="-12632" b="-3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2150838"/>
                <a:ext cx="8991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7030A0"/>
                    </a:solidFill>
                  </a:rPr>
                  <a:t>Addition: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acc>
                      <m:accPr>
                        <m:chr m:val="̅"/>
                        <m:ctrlP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 smtClean="0">
                    <a:solidFill>
                      <a:srgbClr val="7030A0"/>
                    </a:solidFill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≅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⊕  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     </a:t>
                </a:r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150838"/>
                <a:ext cx="8991600" cy="461665"/>
              </a:xfrm>
              <a:prstGeom prst="rect">
                <a:avLst/>
              </a:prstGeom>
              <a:blipFill>
                <a:blip r:embed="rId4"/>
                <a:stretch>
                  <a:fillRect l="-101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95400" y="3048000"/>
                <a:ext cx="6705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B050"/>
                    </a:solidFill>
                  </a:rPr>
                  <a:t>Multiplication: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=1  </m:t>
                    </m:r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048000"/>
                <a:ext cx="6705600" cy="523220"/>
              </a:xfrm>
              <a:prstGeom prst="rect">
                <a:avLst/>
              </a:prstGeom>
              <a:blipFill>
                <a:blip r:embed="rId5"/>
                <a:stretch>
                  <a:fillRect l="-1909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07871" y="3919079"/>
                <a:ext cx="5271058" cy="717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33CC"/>
                    </a:solidFill>
                  </a:rPr>
                  <a:t>Hexacode: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⊂   </m:t>
                    </m:r>
                    <m:sSubSup>
                      <m:sSubSup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871" y="3919079"/>
                <a:ext cx="5271058" cy="717504"/>
              </a:xfrm>
              <a:prstGeom prst="rect">
                <a:avLst/>
              </a:prstGeom>
              <a:blipFill>
                <a:blip r:embed="rId6"/>
                <a:stretch>
                  <a:fillRect l="-4046" t="-13559" b="-35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3758" y="4895203"/>
                <a:ext cx="8387809" cy="7176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36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𝑎𝑏𝑐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𝑎𝑏𝑐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𝑎𝑏𝑐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36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DF09C7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58" y="4895203"/>
                <a:ext cx="8387809" cy="7176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52600" y="5974105"/>
                <a:ext cx="5791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𝑎𝑏𝑐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974105"/>
                <a:ext cx="5791200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4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7039"/>
            <a:ext cx="8229600" cy="1143000"/>
          </a:xfrm>
        </p:spPr>
        <p:txBody>
          <a:bodyPr/>
          <a:lstStyle/>
          <a:p>
            <a:r>
              <a:rPr lang="en-US" dirty="0" smtClean="0"/>
              <a:t>Relation To Quaternion Group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381000" y="1115961"/>
                <a:ext cx="9525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≅ 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±1, ±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, ±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, ±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⊂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(2)</m:t>
                      </m:r>
                    </m:oMath>
                  </m:oMathPara>
                </a14:m>
                <a:endParaRPr lang="en-US" sz="3600" b="0" dirty="0" smtClean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00" y="1115961"/>
                <a:ext cx="952500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3629" y="1874923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Group of special unitary bit-flip and phase-flip errors in theory of QEC. </a:t>
            </a:r>
            <a:endParaRPr lang="en-US" sz="2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8545" y="2948505"/>
                <a:ext cx="8458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1→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±1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 →  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→0 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45" y="2948505"/>
                <a:ext cx="845820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1371600" y="3655904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1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71600" y="3655904"/>
                <a:ext cx="7200900" cy="8107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743200" y="3655904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−1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3655904"/>
                <a:ext cx="7200900" cy="8107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1219200" y="4623853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0" y="4623853"/>
                <a:ext cx="7200900" cy="8107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43200" y="4648473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648473"/>
                <a:ext cx="7200900" cy="8107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219200" y="5641043"/>
                <a:ext cx="5867400" cy="62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641043"/>
                <a:ext cx="5867400" cy="6236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63229" y="6264675"/>
                <a:ext cx="8380771" cy="557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660C64"/>
                    </a:solidFill>
                  </a:rPr>
                  <a:t> is a nontrivial </a:t>
                </a:r>
                <a:r>
                  <a:rPr lang="en-US" sz="2800" dirty="0" err="1" smtClean="0">
                    <a:solidFill>
                      <a:srgbClr val="660C64"/>
                    </a:solidFill>
                  </a:rPr>
                  <a:t>cocycle</a:t>
                </a:r>
                <a:r>
                  <a:rPr lang="en-US" sz="2800" dirty="0" smtClean="0">
                    <a:solidFill>
                      <a:srgbClr val="660C64"/>
                    </a:solidFill>
                  </a:rPr>
                  <a:t> with some nice properties. </a:t>
                </a:r>
                <a:endParaRPr lang="en-US" sz="28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29" y="6264675"/>
                <a:ext cx="8380771" cy="557204"/>
              </a:xfrm>
              <a:prstGeom prst="rect">
                <a:avLst/>
              </a:prstGeom>
              <a:blipFill>
                <a:blip r:embed="rId9"/>
                <a:stretch>
                  <a:fillRect t="-10989" b="-25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42801" y="2280071"/>
                <a:ext cx="1676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01" y="2280071"/>
                <a:ext cx="1676400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 flipH="1">
            <a:off x="3657600" y="3018226"/>
            <a:ext cx="71437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0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41627"/>
            <a:ext cx="8229600" cy="1143000"/>
          </a:xfrm>
        </p:spPr>
        <p:txBody>
          <a:bodyPr/>
          <a:lstStyle/>
          <a:p>
            <a:r>
              <a:rPr lang="en-US" dirty="0" smtClean="0"/>
              <a:t>N=1 Generator And The </a:t>
            </a:r>
            <a:r>
              <a:rPr lang="en-US" dirty="0" err="1" smtClean="0"/>
              <a:t>Hexacode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90600" y="1008960"/>
                <a:ext cx="6705600" cy="592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For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define 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008960"/>
                <a:ext cx="6705600" cy="592470"/>
              </a:xfrm>
              <a:prstGeom prst="rect">
                <a:avLst/>
              </a:prstGeom>
              <a:blipFill>
                <a:blip r:embed="rId2"/>
                <a:stretch>
                  <a:fillRect l="-2364" t="-11340" r="-909" b="-34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828800"/>
                <a:ext cx="9067800" cy="476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⊗⋯⊗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∈  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⊂   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𝐸𝑛𝑑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ℂ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⊗6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28800"/>
                <a:ext cx="9067800" cy="476990"/>
              </a:xfrm>
              <a:prstGeom prst="rect">
                <a:avLst/>
              </a:prstGeom>
              <a:blipFill>
                <a:blip r:embed="rId3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141729" y="3411073"/>
                <a:ext cx="51685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1729" y="3411073"/>
                <a:ext cx="5168594" cy="461665"/>
              </a:xfrm>
              <a:prstGeom prst="rect">
                <a:avLst/>
              </a:prstGeom>
              <a:blipFill>
                <a:blip r:embed="rId4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58820" y="3172210"/>
                <a:ext cx="4190898" cy="960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7030A0"/>
                    </a:solidFill>
                  </a:rPr>
                  <a:t>For general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2800" dirty="0" smtClean="0">
                    <a:solidFill>
                      <a:srgbClr val="7030A0"/>
                    </a:solidFill>
                  </a:rPr>
                  <a:t>this is a nontrivial </a:t>
                </a:r>
                <a:r>
                  <a:rPr lang="en-US" sz="2800" dirty="0" err="1" smtClean="0">
                    <a:solidFill>
                      <a:srgbClr val="7030A0"/>
                    </a:solidFill>
                  </a:rPr>
                  <a:t>cocycle</a:t>
                </a:r>
                <a:r>
                  <a:rPr lang="en-US" sz="2800" dirty="0" smtClean="0">
                    <a:solidFill>
                      <a:srgbClr val="7030A0"/>
                    </a:solidFill>
                  </a:rPr>
                  <a:t>. </a:t>
                </a:r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820" y="3172210"/>
                <a:ext cx="4190898" cy="960776"/>
              </a:xfrm>
              <a:prstGeom prst="rect">
                <a:avLst/>
              </a:prstGeom>
              <a:blipFill>
                <a:blip r:embed="rId5"/>
                <a:stretch>
                  <a:fillRect l="-3057" t="-5063" b="-17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7787" y="4168701"/>
                <a:ext cx="88322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Nontrivial fact: The </a:t>
                </a:r>
                <a:r>
                  <a:rPr lang="en-US" sz="2800" dirty="0" err="1" smtClean="0">
                    <a:solidFill>
                      <a:srgbClr val="FF0000"/>
                    </a:solidFill>
                  </a:rPr>
                  <a:t>cocycle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is trivial when restricted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!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87" y="4168701"/>
                <a:ext cx="8832226" cy="523220"/>
              </a:xfrm>
              <a:prstGeom prst="rect">
                <a:avLst/>
              </a:prstGeom>
              <a:blipFill>
                <a:blip r:embed="rId6"/>
                <a:stretch>
                  <a:fillRect l="-1380" t="-11628" r="-483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028700" y="4727636"/>
                <a:ext cx="5715000" cy="1348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ℋ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28700" y="4727636"/>
                <a:ext cx="5715000" cy="13485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343400" y="4862934"/>
            <a:ext cx="4084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One dimensional projection operator</a:t>
            </a:r>
            <a:endParaRPr lang="en-US" sz="28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95702" y="6111925"/>
                <a:ext cx="2590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𝐼𝑚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702" y="6111925"/>
                <a:ext cx="2590800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43548" y="2514614"/>
                <a:ext cx="4343400" cy="60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548" y="2514614"/>
                <a:ext cx="4343400" cy="6015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32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Consequences: 1/2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2900" y="1432256"/>
                <a:ext cx="853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generates an N=1  </a:t>
                </a:r>
                <a:r>
                  <a:rPr lang="en-US" sz="3200" dirty="0" err="1" smtClean="0">
                    <a:solidFill>
                      <a:srgbClr val="7030A0"/>
                    </a:solidFill>
                  </a:rPr>
                  <a:t>superconformal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symmetry: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1432256"/>
                <a:ext cx="8534400" cy="584775"/>
              </a:xfrm>
              <a:prstGeom prst="rect">
                <a:avLst/>
              </a:prstGeom>
              <a:blipFill>
                <a:blip r:embed="rId2"/>
                <a:stretch>
                  <a:fillRect t="-12500" r="-10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2306287"/>
                <a:ext cx="8915400" cy="927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306287"/>
                <a:ext cx="8915400" cy="927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14450" y="4425060"/>
                <a:ext cx="6934200" cy="58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generate 1- and 2- qubit errors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450" y="4425060"/>
                <a:ext cx="6934200" cy="586186"/>
              </a:xfrm>
              <a:prstGeom prst="rect">
                <a:avLst/>
              </a:prstGeom>
              <a:blipFill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95400" y="5219928"/>
                <a:ext cx="6096000" cy="524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acc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    &amp;    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acc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 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219928"/>
                <a:ext cx="6096000" cy="5243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2901" y="5945610"/>
                <a:ext cx="46863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 u="sng" dirty="0" smtClean="0">
                    <a:solidFill>
                      <a:srgbClr val="0033CC"/>
                    </a:solidFill>
                  </a:rPr>
                  <a:t>Because</a:t>
                </a:r>
                <a:r>
                  <a:rPr lang="en-US" sz="3600" dirty="0" smtClean="0">
                    <a:solidFill>
                      <a:srgbClr val="0033CC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3600" dirty="0" smtClean="0">
                    <a:solidFill>
                      <a:srgbClr val="0033CC"/>
                    </a:solidFill>
                  </a:rPr>
                  <a:t> is in a QEC. </a:t>
                </a:r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1" y="5945610"/>
                <a:ext cx="4686300" cy="646331"/>
              </a:xfrm>
              <a:prstGeom prst="rect">
                <a:avLst/>
              </a:prstGeom>
              <a:blipFill>
                <a:blip r:embed="rId6"/>
                <a:stretch>
                  <a:fillRect l="-3901" t="-14151" r="-1040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5527" y="3686935"/>
                <a:ext cx="8877300" cy="462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: generators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affine Lie algebra,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=1, …,  3⋅6=18 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27" y="3686935"/>
                <a:ext cx="8877300" cy="462627"/>
              </a:xfrm>
              <a:prstGeom prst="rect">
                <a:avLst/>
              </a:prstGeom>
              <a:blipFill>
                <a:blip r:embed="rId7"/>
                <a:stretch>
                  <a:fillRect l="-48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4191000" y="2017032"/>
            <a:ext cx="4572000" cy="16749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29200" y="5952984"/>
                <a:ext cx="3429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⇒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5952984"/>
                <a:ext cx="3429000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067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Consequences: 2/2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38200" y="1316684"/>
                <a:ext cx="8534400" cy="831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𝑆𝑡𝑎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𝑆𝑈</m:t>
                        </m:r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4400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</m:oMath>
                </a14:m>
                <a:r>
                  <a:rPr lang="en-US" sz="4400" dirty="0" smtClean="0">
                    <a:solidFill>
                      <a:srgbClr val="0033CC"/>
                    </a:solidFill>
                  </a:rPr>
                  <a:t>   is a finite group</a:t>
                </a:r>
                <a:endParaRPr lang="en-US" sz="4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16684"/>
                <a:ext cx="8534400" cy="831446"/>
              </a:xfrm>
              <a:prstGeom prst="rect">
                <a:avLst/>
              </a:prstGeom>
              <a:blipFill>
                <a:blip r:embed="rId2"/>
                <a:stretch>
                  <a:fillRect t="-14706" b="-27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787" y="4907335"/>
                <a:ext cx="9220200" cy="83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0→  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→   </m:t>
                      </m:r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𝑆𝑡𝑎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d>
                        <m:dPr>
                          <m:begChr m:val="{"/>
                          <m:endChr m:val="|"/>
                          <m:ctrlP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, …, 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} </m:t>
                      </m:r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7" y="4907335"/>
                <a:ext cx="9220200" cy="8392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4187" y="2442365"/>
                <a:ext cx="9067800" cy="1571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Again follows from the error-correcting properties </a:t>
                </a:r>
              </a:p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         of the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hexacode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  because the generators </a:t>
                </a:r>
              </a:p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                           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are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87" y="2442365"/>
                <a:ext cx="9067800" cy="1571071"/>
              </a:xfrm>
              <a:prstGeom prst="rect">
                <a:avLst/>
              </a:prstGeom>
              <a:blipFill>
                <a:blip r:embed="rId4"/>
                <a:stretch>
                  <a:fillRect l="-1748" t="-5058" b="-1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90600" y="4187120"/>
                <a:ext cx="7696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2060"/>
                    </a:solidFill>
                  </a:rPr>
                  <a:t>Restricting to the error group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187120"/>
                <a:ext cx="7696200" cy="523220"/>
              </a:xfrm>
              <a:prstGeom prst="rect">
                <a:avLst/>
              </a:prstGeom>
              <a:blipFill>
                <a:blip r:embed="rId5"/>
                <a:stretch>
                  <a:fillRect l="-1664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0" y="5943600"/>
                <a:ext cx="3810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→0 </m:t>
                      </m:r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5943600"/>
                <a:ext cx="38100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67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27471" y="3649194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28658" y="67106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58" y="1630443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28658" y="2587415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44950" y="365442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44950" y="473236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49866" y="589915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79871" y="71595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Brief Background 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70476" y="5850336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Conclusion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1206910" y="1599881"/>
            <a:ext cx="6314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0000"/>
                </a:solidFill>
              </a:rPr>
              <a:t>Quantum Mukai Theorem &amp; GTVW 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84614" y="2573978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Supercurrents &amp; Codes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9871" y="365442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RR States: MOG Construction Of The </a:t>
            </a:r>
            <a:r>
              <a:rPr lang="en-US" sz="2800" dirty="0" err="1" smtClean="0">
                <a:solidFill>
                  <a:srgbClr val="FFFF00"/>
                </a:solidFill>
              </a:rPr>
              <a:t>Golay</a:t>
            </a:r>
            <a:r>
              <a:rPr lang="en-US" sz="2800" dirty="0" smtClean="0">
                <a:solidFill>
                  <a:srgbClr val="FFFF00"/>
                </a:solidFill>
              </a:rPr>
              <a:t> Code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06737" y="4666341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Conway Group Moonshine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054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dirty="0" smtClean="0"/>
              <a:t>RR Sector And The </a:t>
            </a:r>
            <a:r>
              <a:rPr lang="en-US" dirty="0" err="1" smtClean="0"/>
              <a:t>Golay</a:t>
            </a:r>
            <a:r>
              <a:rPr lang="en-US" dirty="0" smtClean="0"/>
              <a:t> Code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8490" y="1066800"/>
                <a:ext cx="89916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The crucial RR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groundstates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in the WZW description          form a rep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𝑆𝑈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×  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𝑆𝑈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" y="1066800"/>
                <a:ext cx="8991600" cy="1077218"/>
              </a:xfrm>
              <a:prstGeom prst="rect">
                <a:avLst/>
              </a:prstGeom>
              <a:blipFill>
                <a:blip r:embed="rId2"/>
                <a:stretch>
                  <a:fillRect l="-1763" t="-7345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24796" y="2446360"/>
                <a:ext cx="7239000" cy="1395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𝑅𝑅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𝑔𝑛𝑑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≅ 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sup>
                      </m:sSub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⊗ 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96" y="2446360"/>
                <a:ext cx="7239000" cy="13950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50490" y="4013239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There is a distinguished basis of RR </a:t>
            </a:r>
            <a:r>
              <a:rPr lang="en-US" sz="2800" dirty="0" err="1" smtClean="0">
                <a:solidFill>
                  <a:srgbClr val="0033CC"/>
                </a:solidFill>
              </a:rPr>
              <a:t>groundstates</a:t>
            </a:r>
            <a:r>
              <a:rPr lang="en-US" sz="2800" dirty="0" smtClean="0">
                <a:solidFill>
                  <a:srgbClr val="0033CC"/>
                </a:solidFill>
              </a:rPr>
              <a:t>: </a:t>
            </a:r>
            <a:endParaRPr lang="en-US" sz="2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14500" y="4685675"/>
                <a:ext cx="5257800" cy="1265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ℍ</m:t>
                      </m:r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≅  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⊗ 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8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4685675"/>
                <a:ext cx="5257800" cy="12659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21990" y="6100880"/>
                <a:ext cx="6324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as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representations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990" y="6100880"/>
                <a:ext cx="6324600" cy="523220"/>
              </a:xfrm>
              <a:prstGeom prst="rect">
                <a:avLst/>
              </a:prstGeom>
              <a:blipFill>
                <a:blip r:embed="rId5"/>
                <a:stretch>
                  <a:fillRect l="-1927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632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2512"/>
            <a:ext cx="8229600" cy="1143000"/>
          </a:xfrm>
        </p:spPr>
        <p:txBody>
          <a:bodyPr/>
          <a:lstStyle/>
          <a:p>
            <a:r>
              <a:rPr lang="en-US" dirty="0" smtClean="0"/>
              <a:t>Philosophy – 1/2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28699" y="783207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We can divide physicists into two classes: 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187" y="1374616"/>
            <a:ext cx="898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Our world is a random choice drawn from a huge ensemble: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87" y="2137185"/>
            <a:ext cx="2910328" cy="21827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926207"/>
            <a:ext cx="3219551" cy="21827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7" y="4831755"/>
            <a:ext cx="2701660" cy="2026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527" y="4817287"/>
            <a:ext cx="2032772" cy="20407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4404415"/>
            <a:ext cx="2125316" cy="212531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5132975" y="3507067"/>
            <a:ext cx="1105754" cy="1310220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318329" y="5596313"/>
            <a:ext cx="1780584" cy="700343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561405" y="3874561"/>
            <a:ext cx="1215411" cy="1018184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340109" y="5633489"/>
            <a:ext cx="1239832" cy="663167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76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71600" y="150754"/>
                <a:ext cx="70104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The usual basis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1, 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𝔦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𝔧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𝔨</m:t>
                    </m:r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of quaternions corresponds to 4 distinguished spin states: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50754"/>
                <a:ext cx="7010400" cy="954107"/>
              </a:xfrm>
              <a:prstGeom prst="rect">
                <a:avLst/>
              </a:prstGeom>
              <a:blipFill>
                <a:blip r:embed="rId2"/>
                <a:stretch>
                  <a:fillRect l="-1739"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29148" y="1128981"/>
                <a:ext cx="7162800" cy="98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 ↔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〉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+,−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−, + 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≔| 1 〉 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148" y="1128981"/>
                <a:ext cx="7162800" cy="9823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29148" y="1995339"/>
                <a:ext cx="7162800" cy="98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𝔦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↔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+,+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−, − 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 ≔| 2 〉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148" y="1995339"/>
                <a:ext cx="7162800" cy="9823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90600" y="2922989"/>
                <a:ext cx="7162800" cy="976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𝔧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↔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+,+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−, − 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)≔| 3 〉 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922989"/>
                <a:ext cx="7162800" cy="9765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52052" y="3844017"/>
                <a:ext cx="7162800" cy="976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𝔨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↔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+,−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−, + 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)≔| 4 〉 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52" y="3844017"/>
                <a:ext cx="7162800" cy="9765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6248" y="4962843"/>
                <a:ext cx="7848600" cy="106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In this basis the action of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lit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±1 }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is diagonal, e.g.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takes:  </a:t>
                </a:r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48" y="4962843"/>
                <a:ext cx="7848600" cy="1065035"/>
              </a:xfrm>
              <a:prstGeom prst="rect">
                <a:avLst/>
              </a:prstGeom>
              <a:blipFill>
                <a:blip r:embed="rId7"/>
                <a:stretch>
                  <a:fillRect l="-1553" t="-2286" b="-13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0" y="6170156"/>
                <a:ext cx="9144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1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1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,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2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 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3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,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4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70156"/>
                <a:ext cx="914400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97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Column Interpretations Of </a:t>
            </a:r>
            <a:r>
              <a:rPr lang="en-US" dirty="0" err="1" smtClean="0"/>
              <a:t>Hexacode</a:t>
            </a:r>
            <a:r>
              <a:rPr lang="en-US" dirty="0" smtClean="0"/>
              <a:t> Digits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79889" y="1831128"/>
                <a:ext cx="2209800" cy="167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9889" y="1831128"/>
                <a:ext cx="2209800" cy="16797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00298" y="2500124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298" y="2500124"/>
                <a:ext cx="1447801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48099" y="2520059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8099" y="2520059"/>
                <a:ext cx="1447801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43500" y="2500038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0" y="2500038"/>
                <a:ext cx="144780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575326" y="2520059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326" y="2520059"/>
                <a:ext cx="1447801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34844" y="3584110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1 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844" y="3584110"/>
                <a:ext cx="1447801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25012" y="4343400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 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012" y="4343400"/>
                <a:ext cx="1447801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25011" y="5129729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3 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011" y="5129729"/>
                <a:ext cx="1447801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25011" y="5916058"/>
                <a:ext cx="14478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4 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011" y="5916058"/>
                <a:ext cx="1447801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962400" y="3552823"/>
                <a:ext cx="1017545" cy="315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5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3552823"/>
                <a:ext cx="1017545" cy="31538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546555" y="3474380"/>
                <a:ext cx="1017545" cy="315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5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555" y="3474380"/>
                <a:ext cx="1017545" cy="31538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338822" y="3552823"/>
                <a:ext cx="1017545" cy="315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5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822" y="3552823"/>
                <a:ext cx="1017545" cy="315381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790453" y="3552823"/>
                <a:ext cx="1017545" cy="315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5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5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453" y="3552823"/>
                <a:ext cx="1017545" cy="315381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5472" y="1112929"/>
                <a:ext cx="9144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1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1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,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2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 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3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,   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→−</m:t>
                      </m:r>
                      <m:d>
                        <m:dPr>
                          <m:begChr m:val="|"/>
                          <m:endChr m:val="〉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4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2" y="1112929"/>
                <a:ext cx="9144000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814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90600" y="152400"/>
                <a:ext cx="7086600" cy="1434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So when we consider a general element of 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𝑆𝑡𝑎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acting on the entire RR sector </a:t>
                </a:r>
              </a:p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we get 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4×6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 array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’s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’s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52400"/>
                <a:ext cx="7086600" cy="1434880"/>
              </a:xfrm>
              <a:prstGeom prst="rect">
                <a:avLst/>
              </a:prstGeom>
              <a:blipFill>
                <a:blip r:embed="rId2"/>
                <a:stretch>
                  <a:fillRect l="-1807" t="-3830" b="-11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9387844"/>
                  </p:ext>
                </p:extLst>
              </p:nvPr>
            </p:nvGraphicFramePr>
            <p:xfrm>
              <a:off x="1295400" y="1773225"/>
              <a:ext cx="6095999" cy="1849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0857">
                      <a:extLst>
                        <a:ext uri="{9D8B030D-6E8A-4147-A177-3AD203B41FA5}">
                          <a16:colId xmlns:a16="http://schemas.microsoft.com/office/drawing/2014/main" val="65864216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2636909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3351736695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1163867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78667456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99856230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5384411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𝟒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31493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|1〉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8977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|2〉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36288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|3〉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8557379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|4〉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24606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9387844"/>
                  </p:ext>
                </p:extLst>
              </p:nvPr>
            </p:nvGraphicFramePr>
            <p:xfrm>
              <a:off x="1295400" y="1773225"/>
              <a:ext cx="6095999" cy="1849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0857">
                      <a:extLst>
                        <a:ext uri="{9D8B030D-6E8A-4147-A177-3AD203B41FA5}">
                          <a16:colId xmlns:a16="http://schemas.microsoft.com/office/drawing/2014/main" val="65864216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2636909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3351736695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1163867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78667456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99856230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5384411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699" t="-1639" r="-502797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699" t="-1639" r="-402797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699" t="-1639" r="-302797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699" t="-1639" r="-202797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0699" t="-1639" r="-102797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0699" t="-1639" r="-2797" b="-4131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31493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99" t="-101639" r="-602797" b="-3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8977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99" t="-198387" r="-602797" b="-208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36288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99" t="-303279" r="-602797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855737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99" t="-410000" r="-602797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246063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5695120"/>
                  </p:ext>
                </p:extLst>
              </p:nvPr>
            </p:nvGraphicFramePr>
            <p:xfrm>
              <a:off x="1371600" y="4495800"/>
              <a:ext cx="6095999" cy="209804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0857">
                      <a:extLst>
                        <a:ext uri="{9D8B030D-6E8A-4147-A177-3AD203B41FA5}">
                          <a16:colId xmlns:a16="http://schemas.microsoft.com/office/drawing/2014/main" val="65864216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26369094"/>
                        </a:ext>
                      </a:extLst>
                    </a:gridCol>
                    <a:gridCol w="772886">
                      <a:extLst>
                        <a:ext uri="{9D8B030D-6E8A-4147-A177-3AD203B41FA5}">
                          <a16:colId xmlns:a16="http://schemas.microsoft.com/office/drawing/2014/main" val="3351736695"/>
                        </a:ext>
                      </a:extLst>
                    </a:gridCol>
                    <a:gridCol w="968828">
                      <a:extLst>
                        <a:ext uri="{9D8B030D-6E8A-4147-A177-3AD203B41FA5}">
                          <a16:colId xmlns:a16="http://schemas.microsoft.com/office/drawing/2014/main" val="211163867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78667456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99856230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53844110"/>
                        </a:ext>
                      </a:extLst>
                    </a:gridCol>
                  </a:tblGrid>
                  <a:tr h="45720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𝝎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𝝎</m:t>
                                    </m:r>
                                  </m:e>
                                </m:acc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𝝎</m:t>
                                    </m:r>
                                  </m:e>
                                </m:acc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3149336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|1〉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8977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|2〉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36288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|3〉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8557379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|4〉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24606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5695120"/>
                  </p:ext>
                </p:extLst>
              </p:nvPr>
            </p:nvGraphicFramePr>
            <p:xfrm>
              <a:off x="1371600" y="4495800"/>
              <a:ext cx="6095999" cy="209804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0857">
                      <a:extLst>
                        <a:ext uri="{9D8B030D-6E8A-4147-A177-3AD203B41FA5}">
                          <a16:colId xmlns:a16="http://schemas.microsoft.com/office/drawing/2014/main" val="658642164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26369094"/>
                        </a:ext>
                      </a:extLst>
                    </a:gridCol>
                    <a:gridCol w="772886">
                      <a:extLst>
                        <a:ext uri="{9D8B030D-6E8A-4147-A177-3AD203B41FA5}">
                          <a16:colId xmlns:a16="http://schemas.microsoft.com/office/drawing/2014/main" val="3351736695"/>
                        </a:ext>
                      </a:extLst>
                    </a:gridCol>
                    <a:gridCol w="968828">
                      <a:extLst>
                        <a:ext uri="{9D8B030D-6E8A-4147-A177-3AD203B41FA5}">
                          <a16:colId xmlns:a16="http://schemas.microsoft.com/office/drawing/2014/main" val="211163867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2178667456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998562301"/>
                        </a:ext>
                      </a:extLst>
                    </a:gridCol>
                    <a:gridCol w="870857">
                      <a:extLst>
                        <a:ext uri="{9D8B030D-6E8A-4147-A177-3AD203B41FA5}">
                          <a16:colId xmlns:a16="http://schemas.microsoft.com/office/drawing/2014/main" val="1153844110"/>
                        </a:ext>
                      </a:extLst>
                    </a:gridCol>
                  </a:tblGrid>
                  <a:tr h="457201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399" t="-1333" r="-502797" b="-38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26772" t="-1333" r="-466142" b="-38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62658" t="-1333" r="-274684" b="-38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0699" t="-1333" r="-203497" b="-38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00699" t="-1333" r="-103497" b="-38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00699" t="-1333" r="-3497" b="-38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3149336"/>
                      </a:ext>
                    </a:extLst>
                  </a:tr>
                  <a:tr h="533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99" t="-86364" r="-602797" b="-2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8977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99" t="-268852" r="-602797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36288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99" t="-368852" r="-602797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855737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99" t="-476667" r="-602797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24606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/>
          <p:cNvSpPr txBox="1"/>
          <p:nvPr/>
        </p:nvSpPr>
        <p:spPr>
          <a:xfrm>
            <a:off x="2971800" y="376668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Example: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1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Golay</a:t>
            </a:r>
            <a:r>
              <a:rPr lang="en-US" dirty="0" smtClean="0"/>
              <a:t> Code &amp; The MOG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" y="1371600"/>
                <a:ext cx="8915400" cy="1626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Nontrivial statement:  The length 24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codewords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generated from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𝑆𝑡𝑎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are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Golay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code words.        This gives half the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Golay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code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𝒢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371600"/>
                <a:ext cx="8915400" cy="1626856"/>
              </a:xfrm>
              <a:prstGeom prst="rect">
                <a:avLst/>
              </a:prstGeom>
              <a:blipFill>
                <a:blip r:embed="rId2"/>
                <a:stretch>
                  <a:fillRect l="-1778" t="-4869" b="-11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3272314"/>
                <a:ext cx="91440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B050"/>
                    </a:solidFill>
                  </a:rPr>
                  <a:t>To get the full </a:t>
                </a:r>
                <a:r>
                  <a:rPr lang="en-US" sz="3200" dirty="0" err="1" smtClean="0">
                    <a:solidFill>
                      <a:srgbClr val="00B050"/>
                    </a:solidFill>
                  </a:rPr>
                  <a:t>Golay</a:t>
                </a:r>
                <a:r>
                  <a:rPr lang="en-US" sz="3200" dirty="0" smtClean="0">
                    <a:solidFill>
                      <a:srgbClr val="00B050"/>
                    </a:solidFill>
                  </a:rPr>
                  <a:t> code include </a:t>
                </a:r>
                <a:r>
                  <a:rPr lang="en-US" sz="3200" dirty="0" err="1" smtClean="0">
                    <a:solidFill>
                      <a:srgbClr val="00B050"/>
                    </a:solidFill>
                  </a:rPr>
                  <a:t>worldsheet</a:t>
                </a:r>
                <a:r>
                  <a:rPr lang="en-US" sz="3200" dirty="0" smtClean="0">
                    <a:solidFill>
                      <a:srgbClr val="00B050"/>
                    </a:solidFill>
                  </a:rPr>
                  <a:t> parity (exchanging left- and right-moving </a:t>
                </a:r>
                <a:r>
                  <a:rPr lang="en-US" sz="3200" dirty="0" err="1" smtClean="0">
                    <a:solidFill>
                      <a:srgbClr val="00B050"/>
                    </a:solidFill>
                  </a:rPr>
                  <a:t>dof</a:t>
                </a:r>
                <a:r>
                  <a:rPr lang="en-US" sz="3200" dirty="0" smtClean="0">
                    <a:solidFill>
                      <a:srgbClr val="00B050"/>
                    </a:solidFill>
                  </a:rPr>
                  <a:t>). This acts as the parity operator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(4)</m:t>
                    </m:r>
                  </m:oMath>
                </a14:m>
                <a:r>
                  <a:rPr lang="en-US" sz="3200" dirty="0" smtClean="0">
                    <a:solidFill>
                      <a:srgbClr val="00B050"/>
                    </a:solidFill>
                  </a:rPr>
                  <a:t> </a:t>
                </a:r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2314"/>
                <a:ext cx="9144000" cy="1569660"/>
              </a:xfrm>
              <a:prstGeom prst="rect">
                <a:avLst/>
              </a:prstGeom>
              <a:blipFill>
                <a:blip r:embed="rId3"/>
                <a:stretch>
                  <a:fillRect l="-1667" t="-5058" b="-1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4400" y="5178245"/>
                <a:ext cx="2209800" cy="167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178245"/>
                <a:ext cx="2209800" cy="16797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1400" y="5562600"/>
                <a:ext cx="6096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⇒ 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``odd interpretations of </a:t>
                </a:r>
                <a:r>
                  <a:rPr lang="en-US" sz="3200" dirty="0" err="1" smtClean="0">
                    <a:solidFill>
                      <a:srgbClr val="7030A0"/>
                    </a:solidFill>
                  </a:rPr>
                  <a:t>hexacode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digits ‘’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5562600"/>
                <a:ext cx="6096000" cy="1077218"/>
              </a:xfrm>
              <a:prstGeom prst="rect">
                <a:avLst/>
              </a:prstGeom>
              <a:blipFill>
                <a:blip r:embed="rId5"/>
                <a:stretch>
                  <a:fillRect l="-2600" t="-6818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502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47800"/>
            <a:ext cx="8991600" cy="2209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Golay</a:t>
            </a:r>
            <a:r>
              <a:rPr lang="en-US" dirty="0" smtClean="0"/>
              <a:t> Code &amp; The MOG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600" y="1731480"/>
                <a:ext cx="8915400" cy="1730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FF00"/>
                    </a:solidFill>
                  </a:rPr>
                  <a:t>The action of the stabilizer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 within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𝑃𝑖𝑛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32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in the canonical basis of RR states defines the full  </a:t>
                </a:r>
                <a:r>
                  <a:rPr lang="en-US" sz="3200" dirty="0" err="1" smtClean="0">
                    <a:solidFill>
                      <a:srgbClr val="FFFF00"/>
                    </a:solidFill>
                  </a:rPr>
                  <a:t>Golay</a:t>
                </a:r>
                <a:r>
                  <a:rPr lang="en-US" sz="3200" dirty="0" smtClean="0">
                    <a:solidFill>
                      <a:srgbClr val="FFFF00"/>
                    </a:solidFill>
                  </a:rPr>
                  <a:t> code.  </a:t>
                </a:r>
                <a:endParaRPr lang="en-US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731480"/>
                <a:ext cx="8915400" cy="1730282"/>
              </a:xfrm>
              <a:prstGeom prst="rect">
                <a:avLst/>
              </a:prstGeom>
              <a:blipFill>
                <a:blip r:embed="rId2"/>
                <a:stretch>
                  <a:fillRect l="-1778" t="-4225" b="-10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28600" y="43434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This presentation of the </a:t>
            </a:r>
            <a:r>
              <a:rPr lang="en-US" sz="3600" dirty="0" err="1" smtClean="0">
                <a:solidFill>
                  <a:srgbClr val="0033CC"/>
                </a:solidFill>
              </a:rPr>
              <a:t>Golay</a:t>
            </a:r>
            <a:r>
              <a:rPr lang="en-US" sz="3600" dirty="0" smtClean="0">
                <a:solidFill>
                  <a:srgbClr val="0033CC"/>
                </a:solidFill>
              </a:rPr>
              <a:t> code is the </a:t>
            </a:r>
          </a:p>
          <a:p>
            <a:r>
              <a:rPr lang="en-US" sz="3600" u="sng" dirty="0" smtClean="0">
                <a:solidFill>
                  <a:srgbClr val="0033CC"/>
                </a:solidFill>
              </a:rPr>
              <a:t>M</a:t>
            </a:r>
            <a:r>
              <a:rPr lang="en-US" sz="3600" dirty="0" smtClean="0">
                <a:solidFill>
                  <a:srgbClr val="0033CC"/>
                </a:solidFill>
              </a:rPr>
              <a:t>iracle </a:t>
            </a:r>
            <a:r>
              <a:rPr lang="en-US" sz="3600" u="sng" dirty="0" err="1" smtClean="0">
                <a:solidFill>
                  <a:srgbClr val="0033CC"/>
                </a:solidFill>
              </a:rPr>
              <a:t>O</a:t>
            </a:r>
            <a:r>
              <a:rPr lang="en-US" sz="3600" dirty="0" err="1" smtClean="0">
                <a:solidFill>
                  <a:srgbClr val="0033CC"/>
                </a:solidFill>
              </a:rPr>
              <a:t>ctad</a:t>
            </a:r>
            <a:r>
              <a:rPr lang="en-US" sz="3600" dirty="0" smtClean="0">
                <a:solidFill>
                  <a:srgbClr val="0033CC"/>
                </a:solidFill>
              </a:rPr>
              <a:t> </a:t>
            </a:r>
            <a:r>
              <a:rPr lang="en-US" sz="3600" u="sng" dirty="0" smtClean="0">
                <a:solidFill>
                  <a:srgbClr val="0033CC"/>
                </a:solidFill>
              </a:rPr>
              <a:t>G</a:t>
            </a:r>
            <a:r>
              <a:rPr lang="en-US" sz="3600" dirty="0" smtClean="0">
                <a:solidFill>
                  <a:srgbClr val="0033CC"/>
                </a:solidFill>
              </a:rPr>
              <a:t>enerator of Curtis and Conway. </a:t>
            </a:r>
            <a:endParaRPr lang="en-US" sz="36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2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So What?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1561" y="1043993"/>
            <a:ext cx="906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The </a:t>
            </a:r>
            <a:r>
              <a:rPr lang="en-US" sz="3200" dirty="0" err="1" smtClean="0">
                <a:solidFill>
                  <a:srgbClr val="0033CC"/>
                </a:solidFill>
              </a:rPr>
              <a:t>Golay</a:t>
            </a:r>
            <a:r>
              <a:rPr lang="en-US" sz="3200" dirty="0" smtClean="0">
                <a:solidFill>
                  <a:srgbClr val="0033CC"/>
                </a:solidFill>
              </a:rPr>
              <a:t> code can be found in this action of symmetries commuting  with (1,1) supersymmetry. </a:t>
            </a:r>
            <a:endParaRPr lang="en-US" sz="32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1561" y="2211097"/>
                <a:ext cx="772323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By definition, the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automorphism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group of the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Golay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code is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24 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61" y="2211097"/>
                <a:ext cx="7723239" cy="1077218"/>
              </a:xfrm>
              <a:prstGeom prst="rect">
                <a:avLst/>
              </a:prstGeom>
              <a:blipFill>
                <a:blip r:embed="rId2"/>
                <a:stretch>
                  <a:fillRect l="-1973" t="-7386" r="-2841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3394194"/>
                <a:ext cx="8926461" cy="1012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>
                    <a:solidFill>
                      <a:srgbClr val="7030A0"/>
                    </a:solidFill>
                  </a:rPr>
                  <a:t>        Conjecture </a:t>
                </a:r>
                <a:r>
                  <a:rPr lang="en-US" sz="2800" dirty="0" smtClean="0">
                    <a:solidFill>
                      <a:srgbClr val="7030A0"/>
                    </a:solidFill>
                  </a:rPr>
                  <a:t>1: Suppose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𝑆𝑡𝑎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2800" dirty="0" smtClean="0">
                    <a:solidFill>
                      <a:srgbClr val="7030A0"/>
                    </a:solidFill>
                  </a:rPr>
                  <a:t>is a normal subgroup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𝑆𝑡𝑎𝑏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4,1</m:t>
                        </m:r>
                      </m:e>
                    </m:d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94194"/>
                <a:ext cx="8926461" cy="1012650"/>
              </a:xfrm>
              <a:prstGeom prst="rect">
                <a:avLst/>
              </a:prstGeom>
              <a:blipFill>
                <a:blip r:embed="rId3"/>
                <a:stretch>
                  <a:fillRect l="-1366" t="-4819" b="-1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7369" y="4577992"/>
                <a:ext cx="831686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Then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𝑆𝑡𝑎𝑏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4,1</m:t>
                        </m:r>
                      </m:e>
                    </m:d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has a quotient that contains a subgroup of the </a:t>
                </a:r>
                <a:r>
                  <a:rPr lang="en-US" sz="2800" dirty="0" err="1" smtClean="0">
                    <a:solidFill>
                      <a:srgbClr val="C00000"/>
                    </a:solidFill>
                  </a:rPr>
                  <a:t>automorphisms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 of the (even) </a:t>
                </a:r>
                <a:r>
                  <a:rPr lang="en-US" sz="2800" dirty="0" err="1" smtClean="0">
                    <a:solidFill>
                      <a:srgbClr val="C00000"/>
                    </a:solidFill>
                  </a:rPr>
                  <a:t>Golay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 code. </a:t>
                </a:r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69" y="4577992"/>
                <a:ext cx="8316861" cy="954107"/>
              </a:xfrm>
              <a:prstGeom prst="rect">
                <a:avLst/>
              </a:prstGeom>
              <a:blipFill>
                <a:blip r:embed="rId4"/>
                <a:stretch>
                  <a:fillRect l="-1465" t="-6410" r="-2051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52600" y="5874396"/>
                <a:ext cx="54864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7030A0"/>
                    </a:solidFill>
                  </a:rPr>
                  <a:t>Conjecture 2: This quotient is a </a:t>
                </a:r>
              </a:p>
              <a:p>
                <a:r>
                  <a:rPr lang="en-US" sz="2800" dirty="0" smtClean="0">
                    <a:solidFill>
                      <a:srgbClr val="7030A0"/>
                    </a:solidFill>
                  </a:rPr>
                  <a:t>maximal subgroup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𝐴𝑢𝑡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𝒢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874396"/>
                <a:ext cx="5486400" cy="954107"/>
              </a:xfrm>
              <a:prstGeom prst="rect">
                <a:avLst/>
              </a:prstGeom>
              <a:blipFill>
                <a:blip r:embed="rId5"/>
                <a:stretch>
                  <a:fillRect l="-2333"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735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44000" cy="11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>What We (Don’t) Know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𝑆𝑡𝑎𝑏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(4,1)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1143000"/>
              </a:xfrm>
              <a:blipFill>
                <a:blip r:embed="rId2"/>
                <a:stretch>
                  <a:fillRect b="-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15413" y="1202584"/>
                <a:ext cx="9144000" cy="573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7030A0"/>
                    </a:solidFill>
                  </a:rPr>
                  <a:t>1.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𝑆𝑡𝑎𝑏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4,1</m:t>
                        </m:r>
                      </m:e>
                    </m:d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is strictly larger than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𝑆𝑡𝑎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13" y="1202584"/>
                <a:ext cx="9144000" cy="573106"/>
              </a:xfrm>
              <a:prstGeom prst="rect">
                <a:avLst/>
              </a:prstGeom>
              <a:blipFill>
                <a:blip r:embed="rId3"/>
                <a:stretch>
                  <a:fillRect l="-1333" t="-8511" b="-22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028" y="1912828"/>
                <a:ext cx="9108972" cy="1237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2.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𝑆𝑡𝑎𝑏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4,1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𝑃𝑖𝑛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is strictly larger than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𝑆𝑡𝑎𝑏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4,4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8" y="1912828"/>
                <a:ext cx="9108972" cy="1237839"/>
              </a:xfrm>
              <a:prstGeom prst="rect">
                <a:avLst/>
              </a:prstGeom>
              <a:blipFill>
                <a:blip r:embed="rId4"/>
                <a:stretch>
                  <a:fillRect l="-1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43000" y="3159492"/>
                <a:ext cx="7086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𝑆𝑡𝑎𝑏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4,4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|=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⋅3⋅5 </m:t>
                      </m:r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159492"/>
                <a:ext cx="708660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871" y="3806760"/>
                <a:ext cx="92964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𝑆𝑡𝑎𝑏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4,1</m:t>
                        </m:r>
                      </m:e>
                    </m:d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contains a subgroup of order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⋅5 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 and (thanks to JEFF and GAP) we understand the  structure of this group.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1" y="3806760"/>
                <a:ext cx="9296400" cy="1569660"/>
              </a:xfrm>
              <a:prstGeom prst="rect">
                <a:avLst/>
              </a:prstGeom>
              <a:blipFill>
                <a:blip r:embed="rId6"/>
                <a:stretch>
                  <a:fillRect l="-1639" t="-4651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676400" y="5418365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The full group might be much larger. </a:t>
            </a:r>
            <a:endParaRPr lang="en-US" sz="32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7427" y="6118708"/>
                <a:ext cx="8921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3. For comparison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24 </m:t>
                        </m:r>
                      </m:e>
                    </m: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⋅5⋅7⋅11⋅23 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27" y="6118708"/>
                <a:ext cx="8921545" cy="584775"/>
              </a:xfrm>
              <a:prstGeom prst="rect">
                <a:avLst/>
              </a:prstGeom>
              <a:blipFill>
                <a:blip r:embed="rId7"/>
                <a:stretch>
                  <a:fillRect l="-1777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928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" y="457200"/>
                <a:ext cx="922020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</a:rPr>
                  <a:t>      We do not know if there are any </a:t>
                </a:r>
              </a:p>
              <a:p>
                <a:r>
                  <a:rPr lang="en-US" sz="4000" dirty="0">
                    <a:solidFill>
                      <a:srgbClr val="FF0000"/>
                    </a:solidFill>
                  </a:rPr>
                  <a:t>e</a:t>
                </a:r>
                <a:r>
                  <a:rPr lang="en-US" sz="4000" dirty="0" smtClean="0">
                    <a:solidFill>
                      <a:srgbClr val="FF0000"/>
                    </a:solidFill>
                  </a:rPr>
                  <a:t>lements of order 7,11,23 in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𝑆𝑡𝑎𝑏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(4,1)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.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57200"/>
                <a:ext cx="9220201" cy="1323439"/>
              </a:xfrm>
              <a:prstGeom prst="rect">
                <a:avLst/>
              </a:prstGeom>
              <a:blipFill>
                <a:blip r:embed="rId2"/>
                <a:stretch>
                  <a:fillRect l="-2381"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Image result for confused l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4572000" cy="455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73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65123" y="4666341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28658" y="67106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58" y="1630443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28658" y="2587415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44950" y="365442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44950" y="473236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49866" y="589915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79871" y="71595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Brief Background 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70476" y="5850336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Conclusion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1206910" y="1599881"/>
            <a:ext cx="6314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0000"/>
                </a:solidFill>
              </a:rPr>
              <a:t>Quantum Mukai Theorem &amp; GTVW 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84614" y="2573978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Supercurrents &amp; Codes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06737" y="3645133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RR States: MOG Construction Of The </a:t>
            </a:r>
            <a:r>
              <a:rPr lang="en-US" sz="2800" dirty="0" err="1" smtClean="0">
                <a:solidFill>
                  <a:srgbClr val="FF0000"/>
                </a:solidFill>
              </a:rPr>
              <a:t>Golay</a:t>
            </a:r>
            <a:r>
              <a:rPr lang="en-US" sz="2800" dirty="0" smtClean="0">
                <a:solidFill>
                  <a:srgbClr val="FF0000"/>
                </a:solidFill>
              </a:rPr>
              <a:t> Code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06737" y="4666341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Conway Group Moonshine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9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Conway Group Moonshine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14300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</a:t>
            </a:r>
            <a:r>
              <a:rPr lang="en-US" sz="2000" dirty="0" err="1" smtClean="0"/>
              <a:t>Frenkel</a:t>
            </a:r>
            <a:r>
              <a:rPr lang="en-US" sz="2000" dirty="0" smtClean="0"/>
              <a:t>, </a:t>
            </a:r>
            <a:r>
              <a:rPr lang="en-US" sz="2000" dirty="0" err="1" smtClean="0"/>
              <a:t>Lepowsky</a:t>
            </a:r>
            <a:r>
              <a:rPr lang="en-US" sz="2000" dirty="0" smtClean="0"/>
              <a:t>, </a:t>
            </a:r>
            <a:r>
              <a:rPr lang="en-US" sz="2000" dirty="0" err="1" smtClean="0"/>
              <a:t>Meurman</a:t>
            </a:r>
            <a:r>
              <a:rPr lang="en-US" sz="2000" dirty="0" smtClean="0"/>
              <a:t>; Duncan; Duncan-Mack-Crane]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1839" y="1806926"/>
                <a:ext cx="8991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         Susy sigma model with target </a:t>
                </a:r>
                <a:endParaRPr lang="en-US" sz="3600" b="0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𝔛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Cartan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torus of E8, with special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-field.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39" y="1806926"/>
                <a:ext cx="8991600" cy="1200329"/>
              </a:xfrm>
              <a:prstGeom prst="rect">
                <a:avLst/>
              </a:prstGeom>
              <a:blipFill>
                <a:blip r:embed="rId2"/>
                <a:stretch>
                  <a:fillRect t="-7107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77977" y="3134935"/>
                <a:ext cx="70866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     Equivalent to 24 real fermions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3200" b="0" dirty="0" smtClean="0">
                  <a:solidFill>
                    <a:srgbClr val="7030A0"/>
                  </a:solidFill>
                </a:endParaRPr>
              </a:p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(Holomorphic half of 24 </a:t>
                </a:r>
                <a:r>
                  <a:rPr lang="en-US" sz="3200" dirty="0" err="1" smtClean="0">
                    <a:solidFill>
                      <a:srgbClr val="7030A0"/>
                    </a:solidFill>
                  </a:rPr>
                  <a:t>Ising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models.)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77" y="3134935"/>
                <a:ext cx="7086600" cy="1077218"/>
              </a:xfrm>
              <a:prstGeom prst="rect">
                <a:avLst/>
              </a:prstGeom>
              <a:blipFill>
                <a:blip r:embed="rId3"/>
                <a:stretch>
                  <a:fillRect l="-2238" t="-6780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59658" y="4596871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R </a:t>
            </a:r>
            <a:r>
              <a:rPr lang="en-US" sz="3200" dirty="0" err="1" smtClean="0">
                <a:solidFill>
                  <a:srgbClr val="C00000"/>
                </a:solidFill>
              </a:rPr>
              <a:t>groundstates</a:t>
            </a:r>
            <a:r>
              <a:rPr lang="en-US" sz="3200" dirty="0" smtClean="0">
                <a:solidFill>
                  <a:srgbClr val="C00000"/>
                </a:solidFill>
              </a:rPr>
              <a:t> = (a chiral) spinor S of Spin(24)</a:t>
            </a:r>
            <a:endParaRPr lang="en-US" sz="3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90600" y="5462668"/>
                <a:ext cx="7128387" cy="1284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33CC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the vertex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 has </a:t>
                </a:r>
              </a:p>
              <a:p>
                <a:r>
                  <a:rPr lang="en-US" sz="3200" dirty="0">
                    <a:solidFill>
                      <a:srgbClr val="0033CC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0033CC"/>
                    </a:solidFill>
                  </a:rPr>
                  <a:t>   conformal dimension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462668"/>
                <a:ext cx="7128387" cy="1284262"/>
              </a:xfrm>
              <a:prstGeom prst="rect">
                <a:avLst/>
              </a:prstGeom>
              <a:blipFill>
                <a:blip r:embed="rId4"/>
                <a:stretch>
                  <a:fillRect l="-2224" t="-5687" b="-7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754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665" y="-144899"/>
            <a:ext cx="8229600" cy="1143000"/>
          </a:xfrm>
        </p:spPr>
        <p:txBody>
          <a:bodyPr/>
          <a:lstStyle/>
          <a:p>
            <a:r>
              <a:rPr lang="en-US" dirty="0" smtClean="0"/>
              <a:t>Philosophy – 2/2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0375" y="774499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The fundamental laws of nature are based on some beautiful exceptional mathematical structure: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086" y="3073068"/>
            <a:ext cx="3149253" cy="3168148"/>
          </a:xfrm>
          <a:prstGeom prst="rect">
            <a:avLst/>
          </a:prstGeom>
        </p:spPr>
      </p:pic>
      <p:pic>
        <p:nvPicPr>
          <p:cNvPr id="1026" name="Picture 2" descr="Image result for tetrahedr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59" y="3006740"/>
            <a:ext cx="1017170" cy="95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octahed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164" y="574063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dodecahedr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145" y="1730135"/>
            <a:ext cx="1039762" cy="101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758" y="5780324"/>
            <a:ext cx="1203123" cy="1117362"/>
          </a:xfrm>
          <a:prstGeom prst="rect">
            <a:avLst/>
          </a:prstGeom>
        </p:spPr>
      </p:pic>
      <p:sp>
        <p:nvSpPr>
          <p:cNvPr id="9" name="AutoShape 16" descr="Image result for hexahedr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611" y="2789839"/>
            <a:ext cx="1117137" cy="124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6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Spin operators for the 24 fermions have OPE: </a:t>
            </a:r>
            <a:endParaRPr lang="en-US" sz="36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14300" y="2133600"/>
                <a:ext cx="9144000" cy="14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𝑖𝑗𝑘𝑙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4300" y="2133600"/>
                <a:ext cx="9144000" cy="14997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3124200" y="1981200"/>
            <a:ext cx="5334000" cy="21199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94735" y="4796879"/>
                <a:ext cx="7543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</a:rPr>
                  <a:t>So, in general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does not generate an N=1 </a:t>
                </a:r>
                <a:r>
                  <a:rPr lang="en-US" sz="3600" dirty="0" err="1" smtClean="0">
                    <a:solidFill>
                      <a:srgbClr val="C00000"/>
                    </a:solidFill>
                  </a:rPr>
                  <a:t>superconformal</a:t>
                </a:r>
                <a:r>
                  <a:rPr lang="en-US" sz="3600" dirty="0" smtClean="0">
                    <a:solidFill>
                      <a:srgbClr val="C00000"/>
                    </a:solidFill>
                  </a:rPr>
                  <a:t> algebra …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735" y="4796879"/>
                <a:ext cx="7543800" cy="1200329"/>
              </a:xfrm>
              <a:prstGeom prst="rect">
                <a:avLst/>
              </a:prstGeom>
              <a:blipFill>
                <a:blip r:embed="rId3"/>
                <a:stretch>
                  <a:fillRect l="-2506" t="-8122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470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" y="1862781"/>
                <a:ext cx="7543800" cy="703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bSup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define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≔</m:t>
                    </m:r>
                    <m:sSubSup>
                      <m:sSub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⋯</m:t>
                    </m:r>
                    <m:sSubSup>
                      <m:sSub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b>
                      <m:sup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24</m:t>
                            </m:r>
                          </m:sub>
                        </m:sSub>
                      </m:sup>
                    </m:sSubSup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862781"/>
                <a:ext cx="7543800" cy="703013"/>
              </a:xfrm>
              <a:prstGeom prst="rect">
                <a:avLst/>
              </a:prstGeom>
              <a:blipFill>
                <a:blip r:embed="rId2"/>
                <a:stretch>
                  <a:fillRect l="-2506" t="-7826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1000" y="2685508"/>
                <a:ext cx="8191500" cy="653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0033CC"/>
                    </a:solidFill>
                  </a:rPr>
                  <a:t> generate a Heisenberg extension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bSup>
                  </m:oMath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685508"/>
                <a:ext cx="8191500" cy="653769"/>
              </a:xfrm>
              <a:prstGeom prst="rect">
                <a:avLst/>
              </a:prstGeom>
              <a:blipFill>
                <a:blip r:embed="rId3"/>
                <a:stretch>
                  <a:fillRect t="-13084" b="-35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3446908"/>
                <a:ext cx="9296400" cy="108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DF09C7"/>
                    </a:solidFill>
                  </a:rPr>
                  <a:t>Theorem: The </a:t>
                </a:r>
                <a:r>
                  <a:rPr lang="en-US" sz="3200" dirty="0" err="1" smtClean="0">
                    <a:solidFill>
                      <a:srgbClr val="DF09C7"/>
                    </a:solidFill>
                  </a:rPr>
                  <a:t>cocycle</a:t>
                </a:r>
                <a:r>
                  <a:rPr lang="en-US" sz="3200" dirty="0" smtClean="0">
                    <a:solidFill>
                      <a:srgbClr val="DF09C7"/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32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bSup>
                      <m:sSubSupPr>
                        <m:ctrlP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bSup>
                    <m:r>
                      <a:rPr lang="en-US" sz="32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DF09C7"/>
                    </a:solidFill>
                  </a:rPr>
                  <a:t> is </a:t>
                </a:r>
                <a:r>
                  <a:rPr lang="en-US" sz="3200" dirty="0" err="1" smtClean="0">
                    <a:solidFill>
                      <a:srgbClr val="DF09C7"/>
                    </a:solidFill>
                  </a:rPr>
                  <a:t>trivializable</a:t>
                </a:r>
                <a:r>
                  <a:rPr lang="en-US" sz="3200" dirty="0" smtClean="0">
                    <a:solidFill>
                      <a:srgbClr val="DF09C7"/>
                    </a:solidFill>
                  </a:rPr>
                  <a:t>: There is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sz="32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∈{±1</m:t>
                    </m:r>
                    <m:r>
                      <m:rPr>
                        <m:lit/>
                      </m:rPr>
                      <a:rPr lang="en-US" sz="32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3200" b="0" i="0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200" b="0" dirty="0" smtClean="0">
                    <a:solidFill>
                      <a:srgbClr val="DF09C7"/>
                    </a:solidFill>
                  </a:rPr>
                  <a:t>o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b="0" i="1" smtClean="0">
                                <a:solidFill>
                                  <a:srgbClr val="DF09C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DF09C7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e>
                      <m:sub>
                        <m:r>
                          <a:rPr lang="en-US" sz="3200" b="0" i="1" dirty="0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3200" b="0" i="1" dirty="0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n-US" sz="3200" b="0" i="1" dirty="0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dirty="0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sSub>
                      <m:sSubPr>
                        <m:ctrlPr>
                          <a:rPr lang="en-US" sz="3200" b="0" i="1" dirty="0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DF09C7"/>
                    </a:solidFill>
                  </a:rPr>
                  <a:t>  satisfies: </a:t>
                </a:r>
                <a:endParaRPr lang="en-US" sz="32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46908"/>
                <a:ext cx="9296400" cy="1083886"/>
              </a:xfrm>
              <a:prstGeom prst="rect">
                <a:avLst/>
              </a:prstGeom>
              <a:blipFill>
                <a:blip r:embed="rId4"/>
                <a:stretch>
                  <a:fillRect l="-1639" t="-6180" r="-328" b="-17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46147" y="4586542"/>
                <a:ext cx="5105400" cy="693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36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DF09C7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147" y="4586542"/>
                <a:ext cx="5105400" cy="6939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8600" y="5493273"/>
                <a:ext cx="510540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≔</m:t>
                    </m:r>
                    <m:f>
                      <m:f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𝒢</m:t>
                        </m:r>
                      </m:sub>
                      <m:sup/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4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acc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en-US" sz="4400" dirty="0" smtClean="0">
                    <a:solidFill>
                      <a:srgbClr val="FF0000"/>
                    </a:solidFill>
                  </a:rPr>
                  <a:t> </a:t>
                </a:r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493273"/>
                <a:ext cx="5105400" cy="10484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76800" y="5493273"/>
                <a:ext cx="459842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Rank one projector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5493273"/>
                <a:ext cx="4598424" cy="1200329"/>
              </a:xfrm>
              <a:prstGeom prst="rect">
                <a:avLst/>
              </a:prstGeom>
              <a:blipFill>
                <a:blip r:embed="rId7"/>
                <a:stretch>
                  <a:fillRect l="-3979" t="-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8600" y="144476"/>
                <a:ext cx="9677400" cy="1643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Choose ON basis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and Clifford generators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acting on irreducible module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dimension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44476"/>
                <a:ext cx="9677400" cy="1643335"/>
              </a:xfrm>
              <a:prstGeom prst="rect">
                <a:avLst/>
              </a:prstGeom>
              <a:blipFill>
                <a:blip r:embed="rId8"/>
                <a:stretch>
                  <a:fillRect l="-1638" t="-4461" b="-1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387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486400"/>
            <a:ext cx="9220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Stabilizer of the rank one image of P turns out to be the Conway group!  </a:t>
            </a:r>
            <a:r>
              <a:rPr lang="en-US" sz="2000" dirty="0" smtClean="0">
                <a:solidFill>
                  <a:srgbClr val="0033CC"/>
                </a:solidFill>
              </a:rPr>
              <a:t>[Duncan 2003, Duncan-Mack-Crane 2014]</a:t>
            </a:r>
            <a:r>
              <a:rPr lang="en-US" sz="4000" dirty="0" smtClean="0">
                <a:solidFill>
                  <a:srgbClr val="0033CC"/>
                </a:solidFill>
              </a:rPr>
              <a:t> </a:t>
            </a:r>
            <a:endParaRPr lang="en-US" sz="40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200" y="687087"/>
                <a:ext cx="9144000" cy="14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𝑖𝑗𝑘𝑙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687087"/>
                <a:ext cx="9144000" cy="14997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33400" y="2882212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DF09C7"/>
                </a:solidFill>
              </a:rPr>
              <a:t>Vanishing of last two terms </a:t>
            </a:r>
            <a:r>
              <a:rPr lang="en-US" sz="3600" b="1" i="1" u="sng" dirty="0" smtClean="0">
                <a:solidFill>
                  <a:srgbClr val="DF09C7"/>
                </a:solidFill>
              </a:rPr>
              <a:t>follows</a:t>
            </a:r>
            <a:r>
              <a:rPr lang="en-US" sz="3600" dirty="0" smtClean="0">
                <a:solidFill>
                  <a:srgbClr val="DF09C7"/>
                </a:solidFill>
              </a:rPr>
              <a:t> from error-correcting properties of </a:t>
            </a:r>
            <a:r>
              <a:rPr lang="en-US" sz="3600" dirty="0" err="1" smtClean="0">
                <a:solidFill>
                  <a:srgbClr val="DF09C7"/>
                </a:solidFill>
              </a:rPr>
              <a:t>Golay</a:t>
            </a:r>
            <a:r>
              <a:rPr lang="en-US" sz="3600" dirty="0" smtClean="0">
                <a:solidFill>
                  <a:srgbClr val="DF09C7"/>
                </a:solidFill>
              </a:rPr>
              <a:t> </a:t>
            </a:r>
            <a:endParaRPr lang="en-US" sz="3600" dirty="0">
              <a:solidFill>
                <a:srgbClr val="DF09C7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00400" y="533400"/>
            <a:ext cx="5334000" cy="21199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24000" y="4361650"/>
                <a:ext cx="5562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44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361650"/>
                <a:ext cx="556260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803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54337" y="5866140"/>
            <a:ext cx="79248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28658" y="67106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58" y="1630443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28658" y="2587415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44950" y="365442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44950" y="473236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49866" y="589915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79871" y="71595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Brief Background On Moonshine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70476" y="5850336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Conclusion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910" y="1599881"/>
            <a:ext cx="6314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dirty="0" smtClean="0">
                <a:solidFill>
                  <a:srgbClr val="FF0000"/>
                </a:solidFill>
              </a:rPr>
              <a:t>Quantum Mukai Theorem &amp; GTVW 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84614" y="2573978"/>
            <a:ext cx="725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Supercurrents &amp; Codes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06737" y="3645133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RR States: MOG Construction Of The </a:t>
            </a:r>
            <a:r>
              <a:rPr lang="en-US" sz="2800" dirty="0" err="1" smtClean="0">
                <a:solidFill>
                  <a:srgbClr val="FF0000"/>
                </a:solidFill>
              </a:rPr>
              <a:t>Golay</a:t>
            </a:r>
            <a:r>
              <a:rPr lang="en-US" sz="2800" dirty="0" smtClean="0">
                <a:solidFill>
                  <a:srgbClr val="FF0000"/>
                </a:solidFill>
              </a:rPr>
              <a:t> Code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06737" y="4666341"/>
            <a:ext cx="712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Conway Group Moonshine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7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752600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4000" i="1" u="sng" dirty="0" smtClean="0">
                <a:solidFill>
                  <a:srgbClr val="0033CC"/>
                </a:solidFill>
              </a:rPr>
              <a:t>Possible</a:t>
            </a:r>
            <a:r>
              <a:rPr lang="en-US" sz="4000" dirty="0" smtClean="0">
                <a:solidFill>
                  <a:srgbClr val="0033CC"/>
                </a:solidFill>
              </a:rPr>
              <a:t> explanation of Mathieu Moonshine based on Stab(4,1)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4495800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 Interesting connections between QEC and 2d N=1 </a:t>
            </a:r>
            <a:r>
              <a:rPr lang="en-US" sz="4000" dirty="0" err="1" smtClean="0">
                <a:solidFill>
                  <a:srgbClr val="FF0000"/>
                </a:solidFill>
              </a:rPr>
              <a:t>superconformal</a:t>
            </a:r>
            <a:r>
              <a:rPr lang="en-US" sz="4000" dirty="0" smtClean="0">
                <a:solidFill>
                  <a:srgbClr val="FF0000"/>
                </a:solidFill>
              </a:rPr>
              <a:t> symmetry – raises many questions.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619" y="3411001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(But there is no evidence for/against elements of order 7,11,23.)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5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609600"/>
            <a:ext cx="10837333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800600"/>
            <a:ext cx="91440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5275302"/>
            <a:ext cx="906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HAPPY BIRTHDAY DAN!!! 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7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r>
              <a:rPr lang="en-US" dirty="0" smtClean="0"/>
              <a:t>Background: Finite-Simple Groups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936162"/>
            <a:ext cx="5791200" cy="38859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10171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Jordan-Holder Theorem: Finite simple 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groups are the atoms of finite group theory. </a:t>
            </a:r>
            <a:endParaRPr lang="en-US" sz="28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2122084"/>
                <a:ext cx="2819400" cy="62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ℤ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 p = prime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122084"/>
                <a:ext cx="2819400" cy="622735"/>
              </a:xfrm>
              <a:prstGeom prst="rect">
                <a:avLst/>
              </a:prstGeom>
              <a:blipFill rotWithShape="0">
                <a:blip r:embed="rId4"/>
                <a:stretch>
                  <a:fillRect t="-1176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48000" y="2118546"/>
                <a:ext cx="2362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≥5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118546"/>
                <a:ext cx="2362200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62600" y="2085957"/>
                <a:ext cx="2590800" cy="62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𝑆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𝑝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200" dirty="0" smtClean="0">
                    <a:solidFill>
                      <a:srgbClr val="00B050"/>
                    </a:solidFill>
                  </a:rPr>
                  <a:t>   etc. </a:t>
                </a:r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2085957"/>
                <a:ext cx="2590800" cy="622735"/>
              </a:xfrm>
              <a:prstGeom prst="rect">
                <a:avLst/>
              </a:prstGeom>
              <a:blipFill rotWithShape="0">
                <a:blip r:embed="rId6"/>
                <a:stretch>
                  <a:fillRect t="-11765" r="-6353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3523129" y="2810950"/>
            <a:ext cx="914400" cy="76038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95800" y="4724400"/>
            <a:ext cx="914400" cy="76038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08729" y="3621893"/>
            <a:ext cx="914400" cy="76038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1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0" y="-369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Background</a:t>
            </a:r>
            <a:r>
              <a:rPr lang="en-US" smtClean="0"/>
              <a:t>: McKay &amp; Conway-Norton </a:t>
            </a:r>
            <a:r>
              <a:rPr lang="en-US" dirty="0" smtClean="0"/>
              <a:t>1978-1979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4000" y="2097600"/>
                <a:ext cx="58674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Now list the dimensions of </a:t>
                </a:r>
                <a:r>
                  <a:rPr lang="en-US" sz="2800" dirty="0" err="1" smtClean="0">
                    <a:solidFill>
                      <a:srgbClr val="0033CC"/>
                    </a:solidFill>
                  </a:rPr>
                  <a:t>irreps</a:t>
                </a:r>
                <a:r>
                  <a:rPr lang="en-US" sz="2800" dirty="0" smtClean="0">
                    <a:solidFill>
                      <a:srgbClr val="0033CC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𝕄</m:t>
                    </m:r>
                  </m:oMath>
                </a14:m>
                <a:endParaRPr lang="en-US" sz="2800" b="0" dirty="0" smtClean="0">
                  <a:solidFill>
                    <a:srgbClr val="0033CC"/>
                  </a:solidFill>
                </a:endParaRPr>
              </a:p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097600"/>
                <a:ext cx="5867400" cy="954107"/>
              </a:xfrm>
              <a:prstGeom prst="rect">
                <a:avLst/>
              </a:prstGeom>
              <a:blipFill rotWithShape="0">
                <a:blip r:embed="rId2"/>
                <a:stretch>
                  <a:fillRect l="-2077" t="-5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0360" y="2768924"/>
                <a:ext cx="8534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000" b="0" i="0" smtClean="0">
                        <a:solidFill>
                          <a:srgbClr val="0033CC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rgbClr val="0033CC"/>
                    </a:solidFill>
                  </a:rPr>
                  <a:t> = 1, 196883, </a:t>
                </a:r>
                <a:r>
                  <a:rPr lang="fi-FI" sz="2000" dirty="0" smtClean="0">
                    <a:solidFill>
                      <a:srgbClr val="0033CC"/>
                    </a:solidFill>
                  </a:rPr>
                  <a:t>21296876,</a:t>
                </a:r>
                <a:r>
                  <a:rPr lang="is-IS" sz="2000" dirty="0">
                    <a:solidFill>
                      <a:srgbClr val="0033CC"/>
                    </a:solidFill>
                  </a:rPr>
                  <a:t> 842609326, </a:t>
                </a:r>
                <a:r>
                  <a:rPr lang="cs-CZ" sz="2000" dirty="0">
                    <a:solidFill>
                      <a:srgbClr val="0033CC"/>
                    </a:solidFill>
                  </a:rPr>
                  <a:t>18538750076, 19360062527, </a:t>
                </a:r>
                <a:r>
                  <a:rPr lang="cs-CZ" sz="2000" dirty="0" smtClean="0">
                    <a:solidFill>
                      <a:srgbClr val="0033CC"/>
                    </a:solidFill>
                  </a:rPr>
                  <a:t>293553734298,</a:t>
                </a:r>
                <a:r>
                  <a:rPr lang="is-IS" sz="2000" dirty="0" smtClean="0">
                    <a:solidFill>
                      <a:srgbClr val="0033CC"/>
                    </a:solidFill>
                  </a:rPr>
                  <a:t>….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0033CC"/>
                        </a:solidFill>
                        <a:latin typeface="Cambria Math" charset="0"/>
                      </a:rPr>
                      <m:t>, 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3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12</m:t>
                        </m:r>
                      </m:sup>
                    </m:sSup>
                    <m:r>
                      <a:rPr lang="en-US" sz="2000" b="0" i="1" dirty="0" smtClean="0">
                        <a:solidFill>
                          <a:srgbClr val="0033CC"/>
                        </a:solidFill>
                        <a:latin typeface="Cambria Math" charset="0"/>
                      </a:rPr>
                      <m:t>⋅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5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7</m:t>
                        </m:r>
                      </m:sup>
                    </m:sSup>
                    <m:r>
                      <a:rPr lang="en-US" sz="2000" b="0" i="1" dirty="0" smtClean="0">
                        <a:solidFill>
                          <a:srgbClr val="0033CC"/>
                        </a:solidFill>
                        <a:latin typeface="Cambria Math" charset="0"/>
                      </a:rPr>
                      <m:t>⋅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13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3</m:t>
                        </m:r>
                      </m:sup>
                    </m:sSup>
                    <m:r>
                      <a:rPr lang="en-US" sz="2000" b="0" i="1" dirty="0" smtClean="0">
                        <a:solidFill>
                          <a:srgbClr val="0033CC"/>
                        </a:solidFill>
                        <a:latin typeface="Cambria Math" charset="0"/>
                      </a:rPr>
                      <m:t>⋅17⋅29⋅31⋅41⋅47⋅59⋅71∼2.6 ×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26</m:t>
                        </m:r>
                      </m:sup>
                    </m:sSup>
                  </m:oMath>
                </a14:m>
                <a:endParaRPr lang="en-US" sz="2000" b="0" dirty="0" smtClean="0">
                  <a:solidFill>
                    <a:srgbClr val="0033CC"/>
                  </a:solidFill>
                </a:endParaRPr>
              </a:p>
              <a:p>
                <a:endParaRPr lang="en-US" sz="2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60" y="2768924"/>
                <a:ext cx="8534400" cy="1015663"/>
              </a:xfrm>
              <a:prstGeom prst="rect">
                <a:avLst/>
              </a:prstGeom>
              <a:blipFill rotWithShape="0">
                <a:blip r:embed="rId3"/>
                <a:stretch>
                  <a:fillRect l="-786" t="-38922" b="-18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64823" y="3528486"/>
                <a:ext cx="2971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−1 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823" y="3528486"/>
                <a:ext cx="2971800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740841" y="3522977"/>
                <a:ext cx="2971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841" y="3522977"/>
                <a:ext cx="2971800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3608" y="4164410"/>
                <a:ext cx="2971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b="0" dirty="0" smtClean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08" y="4164410"/>
                <a:ext cx="2971800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761097" y="4093773"/>
                <a:ext cx="4897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800" b="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097" y="4093773"/>
                <a:ext cx="4897120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9240" y="4996816"/>
                <a:ext cx="8874760" cy="988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A way of writing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as a positive linear combination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for all n is a ``</a:t>
                </a:r>
                <a:r>
                  <a:rPr lang="en-US" sz="2800" b="1" i="1" u="sng" dirty="0" smtClean="0">
                    <a:solidFill>
                      <a:srgbClr val="0033CC"/>
                    </a:solidFill>
                  </a:rPr>
                  <a:t>solution of the Sum-Dimension Game</a:t>
                </a:r>
                <a:r>
                  <a:rPr lang="en-US" sz="2800" dirty="0" smtClean="0">
                    <a:solidFill>
                      <a:srgbClr val="0033CC"/>
                    </a:solidFill>
                  </a:rPr>
                  <a:t>.’’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40" y="4996816"/>
                <a:ext cx="8874760" cy="988797"/>
              </a:xfrm>
              <a:prstGeom prst="rect">
                <a:avLst/>
              </a:prstGeom>
              <a:blipFill rotWithShape="0">
                <a:blip r:embed="rId8"/>
                <a:stretch>
                  <a:fillRect l="-1374" t="-6173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65669" y="6073048"/>
            <a:ext cx="7904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There are infinitely many such solutions!!</a:t>
            </a:r>
            <a:endParaRPr lang="en-US" sz="32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0" y="1140279"/>
                <a:ext cx="9296400" cy="98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𝐽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+196884 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𝑞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+21493760 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+864299970 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+⋯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0279"/>
                <a:ext cx="9296400" cy="98854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863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  <p:bldP spid="7" grpId="0"/>
      <p:bldP spid="8" grpId="0"/>
      <p:bldP spid="9" grpId="0"/>
      <p:bldP spid="12" grpId="0"/>
      <p:bldP spid="1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65" y="-2034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Background: Monstrous Moonshine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2" y="3554845"/>
                <a:ext cx="98043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Now for every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𝑔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𝕄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we can compute the character: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3554845"/>
                <a:ext cx="9804303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1555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34951" y="1594874"/>
                <a:ext cx="873610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Every solution defines an infinite-dimensional  </a:t>
                </a:r>
                <a:endParaRPr lang="en-US" sz="3200" b="0" i="1" dirty="0" smtClean="0">
                  <a:solidFill>
                    <a:srgbClr val="7030A0"/>
                  </a:solidFill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ℤ</m:t>
                    </m:r>
                  </m:oMath>
                </a14:m>
                <a:r>
                  <a:rPr lang="en-US" sz="3200" b="0" dirty="0" smtClean="0">
                    <a:solidFill>
                      <a:srgbClr val="7030A0"/>
                    </a:solidFill>
                  </a:rPr>
                  <a:t>-graded  representation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𝕄</m:t>
                    </m:r>
                  </m:oMath>
                </a14:m>
                <a:endParaRPr lang="en-US" sz="3200" b="0" dirty="0" smtClean="0">
                  <a:solidFill>
                    <a:srgbClr val="7030A0"/>
                  </a:solidFill>
                </a:endParaRPr>
              </a:p>
              <a:p>
                <a:endParaRPr lang="en-US" sz="3200" b="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51" y="1594874"/>
                <a:ext cx="8736106" cy="1569660"/>
              </a:xfrm>
              <a:prstGeom prst="rect">
                <a:avLst/>
              </a:prstGeom>
              <a:blipFill rotWithShape="0">
                <a:blip r:embed="rId4"/>
                <a:stretch>
                  <a:fillRect l="-1745" t="-4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400" y="5841075"/>
                <a:ext cx="912298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There is a unique modular solution of the Sum-Dimension game! Moreover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𝜒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 have very special properties.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841075"/>
                <a:ext cx="9122984" cy="954107"/>
              </a:xfrm>
              <a:prstGeom prst="rect">
                <a:avLst/>
              </a:prstGeom>
              <a:blipFill rotWithShape="0">
                <a:blip r:embed="rId5"/>
                <a:stretch>
                  <a:fillRect l="-1336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34951" y="897645"/>
            <a:ext cx="8534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Which, if any, of these solutions is interesting? </a:t>
            </a:r>
            <a:endParaRPr lang="en-US" sz="32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424" y="2771189"/>
                <a:ext cx="8462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𝑉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⊕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𝑞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⊕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⊕⋯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4" y="2771189"/>
                <a:ext cx="8462682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71600" y="4121997"/>
                <a:ext cx="5410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𝑞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;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≔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𝑇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121997"/>
                <a:ext cx="5410200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2400" y="4796870"/>
                <a:ext cx="8991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A solution of the Sum-Dimension game is </a:t>
                </a:r>
                <a:r>
                  <a:rPr lang="en-US" sz="2800" i="1" u="sng" dirty="0" smtClean="0">
                    <a:solidFill>
                      <a:srgbClr val="FF0000"/>
                    </a:solidFill>
                  </a:rPr>
                  <a:t>modular 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if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𝜒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</m:d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is a modular function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𝑚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=1. 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796870"/>
                <a:ext cx="8991600" cy="954107"/>
              </a:xfrm>
              <a:prstGeom prst="rect">
                <a:avLst/>
              </a:prstGeom>
              <a:blipFill rotWithShape="0">
                <a:blip r:embed="rId8"/>
                <a:stretch>
                  <a:fillRect l="-1356"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779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896" y="-160801"/>
            <a:ext cx="8229600" cy="1143000"/>
          </a:xfrm>
        </p:spPr>
        <p:txBody>
          <a:bodyPr/>
          <a:lstStyle/>
          <a:p>
            <a:r>
              <a:rPr lang="en-US" dirty="0" smtClean="0"/>
              <a:t>FLM Construction -1/3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0296" y="806112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String theory compactification of chiral bosonic string on a torus: 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796" y="3678626"/>
            <a:ext cx="3277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OPE of conformal fields form a VOA: </a:t>
            </a:r>
            <a:endParaRPr lang="en-US" sz="2800" dirty="0">
              <a:solidFill>
                <a:srgbClr val="7030A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63566" y="4978162"/>
            <a:ext cx="1439248" cy="1230530"/>
            <a:chOff x="297219" y="1162023"/>
            <a:chExt cx="1659296" cy="1630278"/>
          </a:xfrm>
        </p:grpSpPr>
        <p:sp>
          <p:nvSpPr>
            <p:cNvPr id="14" name="Rectangle 13"/>
            <p:cNvSpPr/>
            <p:nvPr/>
          </p:nvSpPr>
          <p:spPr>
            <a:xfrm>
              <a:off x="813515" y="1162023"/>
              <a:ext cx="1143000" cy="990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0744" y="2145970"/>
              <a:ext cx="53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solidFill>
                    <a:srgbClr val="FF0000"/>
                  </a:solidFill>
                </a:rPr>
                <a:t>1</a:t>
              </a:r>
              <a:endParaRPr lang="en-US" sz="360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7219" y="1302043"/>
              <a:ext cx="53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</a:rPr>
                <a:t>g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Right Arrow 27"/>
          <p:cNvSpPr/>
          <p:nvPr/>
        </p:nvSpPr>
        <p:spPr>
          <a:xfrm>
            <a:off x="1813074" y="6231486"/>
            <a:ext cx="1676400" cy="4908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83826" y="6127805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Modularity</a:t>
            </a:r>
            <a:endParaRPr lang="en-US" sz="36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257961" y="1633046"/>
                <a:ext cx="25590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,…, 2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961" y="1633046"/>
                <a:ext cx="255905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410280" y="2050950"/>
                <a:ext cx="22544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𝑧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𝜏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80" y="2050950"/>
                <a:ext cx="2254411" cy="64633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02164" y="1414861"/>
                <a:ext cx="4708116" cy="143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𝑧</m:t>
                          </m:r>
                        </m:sub>
                      </m:sSub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=−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𝑖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𝑖𝑛𝑧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64" y="1414861"/>
                <a:ext cx="4708116" cy="14366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28292" y="2804555"/>
                <a:ext cx="4407904" cy="734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𝑛</m:t>
                    </m:r>
                    <m:sSup>
                      <m:sSupPr>
                        <m:ctrlP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p>
                    </m:sSup>
                    <m:sSub>
                      <m:sSubPr>
                        <m:ctrlP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92" y="2804555"/>
                <a:ext cx="4407904" cy="734047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88115" y="2820015"/>
                <a:ext cx="3581400" cy="69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Λ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115" y="2820015"/>
                <a:ext cx="3581400" cy="6947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99071" y="3786889"/>
                <a:ext cx="3124200" cy="727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℘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𝑝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⋅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𝑥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071" y="3786889"/>
                <a:ext cx="3124200" cy="72782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890031" y="4847444"/>
                <a:ext cx="4230263" cy="85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:=</m:t>
                      </m:r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𝑇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ℋ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𝑔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charset="0"/>
                                </a:rPr>
                                <m:t>24</m:t>
                              </m:r>
                            </m:den>
                          </m:f>
                        </m:sup>
                      </m:sSup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 = 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031" y="4847444"/>
                <a:ext cx="4230263" cy="85093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6163930" y="4116951"/>
            <a:ext cx="3001522" cy="2353279"/>
            <a:chOff x="6110523" y="3637491"/>
            <a:chExt cx="3001522" cy="235327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10523" y="3964740"/>
              <a:ext cx="3001522" cy="1644218"/>
            </a:xfrm>
            <a:prstGeom prst="rect">
              <a:avLst/>
            </a:prstGeom>
          </p:spPr>
        </p:pic>
        <p:sp>
          <p:nvSpPr>
            <p:cNvPr id="23" name="Arc 22"/>
            <p:cNvSpPr/>
            <p:nvPr/>
          </p:nvSpPr>
          <p:spPr>
            <a:xfrm>
              <a:off x="7570808" y="4966535"/>
              <a:ext cx="469900" cy="487849"/>
            </a:xfrm>
            <a:prstGeom prst="arc">
              <a:avLst>
                <a:gd name="adj1" fmla="val 16200000"/>
                <a:gd name="adj2" fmla="val 4829939"/>
              </a:avLst>
            </a:prstGeom>
            <a:ln w="762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725015" y="5405995"/>
              <a:ext cx="444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1</a:t>
              </a:r>
              <a:endParaRPr lang="en-US" sz="3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19262" y="3637491"/>
              <a:ext cx="457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g</a:t>
              </a:r>
              <a:endParaRPr lang="en-US" sz="44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6345760" y="4274136"/>
              <a:ext cx="2450096" cy="93632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154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28" grpId="0" animBg="1"/>
      <p:bldP spid="32" grpId="0"/>
      <p:bldP spid="33" grpId="0"/>
      <p:bldP spid="34" grpId="0"/>
      <p:bldP spid="36" grpId="0"/>
      <p:bldP spid="5" grpId="0"/>
      <p:bldP spid="6" grpId="0"/>
      <p:bldP spid="8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.2186"/>
  <p:tag name="ORIGINALWIDTH" val="1857.518"/>
  <p:tag name="OUTPUTDPI" val="1200"/>
  <p:tag name="LATEXADDIN" val="\documentclass{article}&#10;\usepackage{amsmath}&#10;\usepackage{amssymb}&#10;\usepackage{amsfonts}&#10;\usepackage{amsbsy}&#10;\usepackage[usenames,dvipsnames]{xcolor}&#10;&#10;\def\cok{{\rm cok}}&#10;\def\cot{{\rm cot}}&#10;\def\det{{\rm det}}&#10;\def\dim{{\rm dim}}&#10;\def\exp{{\rm exp}}&#10;\def\Ext{{\rm Ext}}&#10;\def\GeV{{\rm GeV}}&#10;\def\Hom{{\rm Hom}}&#10;\def\Hop{{\rm Hop}}&#10;\def\I{{\rm i}}&#10;\def\vol{{\rm vol}}&#10;\def\half{\frac{1}{2}}&#10;\def\p{\partial}&#10;\def\prl{\parallel}&#10;&#10;&#10;\def\CA{{\cal A}}&#10;\def\CB{{\cal B}}&#10;\def\CC {{\cal C}}&#10;\def\CD {{\cal D}}&#10;\def\CE {{\cal E}}&#10;\def\CF {{\cal F}}&#10;\def\CG {{\cal G}}&#10;\def\CH {{\cal H}}&#10;\def\CI {{\cal I}}&#10;\def\CJ {{\cal J}}&#10;\def\CK {{\cal K}}&#10;\def\CL {{\cal L}}&#10;\def\CM {{\cal M}}&#10;\def\CN {{\cal N}}&#10;\def\CO {{\cal O}}&#10;\def\CP {{\cal P}}&#10;\def\CR {{\cal R}}&#10;\def\CV {{\cal V}}&#10;\def\CW {{\cal W}}&#10;\def\CX {{\cal X}}&#10;\def\CO {{\cal O}}&#10;\def\CZ {{\cal Z}}&#10;\def\CE {{\cal E}}&#10;\def\CG {{\cal G}}&#10;\def\CH {{\cal H}}&#10;\def\CI {{{\cal I}}}&#10;\def\CB {{\cal B}}&#10;\def\CQ {{\cal Q}}&#10;\def\CS {{\cal S}}&#10;\def\CT {{\cal T}}&#10;\def\CU {{\cal U}}&#10;\def\CX {{\cal X}}&#10;\def\CY {{\cal Y}}&#10;\def\CZ{{\cal Z}}&#10;&#10;&#10;\def\IA{\mathbb{A}}&#10;\def\IB{\mathbb{B}}&#10;\def\IC{\mathbb{C}}&#10;\def\ID{\mathbb{D}}&#10;\def\IE{\mathbb{E}}&#10;\def\IF{\mathbb{F}}&#10;\def\IG{\mathbb{G}}&#10;\def\IH{\mathbb{H}}&#10;\def\IJ{\mathbb{J}}&#10;\def\IK{\mathbb{K}}&#10;\def\IL{\mathbb{L}}&#10;\def\IM{\mathbb{M}}&#10;\def\IN{\mathbb{N}}&#10;\def\IO{\mathbb{O}}&#10;\def\IP{\mathbb{P}}&#10;\def\IQ{\mathbb{Q}}&#10;\def\IR{{\mathbb{R}}}&#10;\def\IS{{\mathbb{S}}}&#10;\def\IT{{\mathbb{T}}}&#10;\def\IV{{\mathbb{V}}}&#10;\def\IZ{{\mathbb{Z}}}&#10;&#10;&#10;&#10;\def\fa{\mathfrak{a}}&#10;\def\fb{\mathfrak{b}}&#10;\def\fc{\mathfrak{c}}&#10;\def\fd{\mathfrak{d}}&#10;\def\fe{\mathfrak{e}}&#10;\def\ff{\mathfrak{f}}&#10;\def\lieg{\mathfrak{g}}&#10;\def\fg{\mathfrak{g}}&#10;\def\lieh{\mathfrak{h}}&#10;\def\fh{\mathfrak{h}}&#10;%\def\fi{\mathfrak{i}}&#10;\def\fj{\mathfrak{j}}&#10;\def\fk{\mathfrak{k}}&#10;\def\fl{\mathfrak{l}}&#10;\def\fm{\mathfrak{m}}&#10;\def\fn{\mathfrak{n}}&#10;\def\fo{\mathfrak{o}}&#10;\def\fp{\mathfrak{p}}&#10;\def\fq{\mathfrak{q}}&#10;\def\fr{\mathfrak{r}}&#10;\def\fs{\mathfrak{s}}&#10;\def\ft{\mathfrak{t}}&#10;\def\liet{\mathfrak{t}}&#10;\def\fp{\mathfrak{p}}&#10;\def\fq{\mathfrak{q}}&#10;\def\fr{\mathfrak{r}}&#10;\def\fs{\mathfrak{s}}&#10;\def\ft{\mathfrak{t}}&#10;\def\fu{\mathfrak{u}}&#10;\def\fv{\mathfrak{v}}&#10;\def\fw{\mathfrak{w}}&#10;\def\fx{\mathfrak{x}}&#10;\def\fy{\mathfrak{y}}&#10;\def\fz{\mathfrak{z}}&#10;\def\fA{\mathfrak{A}}&#10;\def\fB{\mathfrak{B}}&#10;\def\fC{\mathfrak{C}}&#10;\def\fI{\mathfrak{I}}&#10;\def\fL{\mathfrak{L}}&#10;\def\fM{\mathfrak{M}}&#10;\def\fS{\mathfrak{S}}&#10;\def\fT{\mathfrak{T}}&#10;\def\fP{\mathfrak{P}}&#10;\def\fV{\mathfrak{V}}&#10;&#10;&#10;\pagestyle{empty}&#10;\begin{document}&#10; &#10;$\color{Blue} &#10;8 \bigl[ &#10;\left( \frac{\vartheta_2(z)}{\vartheta_2(0)}\right)^2 &#10;+ &#10;\left( \frac{\vartheta_3(z)}{\vartheta_3(0)}\right)^2&#10;+ &#10;\left( \frac{\vartheta_4(z)}{\vartheta_4(0)}\right)^2 &#10;\bigr]   $&#10;&#10;&#10;&#10;\end{document}"/>
  <p:tag name="IGUANATEXSIZE" val="40"/>
  <p:tag name="IGUANATEXCURSOR" val="2537"/>
  <p:tag name="TRANSPARENCY" val="True"/>
  <p:tag name="FILENAME" val=""/>
  <p:tag name="INPUTTYPE" val="0"/>
  <p:tag name="LATEXENGINEID" val="0"/>
  <p:tag name="TEMPFOLDER" val="c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amsfonts}&#10;\usepackage{amsbsy}&#10;\usepackage[usenames,dvipsnames]{xcolor}&#10;&#10;\def\cok{{\rm cok}}&#10;\def\cot{{\rm cot}}&#10;\def\det{{\rm det}}&#10;\def\dim{{\rm dim}}&#10;\def\exp{{\rm exp}}&#10;\def\Ext{{\rm Ext}}&#10;\def\GeV{{\rm GeV}}&#10;\def\Hom{{\rm Hom}}&#10;\def\Hop{{\rm Hop}}&#10;\def\I{{\rm i}}&#10;\def\vol{{\rm vol}}&#10;\def\half{\frac{1}{2}}&#10;\def\p{\partial}&#10;\def\prl{\parallel}&#10;&#10;&#10;\def\CA{{\cal A}}&#10;\def\CB{{\cal B}}&#10;\def\CC {{\cal C}}&#10;\def\CD {{\cal D}}&#10;\def\CE {{\cal E}}&#10;\def\CF {{\cal F}}&#10;\def\CG {{\cal G}}&#10;\def\CH {{\cal H}}&#10;\def\CI {{\cal I}}&#10;\def\CJ {{\cal J}}&#10;\def\CK {{\cal K}}&#10;\def\CL {{\cal L}}&#10;\def\CM {{\cal M}}&#10;\def\CN {{\cal N}}&#10;\def\CO {{\cal O}}&#10;\def\CP {{\cal P}}&#10;\def\CR {{\cal R}}&#10;\def\CV {{\cal V}}&#10;\def\CW {{\cal W}}&#10;\def\CX {{\cal X}}&#10;\def\CO {{\cal O}}&#10;\def\CZ {{\cal Z}}&#10;\def\CE {{\cal E}}&#10;\def\CG {{\cal G}}&#10;\def\CH {{\cal H}}&#10;\def\CI {{{\cal I}}}&#10;\def\CB {{\cal B}}&#10;\def\CQ {{\cal Q}}&#10;\def\CS {{\cal S}}&#10;\def\CT {{\cal T}}&#10;\def\CU {{\cal U}}&#10;\def\CX {{\cal X}}&#10;\def\CY {{\cal Y}}&#10;\def\CZ{{\cal Z}}&#10;&#10;&#10;\def\IA{\mathbb{A}}&#10;\def\IB{\mathbb{B}}&#10;\def\IC{\mathbb{C}}&#10;\def\ID{\mathbb{D}}&#10;\def\IE{\mathbb{E}}&#10;\def\IF{\mathbb{F}}&#10;\def\IG{\mathbb{G}}&#10;\def\IH{\mathbb{H}}&#10;\def\IJ{\mathbb{J}}&#10;\def\IK{\mathbb{K}}&#10;\def\IL{\mathbb{L}}&#10;\def\IM{\mathbb{M}}&#10;\def\IN{\mathbb{N}}&#10;\def\IO{\mathbb{O}}&#10;\def\IP{\mathbb{P}}&#10;\def\IQ{\mathbb{Q}}&#10;\def\IR{{\mathbb{R}}}&#10;\def\IS{{\mathbb{S}}}&#10;\def\IT{{\mathbb{T}}}&#10;\def\IV{{\mathbb{V}}}&#10;\def\IZ{{\mathbb{Z}}}&#10;&#10;&#10;&#10;\def\fa{\mathfrak{a}}&#10;\def\fb{\mathfrak{b}}&#10;\def\fc{\mathfrak{c}}&#10;\def\fd{\mathfrak{d}}&#10;\def\fe{\mathfrak{e}}&#10;\def\ff{\mathfrak{f}}&#10;\def\lieg{\mathfrak{g}}&#10;\def\fg{\mathfrak{g}}&#10;\def\lieh{\mathfrak{h}}&#10;\def\fh{\mathfrak{h}}&#10;%\def\fi{\mathfrak{i}}&#10;\def\fj{\mathfrak{j}}&#10;\def\fk{\mathfrak{k}}&#10;\def\fl{\mathfrak{l}}&#10;\def\fm{\mathfrak{m}}&#10;\def\fn{\mathfrak{n}}&#10;\def\fo{\mathfrak{o}}&#10;\def\fp{\mathfrak{p}}&#10;\def\fq{\mathfrak{q}}&#10;\def\fr{\mathfrak{r}}&#10;\def\fs{\mathfrak{s}}&#10;\def\ft{\mathfrak{t}}&#10;\def\liet{\mathfrak{t}}&#10;\def\fp{\mathfrak{p}}&#10;\def\fq{\mathfrak{q}}&#10;\def\fr{\mathfrak{r}}&#10;\def\fs{\mathfrak{s}}&#10;\def\ft{\mathfrak{t}}&#10;\def\fu{\mathfrak{u}}&#10;\def\fv{\mathfrak{v}}&#10;\def\fw{\mathfrak{w}}&#10;\def\fx{\mathfrak{x}}&#10;\def\fy{\mathfrak{y}}&#10;\def\fz{\mathfrak{z}}&#10;\def\fA{\mathfrak{A}}&#10;\def\fB{\mathfrak{B}}&#10;\def\fC{\mathfrak{C}}&#10;\def\fI{\mathfrak{I}}&#10;\def\fL{\mathfrak{L}}&#10;\def\fM{\mathfrak{M}}&#10;\def\fS{\mathfrak{S}}&#10;\def\fP{\mathfrak{P}}&#10;\def\fV{\mathfrak{V}}&#10;&#10;&#10;\pagestyle{empty}&#10;\begin{document}&#10; &#10;$\color{Red} O_{\IZ}(II^{20;4}) \backslash &#10;O_{\IR}(20;4)/\left( O_{\IR}(20) \times O_{\IR}(4)\right) $&#10;&#10;&#10;&#10;\end{document}"/>
  <p:tag name="IGUANATEXSIZE" val="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19814</TotalTime>
  <Words>2266</Words>
  <Application>Microsoft Office PowerPoint</Application>
  <PresentationFormat>On-screen Show (4:3)</PresentationFormat>
  <Paragraphs>506</Paragraphs>
  <Slides>55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Cambria Math</vt:lpstr>
      <vt:lpstr>Mathematica1</vt:lpstr>
      <vt:lpstr>Office Theme</vt:lpstr>
      <vt:lpstr> K3 Surfaces,  Mathieu Moonshine,  and Quantum Codes</vt:lpstr>
      <vt:lpstr>PowerPoint Presentation</vt:lpstr>
      <vt:lpstr>PowerPoint Presentation</vt:lpstr>
      <vt:lpstr>Philosophy – 1/2</vt:lpstr>
      <vt:lpstr>Philosophy – 2/2</vt:lpstr>
      <vt:lpstr>Background: Finite-Simple Groups</vt:lpstr>
      <vt:lpstr>Background: McKay &amp; Conway-Norton 1978-1979</vt:lpstr>
      <vt:lpstr>Background: Monstrous Moonshine</vt:lpstr>
      <vt:lpstr>FLM Construction -1/3 </vt:lpstr>
      <vt:lpstr>Leech &amp; Golay</vt:lpstr>
      <vt:lpstr>FLM Construction – 2/3</vt:lpstr>
      <vt:lpstr>M As An Automorphism Group</vt:lpstr>
      <vt:lpstr>New Moonshine: Mathieu Moonshine</vt:lpstr>
      <vt:lpstr>PowerPoint Presentation</vt:lpstr>
      <vt:lpstr>Elliptic Genus Of K3</vt:lpstr>
      <vt:lpstr>New Moonshine: Mathieu Moonshine</vt:lpstr>
      <vt:lpstr>Statement Of Mathieu Moonshine</vt:lpstr>
      <vt:lpstr>Why Is It Moonshine? </vt:lpstr>
      <vt:lpstr>Strategies</vt:lpstr>
      <vt:lpstr>PowerPoint Presentation</vt:lpstr>
      <vt:lpstr>Quantum Mukai Theorem</vt:lpstr>
      <vt:lpstr>Fixed Sublattices Of The Leech Lattice</vt:lpstr>
      <vt:lpstr>Remarks</vt:lpstr>
      <vt:lpstr>Remarks</vt:lpstr>
      <vt:lpstr>GTVW Model</vt:lpstr>
      <vt:lpstr>Equivalence To A WZW Model</vt:lpstr>
      <vt:lpstr>Frenkel-Kac-Segal</vt:lpstr>
      <vt:lpstr>PowerPoint Presentation</vt:lpstr>
      <vt:lpstr>PowerPoint Presentation</vt:lpstr>
      <vt:lpstr>Chiral Fields Of Dimension 3/2 </vt:lpstr>
      <vt:lpstr>N=4 Generators As States In A System Of 6 q-bits </vt:lpstr>
      <vt:lpstr>N=1 Generator</vt:lpstr>
      <vt:lpstr>F_4   And The Hexacode</vt:lpstr>
      <vt:lpstr>Relation To Quaternion Group</vt:lpstr>
      <vt:lpstr>N=1 Generator And The Hexacode</vt:lpstr>
      <vt:lpstr>Consequences: 1/2</vt:lpstr>
      <vt:lpstr>Consequences: 2/2</vt:lpstr>
      <vt:lpstr>PowerPoint Presentation</vt:lpstr>
      <vt:lpstr>RR Sector And The Golay Code</vt:lpstr>
      <vt:lpstr>PowerPoint Presentation</vt:lpstr>
      <vt:lpstr>Column Interpretations Of Hexacode Digits</vt:lpstr>
      <vt:lpstr>PowerPoint Presentation</vt:lpstr>
      <vt:lpstr>Golay Code &amp; The MOG</vt:lpstr>
      <vt:lpstr>Golay Code &amp; The MOG</vt:lpstr>
      <vt:lpstr>So What? </vt:lpstr>
      <vt:lpstr>What We (Don’t) Know About Stab(4,1)</vt:lpstr>
      <vt:lpstr>PowerPoint Presentation</vt:lpstr>
      <vt:lpstr>PowerPoint Presentation</vt:lpstr>
      <vt:lpstr>Conway Group Moonshine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</dc:creator>
  <cp:lastModifiedBy>Greg Moore</cp:lastModifiedBy>
  <cp:revision>1120</cp:revision>
  <cp:lastPrinted>2019-01-12T00:22:11Z</cp:lastPrinted>
  <dcterms:created xsi:type="dcterms:W3CDTF">2012-12-09T22:45:15Z</dcterms:created>
  <dcterms:modified xsi:type="dcterms:W3CDTF">2019-01-15T19:34:59Z</dcterms:modified>
</cp:coreProperties>
</file>