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5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6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7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8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9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83" r:id="rId2"/>
    <p:sldId id="437" r:id="rId3"/>
    <p:sldId id="395" r:id="rId4"/>
    <p:sldId id="396" r:id="rId5"/>
    <p:sldId id="397" r:id="rId6"/>
    <p:sldId id="398" r:id="rId7"/>
    <p:sldId id="258" r:id="rId8"/>
    <p:sldId id="405" r:id="rId9"/>
    <p:sldId id="430" r:id="rId10"/>
    <p:sldId id="440" r:id="rId11"/>
    <p:sldId id="406" r:id="rId12"/>
    <p:sldId id="407" r:id="rId13"/>
    <p:sldId id="399" r:id="rId14"/>
    <p:sldId id="422" r:id="rId15"/>
    <p:sldId id="436" r:id="rId16"/>
    <p:sldId id="400" r:id="rId17"/>
    <p:sldId id="408" r:id="rId18"/>
    <p:sldId id="432" r:id="rId19"/>
    <p:sldId id="401" r:id="rId20"/>
    <p:sldId id="431" r:id="rId21"/>
    <p:sldId id="444" r:id="rId22"/>
    <p:sldId id="404" r:id="rId23"/>
    <p:sldId id="402" r:id="rId24"/>
    <p:sldId id="403" r:id="rId25"/>
    <p:sldId id="347" r:id="rId26"/>
    <p:sldId id="409" r:id="rId27"/>
    <p:sldId id="414" r:id="rId28"/>
    <p:sldId id="410" r:id="rId29"/>
    <p:sldId id="411" r:id="rId30"/>
    <p:sldId id="429" r:id="rId31"/>
    <p:sldId id="435" r:id="rId32"/>
    <p:sldId id="412" r:id="rId33"/>
    <p:sldId id="415" r:id="rId34"/>
    <p:sldId id="416" r:id="rId35"/>
    <p:sldId id="413" r:id="rId36"/>
    <p:sldId id="433" r:id="rId37"/>
    <p:sldId id="442" r:id="rId38"/>
    <p:sldId id="423" r:id="rId39"/>
    <p:sldId id="420" r:id="rId40"/>
    <p:sldId id="445" r:id="rId41"/>
    <p:sldId id="417" r:id="rId42"/>
    <p:sldId id="434" r:id="rId43"/>
    <p:sldId id="426" r:id="rId44"/>
    <p:sldId id="427" r:id="rId45"/>
    <p:sldId id="428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00000"/>
    <a:srgbClr val="16355A"/>
    <a:srgbClr val="6C5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5" autoAdjust="0"/>
    <p:restoredTop sz="89372" autoAdjust="0"/>
  </p:normalViewPr>
  <p:slideViewPr>
    <p:cSldViewPr>
      <p:cViewPr varScale="1">
        <p:scale>
          <a:sx n="78" d="100"/>
          <a:sy n="78" d="100"/>
        </p:scale>
        <p:origin x="845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621"/>
    </p:cViewPr>
  </p:sorterViewPr>
  <p:notesViewPr>
    <p:cSldViewPr>
      <p:cViewPr varScale="1">
        <p:scale>
          <a:sx n="48" d="100"/>
          <a:sy n="48" d="100"/>
        </p:scale>
        <p:origin x="2698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145" cy="465743"/>
          </a:xfrm>
          <a:prstGeom prst="rect">
            <a:avLst/>
          </a:prstGeom>
        </p:spPr>
        <p:txBody>
          <a:bodyPr vert="horz" lIns="88113" tIns="44058" rIns="88113" bIns="44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2"/>
            <a:ext cx="3038145" cy="465743"/>
          </a:xfrm>
          <a:prstGeom prst="rect">
            <a:avLst/>
          </a:prstGeom>
        </p:spPr>
        <p:txBody>
          <a:bodyPr vert="horz" lIns="88113" tIns="44058" rIns="88113" bIns="44058" rtlCol="0"/>
          <a:lstStyle>
            <a:lvl1pPr algn="r">
              <a:defRPr sz="1200"/>
            </a:lvl1pPr>
          </a:lstStyle>
          <a:p>
            <a:fld id="{91192433-76AE-4237-9053-A01AE7C3AD64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13" tIns="44058" rIns="88113" bIns="44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7" y="4474508"/>
            <a:ext cx="5607711" cy="3659842"/>
          </a:xfrm>
          <a:prstGeom prst="rect">
            <a:avLst/>
          </a:prstGeom>
        </p:spPr>
        <p:txBody>
          <a:bodyPr vert="horz" lIns="88113" tIns="44058" rIns="88113" bIns="440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0658"/>
            <a:ext cx="3038145" cy="465742"/>
          </a:xfrm>
          <a:prstGeom prst="rect">
            <a:avLst/>
          </a:prstGeom>
        </p:spPr>
        <p:txBody>
          <a:bodyPr vert="horz" lIns="88113" tIns="44058" rIns="88113" bIns="44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13" tIns="44058" rIns="88113" bIns="44058" rtlCol="0" anchor="b"/>
          <a:lstStyle>
            <a:lvl1pPr algn="r">
              <a:defRPr sz="1200"/>
            </a:lvl1pPr>
          </a:lstStyle>
          <a:p>
            <a:fld id="{D542D17E-4B7A-4E9E-969E-28F0C032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5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3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</a:t>
            </a:r>
            <a:r>
              <a:rPr lang="en-US" baseline="0" dirty="0" smtClean="0"/>
              <a:t> after remark:   So, there is no natural choice of origin. There is no natural choice of connection.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15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could also call it the ``Barry</a:t>
            </a:r>
            <a:r>
              <a:rPr lang="en-US" baseline="0" dirty="0" smtClean="0"/>
              <a:t> connection’’  because essentially this geometrical picture was pointed out in a beautiful Phys Rev letter by Barry Simon.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55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Such trivializations DO</a:t>
            </a:r>
            <a:r>
              <a:rPr lang="en-US" baseline="0" dirty="0" smtClean="0"/>
              <a:t> exist: The problem is there are infinitely many of them, and there is no NATURAL </a:t>
            </a:r>
          </a:p>
          <a:p>
            <a:r>
              <a:rPr lang="en-US" baseline="0" dirty="0" smtClean="0"/>
              <a:t>trivialization. You might try to take a basis defined by </a:t>
            </a:r>
            <a:r>
              <a:rPr lang="en-US" baseline="0" dirty="0" err="1" smtClean="0"/>
              <a:t>eigenfunctions</a:t>
            </a:r>
            <a:r>
              <a:rPr lang="en-US" baseline="0" dirty="0" smtClean="0"/>
              <a:t> of the Schrodinger operator, but </a:t>
            </a:r>
          </a:p>
          <a:p>
            <a:r>
              <a:rPr lang="en-US" baseline="0" dirty="0" smtClean="0"/>
              <a:t>in general this will not give a trivialization: Certainly not if some bands have nonzero </a:t>
            </a:r>
            <a:r>
              <a:rPr lang="en-US" baseline="0" dirty="0" err="1" smtClean="0"/>
              <a:t>Chern</a:t>
            </a:r>
            <a:r>
              <a:rPr lang="en-US" baseline="0" dirty="0" smtClean="0"/>
              <a:t> number. 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But one rarely needs a basis for physically meaningful results. For example for an insulator we can just define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But, as I stressed, the Hilbert bundle has no natural trivialization. So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43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that amplitudes are elements</a:t>
            </a:r>
            <a:r>
              <a:rPr lang="en-US" baseline="0" dirty="0" smtClean="0"/>
              <a:t> of a noncommutative algebra so the usual formulae do not immediately generalize.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5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that amplitudes are elements</a:t>
            </a:r>
            <a:r>
              <a:rPr lang="en-US" baseline="0" dirty="0" smtClean="0"/>
              <a:t> of a noncommutative algebra so the usual formulae do not immediately generalize.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57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OK, after many failed attempts to make sense</a:t>
            </a:r>
            <a:r>
              <a:rPr lang="en-US" baseline="0" dirty="0" smtClean="0"/>
              <a:t> of a Born rule in the context of QMNA I finally decided that a good definition of a QMNA state is the following: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73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So now we can move on to the QMNA Born rule.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13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say that this works very well with the case of a commutative base.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1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4A76F-98B3-4362-97F8-5A6F509EB33C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3.png"/><Relationship Id="rId3" Type="http://schemas.openxmlformats.org/officeDocument/2006/relationships/tags" Target="../tags/tag3.xml"/><Relationship Id="rId21" Type="http://schemas.openxmlformats.org/officeDocument/2006/relationships/image" Target="../media/image16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2" Type="http://schemas.openxmlformats.org/officeDocument/2006/relationships/tags" Target="../tags/tag2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9.png"/><Relationship Id="rId5" Type="http://schemas.openxmlformats.org/officeDocument/2006/relationships/tags" Target="../tags/tag5.xm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openxmlformats.org/officeDocument/2006/relationships/tags" Target="../tags/tag10.xml"/><Relationship Id="rId19" Type="http://schemas.openxmlformats.org/officeDocument/2006/relationships/image" Target="../media/image1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15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17.png"/><Relationship Id="rId17" Type="http://schemas.openxmlformats.org/officeDocument/2006/relationships/image" Target="../media/image23.png"/><Relationship Id="rId2" Type="http://schemas.openxmlformats.org/officeDocument/2006/relationships/tags" Target="../tags/tag15.xml"/><Relationship Id="rId16" Type="http://schemas.openxmlformats.org/officeDocument/2006/relationships/image" Target="../media/image19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22.png"/><Relationship Id="rId5" Type="http://schemas.openxmlformats.org/officeDocument/2006/relationships/tags" Target="../tags/tag18.xml"/><Relationship Id="rId15" Type="http://schemas.openxmlformats.org/officeDocument/2006/relationships/image" Target="../media/image20.png"/><Relationship Id="rId10" Type="http://schemas.openxmlformats.org/officeDocument/2006/relationships/image" Target="../media/image21.png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27.png"/><Relationship Id="rId26" Type="http://schemas.openxmlformats.org/officeDocument/2006/relationships/image" Target="../media/image20.png"/><Relationship Id="rId3" Type="http://schemas.openxmlformats.org/officeDocument/2006/relationships/tags" Target="../tags/tag24.xml"/><Relationship Id="rId21" Type="http://schemas.openxmlformats.org/officeDocument/2006/relationships/image" Target="../media/image15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image" Target="../media/image26.png"/><Relationship Id="rId25" Type="http://schemas.openxmlformats.org/officeDocument/2006/relationships/image" Target="../media/image19.png"/><Relationship Id="rId2" Type="http://schemas.openxmlformats.org/officeDocument/2006/relationships/tags" Target="../tags/tag23.xml"/><Relationship Id="rId16" Type="http://schemas.openxmlformats.org/officeDocument/2006/relationships/image" Target="../media/image251.png"/><Relationship Id="rId20" Type="http://schemas.openxmlformats.org/officeDocument/2006/relationships/image" Target="../media/image11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18.png"/><Relationship Id="rId5" Type="http://schemas.openxmlformats.org/officeDocument/2006/relationships/tags" Target="../tags/tag26.xml"/><Relationship Id="rId15" Type="http://schemas.openxmlformats.org/officeDocument/2006/relationships/image" Target="../media/image25.png"/><Relationship Id="rId23" Type="http://schemas.openxmlformats.org/officeDocument/2006/relationships/image" Target="../media/image17.png"/><Relationship Id="rId10" Type="http://schemas.openxmlformats.org/officeDocument/2006/relationships/tags" Target="../tags/tag31.xml"/><Relationship Id="rId19" Type="http://schemas.openxmlformats.org/officeDocument/2006/relationships/image" Target="../media/image250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24.png"/><Relationship Id="rId2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32.png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00.png"/><Relationship Id="rId17" Type="http://schemas.openxmlformats.org/officeDocument/2006/relationships/image" Target="../media/image35.png"/><Relationship Id="rId2" Type="http://schemas.openxmlformats.org/officeDocument/2006/relationships/tags" Target="../tags/tag35.xml"/><Relationship Id="rId16" Type="http://schemas.openxmlformats.org/officeDocument/2006/relationships/image" Target="../media/image34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31.png"/><Relationship Id="rId5" Type="http://schemas.openxmlformats.org/officeDocument/2006/relationships/tags" Target="../tags/tag38.xml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tags" Target="../tags/tag37.xml"/><Relationship Id="rId9" Type="http://schemas.openxmlformats.org/officeDocument/2006/relationships/image" Target="../media/image29.png"/><Relationship Id="rId14" Type="http://schemas.openxmlformats.org/officeDocument/2006/relationships/image" Target="../media/image3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42.xml"/><Relationship Id="rId7" Type="http://schemas.openxmlformats.org/officeDocument/2006/relationships/image" Target="../media/image36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9.png"/><Relationship Id="rId4" Type="http://schemas.openxmlformats.org/officeDocument/2006/relationships/tags" Target="../tags/tag43.xml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46.xml"/><Relationship Id="rId7" Type="http://schemas.openxmlformats.org/officeDocument/2006/relationships/image" Target="../media/image42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tags" Target="../tags/tag48.xml"/><Relationship Id="rId16" Type="http://schemas.openxmlformats.org/officeDocument/2006/relationships/image" Target="../media/image52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47.png"/><Relationship Id="rId5" Type="http://schemas.openxmlformats.org/officeDocument/2006/relationships/tags" Target="../tags/tag51.xml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tags" Target="../tags/tag50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3" Type="http://schemas.openxmlformats.org/officeDocument/2006/relationships/tags" Target="../tags/tag57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58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7.png"/><Relationship Id="rId5" Type="http://schemas.openxmlformats.org/officeDocument/2006/relationships/tags" Target="../tags/tag59.xml"/><Relationship Id="rId15" Type="http://schemas.openxmlformats.org/officeDocument/2006/relationships/image" Target="../media/image60.png"/><Relationship Id="rId10" Type="http://schemas.openxmlformats.org/officeDocument/2006/relationships/image" Target="../media/image540.png"/><Relationship Id="rId4" Type="http://schemas.openxmlformats.org/officeDocument/2006/relationships/tags" Target="../tags/tag58.xml"/><Relationship Id="rId9" Type="http://schemas.openxmlformats.org/officeDocument/2006/relationships/image" Target="../media/image56.png"/><Relationship Id="rId14" Type="http://schemas.openxmlformats.org/officeDocument/2006/relationships/image" Target="../media/image5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62.xml"/><Relationship Id="rId7" Type="http://schemas.openxmlformats.org/officeDocument/2006/relationships/image" Target="../media/image63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65.xml"/><Relationship Id="rId7" Type="http://schemas.openxmlformats.org/officeDocument/2006/relationships/image" Target="../media/image67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66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9.png"/><Relationship Id="rId4" Type="http://schemas.openxmlformats.org/officeDocument/2006/relationships/tags" Target="../tags/tag66.xml"/><Relationship Id="rId9" Type="http://schemas.openxmlformats.org/officeDocument/2006/relationships/image" Target="../media/image6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72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tags" Target="../tags/tag72.xml"/><Relationship Id="rId7" Type="http://schemas.openxmlformats.org/officeDocument/2006/relationships/image" Target="../media/image73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7.png"/><Relationship Id="rId5" Type="http://schemas.openxmlformats.org/officeDocument/2006/relationships/tags" Target="../tags/tag74.xml"/><Relationship Id="rId10" Type="http://schemas.openxmlformats.org/officeDocument/2006/relationships/image" Target="../media/image76.png"/><Relationship Id="rId4" Type="http://schemas.openxmlformats.org/officeDocument/2006/relationships/tags" Target="../tags/tag73.xml"/><Relationship Id="rId9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image" Target="../media/image80.png"/><Relationship Id="rId18" Type="http://schemas.openxmlformats.org/officeDocument/2006/relationships/image" Target="../media/image84.png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79.png"/><Relationship Id="rId17" Type="http://schemas.openxmlformats.org/officeDocument/2006/relationships/image" Target="../media/image83.png"/><Relationship Id="rId2" Type="http://schemas.openxmlformats.org/officeDocument/2006/relationships/tags" Target="../tags/tag76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78.png"/><Relationship Id="rId5" Type="http://schemas.openxmlformats.org/officeDocument/2006/relationships/tags" Target="../tags/tag79.xml"/><Relationship Id="rId15" Type="http://schemas.openxmlformats.org/officeDocument/2006/relationships/image" Target="../media/image620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85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80.png"/><Relationship Id="rId18" Type="http://schemas.openxmlformats.org/officeDocument/2006/relationships/image" Target="../media/image88.png"/><Relationship Id="rId3" Type="http://schemas.openxmlformats.org/officeDocument/2006/relationships/tags" Target="../tags/tag86.xml"/><Relationship Id="rId21" Type="http://schemas.openxmlformats.org/officeDocument/2006/relationships/image" Target="../media/image91.png"/><Relationship Id="rId7" Type="http://schemas.openxmlformats.org/officeDocument/2006/relationships/tags" Target="../tags/tag90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84.png"/><Relationship Id="rId25" Type="http://schemas.openxmlformats.org/officeDocument/2006/relationships/image" Target="../media/image95.jpeg"/><Relationship Id="rId2" Type="http://schemas.openxmlformats.org/officeDocument/2006/relationships/tags" Target="../tags/tag85.xml"/><Relationship Id="rId16" Type="http://schemas.openxmlformats.org/officeDocument/2006/relationships/image" Target="../media/image87.png"/><Relationship Id="rId20" Type="http://schemas.openxmlformats.org/officeDocument/2006/relationships/image" Target="../media/image90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94.gif"/><Relationship Id="rId5" Type="http://schemas.openxmlformats.org/officeDocument/2006/relationships/tags" Target="../tags/tag88.xml"/><Relationship Id="rId15" Type="http://schemas.openxmlformats.org/officeDocument/2006/relationships/image" Target="../media/image860.png"/><Relationship Id="rId23" Type="http://schemas.openxmlformats.org/officeDocument/2006/relationships/image" Target="../media/image93.png"/><Relationship Id="rId10" Type="http://schemas.openxmlformats.org/officeDocument/2006/relationships/tags" Target="../tags/tag93.xml"/><Relationship Id="rId19" Type="http://schemas.openxmlformats.org/officeDocument/2006/relationships/image" Target="../media/image89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image" Target="../media/image79.png"/><Relationship Id="rId22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image" Target="../media/image98.png"/><Relationship Id="rId18" Type="http://schemas.openxmlformats.org/officeDocument/2006/relationships/image" Target="../media/image20.png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image" Target="../media/image920.png"/><Relationship Id="rId17" Type="http://schemas.openxmlformats.org/officeDocument/2006/relationships/image" Target="../media/image19.png"/><Relationship Id="rId2" Type="http://schemas.openxmlformats.org/officeDocument/2006/relationships/tags" Target="../tags/tag96.xml"/><Relationship Id="rId16" Type="http://schemas.openxmlformats.org/officeDocument/2006/relationships/image" Target="../media/image18.png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image" Target="../media/image97.png"/><Relationship Id="rId5" Type="http://schemas.openxmlformats.org/officeDocument/2006/relationships/tags" Target="../tags/tag99.xml"/><Relationship Id="rId15" Type="http://schemas.openxmlformats.org/officeDocument/2006/relationships/image" Target="../media/image15.png"/><Relationship Id="rId10" Type="http://schemas.openxmlformats.org/officeDocument/2006/relationships/image" Target="../media/image96.png"/><Relationship Id="rId4" Type="http://schemas.openxmlformats.org/officeDocument/2006/relationships/tags" Target="../tags/tag98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05.png"/><Relationship Id="rId3" Type="http://schemas.openxmlformats.org/officeDocument/2006/relationships/tags" Target="../tags/tag10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04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03.png"/><Relationship Id="rId5" Type="http://schemas.openxmlformats.org/officeDocument/2006/relationships/tags" Target="../tags/tag107.xml"/><Relationship Id="rId10" Type="http://schemas.openxmlformats.org/officeDocument/2006/relationships/image" Target="../media/image102.png"/><Relationship Id="rId4" Type="http://schemas.openxmlformats.org/officeDocument/2006/relationships/tags" Target="../tags/tag106.xml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tags" Target="../tags/tag111.xml"/><Relationship Id="rId21" Type="http://schemas.openxmlformats.org/officeDocument/2006/relationships/image" Target="../media/image116.png"/><Relationship Id="rId7" Type="http://schemas.openxmlformats.org/officeDocument/2006/relationships/tags" Target="../tags/tag115.xml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tags" Target="../tags/tag110.xml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13.xml"/><Relationship Id="rId15" Type="http://schemas.openxmlformats.org/officeDocument/2006/relationships/image" Target="../media/image110.png"/><Relationship Id="rId10" Type="http://schemas.openxmlformats.org/officeDocument/2006/relationships/tags" Target="../tags/tag118.xml"/><Relationship Id="rId19" Type="http://schemas.openxmlformats.org/officeDocument/2006/relationships/image" Target="../media/image114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image" Target="../media/image10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00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9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0.png"/><Relationship Id="rId3" Type="http://schemas.openxmlformats.org/officeDocument/2006/relationships/tags" Target="../tags/tag123.xml"/><Relationship Id="rId7" Type="http://schemas.openxmlformats.org/officeDocument/2006/relationships/image" Target="../media/image119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1020.png"/><Relationship Id="rId11" Type="http://schemas.openxmlformats.org/officeDocument/2006/relationships/image" Target="../media/image122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21.png"/><Relationship Id="rId4" Type="http://schemas.openxmlformats.org/officeDocument/2006/relationships/tags" Target="../tags/tag124.xml"/><Relationship Id="rId9" Type="http://schemas.openxmlformats.org/officeDocument/2006/relationships/image" Target="../media/image12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24.png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image" Target="../media/image120.png"/><Relationship Id="rId2" Type="http://schemas.openxmlformats.org/officeDocument/2006/relationships/tags" Target="../tags/tag126.xml"/><Relationship Id="rId16" Type="http://schemas.openxmlformats.org/officeDocument/2006/relationships/image" Target="../media/image127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image" Target="../media/image119.png"/><Relationship Id="rId5" Type="http://schemas.openxmlformats.org/officeDocument/2006/relationships/tags" Target="../tags/tag129.xml"/><Relationship Id="rId15" Type="http://schemas.openxmlformats.org/officeDocument/2006/relationships/image" Target="../media/image126.png"/><Relationship Id="rId10" Type="http://schemas.openxmlformats.org/officeDocument/2006/relationships/image" Target="../media/image123.png"/><Relationship Id="rId4" Type="http://schemas.openxmlformats.org/officeDocument/2006/relationships/tags" Target="../tags/tag128.xm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1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image" Target="../media/image130.png"/><Relationship Id="rId26" Type="http://schemas.openxmlformats.org/officeDocument/2006/relationships/image" Target="../media/image132.png"/><Relationship Id="rId3" Type="http://schemas.openxmlformats.org/officeDocument/2006/relationships/tags" Target="../tags/tag134.xml"/><Relationship Id="rId21" Type="http://schemas.openxmlformats.org/officeDocument/2006/relationships/image" Target="../media/image15.png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image" Target="../media/image22.png"/><Relationship Id="rId25" Type="http://schemas.openxmlformats.org/officeDocument/2006/relationships/image" Target="../media/image23.png"/><Relationship Id="rId2" Type="http://schemas.openxmlformats.org/officeDocument/2006/relationships/tags" Target="../tags/tag133.xml"/><Relationship Id="rId16" Type="http://schemas.openxmlformats.org/officeDocument/2006/relationships/image" Target="../media/image129.png"/><Relationship Id="rId20" Type="http://schemas.openxmlformats.org/officeDocument/2006/relationships/image" Target="../media/image17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image" Target="../media/image19.png"/><Relationship Id="rId5" Type="http://schemas.openxmlformats.org/officeDocument/2006/relationships/tags" Target="../tags/tag136.xml"/><Relationship Id="rId15" Type="http://schemas.openxmlformats.org/officeDocument/2006/relationships/image" Target="../media/image128.png"/><Relationship Id="rId23" Type="http://schemas.openxmlformats.org/officeDocument/2006/relationships/image" Target="../media/image20.png"/><Relationship Id="rId10" Type="http://schemas.openxmlformats.org/officeDocument/2006/relationships/tags" Target="../tags/tag141.xml"/><Relationship Id="rId19" Type="http://schemas.openxmlformats.org/officeDocument/2006/relationships/image" Target="../media/image131.png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8.png"/><Relationship Id="rId27" Type="http://schemas.openxmlformats.org/officeDocument/2006/relationships/image" Target="../media/image1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7" Type="http://schemas.openxmlformats.org/officeDocument/2006/relationships/image" Target="../media/image136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0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image" Target="../media/image143.png"/><Relationship Id="rId18" Type="http://schemas.openxmlformats.org/officeDocument/2006/relationships/image" Target="../media/image148.png"/><Relationship Id="rId3" Type="http://schemas.openxmlformats.org/officeDocument/2006/relationships/tags" Target="../tags/tag152.xml"/><Relationship Id="rId21" Type="http://schemas.openxmlformats.org/officeDocument/2006/relationships/image" Target="../media/image151.png"/><Relationship Id="rId7" Type="http://schemas.openxmlformats.org/officeDocument/2006/relationships/tags" Target="../tags/tag156.xml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" Type="http://schemas.openxmlformats.org/officeDocument/2006/relationships/tags" Target="../tags/tag151.xml"/><Relationship Id="rId16" Type="http://schemas.openxmlformats.org/officeDocument/2006/relationships/image" Target="../media/image146.png"/><Relationship Id="rId20" Type="http://schemas.openxmlformats.org/officeDocument/2006/relationships/image" Target="../media/image150.png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image" Target="../media/image141.png"/><Relationship Id="rId5" Type="http://schemas.openxmlformats.org/officeDocument/2006/relationships/tags" Target="../tags/tag154.xml"/><Relationship Id="rId15" Type="http://schemas.openxmlformats.org/officeDocument/2006/relationships/image" Target="../media/image145.png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149.png"/><Relationship Id="rId4" Type="http://schemas.openxmlformats.org/officeDocument/2006/relationships/tags" Target="../tags/tag15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4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tags" Target="../tags/tag160.xml"/><Relationship Id="rId7" Type="http://schemas.openxmlformats.org/officeDocument/2006/relationships/image" Target="../media/image152.png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55.png"/><Relationship Id="rId4" Type="http://schemas.openxmlformats.org/officeDocument/2006/relationships/tags" Target="../tags/tag161.xml"/><Relationship Id="rId9" Type="http://schemas.openxmlformats.org/officeDocument/2006/relationships/image" Target="../media/image1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8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notesSlide" Target="../notesSlides/notesSlide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image" Target="../media/image162.png"/><Relationship Id="rId18" Type="http://schemas.openxmlformats.org/officeDocument/2006/relationships/image" Target="../media/image166.png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image" Target="../media/image161.png"/><Relationship Id="rId17" Type="http://schemas.openxmlformats.org/officeDocument/2006/relationships/image" Target="../media/image165.png"/><Relationship Id="rId2" Type="http://schemas.openxmlformats.org/officeDocument/2006/relationships/tags" Target="../tags/tag165.xml"/><Relationship Id="rId16" Type="http://schemas.openxmlformats.org/officeDocument/2006/relationships/image" Target="../media/image134.png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image" Target="../media/image160.png"/><Relationship Id="rId5" Type="http://schemas.openxmlformats.org/officeDocument/2006/relationships/tags" Target="../tags/tag168.xml"/><Relationship Id="rId15" Type="http://schemas.openxmlformats.org/officeDocument/2006/relationships/image" Target="../media/image164.png"/><Relationship Id="rId10" Type="http://schemas.openxmlformats.org/officeDocument/2006/relationships/image" Target="../media/image159.png"/><Relationship Id="rId4" Type="http://schemas.openxmlformats.org/officeDocument/2006/relationships/tags" Target="../tags/tag167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6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tags" Target="../tags/tag174.xml"/><Relationship Id="rId7" Type="http://schemas.openxmlformats.org/officeDocument/2006/relationships/image" Target="../media/image167.png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image" Target="../media/image163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580.png"/><Relationship Id="rId4" Type="http://schemas.openxmlformats.org/officeDocument/2006/relationships/tags" Target="../tags/tag175.xml"/><Relationship Id="rId9" Type="http://schemas.openxmlformats.org/officeDocument/2006/relationships/image" Target="../media/image16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5855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Comments On Continuous Families </a:t>
            </a:r>
            <a:br>
              <a:rPr lang="en-US" dirty="0" smtClean="0"/>
            </a:br>
            <a:r>
              <a:rPr lang="en-US" dirty="0" smtClean="0"/>
              <a:t>Of Quantum Systems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5697908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ICTP, Trieste, August 8, 2016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747546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Gregory Moore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9313" y="406714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Dirac Medal Ceremony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s://upload.wikimedia.org/wikipedia/commons/c/cf/Dirac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2277"/>
            <a:ext cx="20327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575" y="2302420"/>
            <a:ext cx="2386425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The origin of the problem is the problem of the origin. </a:t>
            </a:r>
            <a:endParaRPr lang="en-US" sz="4400" i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-213862"/>
            <a:ext cx="8229600" cy="1143000"/>
          </a:xfrm>
        </p:spPr>
        <p:txBody>
          <a:bodyPr/>
          <a:lstStyle/>
          <a:p>
            <a:r>
              <a:rPr lang="en-US" dirty="0" smtClean="0"/>
              <a:t>Affine Space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2725" y="727663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Like a vector space – but no natural choice of origin.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50" y="1249616"/>
            <a:ext cx="9210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Definition: There is a transitive and free action of a vector space. 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ezilon.com/maps/images/Europe-physical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66" y="1766551"/>
            <a:ext cx="7447720" cy="525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535863" y="5658267"/>
            <a:ext cx="172501" cy="1344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86200" y="5334000"/>
            <a:ext cx="172501" cy="1344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16" idx="3"/>
          </p:cNvCxnSpPr>
          <p:nvPr/>
        </p:nvCxnSpPr>
        <p:spPr>
          <a:xfrm flipV="1">
            <a:off x="4708364" y="4594833"/>
            <a:ext cx="1731394" cy="106343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414496" y="4480092"/>
            <a:ext cx="172501" cy="1344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11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symmorphic</a:t>
            </a:r>
            <a:r>
              <a:rPr lang="en-US" dirty="0" smtClean="0"/>
              <a:t> crystals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4608" y="1325821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E(n): The Euclidean group of length-preserving transformations of affine n-dimensional space. 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60120" y="2592865"/>
                <a:ext cx="822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33CC"/>
                    </a:solidFill>
                  </a:rPr>
                  <a:t>There is a natural subgroup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m:rPr>
                        <m:sty m:val="p"/>
                      </m:rPr>
                      <a:rPr lang="en-US" sz="2800" b="0" i="0" baseline="30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</a:rPr>
                  <a:t> of translations</a:t>
                </a:r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" y="2592865"/>
                <a:ext cx="8229600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55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14400" y="3610826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But there is no natural subgroup isomorphic to O(n): 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5583911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That’s why there are non-</a:t>
            </a:r>
            <a:r>
              <a:rPr lang="en-US" sz="2800" dirty="0" err="1" smtClean="0">
                <a:solidFill>
                  <a:srgbClr val="C00000"/>
                </a:solidFill>
              </a:rPr>
              <a:t>symmorphic</a:t>
            </a:r>
            <a:r>
              <a:rPr lang="en-US" sz="2800" dirty="0" smtClean="0">
                <a:solidFill>
                  <a:srgbClr val="C00000"/>
                </a:solidFill>
              </a:rPr>
              <a:t> crystal structures.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48437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One must CHOOSE an origin to define such a group. 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Hilbert Bundles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984" y="1498580"/>
            <a:ext cx="5338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Hilbert bundle over a space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X of control parameters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46" y="1295929"/>
            <a:ext cx="396190" cy="371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52" y="1848954"/>
            <a:ext cx="240762" cy="454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107" y="2484265"/>
            <a:ext cx="420572" cy="3443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48" y="2600074"/>
            <a:ext cx="256000" cy="2285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50" y="2557041"/>
            <a:ext cx="508952" cy="2651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413" y="1954199"/>
            <a:ext cx="277333" cy="222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161" y="1351859"/>
            <a:ext cx="624761" cy="4266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48" y="2014147"/>
            <a:ext cx="240762" cy="45409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347746" y="3581400"/>
            <a:ext cx="4898122" cy="1600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2396507" y="5878299"/>
            <a:ext cx="48006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908039" y="4381500"/>
            <a:ext cx="0" cy="10655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68" y="3881431"/>
            <a:ext cx="297143" cy="2788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79" y="4784605"/>
            <a:ext cx="208000" cy="16685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82" y="5742636"/>
            <a:ext cx="315429" cy="258284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4502668" y="5742636"/>
            <a:ext cx="245378" cy="258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4609814" y="3581400"/>
            <a:ext cx="15543" cy="1600200"/>
          </a:xfrm>
          <a:prstGeom prst="line">
            <a:avLst/>
          </a:prstGeom>
          <a:ln w="76200">
            <a:solidFill>
              <a:srgbClr val="16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46" y="3828641"/>
            <a:ext cx="468572" cy="31999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66" y="5589282"/>
            <a:ext cx="192000" cy="1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9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Sections Of A Hilbert Bundle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50" y="1189307"/>
            <a:ext cx="2203428" cy="502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48445"/>
            <a:ext cx="4147810" cy="5028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3779" y="3429000"/>
            <a:ext cx="4898122" cy="1600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52540" y="5725899"/>
            <a:ext cx="48006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64072" y="4229100"/>
            <a:ext cx="0" cy="10655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01" y="3729031"/>
            <a:ext cx="297143" cy="2788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12" y="4632205"/>
            <a:ext cx="208000" cy="1668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15" y="5590236"/>
            <a:ext cx="315429" cy="258284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4158701" y="5590236"/>
            <a:ext cx="245378" cy="258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99" y="5436882"/>
            <a:ext cx="192000" cy="171428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4265847" y="3429000"/>
            <a:ext cx="15543" cy="1600200"/>
          </a:xfrm>
          <a:prstGeom prst="line">
            <a:avLst/>
          </a:prstGeom>
          <a:ln w="76200">
            <a:solidFill>
              <a:srgbClr val="16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79" y="3676241"/>
            <a:ext cx="468572" cy="319999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V="1">
            <a:off x="4265847" y="3996240"/>
            <a:ext cx="0" cy="58663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12" y="4169785"/>
            <a:ext cx="726858" cy="3771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8668" y="1108476"/>
            <a:ext cx="4031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Space of sections: </a:t>
            </a:r>
            <a:endParaRPr lang="en-US" sz="3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317" y="-236846"/>
            <a:ext cx="8229600" cy="1143000"/>
          </a:xfrm>
        </p:spPr>
        <p:txBody>
          <a:bodyPr/>
          <a:lstStyle/>
          <a:p>
            <a:r>
              <a:rPr lang="en-US" dirty="0" smtClean="0"/>
              <a:t>Projected Bundles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0107" y="2416785"/>
            <a:ext cx="4003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Given a continuous family of projection operators: 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39" y="2620383"/>
            <a:ext cx="3584004" cy="502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1" y="4042311"/>
            <a:ext cx="8662552" cy="480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1651" y="3337928"/>
                <a:ext cx="79332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</a:rPr>
                  <a:t>Projected bundle</a:t>
                </a:r>
                <a:r>
                  <a:rPr lang="en-US" sz="3200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: </a:t>
                </a:r>
                <a:r>
                  <a:rPr lang="en-US" sz="3200" dirty="0" err="1" smtClean="0">
                    <a:solidFill>
                      <a:srgbClr val="00B050"/>
                    </a:solidFill>
                  </a:rPr>
                  <a:t>Subbundle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 with sections: 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51" y="3337928"/>
                <a:ext cx="7933266" cy="584775"/>
              </a:xfrm>
              <a:prstGeom prst="rect">
                <a:avLst/>
              </a:prstGeom>
              <a:blipFill rotWithShape="0">
                <a:blip r:embed="rId16"/>
                <a:stretch>
                  <a:fillRect l="-1998" t="-12632" r="-1691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9" y="4910164"/>
            <a:ext cx="2828188" cy="4449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894" y="4841773"/>
            <a:ext cx="4233139" cy="609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52800" y="5566105"/>
                <a:ext cx="60948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33CC"/>
                    </a:solidFill>
                  </a:rPr>
                  <a:t>Definition: A </a:t>
                </a:r>
                <a:r>
                  <a:rPr lang="en-US" sz="3600" i="1" u="sng" dirty="0" smtClean="0">
                    <a:solidFill>
                      <a:srgbClr val="0033CC"/>
                    </a:solidFill>
                  </a:rPr>
                  <a:t>vector bundle</a:t>
                </a:r>
                <a:r>
                  <a:rPr lang="en-US" sz="3600" dirty="0" smtClean="0">
                    <a:solidFill>
                      <a:srgbClr val="0033CC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3600" dirty="0" smtClean="0">
                    <a:solidFill>
                      <a:srgbClr val="0033CC"/>
                    </a:solidFill>
                  </a:rPr>
                  <a:t> is a projected bundle. </a:t>
                </a:r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566105"/>
                <a:ext cx="6094860" cy="1200329"/>
              </a:xfrm>
              <a:prstGeom prst="rect">
                <a:avLst/>
              </a:prstGeom>
              <a:blipFill rotWithShape="0">
                <a:blip r:embed="rId19"/>
                <a:stretch>
                  <a:fillRect l="-3000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32" y="5578654"/>
            <a:ext cx="240762" cy="4540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35" y="5694463"/>
            <a:ext cx="277333" cy="2224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4" y="6230809"/>
            <a:ext cx="1414093" cy="44190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133863" y="661655"/>
            <a:ext cx="3504937" cy="1611202"/>
            <a:chOff x="1447800" y="2743201"/>
            <a:chExt cx="5257800" cy="2408596"/>
          </a:xfrm>
        </p:grpSpPr>
        <p:sp>
          <p:nvSpPr>
            <p:cNvPr id="14" name="Rectangle 13"/>
            <p:cNvSpPr/>
            <p:nvPr/>
          </p:nvSpPr>
          <p:spPr>
            <a:xfrm>
              <a:off x="2187540" y="2743201"/>
              <a:ext cx="4518060" cy="159297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32517" y="5029730"/>
              <a:ext cx="442810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781951" y="3539689"/>
              <a:ext cx="0" cy="106075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908" y="3041877"/>
              <a:ext cx="274087" cy="27759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3940974"/>
              <a:ext cx="191861" cy="16610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041" y="4894679"/>
              <a:ext cx="290954" cy="257118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4175254" y="4894679"/>
              <a:ext cx="226338" cy="2571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274086" y="2743201"/>
              <a:ext cx="14337" cy="1592975"/>
            </a:xfrm>
            <a:prstGeom prst="line">
              <a:avLst/>
            </a:prstGeom>
            <a:ln w="76200">
              <a:solidFill>
                <a:srgbClr val="1635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592" y="2989326"/>
              <a:ext cx="432214" cy="31855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027" y="4753422"/>
              <a:ext cx="192000" cy="171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11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54" y="0"/>
            <a:ext cx="8229600" cy="1143000"/>
          </a:xfrm>
        </p:spPr>
        <p:txBody>
          <a:bodyPr/>
          <a:lstStyle/>
          <a:p>
            <a:r>
              <a:rPr lang="en-US" dirty="0" smtClean="0"/>
              <a:t>Projected Connection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223799"/>
            <a:ext cx="3861332" cy="444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591" y="1408316"/>
            <a:ext cx="259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Connection: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1123291"/>
            <a:ext cx="3958855" cy="542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22271"/>
            <a:ext cx="5363810" cy="502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86400" y="3958969"/>
                <a:ext cx="4038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</a:rPr>
                  <a:t>a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nd we  </a:t>
                </a:r>
                <a:r>
                  <a:rPr lang="en-US" sz="2800" u="sng" dirty="0" smtClean="0">
                    <a:solidFill>
                      <a:srgbClr val="7030A0"/>
                    </a:solidFill>
                  </a:rPr>
                  <a:t>choose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a </a:t>
                </a:r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c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onnection </a:t>
                </a:r>
              </a:p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: 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958969"/>
                <a:ext cx="4038600" cy="1384995"/>
              </a:xfrm>
              <a:prstGeom prst="rect">
                <a:avLst/>
              </a:prstGeom>
              <a:blipFill rotWithShape="0">
                <a:blip r:embed="rId12"/>
                <a:stretch>
                  <a:fillRect l="-3017" t="-394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56" y="4580994"/>
            <a:ext cx="725333" cy="444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5811" y="4046017"/>
                <a:ext cx="491167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If the vector bundle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is defined using a family of </a:t>
                </a:r>
              </a:p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projection operators P(x)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11" y="4046017"/>
                <a:ext cx="4911679" cy="1384995"/>
              </a:xfrm>
              <a:prstGeom prst="rect">
                <a:avLst/>
              </a:prstGeom>
              <a:blipFill rotWithShape="0">
                <a:blip r:embed="rId14"/>
                <a:stretch>
                  <a:fillRect l="-2481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66800" y="5583699"/>
                <a:ext cx="7086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33CC"/>
                    </a:solidFill>
                  </a:rPr>
                  <a:t>w</a:t>
                </a:r>
                <a:r>
                  <a:rPr lang="en-US" sz="3200" dirty="0" smtClean="0">
                    <a:solidFill>
                      <a:srgbClr val="0033CC"/>
                    </a:solidFill>
                  </a:rPr>
                  <a:t>e get a connection on the </a:t>
                </a:r>
                <a:r>
                  <a:rPr lang="en-US" sz="3200" dirty="0">
                    <a:solidFill>
                      <a:srgbClr val="0033CC"/>
                    </a:solidFill>
                  </a:rPr>
                  <a:t>bundle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3200" dirty="0">
                    <a:solidFill>
                      <a:srgbClr val="0033CC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033CC"/>
                    </a:solidFill>
                  </a:rPr>
                  <a:t> : </a:t>
                </a:r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583699"/>
                <a:ext cx="7086600" cy="584775"/>
              </a:xfrm>
              <a:prstGeom prst="rect">
                <a:avLst/>
              </a:prstGeom>
              <a:blipFill rotWithShape="0">
                <a:blip r:embed="rId15"/>
                <a:stretch>
                  <a:fillRect l="-215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22" y="6248400"/>
            <a:ext cx="3568761" cy="5028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321" y="2655338"/>
            <a:ext cx="6220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Remark: The space of connections on a vector bundle is an affine space modeled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on the vector space: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819" y="3119419"/>
            <a:ext cx="2566094" cy="54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3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3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Berry Connection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9" y="4896500"/>
            <a:ext cx="3873522" cy="444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1084711"/>
                <a:ext cx="920265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Given a continuous family of Hamiltonians 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H</a:t>
                </a:r>
                <a:r>
                  <a:rPr lang="en-US" sz="3600" baseline="-25000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 on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3600" baseline="-250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, if there is a gap: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084711"/>
                <a:ext cx="9202653" cy="1200329"/>
              </a:xfrm>
              <a:prstGeom prst="rect">
                <a:avLst/>
              </a:prstGeom>
              <a:blipFill rotWithShape="0">
                <a:blip r:embed="rId8"/>
                <a:stretch>
                  <a:fillRect l="-1987"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22476" y="3277406"/>
            <a:ext cx="4584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w</a:t>
            </a:r>
            <a:r>
              <a:rPr lang="en-US" sz="2800" dirty="0" smtClean="0">
                <a:solidFill>
                  <a:srgbClr val="0033CC"/>
                </a:solidFill>
              </a:rPr>
              <a:t>e have a continuous family of projection operators: 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45" y="3778832"/>
            <a:ext cx="4790855" cy="5272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29200" y="497212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smtClean="0"/>
              <a:t>M. Berry (198</a:t>
            </a:r>
            <a:r>
              <a:rPr lang="en-US" dirty="0"/>
              <a:t>3</a:t>
            </a:r>
            <a:r>
              <a:rPr lang="en-US" dirty="0" smtClean="0"/>
              <a:t>);  B. Simon 1983) ]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673" y="2457550"/>
            <a:ext cx="4894476" cy="5272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9600" y="5931882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Note that it requires a CHOICE of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16" y="6001793"/>
            <a:ext cx="725333" cy="4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2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28014" y="5294948"/>
            <a:ext cx="6000745" cy="1540020"/>
            <a:chOff x="1628014" y="5294948"/>
            <a:chExt cx="6000745" cy="1540020"/>
          </a:xfrm>
        </p:grpSpPr>
        <p:sp>
          <p:nvSpPr>
            <p:cNvPr id="7" name="Rectangle 6"/>
            <p:cNvSpPr/>
            <p:nvPr/>
          </p:nvSpPr>
          <p:spPr>
            <a:xfrm>
              <a:off x="1628014" y="5294948"/>
              <a:ext cx="5814638" cy="1540020"/>
            </a:xfrm>
            <a:prstGeom prst="rect">
              <a:avLst/>
            </a:prstGeom>
            <a:solidFill>
              <a:srgbClr val="1635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816223" y="5335203"/>
                  <a:ext cx="5812536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>
                      <a:solidFill>
                        <a:srgbClr val="FFFF00"/>
                      </a:solidFill>
                    </a:rPr>
                    <a:t>But in general there is no </a:t>
                  </a:r>
                </a:p>
                <a:p>
                  <a:r>
                    <a:rPr lang="en-US" sz="4000" dirty="0" smtClean="0">
                      <a:solidFill>
                        <a:srgbClr val="FFFF00"/>
                      </a:solidFill>
                    </a:rPr>
                    <a:t>natural trivialization of </a:t>
                  </a:r>
                  <a14:m>
                    <m:oMath xmlns:m="http://schemas.openxmlformats.org/officeDocument/2006/math">
                      <m:r>
                        <a:rPr lang="en-US" sz="40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sz="4000" b="0" i="0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</m:t>
                      </m:r>
                    </m:oMath>
                  </a14:m>
                  <a:r>
                    <a:rPr lang="en-US" sz="4000" dirty="0" smtClean="0">
                      <a:solidFill>
                        <a:srgbClr val="FFFF00"/>
                      </a:solidFill>
                    </a:rPr>
                    <a:t> </a:t>
                  </a:r>
                  <a:endParaRPr lang="en-US" sz="4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6223" y="5335203"/>
                  <a:ext cx="5812536" cy="132343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778" t="-8295" b="-18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439160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C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ommonly assumed: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has been trivialized: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39160"/>
                <a:ext cx="9144000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200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79" y="1300214"/>
            <a:ext cx="2785521" cy="429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38400" y="1878865"/>
                <a:ext cx="6477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33CC"/>
                    </a:solidFill>
                  </a:rPr>
                  <a:t>Natural choice of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3600" i="1" baseline="30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sz="3600" i="1" baseline="30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33CC"/>
                    </a:solidFill>
                  </a:rPr>
                  <a:t>: </a:t>
                </a:r>
              </a:p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The trivial connection.</a:t>
                </a:r>
                <a:r>
                  <a:rPr lang="en-US" sz="3600" dirty="0" smtClean="0">
                    <a:solidFill>
                      <a:srgbClr val="0033CC"/>
                    </a:solidFill>
                  </a:rPr>
                  <a:t> </a:t>
                </a:r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878865"/>
                <a:ext cx="6477000" cy="1200329"/>
              </a:xfrm>
              <a:prstGeom prst="rect">
                <a:avLst/>
              </a:prstGeom>
              <a:blipFill rotWithShape="0">
                <a:blip r:embed="rId8"/>
                <a:stretch>
                  <a:fillRect l="-2822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1191239" y="2275404"/>
            <a:ext cx="914400" cy="453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59" y="3326009"/>
            <a:ext cx="5110852" cy="6369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01" y="4278249"/>
            <a:ext cx="4132567" cy="66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0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799" y="-282976"/>
            <a:ext cx="8229600" cy="1143000"/>
          </a:xfrm>
        </p:spPr>
        <p:txBody>
          <a:bodyPr/>
          <a:lstStyle/>
          <a:p>
            <a:r>
              <a:rPr lang="en-US" dirty="0" smtClean="0"/>
              <a:t>Hilbert Bundle Over Brillouin Torus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36796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Crystal in n-dimensional affine space: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499" y="2930682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Reciprocal lattice:  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65" y="3012064"/>
            <a:ext cx="4973709" cy="521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28" y="4013890"/>
            <a:ext cx="2566093" cy="5211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0903" y="2195582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Brillouin torus: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380" y="2204628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= {unitary </a:t>
            </a:r>
            <a:r>
              <a:rPr lang="en-US" sz="3200" dirty="0" err="1">
                <a:solidFill>
                  <a:srgbClr val="7030A0"/>
                </a:solidFill>
              </a:rPr>
              <a:t>i</a:t>
            </a:r>
            <a:r>
              <a:rPr lang="en-US" sz="3200" dirty="0" err="1" smtClean="0">
                <a:solidFill>
                  <a:srgbClr val="7030A0"/>
                </a:solidFill>
              </a:rPr>
              <a:t>rreps</a:t>
            </a:r>
            <a:r>
              <a:rPr lang="en-US" sz="3200" dirty="0" smtClean="0">
                <a:solidFill>
                  <a:srgbClr val="7030A0"/>
                </a:solidFill>
              </a:rPr>
              <a:t> of L}.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8" y="3956603"/>
            <a:ext cx="688761" cy="454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30" y="3907842"/>
            <a:ext cx="3452950" cy="551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89" y="4033137"/>
            <a:ext cx="1313523" cy="365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826808"/>
            <a:ext cx="1648760" cy="377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9" y="6096000"/>
            <a:ext cx="8353521" cy="551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66800" y="4740258"/>
                <a:ext cx="75813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800000"/>
                    </a:solidFill>
                  </a:rPr>
                  <a:t>Bloch states define a Hilbert bundle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8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3600" dirty="0" smtClean="0">
                    <a:solidFill>
                      <a:srgbClr val="800000"/>
                    </a:solidFill>
                  </a:rPr>
                  <a:t> </a:t>
                </a:r>
              </a:p>
              <a:p>
                <a:r>
                  <a:rPr lang="en-US" sz="3600" dirty="0">
                    <a:solidFill>
                      <a:srgbClr val="800000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800000"/>
                    </a:solidFill>
                  </a:rPr>
                  <a:t>            over the Brillouin torus: </a:t>
                </a:r>
                <a:endParaRPr lang="en-US" sz="360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740258"/>
                <a:ext cx="7581399" cy="1200329"/>
              </a:xfrm>
              <a:prstGeom prst="rect">
                <a:avLst/>
              </a:prstGeom>
              <a:blipFill rotWithShape="0">
                <a:blip r:embed="rId17"/>
                <a:stretch>
                  <a:fillRect l="-2412"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72160" y="1465522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Invariant under a lattice of translations: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239" y="1573530"/>
            <a:ext cx="1599998" cy="3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5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/>
      <p:bldP spid="14" grpId="0"/>
      <p:bldP spid="29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76401"/>
            <a:ext cx="3744787" cy="51815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Soviet-American Workshop On String Theory, Princeton, October 1989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3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Trivializations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0"/>
                <a:ext cx="8229600" cy="1143000"/>
              </a:xfrm>
              <a:blipFill rotWithShape="0">
                <a:blip r:embed="rId8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2992"/>
            <a:ext cx="6360378" cy="6186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7058" y="327413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smooth 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7111" y="4129225"/>
            <a:ext cx="6959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 A </a:t>
            </a:r>
            <a:r>
              <a:rPr lang="en-US" sz="3200" i="1" u="sng" dirty="0" smtClean="0">
                <a:solidFill>
                  <a:srgbClr val="7030A0"/>
                </a:solidFill>
              </a:rPr>
              <a:t>basis</a:t>
            </a:r>
            <a:r>
              <a:rPr lang="en-US" sz="3200" dirty="0" smtClean="0">
                <a:solidFill>
                  <a:srgbClr val="7030A0"/>
                </a:solidFill>
              </a:rPr>
              <a:t> for Hilbert space 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3137" y="1120932"/>
                <a:ext cx="95844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sz="32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can be trivialized by choosing Bloch functions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37" y="1120932"/>
                <a:ext cx="9584429" cy="584775"/>
              </a:xfrm>
              <a:prstGeom prst="rect">
                <a:avLst/>
              </a:prstGeom>
              <a:blipFill rotWithShape="0"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058" y="3265002"/>
            <a:ext cx="1791998" cy="45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40772"/>
            <a:ext cx="1200346" cy="572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355259"/>
            <a:ext cx="1267809" cy="3687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28014" y="5294948"/>
            <a:ext cx="5984943" cy="1540020"/>
            <a:chOff x="1628014" y="5294948"/>
            <a:chExt cx="5984943" cy="1540020"/>
          </a:xfrm>
        </p:grpSpPr>
        <p:sp>
          <p:nvSpPr>
            <p:cNvPr id="19" name="Rectangle 18"/>
            <p:cNvSpPr/>
            <p:nvPr/>
          </p:nvSpPr>
          <p:spPr>
            <a:xfrm>
              <a:off x="1628014" y="5294948"/>
              <a:ext cx="5814638" cy="1540020"/>
            </a:xfrm>
            <a:prstGeom prst="rect">
              <a:avLst/>
            </a:prstGeom>
            <a:solidFill>
              <a:srgbClr val="1635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800421" y="5403238"/>
                  <a:ext cx="5812536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>
                      <a:solidFill>
                        <a:srgbClr val="FFFF00"/>
                      </a:solidFill>
                    </a:rPr>
                    <a:t>But in general there is no </a:t>
                  </a:r>
                </a:p>
                <a:p>
                  <a:r>
                    <a:rPr lang="en-US" sz="4000" dirty="0" smtClean="0">
                      <a:solidFill>
                        <a:srgbClr val="FFFF00"/>
                      </a:solidFill>
                    </a:rPr>
                    <a:t>natural trivialization of </a:t>
                  </a:r>
                  <a14:m>
                    <m:oMath xmlns:m="http://schemas.openxmlformats.org/officeDocument/2006/math">
                      <m:r>
                        <a:rPr lang="en-US" sz="40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sz="4000" b="0" i="0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</m:t>
                      </m:r>
                    </m:oMath>
                  </a14:m>
                  <a:r>
                    <a:rPr lang="en-US" sz="4000" dirty="0" smtClean="0">
                      <a:solidFill>
                        <a:srgbClr val="FFFF00"/>
                      </a:solidFill>
                    </a:rPr>
                    <a:t> </a:t>
                  </a:r>
                  <a:endParaRPr lang="en-US" sz="4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0421" y="5403238"/>
                  <a:ext cx="5812536" cy="132343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3669" t="-8295" b="-18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78" y="4240772"/>
            <a:ext cx="618666" cy="47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6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4961" y="2568844"/>
                <a:ext cx="8991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But, there </a:t>
                </a:r>
                <a:r>
                  <a:rPr lang="en-US" sz="3200" b="1" i="1" u="sng" dirty="0" smtClean="0">
                    <a:solidFill>
                      <a:srgbClr val="7030A0"/>
                    </a:solidFill>
                  </a:rPr>
                  <a:t>is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a natural family of connections on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: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61" y="2568844"/>
                <a:ext cx="8991600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169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61" y="3366700"/>
            <a:ext cx="1246476" cy="4449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6901" y="4076842"/>
            <a:ext cx="8427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They depend on </a:t>
            </a:r>
            <a:r>
              <a:rPr lang="en-US" sz="3200" dirty="0">
                <a:solidFill>
                  <a:srgbClr val="0033CC"/>
                </a:solidFill>
              </a:rPr>
              <a:t>a choice of origin </a:t>
            </a:r>
            <a:r>
              <a:rPr lang="en-US" sz="3200" dirty="0" smtClean="0">
                <a:solidFill>
                  <a:srgbClr val="0033CC"/>
                </a:solidFill>
              </a:rPr>
              <a:t>x</a:t>
            </a:r>
            <a:r>
              <a:rPr lang="en-US" sz="3200" baseline="-25000" dirty="0" smtClean="0">
                <a:solidFill>
                  <a:srgbClr val="0033CC"/>
                </a:solidFill>
              </a:rPr>
              <a:t>0</a:t>
            </a:r>
            <a:r>
              <a:rPr lang="en-US" sz="3200" dirty="0" smtClean="0">
                <a:solidFill>
                  <a:srgbClr val="0033CC"/>
                </a:solidFill>
              </a:rPr>
              <a:t>  modulo </a:t>
            </a:r>
            <a:r>
              <a:rPr lang="en-US" sz="3200" dirty="0">
                <a:solidFill>
                  <a:srgbClr val="0033CC"/>
                </a:solidFill>
              </a:rPr>
              <a:t>L: 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37" y="4996130"/>
            <a:ext cx="4257523" cy="499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0" y="6096000"/>
            <a:ext cx="6000760" cy="51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399" y="1195953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So: There is no such thing as ``THE’’ Berry connection in the context of band structure.  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42899" y="52953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/>
                  <a:t>A Family Of Connections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2899" y="52953"/>
                <a:ext cx="8229600" cy="1143000"/>
              </a:xfrm>
              <a:blipFill rotWithShape="0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324600" y="3182034"/>
            <a:ext cx="270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[Freed &amp; Moore, 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Berry Connections For Insulators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93" y="2908787"/>
            <a:ext cx="4211809" cy="499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07729"/>
            <a:ext cx="6000760" cy="51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29025" y="459524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So what? 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635" y="5280618"/>
            <a:ext cx="4216000" cy="5306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55787" y="6106785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All </a:t>
            </a:r>
            <a:r>
              <a:rPr lang="en-US" sz="3200" dirty="0" err="1" smtClean="0">
                <a:solidFill>
                  <a:srgbClr val="00B050"/>
                </a:solidFill>
              </a:rPr>
              <a:t>Chern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numbers unchanged….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044393" y="6215995"/>
            <a:ext cx="1066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5800" y="1106294"/>
                <a:ext cx="86772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Insulator: Projected bundle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33CC"/>
                    </a:solidFill>
                  </a:rPr>
                  <a:t>of filled bands:  </a:t>
                </a:r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106294"/>
                <a:ext cx="8677275" cy="584775"/>
              </a:xfrm>
              <a:prstGeom prst="rect">
                <a:avLst/>
              </a:prstGeom>
              <a:blipFill rotWithShape="0">
                <a:blip r:embed="rId9"/>
                <a:stretch>
                  <a:fillRect l="-182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60" y="2016154"/>
            <a:ext cx="6335995" cy="52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1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5" y="1223300"/>
            <a:ext cx="8235427" cy="541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8464" y="20974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33CC"/>
                </a:solidFill>
              </a:rPr>
              <a:t>E</a:t>
            </a:r>
            <a:r>
              <a:rPr lang="en-US" sz="4000" dirty="0" smtClean="0">
                <a:solidFill>
                  <a:srgbClr val="0033CC"/>
                </a:solidFill>
              </a:rPr>
              <a:t>lectric polarization: 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1136" y="1981992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 King-Smith &amp; Vanderbilt (1993); </a:t>
            </a:r>
            <a:r>
              <a:rPr lang="en-US" dirty="0" err="1" smtClean="0"/>
              <a:t>Resta</a:t>
            </a:r>
            <a:r>
              <a:rPr lang="en-US" dirty="0"/>
              <a:t> </a:t>
            </a:r>
            <a:r>
              <a:rPr lang="en-US" dirty="0" smtClean="0"/>
              <a:t>(1994) ]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3864164"/>
            <a:ext cx="3798857" cy="457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80" y="5016504"/>
            <a:ext cx="5083426" cy="4617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0" y="6050404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 Qi, Hughes, Zhang; </a:t>
            </a:r>
            <a:r>
              <a:rPr lang="en-US" dirty="0" err="1" smtClean="0"/>
              <a:t>Essin</a:t>
            </a:r>
            <a:r>
              <a:rPr lang="en-US" dirty="0" smtClean="0"/>
              <a:t>, Joel Moore, Vanderbilt ]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89438" y="275609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Magnetoelectric</a:t>
            </a:r>
            <a:r>
              <a:rPr lang="en-US" sz="4000" dirty="0" smtClean="0">
                <a:solidFill>
                  <a:srgbClr val="FF0000"/>
                </a:solidFill>
              </a:rPr>
              <a:t> Polarizability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419600" y="917630"/>
            <a:ext cx="2895600" cy="1064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4954998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``</a:t>
            </a:r>
            <a:r>
              <a:rPr lang="en-US" sz="2800" dirty="0" err="1" smtClean="0">
                <a:solidFill>
                  <a:srgbClr val="FF0000"/>
                </a:solidFill>
              </a:rPr>
              <a:t>Axion</a:t>
            </a:r>
            <a:r>
              <a:rPr lang="en-US" sz="2800" dirty="0" smtClean="0">
                <a:solidFill>
                  <a:srgbClr val="FF0000"/>
                </a:solidFill>
              </a:rPr>
              <a:t> angle’’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8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4" grpId="0"/>
      <p:bldP spid="5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472"/>
            <a:ext cx="8229600" cy="1143000"/>
          </a:xfrm>
        </p:spPr>
        <p:txBody>
          <a:bodyPr/>
          <a:lstStyle/>
          <a:p>
            <a:r>
              <a:rPr lang="en-US" dirty="0" smtClean="0"/>
              <a:t>Dependence Of </a:t>
            </a:r>
            <a:r>
              <a:rPr lang="en-US" dirty="0" err="1" smtClean="0"/>
              <a:t>Axion</a:t>
            </a:r>
            <a:r>
              <a:rPr lang="en-US" dirty="0" smtClean="0"/>
              <a:t> Angle On x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4742"/>
            <a:ext cx="7999997" cy="4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36" y="3353213"/>
            <a:ext cx="6735238" cy="51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7" y="4571566"/>
            <a:ext cx="8774095" cy="615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4677" y="5528625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QHE in the </a:t>
            </a:r>
            <a:r>
              <a:rPr lang="en-US" sz="3600" i="1" u="sng" dirty="0" smtClean="0">
                <a:solidFill>
                  <a:srgbClr val="FF0000"/>
                </a:solidFill>
              </a:rPr>
              <a:t>bulk</a:t>
            </a:r>
            <a:r>
              <a:rPr lang="en-US" sz="3600" dirty="0" smtClean="0">
                <a:solidFill>
                  <a:srgbClr val="FF0000"/>
                </a:solidFill>
              </a:rPr>
              <a:t> of the ``insulator’’ in the plane orthogonal to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85800" y="5995232"/>
            <a:ext cx="9906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29" y="2389258"/>
            <a:ext cx="3289142" cy="4411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195263"/>
            <a:ext cx="271238" cy="3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4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53" y="0"/>
            <a:ext cx="8229600" cy="1143000"/>
          </a:xfrm>
        </p:spPr>
        <p:txBody>
          <a:bodyPr/>
          <a:lstStyle/>
          <a:p>
            <a:r>
              <a:rPr lang="en-US" dirty="0" smtClean="0"/>
              <a:t>Part III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6687" y="160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Born Rule For Families Of Quantum Systems Parametrized By A Noncommutative Manifold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729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Quantum Systems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48809" y="2297304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Born Rule: 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2" y="2409761"/>
            <a:ext cx="2804571" cy="28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589" y="1120276"/>
            <a:ext cx="240000" cy="2765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72" y="1727448"/>
            <a:ext cx="274286" cy="2765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08" y="3169751"/>
            <a:ext cx="272000" cy="2811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76962" y="1002856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Set of physical ``states’’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8808" y="1638330"/>
            <a:ext cx="448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Set of physical ``observables’’</a:t>
            </a:r>
            <a:endParaRPr lang="en-US" sz="2800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07556" y="3048713"/>
                <a:ext cx="4745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Probability measures 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.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556" y="3048713"/>
                <a:ext cx="4745843" cy="523220"/>
              </a:xfrm>
              <a:prstGeom prst="rect">
                <a:avLst/>
              </a:prstGeom>
              <a:blipFill rotWithShape="0">
                <a:blip r:embed="rId15"/>
                <a:stretch>
                  <a:fillRect l="-2699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66" y="4879906"/>
            <a:ext cx="1941333" cy="5028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0" y="5732844"/>
            <a:ext cx="9065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i</a:t>
            </a:r>
            <a:r>
              <a:rPr lang="en-US" sz="2800" dirty="0" smtClean="0">
                <a:solidFill>
                  <a:srgbClr val="0033CC"/>
                </a:solidFill>
              </a:rPr>
              <a:t>s the probability that a measurement of the observable </a:t>
            </a:r>
            <a:r>
              <a:rPr lang="en-US" sz="2800" dirty="0" smtClean="0">
                <a:solidFill>
                  <a:srgbClr val="800000"/>
                </a:solidFill>
              </a:rPr>
              <a:t>O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in the state </a:t>
            </a:r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0033CC"/>
                </a:solidFill>
              </a:rPr>
              <a:t> has value between </a:t>
            </a:r>
            <a:r>
              <a:rPr lang="en-US" sz="2800" dirty="0">
                <a:solidFill>
                  <a:srgbClr val="0033CC"/>
                </a:solidFill>
              </a:rPr>
              <a:t>r</a:t>
            </a:r>
            <a:r>
              <a:rPr lang="en-US" sz="2800" baseline="-25000" dirty="0" smtClean="0">
                <a:solidFill>
                  <a:srgbClr val="0033CC"/>
                </a:solidFill>
              </a:rPr>
              <a:t>1</a:t>
            </a:r>
            <a:r>
              <a:rPr lang="en-US" sz="2800" dirty="0" smtClean="0">
                <a:solidFill>
                  <a:srgbClr val="0033CC"/>
                </a:solidFill>
              </a:rPr>
              <a:t> and </a:t>
            </a:r>
            <a:r>
              <a:rPr lang="en-US" sz="2800" dirty="0">
                <a:solidFill>
                  <a:srgbClr val="0033CC"/>
                </a:solidFill>
              </a:rPr>
              <a:t>r</a:t>
            </a:r>
            <a:r>
              <a:rPr lang="en-US" sz="2800" baseline="-25000" dirty="0" smtClean="0">
                <a:solidFill>
                  <a:srgbClr val="0033CC"/>
                </a:solidFill>
              </a:rPr>
              <a:t>2</a:t>
            </a:r>
            <a:r>
              <a:rPr lang="en-US" sz="2800" dirty="0" smtClean="0">
                <a:solidFill>
                  <a:srgbClr val="0033CC"/>
                </a:solidFill>
              </a:rPr>
              <a:t> . 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27" y="3820861"/>
            <a:ext cx="2217144" cy="3771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38" y="3862850"/>
            <a:ext cx="1718858" cy="377143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407556" y="3876857"/>
            <a:ext cx="1260578" cy="263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4" y="4943745"/>
            <a:ext cx="2665144" cy="377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879906"/>
            <a:ext cx="1709714" cy="5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6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6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94" y="12428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Standard Dirac-von Neumann Axioms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4" y="2492846"/>
            <a:ext cx="274286" cy="276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5788" y="2399428"/>
            <a:ext cx="621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Self-</a:t>
            </a:r>
            <a:r>
              <a:rPr lang="en-US" sz="2800" dirty="0" err="1" smtClean="0">
                <a:solidFill>
                  <a:srgbClr val="800000"/>
                </a:solidFill>
              </a:rPr>
              <a:t>adjoint</a:t>
            </a:r>
            <a:r>
              <a:rPr lang="en-US" sz="2800" dirty="0" smtClean="0">
                <a:solidFill>
                  <a:srgbClr val="800000"/>
                </a:solidFill>
              </a:rPr>
              <a:t> operators T on Hilbert space </a:t>
            </a:r>
            <a:endParaRPr lang="en-US" sz="2800" dirty="0">
              <a:solidFill>
                <a:srgbClr val="8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60" y="1391125"/>
            <a:ext cx="240000" cy="276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85788" y="1141799"/>
                <a:ext cx="65928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Density matrices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:  Positive trace class operators on Hilbert space of trace =1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788" y="1141799"/>
                <a:ext cx="6592824" cy="954107"/>
              </a:xfrm>
              <a:prstGeom prst="rect">
                <a:avLst/>
              </a:prstGeom>
              <a:blipFill rotWithShape="0">
                <a:blip r:embed="rId15"/>
                <a:stretch>
                  <a:fillRect l="-1848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28" y="6155461"/>
            <a:ext cx="1481143" cy="3771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2210" y="3163523"/>
            <a:ext cx="8758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Spectral Theorem: There is a one-one correspondence of self-</a:t>
            </a:r>
            <a:r>
              <a:rPr lang="en-US" sz="2800" dirty="0" err="1" smtClean="0">
                <a:solidFill>
                  <a:srgbClr val="0033CC"/>
                </a:solidFill>
              </a:rPr>
              <a:t>adjoint</a:t>
            </a:r>
            <a:r>
              <a:rPr lang="en-US" sz="2800" dirty="0" smtClean="0">
                <a:solidFill>
                  <a:srgbClr val="0033CC"/>
                </a:solidFill>
              </a:rPr>
              <a:t> operators T  and projection valued measures: 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4309298"/>
            <a:ext cx="1718857" cy="3771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76" y="4399474"/>
            <a:ext cx="338286" cy="1988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13" y="4310221"/>
            <a:ext cx="1060573" cy="3771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314" y="5023705"/>
            <a:ext cx="151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Example: 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28" y="5121335"/>
            <a:ext cx="2068572" cy="4045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5116681"/>
            <a:ext cx="4459426" cy="4525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7" y="6142243"/>
            <a:ext cx="1718857" cy="377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6155461"/>
            <a:ext cx="2681143" cy="37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71" y="6155461"/>
            <a:ext cx="555429" cy="377143"/>
          </a:xfrm>
          <a:prstGeom prst="rect">
            <a:avLst/>
          </a:prstGeom>
        </p:spPr>
      </p:pic>
      <p:pic>
        <p:nvPicPr>
          <p:cNvPr id="1026" name="Picture 2" descr="https://upload.wikimedia.org/wikipedia/commons/5/5e/JohnvonNeumann-LosAlamos.gi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-6590"/>
            <a:ext cx="1295399" cy="168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upload.wikimedia.org/wikipedia/commons/c/cf/Dirac_4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68"/>
            <a:ext cx="1100630" cy="16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9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Continuous </a:t>
            </a:r>
            <a:r>
              <a:rPr lang="en-US" dirty="0" smtClean="0"/>
              <a:t>Families Of Quantum Systems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7563" y="1461255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Hilbert bundle over space X of control parameters.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49" y="5242190"/>
            <a:ext cx="3611428" cy="28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49" y="6024563"/>
            <a:ext cx="3742476" cy="502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6884" y="3490826"/>
                <a:ext cx="70254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</a:rPr>
                  <a:t>For each x get a probability measure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℘</m:t>
                    </m:r>
                    <m:r>
                      <a:rPr lang="en-US" sz="3200" b="0" i="1" baseline="-25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: 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84" y="3490826"/>
                <a:ext cx="7025431" cy="584775"/>
              </a:xfrm>
              <a:prstGeom prst="rect">
                <a:avLst/>
              </a:prstGeom>
              <a:blipFill rotWithShape="0">
                <a:blip r:embed="rId12"/>
                <a:stretch>
                  <a:fillRect l="-2257" t="-12500" r="-234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4" y="4331743"/>
            <a:ext cx="6742867" cy="37942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343400" y="1417415"/>
            <a:ext cx="4191000" cy="1798996"/>
            <a:chOff x="1447800" y="2743201"/>
            <a:chExt cx="5257800" cy="2408596"/>
          </a:xfrm>
        </p:grpSpPr>
        <p:sp>
          <p:nvSpPr>
            <p:cNvPr id="11" name="Rectangle 10"/>
            <p:cNvSpPr/>
            <p:nvPr/>
          </p:nvSpPr>
          <p:spPr>
            <a:xfrm>
              <a:off x="2187540" y="2743201"/>
              <a:ext cx="4518060" cy="159297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32517" y="5029730"/>
              <a:ext cx="442810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781951" y="3539689"/>
              <a:ext cx="0" cy="106075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908" y="3041877"/>
              <a:ext cx="274087" cy="2775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3940974"/>
              <a:ext cx="191861" cy="16610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041" y="4894679"/>
              <a:ext cx="290954" cy="257118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4175254" y="4894679"/>
              <a:ext cx="226338" cy="2571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274086" y="2743201"/>
              <a:ext cx="14337" cy="1592975"/>
            </a:xfrm>
            <a:prstGeom prst="line">
              <a:avLst/>
            </a:prstGeom>
            <a:ln w="76200">
              <a:solidFill>
                <a:srgbClr val="1635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592" y="2989326"/>
              <a:ext cx="432214" cy="31855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027" y="4753422"/>
              <a:ext cx="192000" cy="171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602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ellinahandbasket.net/wp-content/uploads/2013/10/surprised-do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160536"/>
            <a:ext cx="2971800" cy="36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Noncommutative Families 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510657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How does the Born rule change?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275" y="5170428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Why ask this question?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80362"/>
            <a:ext cx="7543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What happens when the space X of control parameters is replaced by a </a:t>
            </a:r>
            <a:r>
              <a:rPr lang="en-US" sz="7200" i="1" u="sng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noncommutative</a:t>
            </a:r>
            <a:r>
              <a:rPr lang="en-US" sz="7200" i="1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 </a:t>
            </a:r>
            <a:r>
              <a:rPr lang="en-US" sz="7200" i="1" u="sng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space</a:t>
            </a:r>
            <a:r>
              <a:rPr lang="en-US" sz="6600" i="1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 </a:t>
            </a:r>
            <a:r>
              <a:rPr lang="en-US" sz="4000" dirty="0" smtClean="0">
                <a:solidFill>
                  <a:srgbClr val="0033CC"/>
                </a:solidFill>
              </a:rPr>
              <a:t>? </a:t>
            </a:r>
            <a:endParaRPr lang="en-US" sz="4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2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14377"/>
            <a:ext cx="5334000" cy="679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200" y="91320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Curiosity.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25" y="288250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With irrational magnetic flux the Brillouin torus is replaced by a noncommutative manifold.  (</a:t>
            </a:r>
            <a:r>
              <a:rPr lang="en-US" sz="2800" dirty="0" err="1" smtClean="0">
                <a:solidFill>
                  <a:srgbClr val="7030A0"/>
                </a:solidFill>
              </a:rPr>
              <a:t>Bellisard</a:t>
            </a:r>
            <a:r>
              <a:rPr lang="en-US" sz="2800" dirty="0" smtClean="0">
                <a:solidFill>
                  <a:srgbClr val="7030A0"/>
                </a:solidFill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</a:rPr>
              <a:t>Connes</a:t>
            </a:r>
            <a:r>
              <a:rPr lang="en-US" sz="2800" dirty="0" smtClean="0">
                <a:solidFill>
                  <a:srgbClr val="7030A0"/>
                </a:solidFill>
              </a:rPr>
              <a:t>, Gruber,…)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830834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Boundaries of </a:t>
            </a:r>
            <a:r>
              <a:rPr lang="en-US" sz="3200" dirty="0" err="1" smtClean="0">
                <a:solidFill>
                  <a:srgbClr val="00B050"/>
                </a:solidFill>
              </a:rPr>
              <a:t>Narain</a:t>
            </a:r>
            <a:r>
              <a:rPr lang="en-US" sz="3200" dirty="0" smtClean="0">
                <a:solidFill>
                  <a:srgbClr val="00B050"/>
                </a:solidFill>
              </a:rPr>
              <a:t> moduli spaces of toroidal 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heterotic string compactifications are NC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947607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NC </a:t>
            </a:r>
            <a:r>
              <a:rPr lang="en-US" sz="3200" dirty="0" err="1" smtClean="0">
                <a:solidFill>
                  <a:srgbClr val="C00000"/>
                </a:solidFill>
              </a:rPr>
              <a:t>tt</a:t>
            </a:r>
            <a:r>
              <a:rPr lang="en-US" sz="3200" dirty="0" smtClean="0">
                <a:solidFill>
                  <a:srgbClr val="C00000"/>
                </a:solidFill>
              </a:rPr>
              <a:t>* </a:t>
            </a:r>
            <a:r>
              <a:rPr lang="en-US" sz="2800" dirty="0" smtClean="0">
                <a:solidFill>
                  <a:srgbClr val="C00000"/>
                </a:solidFill>
              </a:rPr>
              <a:t>geometry</a:t>
            </a:r>
            <a:r>
              <a:rPr lang="en-US" sz="3200" dirty="0" smtClean="0">
                <a:solidFill>
                  <a:srgbClr val="C00000"/>
                </a:solidFill>
              </a:rPr>
              <a:t> (S. </a:t>
            </a:r>
            <a:r>
              <a:rPr lang="en-US" sz="3200" dirty="0" err="1" smtClean="0">
                <a:solidFill>
                  <a:srgbClr val="C00000"/>
                </a:solidFill>
              </a:rPr>
              <a:t>Cecotti</a:t>
            </a:r>
            <a:r>
              <a:rPr lang="en-US" sz="3200" dirty="0" smtClean="0">
                <a:solidFill>
                  <a:srgbClr val="C00000"/>
                </a:solidFill>
              </a:rPr>
              <a:t>, D. </a:t>
            </a:r>
            <a:r>
              <a:rPr lang="en-US" sz="3200" dirty="0" err="1" smtClean="0">
                <a:solidFill>
                  <a:srgbClr val="C00000"/>
                </a:solidFill>
              </a:rPr>
              <a:t>Gaiotto</a:t>
            </a:r>
            <a:r>
              <a:rPr lang="en-US" sz="3200" dirty="0" smtClean="0">
                <a:solidFill>
                  <a:srgbClr val="C00000"/>
                </a:solidFill>
              </a:rPr>
              <a:t>, C. </a:t>
            </a:r>
            <a:r>
              <a:rPr lang="en-US" sz="3200" dirty="0" err="1" smtClean="0">
                <a:solidFill>
                  <a:srgbClr val="C00000"/>
                </a:solidFill>
              </a:rPr>
              <a:t>Vafa</a:t>
            </a:r>
            <a:r>
              <a:rPr lang="en-US" sz="3200" dirty="0" smtClean="0">
                <a:solidFill>
                  <a:srgbClr val="C00000"/>
                </a:solidFill>
              </a:rPr>
              <a:t>)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151906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The ``early universe’’ might be NC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www.nasa.gov/sites/default/files/thumbnails/image/pia19808-main_tight_crop-mond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560" y="0"/>
            <a:ext cx="425298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48400" y="811065"/>
            <a:ext cx="3429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(And the answer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is interesting.)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4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C* Algebras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073668"/>
                <a:ext cx="8458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33CC"/>
                    </a:solidFill>
                  </a:rPr>
                  <a:t>A C*  algebra is a (normed) algebra</a:t>
                </a:r>
                <a:r>
                  <a:rPr lang="en-US" sz="3600" dirty="0">
                    <a:solidFill>
                      <a:srgbClr val="0033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</m:oMath>
                </a14:m>
                <a:r>
                  <a:rPr lang="en-US" sz="3600" dirty="0" smtClean="0">
                    <a:solidFill>
                      <a:srgbClr val="0033CC"/>
                    </a:solidFill>
                  </a:rPr>
                  <a:t> over the complex numbers with an involution:  </a:t>
                </a:r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73668"/>
                <a:ext cx="8458200" cy="1200329"/>
              </a:xfrm>
              <a:prstGeom prst="rect">
                <a:avLst/>
              </a:prstGeom>
              <a:blipFill rotWithShape="0">
                <a:blip r:embed="rId8"/>
                <a:stretch>
                  <a:fillRect l="-2161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" y="2479317"/>
            <a:ext cx="3495619" cy="374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57" y="2429570"/>
            <a:ext cx="2630095" cy="5028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2800" y="3043802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s</a:t>
            </a:r>
            <a:r>
              <a:rPr lang="en-US" sz="2800" dirty="0" smtClean="0">
                <a:solidFill>
                  <a:srgbClr val="0033CC"/>
                </a:solidFill>
              </a:rPr>
              <a:t>uch that ….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872626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Example 1: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08" y="4010049"/>
            <a:ext cx="5897143" cy="5059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4843179"/>
            <a:ext cx="229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Example 2: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08" y="4914915"/>
            <a:ext cx="3011048" cy="50285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71332" y="5606903"/>
            <a:ext cx="352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Self-</a:t>
            </a:r>
            <a:r>
              <a:rPr lang="en-US" sz="3600" dirty="0" err="1" smtClean="0">
                <a:solidFill>
                  <a:srgbClr val="0033CC"/>
                </a:solidFill>
              </a:rPr>
              <a:t>adjoint</a:t>
            </a:r>
            <a:r>
              <a:rPr lang="en-US" sz="3600" dirty="0" smtClean="0">
                <a:solidFill>
                  <a:srgbClr val="0033CC"/>
                </a:solidFill>
              </a:rPr>
              <a:t>:   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84" y="6336777"/>
            <a:ext cx="1411048" cy="3535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25257" y="5606902"/>
            <a:ext cx="2375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Positive:   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91" y="6354414"/>
            <a:ext cx="1584762" cy="3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3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5" grpId="0"/>
      <p:bldP spid="18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Gelfand’s</a:t>
            </a:r>
            <a:r>
              <a:rPr lang="en-US" dirty="0" smtClean="0"/>
              <a:t>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62" y="2330133"/>
            <a:ext cx="4845714" cy="5059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86" y="5507647"/>
            <a:ext cx="394286" cy="4148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6873" y="1031753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The topology of a (</a:t>
            </a:r>
            <a:r>
              <a:rPr lang="en-US" sz="3200" dirty="0" err="1" smtClean="0">
                <a:solidFill>
                  <a:srgbClr val="0033CC"/>
                </a:solidFill>
              </a:rPr>
              <a:t>Hausdorff</a:t>
            </a:r>
            <a:r>
              <a:rPr lang="en-US" sz="3200" dirty="0" smtClean="0">
                <a:solidFill>
                  <a:srgbClr val="0033CC"/>
                </a:solidFill>
              </a:rPr>
              <a:t>) space X is completely</a:t>
            </a:r>
          </a:p>
          <a:p>
            <a:r>
              <a:rPr lang="en-US" sz="3200" dirty="0">
                <a:solidFill>
                  <a:srgbClr val="0033CC"/>
                </a:solidFill>
              </a:rPr>
              <a:t>c</a:t>
            </a:r>
            <a:r>
              <a:rPr lang="en-US" sz="3200" dirty="0" smtClean="0">
                <a:solidFill>
                  <a:srgbClr val="0033CC"/>
                </a:solidFill>
              </a:rPr>
              <a:t>aptured by the C*-algebra of continuous functions on X</a:t>
            </a:r>
            <a:r>
              <a:rPr lang="en-US" sz="3200" dirty="0">
                <a:solidFill>
                  <a:srgbClr val="0033CC"/>
                </a:solidFill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438091"/>
            <a:ext cx="1396573" cy="377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67" y="3447673"/>
            <a:ext cx="1206858" cy="37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55" y="4049859"/>
            <a:ext cx="4003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``Points’’ become 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1D representations: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805" y="5082958"/>
            <a:ext cx="2688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Commutative C* algebra: 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05" y="4405180"/>
            <a:ext cx="4870863" cy="3817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91" y="5457565"/>
            <a:ext cx="2002286" cy="5657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96679" y="5201813"/>
            <a:ext cx="2533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A topological </a:t>
            </a:r>
          </a:p>
          <a:p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smtClean="0">
                <a:solidFill>
                  <a:srgbClr val="0033CC"/>
                </a:solidFill>
              </a:rPr>
              <a:t>     space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553005" y="5571133"/>
            <a:ext cx="876653" cy="210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21" y="3447674"/>
            <a:ext cx="3145146" cy="3771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31" y="3438091"/>
            <a:ext cx="2786288" cy="3771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70" y="6264974"/>
            <a:ext cx="2880000" cy="5657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14" y="6340403"/>
            <a:ext cx="966858" cy="4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14" grpId="0"/>
      <p:bldP spid="20" grpId="0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462"/>
            <a:ext cx="8229600" cy="1143000"/>
          </a:xfrm>
        </p:spPr>
        <p:txBody>
          <a:bodyPr/>
          <a:lstStyle/>
          <a:p>
            <a:r>
              <a:rPr lang="en-US" dirty="0" smtClean="0"/>
              <a:t>Noncommutative Geometry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6839" y="2090328"/>
            <a:ext cx="8763000" cy="835629"/>
            <a:chOff x="86839" y="2090328"/>
            <a:chExt cx="8763000" cy="835629"/>
          </a:xfrm>
        </p:grpSpPr>
        <p:sp>
          <p:nvSpPr>
            <p:cNvPr id="13" name="Rectangle 12"/>
            <p:cNvSpPr/>
            <p:nvPr/>
          </p:nvSpPr>
          <p:spPr>
            <a:xfrm>
              <a:off x="86839" y="2090328"/>
              <a:ext cx="8763000" cy="835629"/>
            </a:xfrm>
            <a:prstGeom prst="rect">
              <a:avLst/>
            </a:prstGeom>
            <a:solidFill>
              <a:srgbClr val="1635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09600" y="2223519"/>
                  <a:ext cx="807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FF00"/>
                      </a:solidFill>
                    </a:rPr>
                    <a:t>Replace C(X) by a noncommutative C* algebra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𝔄</m:t>
                      </m:r>
                    </m:oMath>
                  </a14:m>
                  <a:r>
                    <a:rPr lang="en-US" sz="2800" dirty="0" smtClean="0">
                      <a:solidFill>
                        <a:srgbClr val="FFFF00"/>
                      </a:solidFill>
                    </a:rPr>
                    <a:t>   </a:t>
                  </a:r>
                  <a:endParaRPr lang="en-US" sz="28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2223519"/>
                  <a:ext cx="8077200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509" t="-1162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/>
          <p:cNvSpPr txBox="1"/>
          <p:nvPr/>
        </p:nvSpPr>
        <p:spPr>
          <a:xfrm>
            <a:off x="2182339" y="4779802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``pointless geometry’’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575788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Example: Noncommutative  torus: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300917"/>
            <a:ext cx="3101712" cy="431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371774"/>
            <a:ext cx="2868570" cy="3611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935090"/>
            <a:ext cx="9029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Statements about the topology/geometry of X are equivalent to algebraic statements about C(X)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4400" y="3158188"/>
                <a:ext cx="9144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Interpret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</m:oMath>
                </a14:m>
                <a:r>
                  <a:rPr lang="en-US" sz="3200" dirty="0" smtClean="0">
                    <a:solidFill>
                      <a:srgbClr val="0033CC"/>
                    </a:solidFill>
                  </a:rPr>
                  <a:t>  as the ``algebra of functions </a:t>
                </a:r>
              </a:p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on a noncommutative space’’  …</a:t>
                </a:r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158188"/>
                <a:ext cx="9144000" cy="1077218"/>
              </a:xfrm>
              <a:prstGeom prst="rect">
                <a:avLst/>
              </a:prstGeom>
              <a:blipFill rotWithShape="0">
                <a:blip r:embed="rId7"/>
                <a:stretch>
                  <a:fillRect l="-1667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924527" y="4189243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… even though there are no points. 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9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Noncommutative Control Parameters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1197068"/>
                <a:ext cx="8610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We would like to define a family of quantum systems parametrized by a NC manifold whose ``algebra of functions’’ is a general C* algebra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</m:oMath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97068"/>
                <a:ext cx="8610600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841" t="-5039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43000" y="3785778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3191884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What are observables?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4047388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What are states?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0656" y="491642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What is the Born rule?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891783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What replaces the Hilbert bundle? 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0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Noncommutative Hilbert Bundles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2900" y="1073689"/>
                <a:ext cx="861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Definition: Hilbert C* module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sz="3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33CC"/>
                    </a:solidFill>
                  </a:rPr>
                  <a:t>over C*-algebra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</m:oMath>
                </a14:m>
                <a:r>
                  <a:rPr lang="en-US" sz="3200" dirty="0" smtClean="0">
                    <a:solidFill>
                      <a:srgbClr val="0033CC"/>
                    </a:solidFill>
                  </a:rPr>
                  <a:t>. </a:t>
                </a:r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073689"/>
                <a:ext cx="8610600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1769" t="-12500" r="-191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95" y="2881058"/>
            <a:ext cx="1757717" cy="340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729096"/>
                <a:ext cx="838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Complex vector space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with a right-action of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       and an  ``inner product’’ valued in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29096"/>
                <a:ext cx="8382000" cy="954107"/>
              </a:xfrm>
              <a:prstGeom prst="rect">
                <a:avLst/>
              </a:prstGeom>
              <a:blipFill rotWithShape="0">
                <a:blip r:embed="rId8"/>
                <a:stretch>
                  <a:fillRect l="-1527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64956"/>
            <a:ext cx="2331433" cy="3771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556039"/>
            <a:ext cx="3712005" cy="399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28" y="4252875"/>
            <a:ext cx="1940574" cy="3771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67200" y="4189793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(Positive element of the C* algebra.)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42900" y="5334000"/>
            <a:ext cx="8610600" cy="1524000"/>
            <a:chOff x="342900" y="5334000"/>
            <a:chExt cx="8610600" cy="1524000"/>
          </a:xfrm>
        </p:grpSpPr>
        <p:sp>
          <p:nvSpPr>
            <p:cNvPr id="14" name="Rectangle 13"/>
            <p:cNvSpPr/>
            <p:nvPr/>
          </p:nvSpPr>
          <p:spPr>
            <a:xfrm>
              <a:off x="342900" y="5334000"/>
              <a:ext cx="8420100" cy="1524000"/>
            </a:xfrm>
            <a:prstGeom prst="rect">
              <a:avLst/>
            </a:prstGeom>
            <a:solidFill>
              <a:srgbClr val="1635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900" y="5574746"/>
              <a:ext cx="8229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Like a Hilbert space, but ``overlaps’’ are valued</a:t>
              </a:r>
            </a:p>
            <a:p>
              <a:r>
                <a:rPr lang="en-US" sz="3200" dirty="0" smtClean="0">
                  <a:solidFill>
                    <a:srgbClr val="FFFF00"/>
                  </a:solidFill>
                </a:rPr>
                <a:t> in a (possibly) noncommutative algebra. 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38500" y="4694896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uch that …..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6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Quantum Mechanics With Noncommutative Amplitudes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392" y="1598100"/>
            <a:ext cx="9055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Basic idea: Replace the Hilbert space by a Hilbert C* module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1759" y="3519139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70" y="2451738"/>
            <a:ext cx="1496381" cy="3809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52" y="3298391"/>
            <a:ext cx="2343619" cy="4540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80" y="3237603"/>
            <a:ext cx="3108571" cy="5028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8704" y="4062546"/>
            <a:ext cx="9055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Overlaps are valued in a possibly noncommutative algebra.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975" y="4979215"/>
            <a:ext cx="161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QM: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41" y="5159080"/>
            <a:ext cx="3712004" cy="3771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13" y="5196795"/>
            <a:ext cx="546286" cy="303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194510"/>
            <a:ext cx="530286" cy="3062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8704" y="6109535"/>
            <a:ext cx="161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QMNA: 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62" y="6144965"/>
            <a:ext cx="4504382" cy="5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3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6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1: Hilbert Bundle Over A Commutative Manifold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98" y="1371925"/>
            <a:ext cx="2393146" cy="377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68120"/>
            <a:ext cx="1670860" cy="377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68" y="2001771"/>
            <a:ext cx="3110862" cy="377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54" y="6169818"/>
            <a:ext cx="1572575" cy="3771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67" y="5524262"/>
            <a:ext cx="3846865" cy="3771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7478" y="2732277"/>
            <a:ext cx="4898122" cy="1600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56239" y="5029176"/>
            <a:ext cx="48006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67771" y="3532377"/>
            <a:ext cx="0" cy="10655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32308"/>
            <a:ext cx="297143" cy="2788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11" y="3935482"/>
            <a:ext cx="208000" cy="1668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14" y="4893513"/>
            <a:ext cx="315429" cy="258284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3962400" y="4893513"/>
            <a:ext cx="245378" cy="258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98" y="4740159"/>
            <a:ext cx="192000" cy="171428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4069546" y="2732277"/>
            <a:ext cx="15543" cy="1600200"/>
          </a:xfrm>
          <a:prstGeom prst="line">
            <a:avLst/>
          </a:prstGeom>
          <a:ln w="76200">
            <a:solidFill>
              <a:srgbClr val="16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78" y="2979518"/>
            <a:ext cx="468572" cy="319999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V="1">
            <a:off x="4069546" y="3299517"/>
            <a:ext cx="0" cy="58663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11" y="3473062"/>
            <a:ext cx="726858" cy="3771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26" y="6167533"/>
            <a:ext cx="3968008" cy="379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90" y="6169818"/>
            <a:ext cx="438858" cy="3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9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2: Hilbert Bundle Over A Fuzzy Point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032" y="3510203"/>
            <a:ext cx="3337142" cy="5028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130871"/>
            <a:ext cx="3998476" cy="6278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" y="1746061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Def:  ``fuzzy point’’ has 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73" y="1856866"/>
            <a:ext cx="3431619" cy="5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0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Observables In QMNA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00" y="2183100"/>
            <a:ext cx="5915428" cy="502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976" y="1234470"/>
            <a:ext cx="6133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Consider ``</a:t>
            </a:r>
            <a:r>
              <a:rPr lang="en-US" sz="3200" dirty="0" err="1" smtClean="0">
                <a:solidFill>
                  <a:srgbClr val="0033CC"/>
                </a:solidFill>
              </a:rPr>
              <a:t>adjointable</a:t>
            </a:r>
            <a:r>
              <a:rPr lang="en-US" sz="3200" dirty="0" smtClean="0">
                <a:solidFill>
                  <a:srgbClr val="0033CC"/>
                </a:solidFill>
              </a:rPr>
              <a:t> operators’’ 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80" y="1327436"/>
            <a:ext cx="2163810" cy="368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97759" y="4307859"/>
                <a:ext cx="744141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Definition: </a:t>
                </a:r>
                <a:r>
                  <a:rPr lang="en-US" sz="4000" i="1" u="sng" dirty="0" smtClean="0">
                    <a:solidFill>
                      <a:srgbClr val="FF0000"/>
                    </a:solidFill>
                  </a:rPr>
                  <a:t>QMNA</a:t>
                </a:r>
                <a:r>
                  <a:rPr lang="en-US" sz="4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000" i="1" u="sng" dirty="0" smtClean="0">
                    <a:solidFill>
                      <a:srgbClr val="FF0000"/>
                    </a:solidFill>
                  </a:rPr>
                  <a:t>observables</a:t>
                </a:r>
                <a:r>
                  <a:rPr lang="en-US" sz="40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are self-</a:t>
                </a:r>
                <a:r>
                  <a:rPr lang="en-US" sz="4000" dirty="0" err="1" smtClean="0">
                    <a:solidFill>
                      <a:srgbClr val="FF0000"/>
                    </a:solidFill>
                  </a:rPr>
                  <a:t>adjoint</a:t>
                </a:r>
                <a:r>
                  <a:rPr lang="en-US" sz="4000" dirty="0" smtClean="0">
                    <a:solidFill>
                      <a:srgbClr val="FF0000"/>
                    </a:solidFill>
                  </a:rPr>
                  <a:t> elements of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𝔅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759" y="4307859"/>
                <a:ext cx="7441416" cy="1323439"/>
              </a:xfrm>
              <a:prstGeom prst="rect">
                <a:avLst/>
              </a:prstGeom>
              <a:blipFill rotWithShape="0">
                <a:blip r:embed="rId6"/>
                <a:stretch>
                  <a:fillRect l="-2867"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00619" y="5812745"/>
            <a:ext cx="7838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(Technical problem: There is no spectral theorem for self-</a:t>
            </a:r>
            <a:r>
              <a:rPr lang="en-US" sz="2800" dirty="0" err="1" smtClean="0">
                <a:solidFill>
                  <a:srgbClr val="00B050"/>
                </a:solidFill>
              </a:rPr>
              <a:t>adjoint</a:t>
            </a:r>
            <a:r>
              <a:rPr lang="en-US" sz="2800" dirty="0" smtClean="0">
                <a:solidFill>
                  <a:srgbClr val="00B050"/>
                </a:solidFill>
              </a:rPr>
              <a:t> elements of an abstract C* algebra. )</a:t>
            </a:r>
            <a:endParaRPr 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48260" y="2947628"/>
                <a:ext cx="54480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The 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adjointable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 operators </a:t>
                </a:r>
                <a:endParaRPr lang="en-US" sz="3600" i="1" dirty="0" smtClean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𝔅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are another C* algebra.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60" y="2947628"/>
                <a:ext cx="5448024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3471" t="-7653" b="-18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63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16" y="0"/>
            <a:ext cx="5648884" cy="683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0"/>
            <a:ext cx="8229600" cy="1143000"/>
          </a:xfrm>
        </p:spPr>
        <p:txBody>
          <a:bodyPr/>
          <a:lstStyle/>
          <a:p>
            <a:r>
              <a:rPr lang="en-US" dirty="0" smtClean="0"/>
              <a:t>C* Algebra States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043015"/>
                <a:ext cx="8001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33CC"/>
                    </a:solidFill>
                  </a:rPr>
                  <a:t>Definition: A </a:t>
                </a:r>
                <a:r>
                  <a:rPr lang="en-US" sz="3600" i="1" u="sng" dirty="0" smtClean="0">
                    <a:solidFill>
                      <a:srgbClr val="0033CC"/>
                    </a:solidFill>
                  </a:rPr>
                  <a:t>C*-algebra state</a:t>
                </a:r>
                <a:r>
                  <a:rPr lang="en-US" sz="3600" dirty="0" smtClean="0">
                    <a:solidFill>
                      <a:srgbClr val="0033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6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i="1" u="sng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0033CC"/>
                    </a:solidFill>
                  </a:rPr>
                  <a:t> </a:t>
                </a:r>
              </a:p>
              <a:p>
                <a:r>
                  <a:rPr lang="en-US" sz="3600" dirty="0" smtClean="0">
                    <a:solidFill>
                      <a:srgbClr val="0033CC"/>
                    </a:solidFill>
                  </a:rPr>
                  <a:t>          is a positive linear functional   </a:t>
                </a:r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43015"/>
                <a:ext cx="8001000" cy="1200329"/>
              </a:xfrm>
              <a:prstGeom prst="rect">
                <a:avLst/>
              </a:prstGeom>
              <a:blipFill rotWithShape="0">
                <a:blip r:embed="rId11"/>
                <a:stretch>
                  <a:fillRect l="-2285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43" y="2471696"/>
            <a:ext cx="2249143" cy="371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29" y="2406173"/>
            <a:ext cx="1901714" cy="5028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24" y="5962539"/>
            <a:ext cx="3173333" cy="4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33801" y="4115675"/>
                <a:ext cx="54101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 d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 = a positive measure on X: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1" y="4115675"/>
                <a:ext cx="5410199" cy="584775"/>
              </a:xfrm>
              <a:prstGeom prst="rect">
                <a:avLst/>
              </a:prstGeom>
              <a:blipFill rotWithShape="0">
                <a:blip r:embed="rId15"/>
                <a:stretch>
                  <a:fillRect l="-1240" t="-12500" r="-146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87281"/>
            <a:ext cx="2853333" cy="5146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49" y="3362188"/>
            <a:ext cx="1949333" cy="44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25" y="5058789"/>
            <a:ext cx="3002667" cy="4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48" y="3362188"/>
            <a:ext cx="1749334" cy="4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29" y="5058789"/>
            <a:ext cx="1749334" cy="4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15523" y="5828819"/>
                <a:ext cx="40613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= a density matrix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523" y="5828819"/>
                <a:ext cx="4061311" cy="646331"/>
              </a:xfrm>
              <a:prstGeom prst="rect">
                <a:avLst/>
              </a:prstGeom>
              <a:blipFill rotWithShape="0">
                <a:blip r:embed="rId21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79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606"/>
            <a:ext cx="8229600" cy="1143000"/>
          </a:xfrm>
        </p:spPr>
        <p:txBody>
          <a:bodyPr/>
          <a:lstStyle/>
          <a:p>
            <a:r>
              <a:rPr lang="en-US" dirty="0" smtClean="0"/>
              <a:t>QMNA States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8776" y="1137597"/>
            <a:ext cx="5298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Definition: A </a:t>
            </a:r>
            <a:r>
              <a:rPr lang="en-US" sz="3200" b="1" i="1" u="sng" dirty="0" smtClean="0">
                <a:solidFill>
                  <a:srgbClr val="0033CC"/>
                </a:solidFill>
              </a:rPr>
              <a:t>QMNA state</a:t>
            </a:r>
            <a:r>
              <a:rPr lang="en-US" sz="3200" dirty="0" smtClean="0">
                <a:solidFill>
                  <a:srgbClr val="0033CC"/>
                </a:solidFill>
              </a:rPr>
              <a:t> is a completely positive </a:t>
            </a:r>
            <a:r>
              <a:rPr lang="en-US" sz="3200" dirty="0" err="1" smtClean="0">
                <a:solidFill>
                  <a:srgbClr val="0033CC"/>
                </a:solidFill>
              </a:rPr>
              <a:t>unital</a:t>
            </a:r>
            <a:r>
              <a:rPr lang="en-US" sz="3200" dirty="0" smtClean="0">
                <a:solidFill>
                  <a:srgbClr val="0033CC"/>
                </a:solidFill>
              </a:rPr>
              <a:t> map 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914" y="1509123"/>
            <a:ext cx="2322286" cy="463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5184" y="4094701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Positive: 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200629"/>
            <a:ext cx="2525716" cy="3725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0522" y="4837941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Unital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909455"/>
            <a:ext cx="1910859" cy="3771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76954" y="5476776"/>
            <a:ext cx="337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Completely positive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3" y="6190174"/>
            <a:ext cx="7620575" cy="3908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6921" y="2656193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``Completely positive’’ comes up naturally both in math and in quantum information theory.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9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6026"/>
            <a:ext cx="8229600" cy="1143000"/>
          </a:xfrm>
        </p:spPr>
        <p:txBody>
          <a:bodyPr/>
          <a:lstStyle/>
          <a:p>
            <a:r>
              <a:rPr lang="en-US" dirty="0" smtClean="0"/>
              <a:t>QMNA Born Rule 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5482"/>
            <a:ext cx="8051810" cy="560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4810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Main insight is that we should regard the Born Rule as a map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3200400"/>
            <a:ext cx="9448800" cy="2971800"/>
            <a:chOff x="0" y="2667000"/>
            <a:chExt cx="9448800" cy="2971800"/>
          </a:xfrm>
        </p:grpSpPr>
        <p:sp>
          <p:nvSpPr>
            <p:cNvPr id="9" name="Rectangle 8"/>
            <p:cNvSpPr/>
            <p:nvPr/>
          </p:nvSpPr>
          <p:spPr>
            <a:xfrm>
              <a:off x="0" y="2667000"/>
              <a:ext cx="9144000" cy="2971800"/>
            </a:xfrm>
            <a:prstGeom prst="rect">
              <a:avLst/>
            </a:prstGeom>
            <a:solidFill>
              <a:srgbClr val="1635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85800" y="2858820"/>
                  <a:ext cx="87630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FFFF00"/>
                      </a:solidFill>
                    </a:rPr>
                    <a:t>For general </a:t>
                  </a:r>
                  <a14:m>
                    <m:oMath xmlns:m="http://schemas.openxmlformats.org/officeDocument/2006/math">
                      <m:r>
                        <a:rPr lang="en-US" sz="32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𝔄</m:t>
                      </m:r>
                      <m:r>
                        <a:rPr lang="en-US" sz="3200" b="0" i="0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3200" dirty="0" smtClean="0">
                      <a:solidFill>
                        <a:srgbClr val="FFFF00"/>
                      </a:solidFill>
                    </a:rPr>
                    <a:t>the datum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𝔄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</m:t>
                      </m:r>
                    </m:oMath>
                  </a14:m>
                  <a:r>
                    <a:rPr lang="en-US" sz="3200" dirty="0" smtClean="0">
                      <a:solidFill>
                        <a:srgbClr val="FFFF00"/>
                      </a:solidFill>
                    </a:rPr>
                    <a:t>together </a:t>
                  </a:r>
                </a:p>
                <a:p>
                  <a:r>
                    <a:rPr lang="en-US" sz="3200" dirty="0" smtClean="0">
                      <a:solidFill>
                        <a:srgbClr val="FFFF00"/>
                      </a:solidFill>
                    </a:rPr>
                    <a:t>with complete positivity of </a:t>
                  </a:r>
                  <a14:m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3200" dirty="0" smtClean="0">
                      <a:solidFill>
                        <a:srgbClr val="FFFF00"/>
                      </a:solidFill>
                    </a:rPr>
                    <a:t>give just the right information to state a Born rule in general:  </a:t>
                  </a:r>
                  <a:endParaRPr lang="en-US" sz="32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2858820"/>
                  <a:ext cx="8763000" cy="156966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809" t="-4651" b="-116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162" y="4739324"/>
              <a:ext cx="3614476" cy="50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83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Family Of </a:t>
            </a:r>
            <a:r>
              <a:rPr lang="en-US" smtClean="0"/>
              <a:t>Quantum Systems</a:t>
            </a:r>
            <a:br>
              <a:rPr lang="en-US" smtClean="0"/>
            </a:br>
            <a:r>
              <a:rPr lang="en-US" smtClean="0"/>
              <a:t> </a:t>
            </a:r>
            <a:r>
              <a:rPr lang="en-US" dirty="0" smtClean="0"/>
              <a:t>Over A Fuzzy Point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74" y="2593360"/>
            <a:ext cx="5506668" cy="4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75" y="3382467"/>
            <a:ext cx="5373333" cy="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6051156"/>
            <a:ext cx="3754667" cy="514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03" y="6069444"/>
            <a:ext cx="2704000" cy="5146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66" y="4328888"/>
            <a:ext cx="7058667" cy="44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9508" y="5774436"/>
            <a:ext cx="1964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QMNA state: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0" y="5104735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33CC"/>
                    </a:solidFill>
                  </a:rPr>
                  <a:t>``A NC measure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33CC"/>
                    </a:solidFill>
                  </a:rPr>
                  <a:t>’’  is equivalent to a density matrix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b="0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solidFill>
                      <a:srgbClr val="0033CC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m:rPr>
                        <m:sty m:val="p"/>
                      </m:rPr>
                      <a:rPr lang="en-US" sz="2400" b="0" i="0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 smtClean="0">
                    <a:solidFill>
                      <a:srgbClr val="0033CC"/>
                    </a:solidFill>
                  </a:rPr>
                  <a:t> </a:t>
                </a:r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04735"/>
                <a:ext cx="9144000" cy="461665"/>
              </a:xfrm>
              <a:prstGeom prst="rect">
                <a:avLst/>
              </a:prstGeom>
              <a:blipFill rotWithShape="0">
                <a:blip r:embed="rId15"/>
                <a:stretch>
                  <a:fillRect l="-10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4" y="1689651"/>
            <a:ext cx="2920000" cy="44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570" y="1688948"/>
            <a:ext cx="3141333" cy="3733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42" y="1642877"/>
            <a:ext cx="1981333" cy="41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0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Quantum Information Theory</a:t>
            </a:r>
            <a:br>
              <a:rPr lang="en-US" dirty="0" smtClean="0"/>
            </a:br>
            <a:r>
              <a:rPr lang="en-US" dirty="0" smtClean="0"/>
              <a:t>&amp; Noncommutative Geometry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36" y="1905000"/>
            <a:ext cx="6050284" cy="377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661709"/>
            <a:ext cx="4754286" cy="44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2" y="3482418"/>
            <a:ext cx="4466287" cy="441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234955"/>
            <a:ext cx="3321144" cy="377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5112" y="5105400"/>
                <a:ext cx="796137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Last expression is the measurement by Bob of T in the state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3200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prepared by Alice and sent to Bob through quantum channel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.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12" y="5105400"/>
                <a:ext cx="7961376" cy="1569660"/>
              </a:xfrm>
              <a:prstGeom prst="rect">
                <a:avLst/>
              </a:prstGeom>
              <a:blipFill rotWithShape="0">
                <a:blip r:embed="rId10"/>
                <a:stretch>
                  <a:fillRect l="-1991" t="-5058" r="-613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4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Three 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5547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Don’t be discouraged by negative response.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1033" y="2316607"/>
            <a:ext cx="267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(Within reason)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144" y="3469548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Please say, ``</a:t>
            </a:r>
            <a:r>
              <a:rPr lang="en-US" sz="2800" u="sng" dirty="0" smtClean="0">
                <a:solidFill>
                  <a:srgbClr val="7030A0"/>
                </a:solidFill>
              </a:rPr>
              <a:t>a</a:t>
            </a:r>
            <a:r>
              <a:rPr lang="en-US" sz="2800" dirty="0" smtClean="0">
                <a:solidFill>
                  <a:srgbClr val="7030A0"/>
                </a:solidFill>
              </a:rPr>
              <a:t> Berry connection,’’ not  ``</a:t>
            </a:r>
            <a:r>
              <a:rPr lang="en-US" sz="2800" u="sng" dirty="0" smtClean="0">
                <a:solidFill>
                  <a:srgbClr val="7030A0"/>
                </a:solidFill>
              </a:rPr>
              <a:t>the</a:t>
            </a:r>
            <a:r>
              <a:rPr lang="en-US" sz="2800" dirty="0" smtClean="0">
                <a:solidFill>
                  <a:srgbClr val="7030A0"/>
                </a:solidFill>
              </a:rPr>
              <a:t> Berry connection.’’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779053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QM can be </a:t>
            </a:r>
            <a:r>
              <a:rPr lang="en-US" sz="4000" dirty="0" smtClean="0">
                <a:solidFill>
                  <a:srgbClr val="0033CC"/>
                </a:solidFill>
              </a:rPr>
              <a:t>generalized</a:t>
            </a:r>
            <a:r>
              <a:rPr lang="en-US" sz="3600" dirty="0" smtClean="0">
                <a:solidFill>
                  <a:srgbClr val="0033CC"/>
                </a:solidFill>
              </a:rPr>
              <a:t> to QMNA.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6273225"/>
            <a:ext cx="3799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(Is it useful?) </a:t>
            </a:r>
            <a:endParaRPr lang="en-US" sz="32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43556" y="4122900"/>
                <a:ext cx="411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(Unless you have specified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400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</a:rPr>
                  <a:t>)</a:t>
                </a:r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556" y="4122900"/>
                <a:ext cx="4114800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222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981200" y="5626931"/>
            <a:ext cx="4984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(Is it really a generalization?) </a:t>
            </a:r>
            <a:endParaRPr 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5943"/>
            <a:ext cx="5515086" cy="67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5334000" cy="670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 smtClean="0"/>
              <a:t>A Comment On Berry Connections</a:t>
            </a:r>
            <a:endParaRPr lang="en-US" sz="6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/>
              <a:t>Part II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506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784" y="1143000"/>
            <a:ext cx="8253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If a physical result is not mathematically natural, there might well be an underlying important physical issue.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701498"/>
            <a:ext cx="9816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We will illustrate this with  continuous </a:t>
            </a:r>
          </a:p>
          <a:p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        families of quantum systems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114800"/>
            <a:ext cx="8244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i.e. quantum systems parametrized by a 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       space X of control parameters. 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410200"/>
            <a:ext cx="8244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In this context one naturally encounters Berry connections – an enormously successful idea.  </a:t>
            </a:r>
            <a:endParaRPr 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122799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Example: For band insulators </a:t>
            </a:r>
            <a:r>
              <a:rPr lang="en-US" sz="3200" dirty="0">
                <a:solidFill>
                  <a:srgbClr val="FF0000"/>
                </a:solidFill>
              </a:rPr>
              <a:t>there is a family of </a:t>
            </a:r>
            <a:r>
              <a:rPr lang="en-US" sz="3200" dirty="0" smtClean="0">
                <a:solidFill>
                  <a:srgbClr val="FF0000"/>
                </a:solidFill>
              </a:rPr>
              <a:t>natural Berry </a:t>
            </a:r>
            <a:r>
              <a:rPr lang="en-US" sz="3200" dirty="0">
                <a:solidFill>
                  <a:srgbClr val="FF0000"/>
                </a:solidFill>
              </a:rPr>
              <a:t>connections, whose gauge equivalence classes are parametrized by a </a:t>
            </a:r>
            <a:r>
              <a:rPr lang="en-US" sz="3200" dirty="0" smtClean="0">
                <a:solidFill>
                  <a:srgbClr val="FF0000"/>
                </a:solidFill>
              </a:rPr>
              <a:t>real-space </a:t>
            </a:r>
            <a:r>
              <a:rPr lang="en-US" sz="3200" dirty="0">
                <a:solidFill>
                  <a:srgbClr val="FF0000"/>
                </a:solidFill>
              </a:rPr>
              <a:t>torus.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070675"/>
            <a:ext cx="9189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This has consequences for topological contributions 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to electric polarization and magneto-electric polarizability: a 3D </a:t>
            </a:r>
            <a:r>
              <a:rPr lang="en-US" sz="3200" dirty="0" err="1" smtClean="0">
                <a:solidFill>
                  <a:srgbClr val="7030A0"/>
                </a:solidFill>
              </a:rPr>
              <a:t>Chern</a:t>
            </a:r>
            <a:r>
              <a:rPr lang="en-US" sz="3200" dirty="0" smtClean="0">
                <a:solidFill>
                  <a:srgbClr val="7030A0"/>
                </a:solidFill>
              </a:rPr>
              <a:t> ``insulator’’ has a bulk QHE.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552" y="1193973"/>
            <a:ext cx="9320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G</a:t>
            </a:r>
            <a:r>
              <a:rPr lang="en-US" sz="3200" dirty="0" smtClean="0">
                <a:solidFill>
                  <a:srgbClr val="0033CC"/>
                </a:solidFill>
              </a:rPr>
              <a:t>iven a continuous family of Hamiltonians with a gap in the spectrum there is, in general, not one Berry connection, but rather a family of Berry connections.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552" y="400728"/>
            <a:ext cx="9320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89" y="-94722"/>
            <a:ext cx="8229600" cy="1143000"/>
          </a:xfrm>
        </p:spPr>
        <p:txBody>
          <a:bodyPr/>
          <a:lstStyle/>
          <a:p>
            <a:r>
              <a:rPr lang="en-US" dirty="0" smtClean="0"/>
              <a:t>A Little Subtlety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7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48859"/>
  <p:tag name="ORIGINALWIDTH" val="97.487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CH $&#10;&#10;&#10;&#10;\end{document}"/>
  <p:tag name="IGUANATEXSIZE" val="4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4315"/>
  <p:tag name="ORIGINALWIDTH" val="68.241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pi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3937"/>
  <p:tag name="ORIGINALWIDTH" val="103.487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 X&#10;$&#10;&#10;&#10;&#10;\end{document}"/>
  <p:tag name="IGUANATEXSIZE" val="3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53.730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\CH_x&#10;$&#10;&#10;&#10;&#10;\end{document}"/>
  <p:tag name="IGUANATEXSIZE" val="30"/>
  <p:tag name="IGUANATEXCURSOR" val="2543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62.9921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x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385"/>
  <p:tag name="ORIGINALWIDTH" val="860.142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a \in \fA \rightarrow a^* \in \fA&#10;$&#10;&#10;&#10;&#10;\end{document}"/>
  <p:tag name="IGUANATEXSIZE" val="40"/>
  <p:tag name="IGUANATEXCURSOR" val="2569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647.169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(ab)^* = b^* a^*&#10;$&#10;&#10;&#10;&#10;\end{document}"/>
  <p:tag name="IGUANATEXSIZE" val="40"/>
  <p:tag name="IGUANATEXCURSOR" val="2552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451.06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fA =  C(X):= \{ f: X \to \IC \} &#10;$&#10;&#10;&#10;&#10;\end{document}"/>
  <p:tag name="IGUANATEXSIZE" val="4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40.907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fA&#10;= Mat_n(\IC)&#10;$&#10;&#10;&#10;&#10;\end{document}"/>
  <p:tag name="IGUANATEXSIZE" val="4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98914"/>
  <p:tag name="ORIGINALWIDTH" val="347.206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a^* = a&#10;$&#10;&#10;&#10;&#10;\end{document}"/>
  <p:tag name="IGUANATEXSIZE" val="40"/>
  <p:tag name="IGUANATEXCURSOR" val="2544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3905"/>
  <p:tag name="ORIGINALWIDTH" val="389.951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a= b^* b $&#10;&#10;&#10;\end{document}"/>
  <p:tag name="IGUANATEXSIZE" val="40"/>
  <p:tag name="IGUANATEXCURSOR" val="2547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192.35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C(X):= \{ f: X \to \IC \} &#10;$&#10;&#10;&#10;&#10;\end{document}"/>
  <p:tag name="IGUANATEXSIZE" val="40"/>
  <p:tag name="IGUANATEXCURSOR" val="2562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3937"/>
  <p:tag name="ORIGINALWIDTH" val="103.487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 X&#10;$&#10;&#10;&#10;&#10;\end{document}"/>
  <p:tag name="IGUANATEXSIZE" val="3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86.2392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fA&#10;$&#10;&#10;&#10;&#10;\end{document}"/>
  <p:tag name="IGUANATEXSIZE" val="45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58.192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(f_1 + f_2)&#10;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395.950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(f_1\cdot f_2)&#10;$&#10;&#10;&#10;&#10;\end{document}"/>
  <p:tag name="IGUANATEXSIZE" val="30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343"/>
  <p:tag name="ORIGINALWIDTH" val="1598.0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ineGreen} {\rm ev}_{x_0}: f \in C(X) &#10;\mapsto f(x_0)\in \IC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37.945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{\rm Irrep}(\fA) &#10;$&#10;&#10;&#10;&#10;\end{document}"/>
  <p:tag name="IGUANATEXSIZE" val="45"/>
  <p:tag name="IGUANATEXCURSOR" val="2547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031.87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(x) = f_1(x) + f_2(x)&#10;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914.135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(x) := f_1(x) f_2(x)&#10;$&#10;&#10;&#10;&#10;\end{document}"/>
  <p:tag name="IGUANATEXSIZE" val="30"/>
  <p:tag name="IGUANATEXCURSOR" val="2541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629.921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C({\rm Irrep}(\fA) )&#10;$&#10;&#10;&#10;&#10;\end{document}"/>
  <p:tag name="IGUANATEXSIZE" val="45"/>
  <p:tag name="IGUANATEXCURSOR" val="2536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211.473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fA \cong&#10;$&#10;&#10;&#10;&#10;\end{document}"/>
  <p:tag name="IGUANATEXSIZE" val="45"/>
  <p:tag name="IGUANATEXCURSOR" val="2545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.7323"/>
  <p:tag name="ORIGINALWIDTH" val="1017.62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U_i U_j = e^{2\pi \I \phi_{ij} } U_j U_i&#10;$&#10;&#10;&#10;&#10;\end{document}"/>
  <p:tag name="IGUANATEXSIZE" val="30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53.730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\CH_x&#10;$&#10;&#10;&#10;&#10;\end{document}"/>
  <p:tag name="IGUANATEXSIZE" val="30"/>
  <p:tag name="IGUANATEXCURSOR" val="2543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4852"/>
  <p:tag name="ORIGINALWIDTH" val="941.132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U_i U_i^* = U_i^* U_i = 1&#10;$&#10;&#10;&#10;&#10;\end{document}"/>
  <p:tag name="IGUANATEXSIZE" val="30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576.67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Psi_1, \Psi_2 \in \CE&#10;$&#10;&#10;&#10;&#10;\end{document}"/>
  <p:tag name="IGUANATEXSIZE" val="3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64.904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(\Psi_1, \Psi_2)_{\fA} \in \fA &#10;$&#10;&#10;&#10;&#10;\end{document}"/>
  <p:tag name="IGUANATEXSIZE" val="3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336"/>
  <p:tag name="ORIGINALWIDTH" val="1217.84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ineGreen} (\Psi_1, \Psi_2)_{\fA}^* &#10;= (\Psi_2,\Psi_1)_{\fA}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636.670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(\Psi, \Psi)_{\fA} \geq 0 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3827"/>
  <p:tag name="ORIGINALWIDTH" val="368.203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CH \rightarrow \CE&#10;$&#10;&#10;&#10;&#10;\end{document}"/>
  <p:tag name="IGUANATEXSIZE" val="40"/>
  <p:tag name="IGUANATEXCURSOR" val="2552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576.67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Psi_1, \Psi_2 \in \CE&#10;$&#10;&#10;&#10;&#10;\end{document}"/>
  <p:tag name="IGUANATEXSIZE" val="4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64.904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(\Psi_1, \Psi_2)_{\fA} \in \fA &#10;$&#10;&#10;&#10;&#10;\end{document}"/>
  <p:tag name="IGUANATEXSIZE" val="4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217.84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wp(\lambda) = (\psi_\lambda, \psi)&#10;(\psi_\lambda, \psi)^* 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3756"/>
  <p:tag name="ORIGINALWIDTH" val="179.227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0 \leq 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62.9921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x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4874"/>
  <p:tag name="ORIGINALWIDTH" val="173.978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 \leq 1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108.36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ineGreen}  (\Psi_\lambda, \Psi)&#10;(\Psi_\lambda, \Psi)^*  \in \fA&#10;$&#10;&#10;&#10;&#10;\end{document}"/>
  <p:tag name="IGUANATEXSIZE" val="4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85.151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CE =\Gamma[ \CH \to X ] &#10;$&#10;&#10;&#10;&#10;\end{document}"/>
  <p:tag name="IGUANATEXSIZE" val="30"/>
  <p:tag name="IGUANATEXCURSOR" val="2562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48.181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fA = C(X)&#10;$&#10;&#10;&#10;&#10;\end{document}"/>
  <p:tag name="IGUANATEXSIZE" val="30"/>
  <p:tag name="IGUANATEXCURSOR" val="2547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020.62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Psi: x \mapsto \psi(x) \in \CH_x&#10;$&#10;&#10;&#10;&#10;\end{document}"/>
  <p:tag name="IGUANATEXSIZE" val="30"/>
  <p:tag name="IGUANATEXCURSOR" val="2570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15.935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(\Psi_1,\Psi_2)_{\fA}&#10;$&#10;&#10;&#10;&#10;\end{document}"/>
  <p:tag name="IGUANATEXSIZE" val="3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262.09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(\Psi_1,\Psi_2)_{\fA} \in &#10;\fA := C(X)&#10;$&#10;&#10;&#10;&#10;\end{document}"/>
  <p:tag name="IGUANATEXSIZE" val="30"/>
  <p:tag name="IGUANATEXCURSOR" val="2575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48859"/>
  <p:tag name="ORIGINALWIDTH" val="97.487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CH&#10;$&#10;&#10;&#10;&#10;\end{document}"/>
  <p:tag name="IGUANATEXSIZE" val="30"/>
  <p:tag name="IGUANATEXCURSOR" val="2530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4315"/>
  <p:tag name="ORIGINALWIDTH" val="68.241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pi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3937"/>
  <p:tag name="ORIGINALWIDTH" val="103.487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 X&#10;$&#10;&#10;&#10;&#10;\end{document}"/>
  <p:tag name="IGUANATEXSIZE" val="3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42.182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Gamma[ \CH \to X ] &#10;$&#10;&#10;&#10;&#10;\end{document}"/>
  <p:tag name="IGUANATEXSIZE" val="40"/>
  <p:tag name="IGUANATEXCURSOR" val="2537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62.9921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x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53.730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\CH_x&#10;$&#10;&#10;&#10;&#10;\end{document}"/>
  <p:tag name="IGUANATEXSIZE" val="30"/>
  <p:tag name="IGUANATEXCURSOR" val="2543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38.470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Yellow}  \psi(x)&#10;$&#10;&#10;&#10;&#10;\end{document}"/>
  <p:tag name="IGUANATEXSIZE" val="30"/>
  <p:tag name="IGUANATEXCURSOR" val="2546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301.83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 &#10;:= (\psi_1(x), \psi_2(x))_{\CH_x} \in \IC&#10;$&#10;&#10;&#10;&#10;\end{document}"/>
  <p:tag name="IGUANATEXSIZE" val="3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43.98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(x)&#10;$&#10;&#10;&#10;&#10;\end{document}"/>
  <p:tag name="IGUANATEXSIZE" val="30"/>
  <p:tag name="IGUANATEXCURSOR" val="2540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21.147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CE = {\rm Mat}_{b\times a}(\IC)&#10;$&#10;&#10;&#10;&#10;\end{document}"/>
  <p:tag name="IGUANATEXSIZE" val="4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.4807"/>
  <p:tag name="ORIGINALWIDTH" val="983.87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(\Psi_1, \Psi_2)_{\fA} &#10;= \Psi_1^\dagger\Psi_2&#10;$&#10;&#10;&#10;&#10;\end{document}"/>
  <p:tag name="IGUANATEXSIZE" val="4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44.394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fA \cong {\rm Mat}_{a\times a}(\IC)&#10;$&#10;&#10;&#10;&#10;\end{document}"/>
  <p:tag name="IGUANATEXSIZE" val="4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455.56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(\Psi_1, T \Psi_2)_{\fA}&#10; = (T^* \Psi_1, \Psi_2)_{\fA}&#10;$&#10;&#10;&#10;&#10;\end{document}"/>
  <p:tag name="IGUANATEXSIZE" val="40"/>
  <p:tag name="IGUANATEXCURSOR" val="2590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532.433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T: \CE \to \CE&#10;$&#10;&#10;&#10;&#10;\end{document}"/>
  <p:tag name="IGUANATEXSIZE" val="40"/>
  <p:tag name="IGUANATEXCURSOR" val="2550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020.62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Psi: x \mapsto \psi(x) \in \CH_x&#10;$&#10;&#10;&#10;&#10;\end{document}"/>
  <p:tag name="IGUANATEXSIZE" val="40"/>
  <p:tag name="IGUANATEXCURSOR" val="2570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48859"/>
  <p:tag name="ORIGINALWIDTH" val="553.430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omega: \fA \to \IC &#10;$&#10;&#10;&#10;&#10;\end{document}"/>
  <p:tag name="IGUANATEXSIZE" val="40"/>
  <p:tag name="IGUANATEXCURSOR" val="2542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67.941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omega(\textbf{1}) = 1&#10;$&#10;&#10;&#10;&#10;\end{document}"/>
  <p:tag name="IGUANATEXSIZE" val="40"/>
  <p:tag name="IGUANATEXCURSOR" val="2542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92.388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omega(T)= {\rm Tr}_{\CH}( \rho T)&#10;$&#10;&#10;&#10;&#10;\end{document}"/>
  <p:tag name="IGUANATEXSIZE" val="35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802.399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omega(f)= \int_{X} f d\mu&#10;$&#10;&#10;&#10;&#10;\end{document}"/>
  <p:tag name="IGUANATEXSIZE" val="35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48.181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fA = C(X)&#10;$&#10;&#10;&#10;&#10;\end{document}"/>
  <p:tag name="IGUANATEXSIZE" val="35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44.394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fA \cong {\rm Mat}_{a\times a}(\IC)&#10;$&#10;&#10;&#10;&#10;\end{document}"/>
  <p:tag name="IGUANATEXSIZE" val="35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91.938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omega\in \CS(\fA)   &#10;$&#10;&#10;&#10;&#10;\end{document}"/>
  <p:tag name="IGUANATEXSIZE" val="35"/>
  <p:tag name="IGUANATEXCURSOR" val="2546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91.938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omega \in \CS(\fA)&#10;$&#10;&#10;&#10;&#10;\end{document}"/>
  <p:tag name="IGUANATEXSIZE" val="35"/>
  <p:tag name="IGUANATEXCURSOR" val="2547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9857"/>
  <p:tag name="ORIGINALWIDTH" val="571.428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varphi: \fB \to \fA &#10;$&#10;&#10;&#10;&#10;\end{document}"/>
  <p:tag name="IGUANATEXSIZE" val="40"/>
  <p:tag name="IGUANATEXCURSOR" val="2543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347"/>
  <p:tag name="ORIGINALWIDTH" val="828.646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varphi: \fB_{\geq 0} \to \fA_{\geq 0}&#10;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48859"/>
  <p:tag name="ORIGINALWIDTH" val="97.487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CH&#10;$&#10;&#10;&#10;&#10;\end{document}"/>
  <p:tag name="IGUANATEXSIZE" val="30"/>
  <p:tag name="IGUANATEXCURSOR" val="2530"/>
  <p:tag name="TRANSPARENCY" val="True"/>
  <p:tag name="FILENAME" val=""/>
  <p:tag name="INPUTTYPE" val="0"/>
  <p:tag name="LATEXENGINEID" val="0"/>
  <p:tag name="TEMPFOLDER" val="c:\temp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626.921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varphi(1_{\fB}) = 1_{\fA}&#10;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.2339"/>
  <p:tag name="ORIGINALWIDTH" val="2500.18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varphi \otimes 1: (\fB\otimes &#10;{\rm Mat}_n(\IC))_{\geq 0}&#10; \to (\fA\otimes {\rm Mat}_n(\IC))_{\geq 0}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9828"/>
  <p:tag name="ORIGINALWIDTH" val="1981.25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BR: \CS^{\rm QMNA} \times \CO^{\rm QMNA}&#10; \times \CS(\fA)\to \CP &#10;$&#10;&#10;&#10;&#10;\end{document}"/>
  <p:tag name="IGUANATEXSIZE" val="40"/>
  <p:tag name="IGUANATEXCURSOR" val="2576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89.388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Yellow} BR(\varphi, T, \omega)\in \CP&#10;$&#10;&#10;&#10;&#10;\end{document}"/>
  <p:tag name="IGUANATEXSIZE" val="40"/>
  <p:tag name="IGUANATEXCURSOR" val="2536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548.55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fA = Mat_a(\IC)&#10;={\rm End}(\CH_{\rm Alice}) &#10;$&#10;&#10;&#10;&#10;\end{document}"/>
  <p:tag name="IGUANATEXSIZE" val="35"/>
  <p:tag name="IGUANATEXCURSOR" val="2581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511.06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fB = Mat_b(\IC)&#10;={\rm End}(\CH_{\rm Bob}) &#10;$&#10;&#10;&#10;&#10;\end{document}"/>
  <p:tag name="IGUANATEXSIZE" val="35"/>
  <p:tag name="IGUANATEXCURSOR" val="2579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1055.86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varphi(T) = \sum_{\alpha} &#10;E_\alpha^\dagger T E_{\alpha}&#10;$&#10;&#10;&#10;&#10;\end{document}"/>
  <p:tag name="IGUANATEXSIZE" val="35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760.40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sum_{\alpha} &#10;E_\alpha^\dagger  E_{\alpha} = 1&#10;$&#10;&#10;&#10;&#10;\end{document}"/>
  <p:tag name="IGUANATEXSIZE" val="35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985.00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BR(\varphi, T, \omega)(m)&#10;= {\rm Tr}_{\CH_A} \rho_{A} \varphi(P_T(m)) &#10;$&#10;&#10;&#10;&#10;\end{document}"/>
  <p:tag name="IGUANATEXSIZE" val="35"/>
  <p:tag name="IGUANATEXCURSOR" val="2562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21.147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CE = {\rm Mat}_{b\times a}(\IC)&#10;$&#10;&#10;&#10;&#10;\end{document}"/>
  <p:tag name="IGUANATEXSIZE" val="35"/>
  <p:tag name="IGUANATEXCURSOR" val="2541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4315"/>
  <p:tag name="ORIGINALWIDTH" val="68.241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pi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883.389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= \CH_{\rm Bob} \otimes \CH_{\rm Alice}&#10;$&#10;&#10;&#10;&#10;\end{document}"/>
  <p:tag name="IGUANATEXSIZE" val="35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.4856"/>
  <p:tag name="ORIGINALWIDTH" val="557.180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= \IC^b \otimes \IC^a&#10;$&#10;&#10;&#10;&#10;\end{document}"/>
  <p:tag name="IGUANATEXSIZE" val="35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985.00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BR(\varphi, T, \omega)(m)&#10;= {\rm Tr}_{\CH_A} \rho_{A} \varphi(P_T(m)) &#10;$&#10;&#10;&#10;&#10;\end{document}"/>
  <p:tag name="IGUANATEXSIZE" val="30"/>
  <p:tag name="IGUANATEXCURSOR" val="2562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1559.80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=\sum_{\alpha}&#10; {\rm Tr}_{\CH_A} \rho_{A} E_\alpha^\dagger (P_T(m))&#10;E_\alpha &#10;$&#10;&#10;&#10;&#10;\end{document}"/>
  <p:tag name="IGUANATEXSIZE" val="30"/>
  <p:tag name="IGUANATEXCURSOR" val="2536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1465.31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=\sum_{\alpha}&#10; {\rm Tr}_{\CH_B} E_\alpha \rho_{A} E_\alpha^\dagger &#10;P_T(m)&#10;$&#10;&#10;&#10;&#10;\end{document}"/>
  <p:tag name="IGUANATEXSIZE" val="30"/>
  <p:tag name="IGUANATEXCURSOR" val="2568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089.61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=&#10; {\rm Tr}_{\CH_B} \CE(\rho_{A})&#10;P_T(m)&#10;$&#10;&#10;&#10;&#10;\end{document}"/>
  <p:tag name="IGUANATEXSIZE" val="3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3937"/>
  <p:tag name="ORIGINALWIDTH" val="103.487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 X&#10;$&#10;&#10;&#10;&#10;\end{document}"/>
  <p:tag name="IGUANATEXSIZE" val="3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62.9921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x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59.242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downarrow $&#10;&#10;&#10;&#10;\end{document}"/>
  <p:tag name="IGUANATEXSIZE" val="40"/>
  <p:tag name="IGUANATEXCURSOR" val="2545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53.730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\CH_x&#10;$&#10;&#10;&#10;&#10;\end{document}"/>
  <p:tag name="IGUANATEXSIZE" val="30"/>
  <p:tag name="IGUANATEXCURSOR" val="2543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38.470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Yellow}  \psi(x)&#10;$&#10;&#10;&#10;&#10;\end{document}"/>
  <p:tag name="IGUANATEXSIZE" val="30"/>
  <p:tag name="IGUANATEXCURSOR" val="2546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81.889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P(x): \CH_x \rightarrow \CH_x $&#10;&#10;&#10;&#10;\end{document}"/>
  <p:tag name="IGUANATEXSIZE" val="4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2243.71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ineGreen} \Gamma(\CV): = \{ \psi(x) \vert P(x) &#10;\psi(x) = \psi(x) \}  \subset&#10; \Gamma(\CH)  $&#10;&#10;&#10;&#10;\end{document}"/>
  <p:tag name="IGUANATEXSIZE" val="38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4863"/>
  <p:tag name="ORIGINALWIDTH" val="695.91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CH = S^2 \times \IC^2 $&#10;&#10;&#10;&#10;\end{document}"/>
  <p:tag name="IGUANATEXSIZE" val="4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1041.6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P(\hat x) = \half( 1  + \hat x \cdot &#10;\vec \sigma)  $&#10;&#10;&#10;&#10;\end{document}"/>
  <p:tag name="IGUANATEXSIZE" val="40"/>
  <p:tag name="IGUANATEXCURSOR" val="2543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59.242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downarrow $&#10;&#10;&#10;&#10;\end{document}"/>
  <p:tag name="IGUANATEXSIZE" val="40"/>
  <p:tag name="IGUANATEXCURSOR" val="2545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4315"/>
  <p:tag name="ORIGINALWIDTH" val="68.241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pi $&#10;&#10;&#10;&#10;\end{document}"/>
  <p:tag name="IGUANATEXSIZE" val="4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364"/>
  <p:tag name="ORIGINALWIDTH" val="347.956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hat x \in S^2 $&#10;&#10;&#10;&#10;\end{document}"/>
  <p:tag name="IGUANATEXSIZE" val="40"/>
  <p:tag name="IGUANATEXCURSOR" val="2546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48859"/>
  <p:tag name="ORIGINALWIDTH" val="97.487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CH&#10;$&#10;&#10;&#10;&#10;\end{document}"/>
  <p:tag name="IGUANATEXSIZE" val="30"/>
  <p:tag name="IGUANATEXCURSOR" val="2530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3937"/>
  <p:tag name="ORIGINALWIDTH" val="103.487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X$&#10;&#10;&#10;&#10;\end{document}"/>
  <p:tag name="IGUANATEXSIZE" val="40"/>
  <p:tag name="IGUANATEXCURSOR" val="2536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4315"/>
  <p:tag name="ORIGINALWIDTH" val="68.241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pi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3937"/>
  <p:tag name="ORIGINALWIDTH" val="103.487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 X&#10;$&#10;&#10;&#10;&#10;\end{document}"/>
  <p:tag name="IGUANATEXSIZE" val="3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53.730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\CH_x&#10;$&#10;&#10;&#10;&#10;\end{document}"/>
  <p:tag name="IGUANATEXSIZE" val="30"/>
  <p:tag name="IGUANATEXCURSOR" val="2543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62.9921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x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4863"/>
  <p:tag name="ORIGINALWIDTH" val="950.131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\nabla^P := P \circ \nabla^{\CH} \circ \iota   $&#10;&#10;&#10;&#10;\end{document}"/>
  <p:tag name="IGUANATEXSIZE" val="40"/>
  <p:tag name="IGUANATEXCURSOR" val="2582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4833"/>
  <p:tag name="ORIGINALWIDTH" val="974.128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\nabla: \Gamma(\CV) \rightarrow \Omega^1(\CV)  $&#10;&#10;&#10;&#10;\end{document}"/>
  <p:tag name="IGUANATEXSIZE" val="40"/>
  <p:tag name="IGUANATEXCURSOR" val="2581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319.83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\nabla (f \Psi) = df \otimes \Psi + f \nabla \Psi $&#10;&#10;&#10;&#10;\end{document}"/>
  <p:tag name="IGUANATEXSIZE" val="40"/>
  <p:tag name="IGUANATEXCURSOR" val="2584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4863"/>
  <p:tag name="ORIGINALWIDTH" val="178.477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&#10; \nabla^{\CH} $&#10;&#10;&#10;&#10;\end{document}"/>
  <p:tag name="IGUANATEXSIZE" val="4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78.140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 \iota: \Gamma(\CV) \hookrightarrow \Gamma(\CH)   $&#10;&#10;&#10;&#10;\end{document}"/>
  <p:tag name="IGUANATEXSIZE" val="40"/>
  <p:tag name="IGUANATEXCURSOR" val="2555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4833"/>
  <p:tag name="ORIGINALWIDTH" val="631.421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&#10;\Omega^1({\rm End}(\CV) ) $&#10;&#10;&#10;&#10;\end{document}"/>
  <p:tag name="IGUANATEXSIZE" val="4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62.9921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x $&#10;&#10;&#10;&#10;\end{document}"/>
  <p:tag name="IGUANATEXSIZE" val="40"/>
  <p:tag name="IGUANATEXCURSOR" val="2537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4863"/>
  <p:tag name="ORIGINALWIDTH" val="953.130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\nabla^B := P \circ \nabla^{\CH} \circ \iota   $&#10;&#10;&#10;&#10;\end{document}"/>
  <p:tag name="IGUANATEXSIZE" val="40"/>
  <p:tag name="IGUANATEXCURSOR" val="2545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338"/>
  <p:tag name="ORIGINALWIDTH" val="1178.85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 P(x) = \Theta(E_{\rm gap} - H_x) $&#10;&#10;&#10;&#10;\end{document}"/>
  <p:tag name="IGUANATEXSIZE" val="40"/>
  <p:tag name="IGUANATEXCURSOR" val="2571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338"/>
  <p:tag name="ORIGINALWIDTH" val="1204.3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&#10; E_{\rm gap} \notin \cup_{x\in X} {\rm Spec}(H_x)$&#10;&#10;&#10;&#10;\end{document}"/>
  <p:tag name="IGUANATEXSIZE" val="4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4863"/>
  <p:tag name="ORIGINALWIDTH" val="178.477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&#10; \nabla^{\CH} $&#10;&#10;&#10;&#10;\end{document}"/>
  <p:tag name="IGUANATEXSIZE" val="4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368"/>
  <p:tag name="ORIGINALWIDTH" val="685.414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CH = X \times \CH_0 $&#10;&#10;&#10;&#10;\end{document}"/>
  <p:tag name="IGUANATEXSIZE" val="40"/>
  <p:tag name="IGUANATEXCURSOR" val="2555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.7304"/>
  <p:tag name="ORIGINALWIDTH" val="1257.59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nabla^{\CH} \psi(x) = dx^\mu &#10;\frac{\p}{\p x^\mu} \psi(x) $&#10;&#10;&#10;&#10;\end{document}"/>
  <p:tag name="IGUANATEXSIZE" val="40"/>
  <p:tag name="IGUANATEXCURSOR" val="2555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3.4795"/>
  <p:tag name="ORIGINALWIDTH" val="1016.87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vec A^{\rm Berry} = \langle \psi \vert&#10;\vec \nabla_{\vec R} \vert \psi \rangle $&#10;&#10;&#10;&#10;\end{document}"/>
  <p:tag name="IGUANATEXSIZE" val="40"/>
  <p:tag name="IGUANATEXCURSOR" val="2542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.2339"/>
  <p:tag name="ORIGINALWIDTH" val="1223.84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 L^\vee \subset \CK \cong (\IR^n)^\vee \cong \IR^n $&#10;&#10;&#10;&#10;\end{document}"/>
  <p:tag name="IGUANATEXSIZE" val="40"/>
  <p:tag name="IGUANATEXCURSOR" val="2587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.2339"/>
  <p:tag name="ORIGINALWIDTH" val="631.421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&#10; T^\vee = \CK/L^\vee $&#10;&#10;&#10;&#10;\end{document}"/>
  <p:tag name="IGUANATEXSIZE" val="4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69.478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&#10; \bar k \in  $&#10;&#10;&#10;&#10;\end{document}"/>
  <p:tag name="IGUANATEXSIZE" val="40"/>
  <p:tag name="IGUANATEXCURSOR" val="2549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5.24181"/>
  <p:tag name="ORIGINALWIDTH" val="125.234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hookrightarrow $&#10;&#10;&#10;&#10;\end{document}"/>
  <p:tag name="IGUANATEXSIZE" val="40"/>
  <p:tag name="IGUANATEXCURSOR" val="2550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331"/>
  <p:tag name="ORIGINALWIDTH" val="849.643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&#10; \chi_{\bar k}(R) = e^{2\pi \I  k \cdot R }&#10; $&#10;&#10;&#10;&#10;\end{document}"/>
  <p:tag name="IGUANATEXSIZE" val="40"/>
  <p:tag name="IGUANATEXCURSOR" val="2579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98874"/>
  <p:tag name="ORIGINALWIDTH" val="323.209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&#10; R\in L&#10; $&#10;&#10;&#10;&#10;\end{document}"/>
  <p:tag name="IGUANATEXSIZE" val="4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98835"/>
  <p:tag name="ORIGINALWIDTH" val="405.699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C\subset \IA^n $&#10;&#10;&#10;&#10;\end{document}"/>
  <p:tag name="IGUANATEXSIZE" val="40"/>
  <p:tag name="IGUANATEXCURSOR" val="2536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331"/>
  <p:tag name="ORIGINALWIDTH" val="2055.49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\CH_{\bar k} := \{ \psi_{\bar k} \vert&#10;\psi_{\bar k}(x+R) = e^{2\pi \I k \cdot R }&#10; \psi_{\bar k}(x) \} $&#10;&#10;&#10;&#10;\end{document}"/>
  <p:tag name="IGUANATEXSIZE" val="40"/>
  <p:tag name="IGUANATEXCURSOR" val="2620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393.700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L\subset \IR^n $&#10;&#10;&#10;&#10;\end{document}"/>
  <p:tag name="IGUANATEXSIZE" val="4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309"/>
  <p:tag name="ORIGINALWIDTH" val="1565.05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psi_{n,\bar k}(x+R) = e^{2\pi \I &#10; k \cdot R} \psi_{n,\bar k}(x) $&#10;&#10;&#10;&#10;\end{document}"/>
  <p:tag name="IGUANATEXSIZE" val="40"/>
  <p:tag name="IGUANATEXCURSOR" val="2580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440.94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\forall \bar k \in T^\vee $&#10;&#10;&#10;&#10;\end{document}"/>
  <p:tag name="IGUANATEXSIZE" val="40"/>
  <p:tag name="IGUANATEXCURSOR" val="2544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9824"/>
  <p:tag name="ORIGINALWIDTH" val="340.457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{ \psi_{n,\bar k}  \} $&#10;&#10;&#10;&#10;\end{document}"/>
  <p:tag name="IGUANATEXSIZE" val="4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311.96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n\in \IN  $&#10;&#10;&#10;&#10;\end{document}"/>
  <p:tag name="IGUANATEXSIZE" val="40"/>
  <p:tag name="IGUANATEXCURSOR" val="2543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354"/>
  <p:tag name="ORIGINALWIDTH" val="152.230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\CH_{\bar k} $&#10;&#10;&#10;&#10;\end{document}"/>
  <p:tag name="IGUANATEXSIZE" val="40"/>
  <p:tag name="IGUANATEXCURSOR" val="2549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4315"/>
  <p:tag name="ORIGINALWIDTH" val="68.241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pi $&#10;&#10;&#10;&#10;\end{document}"/>
  <p:tag name="IGUANATEXSIZE" val="4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4863"/>
  <p:tag name="ORIGINALWIDTH" val="306.711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&#10; \nabla^{\CH,x_0} $&#10;&#10;&#10;&#10;\end{document}"/>
  <p:tag name="IGUANATEXSIZE" val="40"/>
  <p:tag name="IGUANATEXCURSOR" val="2553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9846"/>
  <p:tag name="ORIGINALWIDTH" val="1047.61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\nabla^{\CH,x_0} - \nabla^{\CH,x_0'}  = \alpha $&#10;&#10;&#10;&#10;\end{document}"/>
  <p:tag name="IGUANATEXSIZE" val="40"/>
  <p:tag name="IGUANATEXCURSOR" val="2567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9843"/>
  <p:tag name="ORIGINALWIDTH" val="1476.56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\alpha = &#10;2\pi \I ~ dk \cdot ( x_0 - x_0' )\otimes &#10;\textbf{\rm 1}_{\CH} $&#10;&#10;&#10;&#10;\end{document}"/>
  <p:tag name="IGUANATEXSIZE" val="40"/>
  <p:tag name="IGUANATEXCURSOR" val="2608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9846"/>
  <p:tag name="ORIGINALWIDTH" val="1036.3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&#10;\nabla^{B,x_0} - \nabla^{B,x_0'}  = \alpha $&#10;&#10;&#10;&#10;\end{document}"/>
  <p:tag name="IGUANATEXSIZE" val="4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9843"/>
  <p:tag name="ORIGINALWIDTH" val="1476.56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&#10;\alpha = &#10;2\pi \I ~ dk \cdot ( x_0 - x_0' )\otimes &#10;\textbf{\rm 1}_{\CF} $&#10;&#10;&#10;&#10;\end{document}"/>
  <p:tag name="IGUANATEXSIZE" val="4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313"/>
  <p:tag name="ORIGINALWIDTH" val="1185.60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ineGreen} &#10;F(\nabla^{B,x_0}) = F(\nabla^{B,x_0'}) $&#10;&#10;&#10;&#10;\end{document}"/>
  <p:tag name="IGUANATEXSIZE" val="35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338"/>
  <p:tag name="ORIGINALWIDTH" val="1559.05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 \CF_{\bar k } = &#10;\Theta(E_f - H_{\bar k}) \cdot \CH_{\bar k}\subset &#10;\CH_{\bar k} $&#10;&#10;&#10;&#10;\end{document}"/>
  <p:tag name="IGUANATEXSIZE" val="40"/>
  <p:tag name="IGUANATEXCURSOR" val="2579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7.7278"/>
  <p:tag name="ORIGINALWIDTH" val="2701.91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langle K, P/e \rangle = &#10;\int_{T_K^\perp}  &#10;{\rm Im} \log \det {\rm Hol}(\nabla^{B,x_0}, &#10;\gamma_K )  \mod 2 \pi $&#10;&#10;&#10;&#10;\end{document}"/>
  <p:tag name="IGUANATEXSIZE" val="30"/>
  <p:tag name="IGUANATEXCURSOR" val="2589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1246.34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\CL_{\rm eff}^{\rm Maxwell} &#10;\supset \int_{\IR^4} \alpha^{ij} E_i B_j $&#10;&#10;&#10;&#10;\end{document}"/>
  <p:tag name="IGUANATEXSIZE" val="30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4811"/>
  <p:tag name="ORIGINALWIDTH" val="1667.79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theta(x_0) = \frac{1}{3} &#10;\alpha^i_{~i} = \int_{T^\vee} CS(\nabla^{B,x_0}) &#10; 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53.730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CH_x $&#10;&#10;&#10;&#10;\end{document}"/>
  <p:tag name="IGUANATEXSIZE" val="40"/>
  <p:tag name="IGUANATEXCURSOR" val="2540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309"/>
  <p:tag name="ORIGINALWIDTH" val="2624.67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CS(\nabla + \alpha) - CS(\nabla) &#10;= {\rm Tr}( 2\alpha F + \alpha D_A \alpha  &#10; + \frac{2}{3} \alpha^3 )$&#10;&#10;&#10;&#10;\end{document}"/>
  <p:tag name="IGUANATEXSIZE" val="30"/>
  <p:tag name="IGUANATEXCURSOR" val="2640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9843"/>
  <p:tag name="ORIGINALWIDTH" val="1657.29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theta(x_0) - \theta(x_0') = 2\pi&#10; \vec c \cdot (x_0 - x_0')&#10;$&#10;&#10;&#10;&#10;\end{document}"/>
  <p:tag name="IGUANATEXSIZE" val="40"/>
  <p:tag name="IGUANATEXCURSOR" val="2595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4811"/>
  <p:tag name="ORIGINALWIDTH" val="2158.9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CL_{\rm eff}^{\rm Maxwell} &#10;\supset \frac{1}{4\pi} \int_{\IR^4} \langle \vec c, d\vec x\rangle &#10;\wedge CS(A^{\rm Maxwell}) $&#10;&#10;&#10;&#10;\end{document}"/>
  <p:tag name="IGUANATEXSIZE" val="40"/>
  <p:tag name="IGUANATEXCURSOR" val="2588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1079.11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&#10;\vec c := \int_{T^\vee} c_1(\CF) \in &#10;L^\vee  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66.7416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&#10;\vec c  &#10;$&#10;&#10;&#10;&#10;\end{document}"/>
  <p:tag name="IGUANATEXSIZE" val="40"/>
  <p:tag name="IGUANATEXCURSOR" val="2544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48819"/>
  <p:tag name="ORIGINALWIDTH" val="920.13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BR: \CS \times \CO \to \CP 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78.7401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CS&#10;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89.9887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\CO&#10;$&#10;&#10;&#10;&#10;\end{document}"/>
  <p:tag name="IGUANATEXSIZE" val="30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385"/>
  <p:tag name="ORIGINALWIDTH" val="89.2388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CP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77.690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BR({\color{Red} {\rm s}}, &#10;{\color{Sepia} {\rm O} } )  $&#10;&#10;&#10;&#10;\end{document}"/>
  <p:tag name="IGUANATEXSIZE" val="4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59.242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downarrow $&#10;&#10;&#10;&#10;\end{document}"/>
  <p:tag name="IGUANATEXSIZE" val="40"/>
  <p:tag name="IGUANATEXCURSOR" val="2545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27.409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0 \leq \wp(m) \leq 1&#10;$&#10;&#10;&#10;&#10;\end{document}"/>
  <p:tag name="IGUANATEXSIZE" val="30"/>
  <p:tag name="IGUANATEXCURSOR" val="2545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63.929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m \in \fM(\IR)&#10;$&#10;&#10;&#10;&#10;\end{document}"/>
  <p:tag name="IGUANATEXSIZE" val="30"/>
  <p:tag name="IGUANATEXCURSOR" val="2550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74.390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m = [r_1, r_2] \subset \IR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20.697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([r_{1}, r_{2}])  $&#10;&#10;&#10;&#10;\end{document}"/>
  <p:tag name="IGUANATEXSIZE" val="4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89.9887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\CO&#10;$&#10;&#10;&#10;&#10;\end{document}"/>
  <p:tag name="IGUANATEXSIZE" val="30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78.7401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CS&#10;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85.939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BR({\color{Red} \rho} ,{\color{Sepia} T}&#10;)&#10;$&#10;&#10;&#10;&#10;\end{document}"/>
  <p:tag name="IGUANATEXSIZE" val="30"/>
  <p:tag name="IGUANATEXCURSOR" val="2578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63.929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m \in \fM(\IR)&#10;$&#10;&#10;&#10;&#10;\end{document}"/>
  <p:tag name="IGUANATEXSIZE" val="30"/>
  <p:tag name="IGUANATEXCURSOR" val="2550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5.24181"/>
  <p:tag name="ORIGINALWIDTH" val="110.986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rightarrow &#10;$&#10;&#10;&#10;&#10;\end{document}"/>
  <p:tag name="IGUANATEXSIZE" val="30"/>
  <p:tag name="IGUANATEXCURSOR" val="2548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347.956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P_T(m)&#10;$&#10;&#10;&#10;&#10;\end{document}"/>
  <p:tag name="IGUANATEXSIZE" val="30"/>
  <p:tag name="IGUANATEXCURSOR" val="2542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48859"/>
  <p:tag name="ORIGINALWIDTH" val="97.487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CH&#10;$&#10;&#10;&#10;&#10;\end{document}"/>
  <p:tag name="IGUANATEXSIZE" val="30"/>
  <p:tag name="IGUANATEXCURSOR" val="2530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334"/>
  <p:tag name="ORIGINALWIDTH" val="678.665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T = \sum_{\lambda} \lambda P_\lambda&#10;$&#10;&#10;&#10;&#10;\end{document}"/>
  <p:tag name="IGUANATEXSIZE" val="30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.4814"/>
  <p:tag name="ORIGINALWIDTH" val="1463.06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P_T([r_1,r_2]) = &#10;\sum_{r_1 \leq \lambda \leq r_2}  P_\lambda&#10;$&#10;&#10;&#10;&#10;\end{document}"/>
  <p:tag name="IGUANATEXSIZE" val="30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63.929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m \in \fM(\IR)&#10;$&#10;&#10;&#10;&#10;\end{document}"/>
  <p:tag name="IGUANATEXSIZE" val="30"/>
  <p:tag name="IGUANATEXCURSOR" val="2550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79.6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=  {\rm Tr}_{\CH} \left(&#10;{\color{Red} \rho} {\color{Sepia} P_T}(m) \right)&#10;$&#10;&#10;&#10;&#10;\end{document}"/>
  <p:tag name="IGUANATEXSIZE" val="30"/>
  <p:tag name="IGUANATEXCURSOR" val="2610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82.227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(m) &#10;$&#10;&#10;&#10;&#10;\end{document}"/>
  <p:tag name="IGUANATEXSIZE" val="30"/>
  <p:tag name="IGUANATEXCURSOR" val="2536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48819"/>
  <p:tag name="ORIGINALWIDTH" val="1184.85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BR: \CS \times \CO \times X \to \CP &#10;$&#10;&#10;&#10;&#10;\end{document}"/>
  <p:tag name="IGUANATEXSIZE" val="30"/>
  <p:tag name="IGUANATEXCURSOR" val="2564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920.88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BR({\color{Red} \rho},&#10;{\color{Sepia} T},x) = \wp_x&#10;$&#10;&#10;&#10;&#10;\end{document}"/>
  <p:tag name="IGUANATEXSIZE" val="40"/>
  <p:tag name="IGUANATEXCURSOR" val="2576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2212.22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ineGreen} m \in \fM(\IR) \mapsto \wp_x(m):= &#10;{\rm Tr}_{\CH_x}( \rho_x P_{T_x}(m))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48859"/>
  <p:tag name="ORIGINALWIDTH" val="97.487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CH&#10;$&#10;&#10;&#10;&#10;\end{document}"/>
  <p:tag name="IGUANATEXSIZE" val="30"/>
  <p:tag name="IGUANATEXCURSOR" val="2530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4315"/>
  <p:tag name="ORIGINALWIDTH" val="68.241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pi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17044</TotalTime>
  <Words>1712</Words>
  <Application>Microsoft Office PowerPoint</Application>
  <PresentationFormat>On-screen Show (4:3)</PresentationFormat>
  <Paragraphs>225</Paragraphs>
  <Slides>45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Algerian</vt:lpstr>
      <vt:lpstr>Arial</vt:lpstr>
      <vt:lpstr>Calibri</vt:lpstr>
      <vt:lpstr>Cambria Math</vt:lpstr>
      <vt:lpstr>Freestyle Script</vt:lpstr>
      <vt:lpstr>Office Theme</vt:lpstr>
      <vt:lpstr>Comments On Continuous Families  Of Quantum Systems</vt:lpstr>
      <vt:lpstr>Soviet-American Workshop On String Theory, Princeton, October 1989</vt:lpstr>
      <vt:lpstr>PowerPoint Presentation</vt:lpstr>
      <vt:lpstr>PowerPoint Presentation</vt:lpstr>
      <vt:lpstr>PowerPoint Presentation</vt:lpstr>
      <vt:lpstr>PowerPoint Presentation</vt:lpstr>
      <vt:lpstr>A Comment On Berry Connections</vt:lpstr>
      <vt:lpstr>Philosophy</vt:lpstr>
      <vt:lpstr>A Little Subtlety</vt:lpstr>
      <vt:lpstr>PowerPoint Presentation</vt:lpstr>
      <vt:lpstr>Affine Space</vt:lpstr>
      <vt:lpstr>Non-symmorphic crystals</vt:lpstr>
      <vt:lpstr>Hilbert Bundles</vt:lpstr>
      <vt:lpstr>Sections Of A Hilbert Bundle</vt:lpstr>
      <vt:lpstr>Projected Bundles</vt:lpstr>
      <vt:lpstr>Projected Connection </vt:lpstr>
      <vt:lpstr>Berry Connection </vt:lpstr>
      <vt:lpstr>PowerPoint Presentation</vt:lpstr>
      <vt:lpstr>Hilbert Bundle Over Brillouin Torus</vt:lpstr>
      <vt:lpstr>Trivializations Of H </vt:lpstr>
      <vt:lpstr>A Family Of Connections on H </vt:lpstr>
      <vt:lpstr>Berry Connections For Insulators</vt:lpstr>
      <vt:lpstr>PowerPoint Presentation</vt:lpstr>
      <vt:lpstr>Dependence Of Axion Angle On x0</vt:lpstr>
      <vt:lpstr>Part III </vt:lpstr>
      <vt:lpstr> Quantum Systems</vt:lpstr>
      <vt:lpstr>Standard Dirac-von Neumann Axioms</vt:lpstr>
      <vt:lpstr>Continuous Families Of Quantum Systems</vt:lpstr>
      <vt:lpstr>Noncommutative Families ? </vt:lpstr>
      <vt:lpstr>PowerPoint Presentation</vt:lpstr>
      <vt:lpstr>C* Algebras</vt:lpstr>
      <vt:lpstr>Gelfand’s Theorem</vt:lpstr>
      <vt:lpstr>Noncommutative Geometry</vt:lpstr>
      <vt:lpstr>Noncommutative Control Parameters</vt:lpstr>
      <vt:lpstr>Noncommutative Hilbert Bundles</vt:lpstr>
      <vt:lpstr>Quantum Mechanics With Noncommutative Amplitudes </vt:lpstr>
      <vt:lpstr>Example 1: Hilbert Bundle Over A Commutative Manifold</vt:lpstr>
      <vt:lpstr>Example 2: Hilbert Bundle Over A Fuzzy Point</vt:lpstr>
      <vt:lpstr>Observables In QMNA</vt:lpstr>
      <vt:lpstr>C* Algebra States</vt:lpstr>
      <vt:lpstr>QMNA States</vt:lpstr>
      <vt:lpstr>QMNA Born Rule </vt:lpstr>
      <vt:lpstr>Family Of Quantum Systems  Over A Fuzzy Point</vt:lpstr>
      <vt:lpstr>Quantum Information Theory &amp; Noncommutative Geometry</vt:lpstr>
      <vt:lpstr>Three Conclusions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gmoore</cp:lastModifiedBy>
  <cp:revision>1025</cp:revision>
  <cp:lastPrinted>2016-08-04T19:13:08Z</cp:lastPrinted>
  <dcterms:created xsi:type="dcterms:W3CDTF">2012-12-09T22:45:15Z</dcterms:created>
  <dcterms:modified xsi:type="dcterms:W3CDTF">2016-08-08T12:17:45Z</dcterms:modified>
</cp:coreProperties>
</file>