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6"/>
  </p:notesMasterIdLst>
  <p:sldIdLst>
    <p:sldId id="258" r:id="rId2"/>
    <p:sldId id="304" r:id="rId3"/>
    <p:sldId id="305" r:id="rId4"/>
    <p:sldId id="306" r:id="rId5"/>
    <p:sldId id="313" r:id="rId6"/>
    <p:sldId id="329" r:id="rId7"/>
    <p:sldId id="307" r:id="rId8"/>
    <p:sldId id="325" r:id="rId9"/>
    <p:sldId id="308" r:id="rId10"/>
    <p:sldId id="326" r:id="rId11"/>
    <p:sldId id="327" r:id="rId12"/>
    <p:sldId id="309" r:id="rId13"/>
    <p:sldId id="315" r:id="rId14"/>
    <p:sldId id="314" r:id="rId15"/>
    <p:sldId id="330" r:id="rId16"/>
    <p:sldId id="320" r:id="rId17"/>
    <p:sldId id="344" r:id="rId18"/>
    <p:sldId id="317" r:id="rId19"/>
    <p:sldId id="331" r:id="rId20"/>
    <p:sldId id="332" r:id="rId21"/>
    <p:sldId id="337" r:id="rId22"/>
    <p:sldId id="346" r:id="rId23"/>
    <p:sldId id="339" r:id="rId24"/>
    <p:sldId id="340" r:id="rId25"/>
    <p:sldId id="318" r:id="rId26"/>
    <p:sldId id="345" r:id="rId27"/>
    <p:sldId id="321" r:id="rId28"/>
    <p:sldId id="323" r:id="rId29"/>
    <p:sldId id="336" r:id="rId30"/>
    <p:sldId id="328" r:id="rId31"/>
    <p:sldId id="324" r:id="rId32"/>
    <p:sldId id="341" r:id="rId33"/>
    <p:sldId id="322" r:id="rId34"/>
    <p:sldId id="302" r:id="rId35"/>
  </p:sldIdLst>
  <p:sldSz cx="9144000" cy="6858000" type="screen4x3"/>
  <p:notesSz cx="7315200" cy="96012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33CC"/>
    <a:srgbClr val="16355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503" autoAdjust="0"/>
    <p:restoredTop sz="93851" autoAdjust="0"/>
  </p:normalViewPr>
  <p:slideViewPr>
    <p:cSldViewPr>
      <p:cViewPr varScale="1">
        <p:scale>
          <a:sx n="66" d="100"/>
          <a:sy n="66" d="100"/>
        </p:scale>
        <p:origin x="1210" y="62"/>
      </p:cViewPr>
      <p:guideLst>
        <p:guide orient="horz" pos="216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00" d="100"/>
        <a:sy n="100" d="100"/>
      </p:scale>
      <p:origin x="0" y="-9658"/>
    </p:cViewPr>
  </p:sorterViewPr>
  <p:notesViewPr>
    <p:cSldViewPr>
      <p:cViewPr varScale="1">
        <p:scale>
          <a:sx n="48" d="100"/>
          <a:sy n="48" d="100"/>
        </p:scale>
        <p:origin x="2698" y="62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3170238" cy="481013"/>
          </a:xfrm>
          <a:prstGeom prst="rect">
            <a:avLst/>
          </a:prstGeom>
        </p:spPr>
        <p:txBody>
          <a:bodyPr vert="horz" lIns="91427" tIns="45714" rIns="91427" bIns="45714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375" y="1"/>
            <a:ext cx="3170238" cy="481013"/>
          </a:xfrm>
          <a:prstGeom prst="rect">
            <a:avLst/>
          </a:prstGeom>
        </p:spPr>
        <p:txBody>
          <a:bodyPr vert="horz" lIns="91427" tIns="45714" rIns="91427" bIns="45714" rtlCol="0"/>
          <a:lstStyle>
            <a:lvl1pPr algn="r">
              <a:defRPr sz="1200"/>
            </a:lvl1pPr>
          </a:lstStyle>
          <a:p>
            <a:fld id="{91192433-76AE-4237-9053-A01AE7C3AD64}" type="datetimeFigureOut">
              <a:rPr lang="en-US" smtClean="0"/>
              <a:t>2/25/2016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497013" y="1200150"/>
            <a:ext cx="4321175" cy="32400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27" tIns="45714" rIns="91427" bIns="45714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839" y="4621213"/>
            <a:ext cx="5851525" cy="3779837"/>
          </a:xfrm>
          <a:prstGeom prst="rect">
            <a:avLst/>
          </a:prstGeom>
        </p:spPr>
        <p:txBody>
          <a:bodyPr vert="horz" lIns="91427" tIns="45714" rIns="91427" bIns="45714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9120188"/>
            <a:ext cx="3170238" cy="481012"/>
          </a:xfrm>
          <a:prstGeom prst="rect">
            <a:avLst/>
          </a:prstGeom>
        </p:spPr>
        <p:txBody>
          <a:bodyPr vert="horz" lIns="91427" tIns="45714" rIns="91427" bIns="45714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375" y="9120188"/>
            <a:ext cx="3170238" cy="481012"/>
          </a:xfrm>
          <a:prstGeom prst="rect">
            <a:avLst/>
          </a:prstGeom>
        </p:spPr>
        <p:txBody>
          <a:bodyPr vert="horz" lIns="91427" tIns="45714" rIns="91427" bIns="45714" rtlCol="0" anchor="b"/>
          <a:lstStyle>
            <a:lvl1pPr algn="r">
              <a:defRPr sz="1200"/>
            </a:lvl1pPr>
          </a:lstStyle>
          <a:p>
            <a:fld id="{D542D17E-4B7A-4E9E-969E-28F0C03233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225536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It</a:t>
            </a:r>
            <a:r>
              <a:rPr lang="en-US" baseline="0" dirty="0" smtClean="0"/>
              <a:t> is a great pleasure to be speaking here in honor of Dave. I’ve always admired Dave for many reasons. One of those reasons is that he is able to be in a momentum eigenstate and yet get lots of science done. This is something I am totally unable to do. </a:t>
            </a:r>
          </a:p>
          <a:p>
            <a:r>
              <a:rPr lang="en-US" baseline="0" dirty="0" smtClean="0"/>
              <a:t>Of course, being in a momentum eigenstate his </a:t>
            </a:r>
            <a:r>
              <a:rPr lang="en-US" baseline="0" dirty="0" err="1" smtClean="0"/>
              <a:t>wavefunction</a:t>
            </a:r>
            <a:r>
              <a:rPr lang="en-US" baseline="0" dirty="0" smtClean="0"/>
              <a:t> is spread over the whole globe, and that must be why he has had such a global influence in Physical Mathematics. </a:t>
            </a:r>
          </a:p>
          <a:p>
            <a:endParaRPr lang="en-US" baseline="0" dirty="0" smtClean="0"/>
          </a:p>
          <a:p>
            <a:r>
              <a:rPr lang="en-US" baseline="0" dirty="0" smtClean="0"/>
              <a:t>Now, I have the dubious distinction of being the only speaker today that has NOT written a paper with Dave. But we HAVE worked on a few projects together, usually bearing some relation to the algebra of BPS states. So, today although I unfortunately won’t be directly talking about one of those projects, I will be discussing a project that is not totally unrelated. </a:t>
            </a:r>
          </a:p>
          <a:p>
            <a:r>
              <a:rPr lang="en-US" baseline="0" dirty="0" smtClean="0"/>
              <a:t>And we will see that Dave’s work definitely had an important input into what I’ll describe.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42D17E-4B7A-4E9E-969E-28F0C0323397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863364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42D17E-4B7A-4E9E-969E-28F0C0323397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458804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 smtClean="0"/>
              <a:t>at which point I opened my big mouth and</a:t>
            </a:r>
          </a:p>
          <a:p>
            <a:r>
              <a:rPr lang="en-US" b="1" dirty="0" smtClean="0"/>
              <a:t>pointed out that 231 is the dimension of an</a:t>
            </a:r>
          </a:p>
          <a:p>
            <a:r>
              <a:rPr lang="en-US" b="1" dirty="0" smtClean="0"/>
              <a:t>irreducible representation of M24 --</a:t>
            </a:r>
          </a:p>
          <a:p>
            <a:endParaRPr lang="en-US" b="1" dirty="0" smtClean="0"/>
          </a:p>
          <a:p>
            <a:r>
              <a:rPr lang="en-US" b="1" dirty="0" smtClean="0"/>
              <a:t>at which point Dave interjected ``Looks like Moonshine to me.''</a:t>
            </a:r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42D17E-4B7A-4E9E-969E-28F0C0323397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936376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D4A76F-98B3-4362-97F8-5A6F509EB33C}" type="datetimeFigureOut">
              <a:rPr lang="en-US" smtClean="0"/>
              <a:t>2/25/2016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9D29B0-BEC8-4D3C-8B11-487DD25536D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D4A76F-98B3-4362-97F8-5A6F509EB33C}" type="datetimeFigureOut">
              <a:rPr lang="en-US" smtClean="0"/>
              <a:t>2/25/2016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9D29B0-BEC8-4D3C-8B11-487DD25536D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D4A76F-98B3-4362-97F8-5A6F509EB33C}" type="datetimeFigureOut">
              <a:rPr lang="en-US" smtClean="0"/>
              <a:t>2/25/2016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9D29B0-BEC8-4D3C-8B11-487DD25536D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D4A76F-98B3-4362-97F8-5A6F509EB33C}" type="datetimeFigureOut">
              <a:rPr lang="en-US" smtClean="0"/>
              <a:t>2/25/2016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9D29B0-BEC8-4D3C-8B11-487DD25536D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D4A76F-98B3-4362-97F8-5A6F509EB33C}" type="datetimeFigureOut">
              <a:rPr lang="en-US" smtClean="0"/>
              <a:t>2/25/2016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9D29B0-BEC8-4D3C-8B11-487DD25536D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D4A76F-98B3-4362-97F8-5A6F509EB33C}" type="datetimeFigureOut">
              <a:rPr lang="en-US" smtClean="0"/>
              <a:t>2/25/2016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9D29B0-BEC8-4D3C-8B11-487DD25536D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D4A76F-98B3-4362-97F8-5A6F509EB33C}" type="datetimeFigureOut">
              <a:rPr lang="en-US" smtClean="0"/>
              <a:t>2/25/2016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9D29B0-BEC8-4D3C-8B11-487DD25536D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D4A76F-98B3-4362-97F8-5A6F509EB33C}" type="datetimeFigureOut">
              <a:rPr lang="en-US" smtClean="0"/>
              <a:t>2/25/2016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9D29B0-BEC8-4D3C-8B11-487DD25536D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D4A76F-98B3-4362-97F8-5A6F509EB33C}" type="datetimeFigureOut">
              <a:rPr lang="en-US" smtClean="0"/>
              <a:t>2/25/2016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9D29B0-BEC8-4D3C-8B11-487DD25536D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D4A76F-98B3-4362-97F8-5A6F509EB33C}" type="datetimeFigureOut">
              <a:rPr lang="en-US" smtClean="0"/>
              <a:t>2/25/2016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9D29B0-BEC8-4D3C-8B11-487DD25536D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D4A76F-98B3-4362-97F8-5A6F509EB33C}" type="datetimeFigureOut">
              <a:rPr lang="en-US" smtClean="0"/>
              <a:t>2/25/2016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9D29B0-BEC8-4D3C-8B11-487DD25536D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9D4A76F-98B3-4362-97F8-5A6F509EB33C}" type="datetimeFigureOut">
              <a:rPr lang="en-US" smtClean="0"/>
              <a:t>2/25/2016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D9D29B0-BEC8-4D3C-8B11-487DD25536DB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tags" Target="../tags/tag26.xml"/><Relationship Id="rId13" Type="http://schemas.openxmlformats.org/officeDocument/2006/relationships/image" Target="../media/image23.png"/><Relationship Id="rId3" Type="http://schemas.openxmlformats.org/officeDocument/2006/relationships/tags" Target="../tags/tag21.xml"/><Relationship Id="rId7" Type="http://schemas.openxmlformats.org/officeDocument/2006/relationships/tags" Target="../tags/tag25.xml"/><Relationship Id="rId12" Type="http://schemas.openxmlformats.org/officeDocument/2006/relationships/image" Target="../media/image22.png"/><Relationship Id="rId17" Type="http://schemas.openxmlformats.org/officeDocument/2006/relationships/image" Target="../media/image27.png"/><Relationship Id="rId2" Type="http://schemas.openxmlformats.org/officeDocument/2006/relationships/tags" Target="../tags/tag20.xml"/><Relationship Id="rId16" Type="http://schemas.openxmlformats.org/officeDocument/2006/relationships/image" Target="../media/image26.png"/><Relationship Id="rId1" Type="http://schemas.openxmlformats.org/officeDocument/2006/relationships/tags" Target="../tags/tag19.xml"/><Relationship Id="rId6" Type="http://schemas.openxmlformats.org/officeDocument/2006/relationships/tags" Target="../tags/tag24.xml"/><Relationship Id="rId11" Type="http://schemas.openxmlformats.org/officeDocument/2006/relationships/image" Target="../media/image21.png"/><Relationship Id="rId5" Type="http://schemas.openxmlformats.org/officeDocument/2006/relationships/tags" Target="../tags/tag23.xml"/><Relationship Id="rId15" Type="http://schemas.openxmlformats.org/officeDocument/2006/relationships/image" Target="../media/image25.png"/><Relationship Id="rId10" Type="http://schemas.openxmlformats.org/officeDocument/2006/relationships/image" Target="../media/image20.png"/><Relationship Id="rId4" Type="http://schemas.openxmlformats.org/officeDocument/2006/relationships/tags" Target="../tags/tag22.xml"/><Relationship Id="rId9" Type="http://schemas.openxmlformats.org/officeDocument/2006/relationships/slideLayout" Target="../slideLayouts/slideLayout6.xml"/><Relationship Id="rId14" Type="http://schemas.openxmlformats.org/officeDocument/2006/relationships/image" Target="../media/image24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emf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emf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emf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2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emf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28.xml"/><Relationship Id="rId4" Type="http://schemas.openxmlformats.org/officeDocument/2006/relationships/image" Target="../media/image32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png"/><Relationship Id="rId3" Type="http://schemas.openxmlformats.org/officeDocument/2006/relationships/tags" Target="../tags/tag31.xml"/><Relationship Id="rId7" Type="http://schemas.openxmlformats.org/officeDocument/2006/relationships/image" Target="../media/image33.png"/><Relationship Id="rId2" Type="http://schemas.openxmlformats.org/officeDocument/2006/relationships/tags" Target="../tags/tag30.xml"/><Relationship Id="rId1" Type="http://schemas.openxmlformats.org/officeDocument/2006/relationships/tags" Target="../tags/tag29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37.png"/><Relationship Id="rId5" Type="http://schemas.openxmlformats.org/officeDocument/2006/relationships/tags" Target="../tags/tag33.xml"/><Relationship Id="rId10" Type="http://schemas.openxmlformats.org/officeDocument/2006/relationships/image" Target="../media/image36.png"/><Relationship Id="rId4" Type="http://schemas.openxmlformats.org/officeDocument/2006/relationships/tags" Target="../tags/tag32.xml"/><Relationship Id="rId9" Type="http://schemas.openxmlformats.org/officeDocument/2006/relationships/image" Target="../media/image35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emf"/><Relationship Id="rId13" Type="http://schemas.openxmlformats.org/officeDocument/2006/relationships/image" Target="../media/image43.png"/><Relationship Id="rId3" Type="http://schemas.openxmlformats.org/officeDocument/2006/relationships/tags" Target="../tags/tag36.xml"/><Relationship Id="rId7" Type="http://schemas.openxmlformats.org/officeDocument/2006/relationships/slideLayout" Target="../slideLayouts/slideLayout6.xml"/><Relationship Id="rId12" Type="http://schemas.openxmlformats.org/officeDocument/2006/relationships/image" Target="../media/image42.png"/><Relationship Id="rId2" Type="http://schemas.openxmlformats.org/officeDocument/2006/relationships/tags" Target="../tags/tag35.xml"/><Relationship Id="rId1" Type="http://schemas.openxmlformats.org/officeDocument/2006/relationships/tags" Target="../tags/tag34.xml"/><Relationship Id="rId6" Type="http://schemas.openxmlformats.org/officeDocument/2006/relationships/tags" Target="../tags/tag39.xml"/><Relationship Id="rId11" Type="http://schemas.openxmlformats.org/officeDocument/2006/relationships/image" Target="../media/image41.png"/><Relationship Id="rId5" Type="http://schemas.openxmlformats.org/officeDocument/2006/relationships/tags" Target="../tags/tag38.xml"/><Relationship Id="rId10" Type="http://schemas.openxmlformats.org/officeDocument/2006/relationships/image" Target="../media/image40.png"/><Relationship Id="rId4" Type="http://schemas.openxmlformats.org/officeDocument/2006/relationships/tags" Target="../tags/tag37.xml"/><Relationship Id="rId9" Type="http://schemas.openxmlformats.org/officeDocument/2006/relationships/image" Target="../media/image39.png"/><Relationship Id="rId14" Type="http://schemas.openxmlformats.org/officeDocument/2006/relationships/image" Target="../media/image44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tags" Target="../tags/tag47.xml"/><Relationship Id="rId13" Type="http://schemas.openxmlformats.org/officeDocument/2006/relationships/image" Target="../media/image45.png"/><Relationship Id="rId18" Type="http://schemas.openxmlformats.org/officeDocument/2006/relationships/image" Target="../media/image47.png"/><Relationship Id="rId3" Type="http://schemas.openxmlformats.org/officeDocument/2006/relationships/tags" Target="../tags/tag42.xml"/><Relationship Id="rId21" Type="http://schemas.openxmlformats.org/officeDocument/2006/relationships/image" Target="../media/image50.png"/><Relationship Id="rId7" Type="http://schemas.openxmlformats.org/officeDocument/2006/relationships/tags" Target="../tags/tag46.xml"/><Relationship Id="rId12" Type="http://schemas.openxmlformats.org/officeDocument/2006/relationships/slideLayout" Target="../slideLayouts/slideLayout6.xml"/><Relationship Id="rId17" Type="http://schemas.openxmlformats.org/officeDocument/2006/relationships/image" Target="../media/image46.png"/><Relationship Id="rId2" Type="http://schemas.openxmlformats.org/officeDocument/2006/relationships/tags" Target="../tags/tag41.xml"/><Relationship Id="rId16" Type="http://schemas.openxmlformats.org/officeDocument/2006/relationships/image" Target="../media/image42.png"/><Relationship Id="rId20" Type="http://schemas.openxmlformats.org/officeDocument/2006/relationships/image" Target="../media/image49.png"/><Relationship Id="rId1" Type="http://schemas.openxmlformats.org/officeDocument/2006/relationships/tags" Target="../tags/tag40.xml"/><Relationship Id="rId6" Type="http://schemas.openxmlformats.org/officeDocument/2006/relationships/tags" Target="../tags/tag45.xml"/><Relationship Id="rId11" Type="http://schemas.openxmlformats.org/officeDocument/2006/relationships/tags" Target="../tags/tag50.xml"/><Relationship Id="rId5" Type="http://schemas.openxmlformats.org/officeDocument/2006/relationships/tags" Target="../tags/tag44.xml"/><Relationship Id="rId15" Type="http://schemas.openxmlformats.org/officeDocument/2006/relationships/image" Target="../media/image44.png"/><Relationship Id="rId23" Type="http://schemas.openxmlformats.org/officeDocument/2006/relationships/image" Target="../media/image52.png"/><Relationship Id="rId10" Type="http://schemas.openxmlformats.org/officeDocument/2006/relationships/tags" Target="../tags/tag49.xml"/><Relationship Id="rId19" Type="http://schemas.openxmlformats.org/officeDocument/2006/relationships/image" Target="../media/image48.png"/><Relationship Id="rId4" Type="http://schemas.openxmlformats.org/officeDocument/2006/relationships/tags" Target="../tags/tag43.xml"/><Relationship Id="rId9" Type="http://schemas.openxmlformats.org/officeDocument/2006/relationships/tags" Target="../tags/tag48.xml"/><Relationship Id="rId14" Type="http://schemas.openxmlformats.org/officeDocument/2006/relationships/image" Target="../media/image43.png"/><Relationship Id="rId22" Type="http://schemas.openxmlformats.org/officeDocument/2006/relationships/image" Target="../media/image51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5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tags" Target="../tags/tag53.xml"/><Relationship Id="rId1" Type="http://schemas.openxmlformats.org/officeDocument/2006/relationships/tags" Target="../tags/tag52.xml"/><Relationship Id="rId5" Type="http://schemas.openxmlformats.org/officeDocument/2006/relationships/image" Target="../media/image55.png"/><Relationship Id="rId4" Type="http://schemas.openxmlformats.org/officeDocument/2006/relationships/image" Target="../media/image54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image" Target="../media/image56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9.png"/><Relationship Id="rId3" Type="http://schemas.openxmlformats.org/officeDocument/2006/relationships/tags" Target="../tags/tag56.xml"/><Relationship Id="rId7" Type="http://schemas.openxmlformats.org/officeDocument/2006/relationships/image" Target="../media/image58.png"/><Relationship Id="rId2" Type="http://schemas.openxmlformats.org/officeDocument/2006/relationships/tags" Target="../tags/tag55.xml"/><Relationship Id="rId1" Type="http://schemas.openxmlformats.org/officeDocument/2006/relationships/tags" Target="../tags/tag54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62.png"/><Relationship Id="rId5" Type="http://schemas.openxmlformats.org/officeDocument/2006/relationships/tags" Target="../tags/tag58.xml"/><Relationship Id="rId10" Type="http://schemas.openxmlformats.org/officeDocument/2006/relationships/image" Target="../media/image61.png"/><Relationship Id="rId4" Type="http://schemas.openxmlformats.org/officeDocument/2006/relationships/tags" Target="../tags/tag57.xml"/><Relationship Id="rId9" Type="http://schemas.openxmlformats.org/officeDocument/2006/relationships/image" Target="../media/image60.pn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emf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66.png"/><Relationship Id="rId3" Type="http://schemas.openxmlformats.org/officeDocument/2006/relationships/tags" Target="../tags/tag61.xml"/><Relationship Id="rId7" Type="http://schemas.openxmlformats.org/officeDocument/2006/relationships/image" Target="../media/image65.png"/><Relationship Id="rId2" Type="http://schemas.openxmlformats.org/officeDocument/2006/relationships/tags" Target="../tags/tag60.xml"/><Relationship Id="rId1" Type="http://schemas.openxmlformats.org/officeDocument/2006/relationships/tags" Target="../tags/tag59.xml"/><Relationship Id="rId6" Type="http://schemas.openxmlformats.org/officeDocument/2006/relationships/image" Target="../media/image64.png"/><Relationship Id="rId5" Type="http://schemas.openxmlformats.org/officeDocument/2006/relationships/slideLayout" Target="../slideLayouts/slideLayout6.xml"/><Relationship Id="rId4" Type="http://schemas.openxmlformats.org/officeDocument/2006/relationships/tags" Target="../tags/tag62.xml"/><Relationship Id="rId9" Type="http://schemas.openxmlformats.org/officeDocument/2006/relationships/image" Target="../media/image67.pn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8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tags" Target="../tags/tag65.xml"/><Relationship Id="rId7" Type="http://schemas.openxmlformats.org/officeDocument/2006/relationships/image" Target="../media/image71.png"/><Relationship Id="rId2" Type="http://schemas.openxmlformats.org/officeDocument/2006/relationships/tags" Target="../tags/tag64.xml"/><Relationship Id="rId1" Type="http://schemas.openxmlformats.org/officeDocument/2006/relationships/tags" Target="../tags/tag63.xml"/><Relationship Id="rId6" Type="http://schemas.openxmlformats.org/officeDocument/2006/relationships/image" Target="../media/image70.png"/><Relationship Id="rId5" Type="http://schemas.openxmlformats.org/officeDocument/2006/relationships/image" Target="../media/image69.png"/><Relationship Id="rId4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tags" Target="../tags/tag67.xml"/><Relationship Id="rId1" Type="http://schemas.openxmlformats.org/officeDocument/2006/relationships/tags" Target="../tags/tag66.xml"/><Relationship Id="rId5" Type="http://schemas.openxmlformats.org/officeDocument/2006/relationships/image" Target="../media/image73.png"/><Relationship Id="rId4" Type="http://schemas.openxmlformats.org/officeDocument/2006/relationships/image" Target="../media/image72.png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4.em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75.png"/><Relationship Id="rId3" Type="http://schemas.openxmlformats.org/officeDocument/2006/relationships/tags" Target="../tags/tag70.xml"/><Relationship Id="rId7" Type="http://schemas.openxmlformats.org/officeDocument/2006/relationships/slideLayout" Target="../slideLayouts/slideLayout6.xml"/><Relationship Id="rId12" Type="http://schemas.openxmlformats.org/officeDocument/2006/relationships/image" Target="../media/image79.png"/><Relationship Id="rId2" Type="http://schemas.openxmlformats.org/officeDocument/2006/relationships/tags" Target="../tags/tag69.xml"/><Relationship Id="rId1" Type="http://schemas.openxmlformats.org/officeDocument/2006/relationships/tags" Target="../tags/tag68.xml"/><Relationship Id="rId6" Type="http://schemas.openxmlformats.org/officeDocument/2006/relationships/tags" Target="../tags/tag73.xml"/><Relationship Id="rId11" Type="http://schemas.openxmlformats.org/officeDocument/2006/relationships/image" Target="../media/image78.png"/><Relationship Id="rId5" Type="http://schemas.openxmlformats.org/officeDocument/2006/relationships/tags" Target="../tags/tag72.xml"/><Relationship Id="rId10" Type="http://schemas.openxmlformats.org/officeDocument/2006/relationships/image" Target="../media/image77.png"/><Relationship Id="rId4" Type="http://schemas.openxmlformats.org/officeDocument/2006/relationships/tags" Target="../tags/tag71.xml"/><Relationship Id="rId9" Type="http://schemas.openxmlformats.org/officeDocument/2006/relationships/image" Target="../media/image76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tags" Target="../tags/tag75.xml"/><Relationship Id="rId1" Type="http://schemas.openxmlformats.org/officeDocument/2006/relationships/tags" Target="../tags/tag74.xml"/><Relationship Id="rId6" Type="http://schemas.openxmlformats.org/officeDocument/2006/relationships/image" Target="../media/image82.png"/><Relationship Id="rId5" Type="http://schemas.openxmlformats.org/officeDocument/2006/relationships/image" Target="../media/image81.png"/><Relationship Id="rId4" Type="http://schemas.openxmlformats.org/officeDocument/2006/relationships/image" Target="../media/image80.emf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3.png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76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87.png"/><Relationship Id="rId2" Type="http://schemas.openxmlformats.org/officeDocument/2006/relationships/tags" Target="../tags/tag78.xml"/><Relationship Id="rId1" Type="http://schemas.openxmlformats.org/officeDocument/2006/relationships/tags" Target="../tags/tag77.xml"/><Relationship Id="rId6" Type="http://schemas.openxmlformats.org/officeDocument/2006/relationships/image" Target="../media/image86.png"/><Relationship Id="rId5" Type="http://schemas.openxmlformats.org/officeDocument/2006/relationships/image" Target="../media/image85.jpeg"/><Relationship Id="rId4" Type="http://schemas.openxmlformats.org/officeDocument/2006/relationships/image" Target="../media/image8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1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tags" Target="../tags/tag4.xml"/><Relationship Id="rId7" Type="http://schemas.openxmlformats.org/officeDocument/2006/relationships/image" Target="../media/image4.png"/><Relationship Id="rId2" Type="http://schemas.openxmlformats.org/officeDocument/2006/relationships/tags" Target="../tags/tag3.xml"/><Relationship Id="rId1" Type="http://schemas.openxmlformats.org/officeDocument/2006/relationships/tags" Target="../tags/tag2.xml"/><Relationship Id="rId6" Type="http://schemas.openxmlformats.org/officeDocument/2006/relationships/image" Target="../media/image3.png"/><Relationship Id="rId5" Type="http://schemas.openxmlformats.org/officeDocument/2006/relationships/slideLayout" Target="../slideLayouts/slideLayout6.xml"/><Relationship Id="rId4" Type="http://schemas.openxmlformats.org/officeDocument/2006/relationships/tags" Target="../tags/tag5.xml"/><Relationship Id="rId9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tags" Target="../tags/tag8.xml"/><Relationship Id="rId7" Type="http://schemas.openxmlformats.org/officeDocument/2006/relationships/image" Target="../media/image8.png"/><Relationship Id="rId2" Type="http://schemas.openxmlformats.org/officeDocument/2006/relationships/tags" Target="../tags/tag7.xml"/><Relationship Id="rId1" Type="http://schemas.openxmlformats.org/officeDocument/2006/relationships/tags" Target="../tags/tag6.xml"/><Relationship Id="rId6" Type="http://schemas.openxmlformats.org/officeDocument/2006/relationships/image" Target="../media/image7.png"/><Relationship Id="rId5" Type="http://schemas.openxmlformats.org/officeDocument/2006/relationships/slideLayout" Target="../slideLayouts/slideLayout6.xml"/><Relationship Id="rId4" Type="http://schemas.openxmlformats.org/officeDocument/2006/relationships/tags" Target="../tags/tag9.xml"/><Relationship Id="rId9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tags" Target="../tags/tag12.xml"/><Relationship Id="rId7" Type="http://schemas.openxmlformats.org/officeDocument/2006/relationships/image" Target="../media/image13.png"/><Relationship Id="rId2" Type="http://schemas.openxmlformats.org/officeDocument/2006/relationships/tags" Target="../tags/tag11.xml"/><Relationship Id="rId1" Type="http://schemas.openxmlformats.org/officeDocument/2006/relationships/tags" Target="../tags/tag10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13" Type="http://schemas.openxmlformats.org/officeDocument/2006/relationships/image" Target="../media/image19.png"/><Relationship Id="rId3" Type="http://schemas.openxmlformats.org/officeDocument/2006/relationships/tags" Target="../tags/tag15.xml"/><Relationship Id="rId7" Type="http://schemas.openxmlformats.org/officeDocument/2006/relationships/slideLayout" Target="../slideLayouts/slideLayout6.xml"/><Relationship Id="rId12" Type="http://schemas.openxmlformats.org/officeDocument/2006/relationships/image" Target="../media/image18.png"/><Relationship Id="rId2" Type="http://schemas.openxmlformats.org/officeDocument/2006/relationships/tags" Target="../tags/tag14.xml"/><Relationship Id="rId1" Type="http://schemas.openxmlformats.org/officeDocument/2006/relationships/tags" Target="../tags/tag13.xml"/><Relationship Id="rId6" Type="http://schemas.openxmlformats.org/officeDocument/2006/relationships/tags" Target="../tags/tag18.xml"/><Relationship Id="rId11" Type="http://schemas.openxmlformats.org/officeDocument/2006/relationships/image" Target="../media/image17.png"/><Relationship Id="rId5" Type="http://schemas.openxmlformats.org/officeDocument/2006/relationships/tags" Target="../tags/tag17.xml"/><Relationship Id="rId10" Type="http://schemas.openxmlformats.org/officeDocument/2006/relationships/image" Target="../media/image16.png"/><Relationship Id="rId4" Type="http://schemas.openxmlformats.org/officeDocument/2006/relationships/tags" Target="../tags/tag16.xml"/><Relationship Id="rId9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295400"/>
            <a:ext cx="8229600" cy="1143000"/>
          </a:xfrm>
        </p:spPr>
        <p:txBody>
          <a:bodyPr>
            <a:noAutofit/>
          </a:bodyPr>
          <a:lstStyle/>
          <a:p>
            <a:r>
              <a:rPr lang="en-US" sz="6600" dirty="0" smtClean="0"/>
              <a:t>Desperately Seeking Moonshine</a:t>
            </a:r>
            <a:endParaRPr lang="en-US" sz="6600" dirty="0"/>
          </a:p>
        </p:txBody>
      </p:sp>
      <p:sp>
        <p:nvSpPr>
          <p:cNvPr id="3" name="TextBox 2"/>
          <p:cNvSpPr txBox="1"/>
          <p:nvPr/>
        </p:nvSpPr>
        <p:spPr>
          <a:xfrm>
            <a:off x="2590800" y="3276600"/>
            <a:ext cx="67056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solidFill>
                  <a:srgbClr val="0070C0"/>
                </a:solidFill>
              </a:rPr>
              <a:t>Gregory Moore</a:t>
            </a:r>
            <a:endParaRPr lang="en-US" sz="4400" dirty="0">
              <a:solidFill>
                <a:srgbClr val="0070C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524000" y="4343400"/>
            <a:ext cx="67056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solidFill>
                  <a:srgbClr val="C00000"/>
                </a:solidFill>
              </a:rPr>
              <a:t>a project with Jeff Harvey</a:t>
            </a:r>
            <a:endParaRPr lang="en-US" sz="4400" dirty="0">
              <a:solidFill>
                <a:srgbClr val="C0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914400" y="5715000"/>
            <a:ext cx="78486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err="1" smtClean="0">
                <a:solidFill>
                  <a:srgbClr val="00B050"/>
                </a:solidFill>
              </a:rPr>
              <a:t>DaveDay</a:t>
            </a:r>
            <a:r>
              <a:rPr lang="en-US" sz="4400" dirty="0" smtClean="0">
                <a:solidFill>
                  <a:srgbClr val="00B050"/>
                </a:solidFill>
              </a:rPr>
              <a:t>, Caltech, Feb. 25, 2016</a:t>
            </a:r>
            <a:endParaRPr lang="en-US" sz="4400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06966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433"/>
            <a:ext cx="8229600" cy="1143000"/>
          </a:xfrm>
        </p:spPr>
        <p:txBody>
          <a:bodyPr/>
          <a:lstStyle/>
          <a:p>
            <a:r>
              <a:rPr lang="en-US" dirty="0" smtClean="0"/>
              <a:t>Easy Proof</a:t>
            </a:r>
            <a:endParaRPr lang="en-US" dirty="0"/>
          </a:p>
        </p:txBody>
      </p:sp>
      <p:pic>
        <p:nvPicPr>
          <p:cNvPr id="17" name="Picture 16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1" y="2819400"/>
            <a:ext cx="3613785" cy="500062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3400" y="2971800"/>
            <a:ext cx="296704" cy="243364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600" y="3810000"/>
            <a:ext cx="7090410" cy="579120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838200" y="914400"/>
            <a:ext cx="9144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FF0000"/>
                </a:solidFill>
              </a:rPr>
              <a:t>Does not use the </a:t>
            </a:r>
            <a:r>
              <a:rPr lang="en-US" sz="3200" dirty="0" err="1" smtClean="0">
                <a:solidFill>
                  <a:srgbClr val="FF0000"/>
                </a:solidFill>
              </a:rPr>
              <a:t>Nikulin</a:t>
            </a:r>
            <a:r>
              <a:rPr lang="en-US" sz="3200" dirty="0" smtClean="0">
                <a:solidFill>
                  <a:srgbClr val="FF0000"/>
                </a:solidFill>
              </a:rPr>
              <a:t> embedding theorem.</a:t>
            </a:r>
            <a:endParaRPr lang="en-US" sz="3200" dirty="0">
              <a:solidFill>
                <a:srgbClr val="FF0000"/>
              </a:solidFill>
            </a:endParaRPr>
          </a:p>
        </p:txBody>
      </p:sp>
      <p:pic>
        <p:nvPicPr>
          <p:cNvPr id="13" name="Picture 12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3600" y="4876800"/>
            <a:ext cx="3992880" cy="51054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5867400"/>
            <a:ext cx="3663315" cy="38290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4400" y="5943600"/>
            <a:ext cx="1348740" cy="30289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1800" y="5943601"/>
            <a:ext cx="1337310" cy="302895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1600200" y="1524000"/>
            <a:ext cx="9144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7030A0"/>
                </a:solidFill>
              </a:rPr>
              <a:t>Uses standard ideas of lattice theory. </a:t>
            </a:r>
            <a:endParaRPr lang="en-US" sz="3200" dirty="0">
              <a:solidFill>
                <a:srgbClr val="7030A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990600" y="2057400"/>
            <a:ext cx="914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C00000"/>
                </a:solidFill>
              </a:rPr>
              <a:t>See book of Miranda and Morrison for these ideas. </a:t>
            </a:r>
            <a:endParaRPr lang="en-US" sz="2800" dirty="0">
              <a:solidFill>
                <a:srgbClr val="C00000"/>
              </a:solidFill>
            </a:endParaRPr>
          </a:p>
        </p:txBody>
      </p:sp>
      <p:pic>
        <p:nvPicPr>
          <p:cNvPr id="9" name="Picture 8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3000" y="2819400"/>
            <a:ext cx="3640455" cy="5067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40250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1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/>
              <a:t>CSS Compactifications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609600" y="990600"/>
            <a:ext cx="92202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</a:rPr>
              <a:t>This construction defines points of moduli space with </a:t>
            </a:r>
          </a:p>
          <a:p>
            <a:r>
              <a:rPr lang="en-US" sz="2800" dirty="0" smtClean="0">
                <a:solidFill>
                  <a:srgbClr val="FF0000"/>
                </a:solidFill>
              </a:rPr>
              <a:t>                   </a:t>
            </a:r>
            <a:r>
              <a:rPr lang="en-US" sz="2800" b="1" u="sng" dirty="0" smtClean="0">
                <a:solidFill>
                  <a:srgbClr val="FF0000"/>
                </a:solidFill>
              </a:rPr>
              <a:t>C</a:t>
            </a:r>
            <a:r>
              <a:rPr lang="en-US" sz="2800" dirty="0" smtClean="0">
                <a:solidFill>
                  <a:srgbClr val="FF0000"/>
                </a:solidFill>
              </a:rPr>
              <a:t>onway </a:t>
            </a:r>
            <a:r>
              <a:rPr lang="en-US" sz="2800" b="1" u="sng" dirty="0" smtClean="0">
                <a:solidFill>
                  <a:srgbClr val="FF0000"/>
                </a:solidFill>
              </a:rPr>
              <a:t>S</a:t>
            </a:r>
            <a:r>
              <a:rPr lang="en-US" sz="2800" dirty="0" smtClean="0">
                <a:solidFill>
                  <a:srgbClr val="FF0000"/>
                </a:solidFill>
              </a:rPr>
              <a:t>ubgroup </a:t>
            </a:r>
            <a:r>
              <a:rPr lang="en-US" sz="2800" b="1" u="sng" dirty="0" smtClean="0">
                <a:solidFill>
                  <a:srgbClr val="FF0000"/>
                </a:solidFill>
              </a:rPr>
              <a:t>S</a:t>
            </a:r>
            <a:r>
              <a:rPr lang="en-US" sz="2800" dirty="0" smtClean="0">
                <a:solidFill>
                  <a:srgbClr val="FF0000"/>
                </a:solidFill>
              </a:rPr>
              <a:t>ymmetry: </a:t>
            </a:r>
          </a:p>
          <a:p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smtClean="0">
                <a:solidFill>
                  <a:srgbClr val="FF0000"/>
                </a:solidFill>
              </a:rPr>
              <a:t>                  call these CSS compactifications. 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600200" y="2438400"/>
            <a:ext cx="7239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0033CC"/>
                </a:solidFill>
              </a:rPr>
              <a:t>What crystal symmetries can you get? </a:t>
            </a:r>
            <a:endParaRPr lang="en-US" sz="2800" dirty="0">
              <a:solidFill>
                <a:srgbClr val="0033CC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219200" y="3048000"/>
            <a:ext cx="83820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C00000"/>
                </a:solidFill>
              </a:rPr>
              <a:t>In general, a </a:t>
            </a:r>
            <a:r>
              <a:rPr lang="en-US" sz="2800" dirty="0" err="1" smtClean="0">
                <a:solidFill>
                  <a:srgbClr val="C00000"/>
                </a:solidFill>
              </a:rPr>
              <a:t>sublattice</a:t>
            </a:r>
            <a:r>
              <a:rPr lang="en-US" sz="2800" dirty="0" smtClean="0">
                <a:solidFill>
                  <a:srgbClr val="C00000"/>
                </a:solidFill>
              </a:rPr>
              <a:t> preserves none of the </a:t>
            </a:r>
          </a:p>
          <a:p>
            <a:r>
              <a:rPr lang="en-US" sz="2800" dirty="0" smtClean="0">
                <a:solidFill>
                  <a:srgbClr val="C00000"/>
                </a:solidFill>
              </a:rPr>
              <a:t>crystal symmetries of the ambient lattice. </a:t>
            </a:r>
            <a:endParaRPr lang="en-US" sz="2800" dirty="0">
              <a:solidFill>
                <a:srgbClr val="C0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57200" y="4191000"/>
            <a:ext cx="7772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7030A0"/>
                </a:solidFill>
              </a:rPr>
              <a:t>Consider, e.g., the lattice generated by (</a:t>
            </a:r>
            <a:r>
              <a:rPr lang="en-US" sz="2400" dirty="0" err="1" smtClean="0">
                <a:solidFill>
                  <a:srgbClr val="7030A0"/>
                </a:solidFill>
              </a:rPr>
              <a:t>p,q</a:t>
            </a:r>
            <a:r>
              <a:rPr lang="en-US" sz="2400" dirty="0" smtClean="0">
                <a:solidFill>
                  <a:srgbClr val="7030A0"/>
                </a:solidFill>
              </a:rPr>
              <a:t>) in the square lattice in the plane. </a:t>
            </a:r>
            <a:endParaRPr lang="en-US" sz="2400" dirty="0">
              <a:solidFill>
                <a:srgbClr val="7030A0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81400" y="5029200"/>
            <a:ext cx="2540000" cy="1946160"/>
          </a:xfrm>
          <a:prstGeom prst="rect">
            <a:avLst/>
          </a:prstGeom>
        </p:spPr>
      </p:pic>
      <p:cxnSp>
        <p:nvCxnSpPr>
          <p:cNvPr id="9" name="Straight Arrow Connector 8"/>
          <p:cNvCxnSpPr/>
          <p:nvPr/>
        </p:nvCxnSpPr>
        <p:spPr>
          <a:xfrm flipV="1">
            <a:off x="4191000" y="5486400"/>
            <a:ext cx="1676400" cy="1066800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Oval 7"/>
          <p:cNvSpPr/>
          <p:nvPr/>
        </p:nvSpPr>
        <p:spPr>
          <a:xfrm>
            <a:off x="4191000" y="6477000"/>
            <a:ext cx="152400" cy="1524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1" name="Straight Arrow Connector 10"/>
          <p:cNvCxnSpPr/>
          <p:nvPr/>
        </p:nvCxnSpPr>
        <p:spPr>
          <a:xfrm flipV="1">
            <a:off x="4267200" y="5943600"/>
            <a:ext cx="0" cy="609600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856652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  <p:bldP spid="8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Fixed </a:t>
            </a:r>
            <a:r>
              <a:rPr lang="en-US" dirty="0" err="1" smtClean="0"/>
              <a:t>Sublattices</a:t>
            </a:r>
            <a:r>
              <a:rPr lang="en-US" dirty="0" smtClean="0"/>
              <a:t> Of The Leech Lattice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0" y="1371600"/>
            <a:ext cx="91440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0033CC"/>
                </a:solidFill>
              </a:rPr>
              <a:t>The culmination of a long line of work is the classification by </a:t>
            </a:r>
            <a:r>
              <a:rPr lang="en-US" sz="2800" dirty="0" err="1" smtClean="0">
                <a:solidFill>
                  <a:srgbClr val="0033CC"/>
                </a:solidFill>
              </a:rPr>
              <a:t>Hohn</a:t>
            </a:r>
            <a:r>
              <a:rPr lang="en-US" sz="2800" dirty="0" smtClean="0">
                <a:solidFill>
                  <a:srgbClr val="0033CC"/>
                </a:solidFill>
              </a:rPr>
              <a:t> and Mason of the 290 isomorphism classes of fixed-point </a:t>
            </a:r>
            <a:r>
              <a:rPr lang="en-US" sz="2800" dirty="0" err="1" smtClean="0">
                <a:solidFill>
                  <a:srgbClr val="0033CC"/>
                </a:solidFill>
              </a:rPr>
              <a:t>sublattices</a:t>
            </a:r>
            <a:r>
              <a:rPr lang="en-US" sz="2800" dirty="0" smtClean="0">
                <a:solidFill>
                  <a:srgbClr val="0033CC"/>
                </a:solidFill>
              </a:rPr>
              <a:t> of </a:t>
            </a:r>
            <a:r>
              <a:rPr lang="en-US" sz="2800" dirty="0" smtClean="0">
                <a:solidFill>
                  <a:srgbClr val="0033CC"/>
                </a:solidFill>
                <a:sym typeface="Mathematica1" panose="05000502060100000001" pitchFamily="2" charset="2"/>
              </a:rPr>
              <a:t></a:t>
            </a:r>
            <a:r>
              <a:rPr lang="en-US" sz="2800" dirty="0" smtClean="0">
                <a:solidFill>
                  <a:srgbClr val="0033CC"/>
                </a:solidFill>
              </a:rPr>
              <a:t> </a:t>
            </a:r>
            <a:endParaRPr lang="en-US" sz="2800" dirty="0">
              <a:solidFill>
                <a:srgbClr val="0033CC"/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800" y="3429000"/>
            <a:ext cx="8305800" cy="17381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60184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36653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Symmetries Of D4-D2-D0 </a:t>
            </a:r>
            <a:r>
              <a:rPr lang="en-US" dirty="0" err="1" smtClean="0"/>
              <a:t>Boundstates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800" y="1066800"/>
            <a:ext cx="8450312" cy="160020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0" y="5029200"/>
            <a:ext cx="91440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0033CC"/>
                </a:solidFill>
              </a:rPr>
              <a:t>These discrete groups will be </a:t>
            </a:r>
            <a:r>
              <a:rPr lang="en-US" sz="3200" dirty="0" err="1" smtClean="0">
                <a:solidFill>
                  <a:srgbClr val="0033CC"/>
                </a:solidFill>
              </a:rPr>
              <a:t>automorphisms</a:t>
            </a:r>
            <a:r>
              <a:rPr lang="en-US" sz="3200" dirty="0" smtClean="0">
                <a:solidFill>
                  <a:srgbClr val="0033CC"/>
                </a:solidFill>
              </a:rPr>
              <a:t> of the algebra of BPS states at the CSS points. </a:t>
            </a:r>
            <a:endParaRPr lang="en-US" sz="3200" dirty="0">
              <a:solidFill>
                <a:srgbClr val="0033CC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0" y="3124200"/>
            <a:ext cx="91440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FF0000"/>
                </a:solidFill>
              </a:rPr>
              <a:t>Therefore the space of D4D2D0 BPS states on K3 will naturally be a representation  of the subgroups of Co</a:t>
            </a:r>
            <a:r>
              <a:rPr lang="en-US" sz="3200" baseline="-25000" dirty="0" smtClean="0">
                <a:solidFill>
                  <a:srgbClr val="FF0000"/>
                </a:solidFill>
              </a:rPr>
              <a:t>0</a:t>
            </a:r>
            <a:r>
              <a:rPr lang="en-US" sz="3200" dirty="0" smtClean="0">
                <a:solidFill>
                  <a:srgbClr val="FF0000"/>
                </a:solidFill>
              </a:rPr>
              <a:t> that preserve </a:t>
            </a:r>
            <a:r>
              <a:rPr lang="en-US" sz="3200" dirty="0" err="1" smtClean="0">
                <a:solidFill>
                  <a:srgbClr val="FF0000"/>
                </a:solidFill>
              </a:rPr>
              <a:t>sublattices</a:t>
            </a:r>
            <a:r>
              <a:rPr lang="en-US" sz="3200" dirty="0" smtClean="0">
                <a:solidFill>
                  <a:srgbClr val="FF0000"/>
                </a:solidFill>
              </a:rPr>
              <a:t> of rank 4. </a:t>
            </a:r>
            <a:endParaRPr lang="en-US" sz="32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69629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7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8681"/>
            <a:ext cx="8229600" cy="1143000"/>
          </a:xfrm>
        </p:spPr>
        <p:txBody>
          <a:bodyPr/>
          <a:lstStyle/>
          <a:p>
            <a:r>
              <a:rPr lang="en-US" dirty="0" smtClean="0"/>
              <a:t>Symmetries Of Derived Category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22185" y="4114800"/>
            <a:ext cx="91440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0033CC"/>
                </a:solidFill>
              </a:rPr>
              <a:t>Interpreted by </a:t>
            </a:r>
            <a:r>
              <a:rPr lang="en-US" sz="2800" dirty="0" err="1" smtClean="0">
                <a:solidFill>
                  <a:srgbClr val="0033CC"/>
                </a:solidFill>
              </a:rPr>
              <a:t>Huybrechts</a:t>
            </a:r>
            <a:r>
              <a:rPr lang="en-US" sz="2800" dirty="0" smtClean="0">
                <a:solidFill>
                  <a:srgbClr val="0033CC"/>
                </a:solidFill>
              </a:rPr>
              <a:t> in terms of the bounded derived category of K3 surfaces  </a:t>
            </a:r>
            <a:endParaRPr lang="en-US" sz="2800" dirty="0">
              <a:solidFill>
                <a:srgbClr val="0033CC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0" y="2514600"/>
            <a:ext cx="9144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7030A0"/>
                </a:solidFill>
              </a:rPr>
              <a:t>Remark:  GHV generalize the arguments in Kondo’s paper proving Mukai’s theorem that the </a:t>
            </a:r>
            <a:r>
              <a:rPr lang="en-US" sz="2400" dirty="0" err="1" smtClean="0">
                <a:solidFill>
                  <a:srgbClr val="7030A0"/>
                </a:solidFill>
              </a:rPr>
              <a:t>symplectic</a:t>
            </a:r>
            <a:r>
              <a:rPr lang="en-US" sz="2400" dirty="0" smtClean="0">
                <a:solidFill>
                  <a:srgbClr val="7030A0"/>
                </a:solidFill>
              </a:rPr>
              <a:t> </a:t>
            </a:r>
            <a:r>
              <a:rPr lang="en-US" sz="2400" dirty="0" err="1" smtClean="0">
                <a:solidFill>
                  <a:srgbClr val="7030A0"/>
                </a:solidFill>
              </a:rPr>
              <a:t>automorphisms</a:t>
            </a:r>
            <a:r>
              <a:rPr lang="en-US" sz="2400" dirty="0" smtClean="0">
                <a:solidFill>
                  <a:srgbClr val="7030A0"/>
                </a:solidFill>
              </a:rPr>
              <a:t> of K3 are subgroups of M23 with at least 5 orbits on </a:t>
            </a:r>
            <a:r>
              <a:rPr lang="en-US" sz="2400" dirty="0" smtClean="0">
                <a:solidFill>
                  <a:srgbClr val="7030A0"/>
                </a:solidFill>
                <a:sym typeface="Mathematica1" panose="05000502060100000001" pitchFamily="2" charset="2"/>
              </a:rPr>
              <a:t></a:t>
            </a:r>
            <a:endParaRPr lang="en-US" sz="2400" dirty="0" smtClean="0">
              <a:solidFill>
                <a:srgbClr val="7030A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0" y="1066800"/>
            <a:ext cx="9144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</a:rPr>
              <a:t>Theorem [</a:t>
            </a:r>
            <a:r>
              <a:rPr lang="en-US" sz="2400" dirty="0" err="1" smtClean="0">
                <a:solidFill>
                  <a:srgbClr val="FF0000"/>
                </a:solidFill>
              </a:rPr>
              <a:t>Gaberdiel-Hohenegger-Volpato</a:t>
            </a:r>
            <a:r>
              <a:rPr lang="en-US" sz="2400" dirty="0" smtClean="0">
                <a:solidFill>
                  <a:srgbClr val="FF0000"/>
                </a:solidFill>
              </a:rPr>
              <a:t>]: If G </a:t>
            </a:r>
            <a:r>
              <a:rPr lang="en-US" sz="2400" dirty="0" smtClean="0">
                <a:solidFill>
                  <a:srgbClr val="FF0000"/>
                </a:solidFill>
                <a:sym typeface="Mathematica1" panose="05000502060100000001" pitchFamily="2" charset="2"/>
              </a:rPr>
              <a:t> </a:t>
            </a:r>
            <a:r>
              <a:rPr lang="en-US" sz="2400" dirty="0" smtClean="0">
                <a:solidFill>
                  <a:srgbClr val="FF0000"/>
                </a:solidFill>
                <a:ea typeface="Mathematica7Mono" panose="00000400000000000000" pitchFamily="2" charset="0"/>
              </a:rPr>
              <a:t>O</a:t>
            </a:r>
            <a:r>
              <a:rPr lang="en-US" sz="2400" baseline="-25000" dirty="0" smtClean="0">
                <a:solidFill>
                  <a:srgbClr val="FF0000"/>
                </a:solidFill>
                <a:latin typeface="Mathematica7Mono" panose="00000400000000000000" pitchFamily="2" charset="0"/>
                <a:ea typeface="Mathematica7Mono" panose="00000400000000000000" pitchFamily="2" charset="0"/>
              </a:rPr>
              <a:t>Z</a:t>
            </a:r>
            <a:r>
              <a:rPr lang="en-US" sz="2400" dirty="0" smtClean="0">
                <a:solidFill>
                  <a:srgbClr val="FF0000"/>
                </a:solidFill>
                <a:ea typeface="Mathematica7Mono" panose="00000400000000000000" pitchFamily="2" charset="0"/>
              </a:rPr>
              <a:t>(20;4</a:t>
            </a:r>
            <a:r>
              <a:rPr lang="en-US" sz="2400" dirty="0" smtClean="0">
                <a:solidFill>
                  <a:srgbClr val="FF0000"/>
                </a:solidFill>
              </a:rPr>
              <a:t>) fixes a positive 4-plane in </a:t>
            </a:r>
            <a:r>
              <a:rPr lang="en-US" sz="2400" dirty="0" smtClean="0">
                <a:solidFill>
                  <a:srgbClr val="FF0000"/>
                </a:solidFill>
                <a:latin typeface="Mathematica7Mono" panose="00000400000000000000" pitchFamily="2" charset="0"/>
                <a:ea typeface="Mathematica7Mono" panose="00000400000000000000" pitchFamily="2" charset="0"/>
              </a:rPr>
              <a:t>R</a:t>
            </a:r>
            <a:r>
              <a:rPr lang="en-US" sz="2400" baseline="30000" dirty="0" smtClean="0">
                <a:solidFill>
                  <a:srgbClr val="FF0000"/>
                </a:solidFill>
              </a:rPr>
              <a:t>20,4</a:t>
            </a:r>
            <a:r>
              <a:rPr lang="en-US" sz="2400" dirty="0" smtClean="0">
                <a:solidFill>
                  <a:srgbClr val="FF0000"/>
                </a:solidFill>
              </a:rPr>
              <a:t> then G is a subgroup of Co</a:t>
            </a:r>
            <a:r>
              <a:rPr lang="en-US" sz="2400" baseline="-25000" dirty="0" smtClean="0">
                <a:solidFill>
                  <a:srgbClr val="FF0000"/>
                </a:solidFill>
              </a:rPr>
              <a:t>0</a:t>
            </a:r>
            <a:r>
              <a:rPr lang="en-US" sz="2400" dirty="0" smtClean="0">
                <a:solidFill>
                  <a:srgbClr val="FF0000"/>
                </a:solidFill>
              </a:rPr>
              <a:t> fixing a </a:t>
            </a:r>
            <a:r>
              <a:rPr lang="en-US" sz="2400" dirty="0" err="1" smtClean="0">
                <a:solidFill>
                  <a:srgbClr val="FF0000"/>
                </a:solidFill>
              </a:rPr>
              <a:t>sublattice</a:t>
            </a:r>
            <a:r>
              <a:rPr lang="en-US" sz="2400" dirty="0" smtClean="0">
                <a:solidFill>
                  <a:srgbClr val="FF0000"/>
                </a:solidFill>
              </a:rPr>
              <a:t> with 4 </a:t>
            </a:r>
            <a:r>
              <a:rPr lang="en-US" sz="2400" dirty="0" smtClean="0">
                <a:solidFill>
                  <a:srgbClr val="FF0000"/>
                </a:solidFill>
                <a:sym typeface="Mathematica1" panose="05000502060100000001" pitchFamily="2" charset="2"/>
              </a:rPr>
              <a:t></a:t>
            </a:r>
            <a:r>
              <a:rPr lang="en-US" sz="2400" dirty="0" smtClean="0">
                <a:solidFill>
                  <a:srgbClr val="FF0000"/>
                </a:solidFill>
              </a:rPr>
              <a:t> rank. </a:t>
            </a:r>
            <a:endParaRPr lang="en-US" sz="2400" dirty="0">
              <a:solidFill>
                <a:srgbClr val="FF0000"/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5562600"/>
            <a:ext cx="8804476" cy="4670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83328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But Is There Moonshine In KKP Invariants? 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64625" y="5638800"/>
            <a:ext cx="90678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FF0000"/>
                </a:solidFill>
              </a:rPr>
              <a:t>But this is a little silly: All these groups are subgroups of O(20). If we do not look at more structure, that includes the momenta/characteristic classes we might as well consider the degeneracies as O(20) representations.  </a:t>
            </a:r>
            <a:endParaRPr lang="en-US" sz="2000" dirty="0">
              <a:solidFill>
                <a:srgbClr val="FF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0" y="4648200"/>
            <a:ext cx="9144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00B050"/>
                </a:solidFill>
              </a:rPr>
              <a:t>So the invariants of KKP will show ``Moonshine’’ with respect to this symmetry…… </a:t>
            </a:r>
            <a:endParaRPr lang="en-US" sz="2400" dirty="0">
              <a:solidFill>
                <a:srgbClr val="00B050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4800" y="1752600"/>
            <a:ext cx="8450312" cy="16002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7400" y="3810000"/>
            <a:ext cx="4141470" cy="5067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23154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256"/>
            <a:ext cx="8229600" cy="1143000"/>
          </a:xfrm>
        </p:spPr>
        <p:txBody>
          <a:bodyPr/>
          <a:lstStyle/>
          <a:p>
            <a:r>
              <a:rPr lang="en-US" dirty="0" smtClean="0"/>
              <a:t>Silly Moonshine 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1066800"/>
            <a:ext cx="8877782" cy="1087243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457200" y="2362200"/>
            <a:ext cx="8839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0033CC"/>
                </a:solidFill>
              </a:rPr>
              <a:t>i</a:t>
            </a:r>
            <a:r>
              <a:rPr lang="en-US" sz="2800" dirty="0" smtClean="0">
                <a:solidFill>
                  <a:srgbClr val="0033CC"/>
                </a:solidFill>
              </a:rPr>
              <a:t>s just the SO(4) character of a </a:t>
            </a:r>
            <a:r>
              <a:rPr lang="en-US" sz="2800" dirty="0" err="1" smtClean="0">
                <a:solidFill>
                  <a:srgbClr val="0033CC"/>
                </a:solidFill>
              </a:rPr>
              <a:t>Fock</a:t>
            </a:r>
            <a:r>
              <a:rPr lang="en-US" sz="2800" dirty="0" smtClean="0">
                <a:solidFill>
                  <a:srgbClr val="0033CC"/>
                </a:solidFill>
              </a:rPr>
              <a:t> space of 24 bosons. </a:t>
            </a:r>
            <a:endParaRPr lang="en-US" sz="2800" dirty="0">
              <a:solidFill>
                <a:srgbClr val="0033CC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-1929" y="5562600"/>
            <a:ext cx="525972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00B050"/>
                </a:solidFill>
              </a:rPr>
              <a:t>All the above crystal groups are subgroups of O(20) so the ``Moonshine’’ </a:t>
            </a:r>
            <a:r>
              <a:rPr lang="en-US" sz="2400" dirty="0" err="1" smtClean="0">
                <a:solidFill>
                  <a:srgbClr val="00B050"/>
                </a:solidFill>
              </a:rPr>
              <a:t>wrt</a:t>
            </a:r>
            <a:r>
              <a:rPr lang="en-US" sz="2400" dirty="0" smtClean="0">
                <a:solidFill>
                  <a:srgbClr val="00B050"/>
                </a:solidFill>
              </a:rPr>
              <a:t> those groups is a triviality. </a:t>
            </a:r>
            <a:endParaRPr lang="en-US" sz="2400" dirty="0">
              <a:solidFill>
                <a:srgbClr val="00B05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5562600" y="5638800"/>
            <a:ext cx="32004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FF0000"/>
                </a:solidFill>
              </a:rPr>
              <a:t>IS THERE MORE GOING ON ??</a:t>
            </a:r>
            <a:endParaRPr lang="en-US" sz="3200" dirty="0">
              <a:solidFill>
                <a:srgbClr val="FF0000"/>
              </a:solidFill>
            </a:endParaRPr>
          </a:p>
        </p:txBody>
      </p:sp>
      <p:pic>
        <p:nvPicPr>
          <p:cNvPr id="9" name="Picture 8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4724400"/>
            <a:ext cx="8183880" cy="58293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1600" y="4038601"/>
            <a:ext cx="3177540" cy="397193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6400" y="3200400"/>
            <a:ext cx="4930616" cy="44672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4038600"/>
            <a:ext cx="3869055" cy="3829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93584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0"/>
            <a:ext cx="8229600" cy="1143000"/>
          </a:xfrm>
        </p:spPr>
        <p:txBody>
          <a:bodyPr/>
          <a:lstStyle/>
          <a:p>
            <a:r>
              <a:rPr lang="en-US" dirty="0" smtClean="0"/>
              <a:t>Baby Case: T7 &amp; d=1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52400" y="990600"/>
            <a:ext cx="8534400" cy="732672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1575" y="1828800"/>
            <a:ext cx="91440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</a:rPr>
              <a:t>Decompose partition function of BPS states </a:t>
            </a:r>
            <a:r>
              <a:rPr lang="en-US" sz="2800" dirty="0" err="1" smtClean="0">
                <a:solidFill>
                  <a:srgbClr val="FF0000"/>
                </a:solidFill>
              </a:rPr>
              <a:t>wrt</a:t>
            </a:r>
            <a:r>
              <a:rPr lang="en-US" sz="2800" dirty="0" smtClean="0">
                <a:solidFill>
                  <a:srgbClr val="FF0000"/>
                </a:solidFill>
              </a:rPr>
              <a:t>  </a:t>
            </a:r>
            <a:r>
              <a:rPr lang="en-US" sz="2800" dirty="0">
                <a:solidFill>
                  <a:srgbClr val="FF0000"/>
                </a:solidFill>
              </a:rPr>
              <a:t>r</a:t>
            </a:r>
            <a:r>
              <a:rPr lang="en-US" sz="2800" dirty="0" smtClean="0">
                <a:solidFill>
                  <a:srgbClr val="FF0000"/>
                </a:solidFill>
              </a:rPr>
              <a:t>eps of transverse rotation group O(1)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066800" y="4267200"/>
            <a:ext cx="8077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C00000"/>
                </a:solidFill>
              </a:rPr>
              <a:t>These numbers dutifully decompose nicely as </a:t>
            </a:r>
            <a:r>
              <a:rPr lang="en-US" sz="2400" dirty="0" err="1" smtClean="0">
                <a:solidFill>
                  <a:srgbClr val="C00000"/>
                </a:solidFill>
              </a:rPr>
              <a:t>representions</a:t>
            </a:r>
            <a:r>
              <a:rPr lang="en-US" sz="2400" dirty="0" smtClean="0">
                <a:solidFill>
                  <a:srgbClr val="C00000"/>
                </a:solidFill>
              </a:rPr>
              <a:t> of Co</a:t>
            </a:r>
            <a:r>
              <a:rPr lang="en-US" sz="2400" baseline="-25000" dirty="0" smtClean="0">
                <a:solidFill>
                  <a:srgbClr val="C00000"/>
                </a:solidFill>
              </a:rPr>
              <a:t>2</a:t>
            </a:r>
            <a:r>
              <a:rPr lang="en-US" sz="2400" dirty="0" smtClean="0">
                <a:solidFill>
                  <a:srgbClr val="C00000"/>
                </a:solidFill>
              </a:rPr>
              <a:t>: </a:t>
            </a:r>
            <a:endParaRPr lang="en-US" sz="2400" dirty="0">
              <a:solidFill>
                <a:srgbClr val="C0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52400" y="5943600"/>
            <a:ext cx="8991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0033CC"/>
                </a:solidFill>
              </a:rPr>
              <a:t>But is there a  Co</a:t>
            </a:r>
            <a:r>
              <a:rPr lang="en-US" sz="2400" baseline="-25000" dirty="0" smtClean="0">
                <a:solidFill>
                  <a:srgbClr val="0033CC"/>
                </a:solidFill>
              </a:rPr>
              <a:t>0</a:t>
            </a:r>
            <a:r>
              <a:rPr lang="en-US" sz="2400" dirty="0" smtClean="0">
                <a:solidFill>
                  <a:srgbClr val="0033CC"/>
                </a:solidFill>
              </a:rPr>
              <a:t> x O(1)</a:t>
            </a:r>
            <a:r>
              <a:rPr lang="en-US" sz="2400" baseline="-25000" dirty="0" smtClean="0">
                <a:solidFill>
                  <a:srgbClr val="0033CC"/>
                </a:solidFill>
              </a:rPr>
              <a:t>   </a:t>
            </a:r>
            <a:r>
              <a:rPr lang="en-US" sz="2400" dirty="0" smtClean="0">
                <a:solidFill>
                  <a:srgbClr val="0033CC"/>
                </a:solidFill>
              </a:rPr>
              <a:t> symmetry?  Co</a:t>
            </a:r>
            <a:r>
              <a:rPr lang="en-US" sz="2400" baseline="-25000" dirty="0" smtClean="0">
                <a:solidFill>
                  <a:srgbClr val="0033CC"/>
                </a:solidFill>
              </a:rPr>
              <a:t>0</a:t>
            </a:r>
            <a:r>
              <a:rPr lang="en-US" sz="2400" dirty="0" smtClean="0">
                <a:solidFill>
                  <a:srgbClr val="0033CC"/>
                </a:solidFill>
              </a:rPr>
              <a:t>  is </a:t>
            </a:r>
            <a:r>
              <a:rPr lang="en-US" sz="2400" i="1" u="sng" dirty="0" smtClean="0">
                <a:solidFill>
                  <a:srgbClr val="0033CC"/>
                </a:solidFill>
              </a:rPr>
              <a:t>NOT</a:t>
            </a:r>
            <a:r>
              <a:rPr lang="en-US" sz="2400" dirty="0" smtClean="0">
                <a:solidFill>
                  <a:srgbClr val="0033CC"/>
                </a:solidFill>
              </a:rPr>
              <a:t> a subgroup of O(23). </a:t>
            </a:r>
          </a:p>
          <a:p>
            <a:r>
              <a:rPr lang="en-US" sz="2400" dirty="0">
                <a:solidFill>
                  <a:srgbClr val="0033CC"/>
                </a:solidFill>
              </a:rPr>
              <a:t>Co</a:t>
            </a:r>
            <a:r>
              <a:rPr lang="en-US" sz="2400" baseline="-25000" dirty="0">
                <a:solidFill>
                  <a:srgbClr val="0033CC"/>
                </a:solidFill>
              </a:rPr>
              <a:t>0</a:t>
            </a:r>
            <a:r>
              <a:rPr lang="en-US" sz="2400" dirty="0">
                <a:solidFill>
                  <a:srgbClr val="0033CC"/>
                </a:solidFill>
              </a:rPr>
              <a:t> x O(1) </a:t>
            </a:r>
            <a:r>
              <a:rPr lang="en-US" sz="2400" dirty="0" smtClean="0">
                <a:solidFill>
                  <a:srgbClr val="0033CC"/>
                </a:solidFill>
              </a:rPr>
              <a:t>symmetry CANNOT come from a linear action on V</a:t>
            </a:r>
            <a:r>
              <a:rPr lang="en-US" sz="2400" baseline="-25000" dirty="0" smtClean="0">
                <a:solidFill>
                  <a:srgbClr val="0033CC"/>
                </a:solidFill>
              </a:rPr>
              <a:t>24</a:t>
            </a:r>
            <a:r>
              <a:rPr lang="en-US" sz="2400" dirty="0" smtClean="0">
                <a:solidFill>
                  <a:srgbClr val="0033CC"/>
                </a:solidFill>
              </a:rPr>
              <a:t>. </a:t>
            </a:r>
            <a:endParaRPr lang="en-US" sz="2400" dirty="0">
              <a:solidFill>
                <a:srgbClr val="0033CC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286000" y="4800600"/>
            <a:ext cx="7315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chemeClr val="accent6">
                    <a:lumMod val="50000"/>
                  </a:schemeClr>
                </a:solidFill>
              </a:rPr>
              <a:t>That’s trivial because Co</a:t>
            </a:r>
            <a:r>
              <a:rPr lang="en-US" sz="2800" baseline="-25000" dirty="0" smtClean="0">
                <a:solidFill>
                  <a:schemeClr val="accent6">
                    <a:lumMod val="50000"/>
                  </a:schemeClr>
                </a:solidFill>
              </a:rPr>
              <a:t>2</a:t>
            </a:r>
            <a:r>
              <a:rPr lang="en-US" sz="2800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sz="2800" dirty="0">
                <a:solidFill>
                  <a:schemeClr val="accent6">
                    <a:lumMod val="50000"/>
                  </a:schemeClr>
                </a:solidFill>
                <a:sym typeface="Mathematica1" panose="05000502060100000001" pitchFamily="2" charset="2"/>
              </a:rPr>
              <a:t></a:t>
            </a:r>
            <a:r>
              <a:rPr lang="en-US" sz="2800" dirty="0" smtClean="0">
                <a:solidFill>
                  <a:schemeClr val="accent6">
                    <a:lumMod val="50000"/>
                  </a:schemeClr>
                </a:solidFill>
              </a:rPr>
              <a:t> O(23) </a:t>
            </a:r>
            <a:endParaRPr lang="en-US" sz="2800" dirty="0">
              <a:solidFill>
                <a:schemeClr val="accent6">
                  <a:lumMod val="50000"/>
                </a:schemeClr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7000" y="5334000"/>
            <a:ext cx="3771900" cy="38004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1" y="2971801"/>
            <a:ext cx="3811905" cy="397193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8600" y="2971800"/>
            <a:ext cx="4786313" cy="38290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1" y="3657600"/>
            <a:ext cx="4523423" cy="411480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0600" y="3657600"/>
            <a:ext cx="4037648" cy="411480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4419600"/>
            <a:ext cx="751523" cy="257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44347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/>
      <p:bldP spid="10" grpId="0"/>
      <p:bldP spid="11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-14468"/>
            <a:ext cx="8229600" cy="1143000"/>
          </a:xfrm>
        </p:spPr>
        <p:txBody>
          <a:bodyPr/>
          <a:lstStyle/>
          <a:p>
            <a:r>
              <a:rPr lang="en-US" dirty="0" smtClean="0"/>
              <a:t>The </a:t>
            </a:r>
            <a:r>
              <a:rPr lang="en-US" dirty="0" err="1" smtClean="0"/>
              <a:t>SumDimension</a:t>
            </a:r>
            <a:r>
              <a:rPr lang="en-US" dirty="0" smtClean="0"/>
              <a:t> Game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91" y="2057400"/>
            <a:ext cx="4549140" cy="38290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2590800"/>
            <a:ext cx="4037648" cy="41148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0600" y="2667000"/>
            <a:ext cx="751523" cy="257175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4400" y="1981200"/>
            <a:ext cx="4523423" cy="41148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19200"/>
            <a:ext cx="9909810" cy="382905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9200" y="3733800"/>
            <a:ext cx="2451735" cy="282893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0600" y="4724400"/>
            <a:ext cx="4240530" cy="288608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4724400"/>
            <a:ext cx="4006215" cy="288608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200" y="3733800"/>
            <a:ext cx="2686050" cy="288608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5638800"/>
            <a:ext cx="3351848" cy="282893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>
            <p:custDataLst>
              <p:tags r:id="rId11"/>
            </p:custDataLst>
          </p:nvPr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0600" y="5638800"/>
            <a:ext cx="3586163" cy="288608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505200" y="6088559"/>
            <a:ext cx="21336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solidFill>
                  <a:srgbClr val="00B050"/>
                </a:solidFill>
              </a:rPr>
              <a:t>ETC.</a:t>
            </a:r>
            <a:endParaRPr lang="en-US" sz="4400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81176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0"/>
            <a:ext cx="8229600" cy="1143000"/>
          </a:xfrm>
        </p:spPr>
        <p:txBody>
          <a:bodyPr/>
          <a:lstStyle/>
          <a:p>
            <a:r>
              <a:rPr lang="en-US" dirty="0" smtClean="0"/>
              <a:t>Defining Moonshine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0" y="990600"/>
            <a:ext cx="91440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u="sng" dirty="0" smtClean="0">
                <a:solidFill>
                  <a:srgbClr val="7030A0"/>
                </a:solidFill>
              </a:rPr>
              <a:t>Any</a:t>
            </a:r>
            <a:r>
              <a:rPr lang="en-US" sz="2800" dirty="0" smtClean="0">
                <a:solidFill>
                  <a:srgbClr val="7030A0"/>
                </a:solidFill>
              </a:rPr>
              <a:t> such decomposition defines the massive states of  </a:t>
            </a:r>
            <a:r>
              <a:rPr lang="en-US" sz="2800" dirty="0" err="1" smtClean="0">
                <a:solidFill>
                  <a:srgbClr val="7030A0"/>
                </a:solidFill>
                <a:latin typeface="Script MT Bold" panose="03040602040607080904" pitchFamily="66" charset="0"/>
              </a:rPr>
              <a:t>F</a:t>
            </a:r>
            <a:r>
              <a:rPr lang="en-US" sz="2800" baseline="-25000" dirty="0" err="1" smtClean="0">
                <a:solidFill>
                  <a:srgbClr val="7030A0"/>
                </a:solidFill>
                <a:latin typeface="Script MT Bold" panose="03040602040607080904" pitchFamily="66" charset="0"/>
              </a:rPr>
              <a:t>q</a:t>
            </a:r>
            <a:r>
              <a:rPr lang="en-US" sz="2800" dirty="0" smtClean="0">
                <a:solidFill>
                  <a:srgbClr val="7030A0"/>
                </a:solidFill>
              </a:rPr>
              <a:t>(V) as a representation of Co</a:t>
            </a:r>
            <a:r>
              <a:rPr lang="en-US" sz="2800" baseline="-25000" dirty="0" smtClean="0">
                <a:solidFill>
                  <a:srgbClr val="7030A0"/>
                </a:solidFill>
              </a:rPr>
              <a:t>0</a:t>
            </a:r>
            <a:r>
              <a:rPr lang="en-US" sz="2800" dirty="0" smtClean="0">
                <a:solidFill>
                  <a:srgbClr val="7030A0"/>
                </a:solidFill>
              </a:rPr>
              <a:t> x O(1).</a:t>
            </a:r>
            <a:endParaRPr lang="en-US" sz="2800" dirty="0">
              <a:solidFill>
                <a:srgbClr val="7030A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0" y="2133600"/>
            <a:ext cx="91440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</a:rPr>
              <a:t>Problem: There are infinitely many such decompositions</a:t>
            </a:r>
            <a:r>
              <a:rPr lang="en-US" sz="2800" dirty="0">
                <a:solidFill>
                  <a:srgbClr val="FF0000"/>
                </a:solidFill>
              </a:rPr>
              <a:t>!</a:t>
            </a:r>
            <a:r>
              <a:rPr lang="en-US" sz="2800" dirty="0" smtClean="0">
                <a:solidFill>
                  <a:srgbClr val="FF0000"/>
                </a:solidFill>
              </a:rPr>
              <a:t> </a:t>
            </a:r>
          </a:p>
          <a:p>
            <a:r>
              <a:rPr lang="en-US" sz="2800" dirty="0" smtClean="0">
                <a:solidFill>
                  <a:srgbClr val="FF0000"/>
                </a:solidFill>
              </a:rPr>
              <a:t>What physical principle distinguishes which, if any, are meaningful? 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7362" y="3657600"/>
            <a:ext cx="91440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u="sng" dirty="0" smtClean="0">
                <a:solidFill>
                  <a:srgbClr val="0033CC"/>
                </a:solidFill>
              </a:rPr>
              <a:t>Definition</a:t>
            </a:r>
            <a:r>
              <a:rPr lang="en-US" sz="2800" dirty="0" smtClean="0">
                <a:solidFill>
                  <a:srgbClr val="0033CC"/>
                </a:solidFill>
              </a:rPr>
              <a:t>: You have committed </a:t>
            </a:r>
            <a:r>
              <a:rPr lang="en-US" sz="2800" b="1" i="1" u="sng" dirty="0" smtClean="0">
                <a:solidFill>
                  <a:srgbClr val="0033CC"/>
                </a:solidFill>
              </a:rPr>
              <a:t>Moonshine</a:t>
            </a:r>
            <a:r>
              <a:rPr lang="en-US" sz="2800" dirty="0" smtClean="0">
                <a:solidFill>
                  <a:srgbClr val="0033CC"/>
                </a:solidFill>
              </a:rPr>
              <a:t> (for d=1) if you exhibit the massive sector of </a:t>
            </a:r>
            <a:r>
              <a:rPr lang="en-US" sz="2800" dirty="0" err="1" smtClean="0">
                <a:solidFill>
                  <a:srgbClr val="0033CC"/>
                </a:solidFill>
                <a:latin typeface="Script MT Bold" panose="03040602040607080904" pitchFamily="66" charset="0"/>
              </a:rPr>
              <a:t>F</a:t>
            </a:r>
            <a:r>
              <a:rPr lang="en-US" sz="2800" baseline="-25000" dirty="0" err="1" smtClean="0">
                <a:solidFill>
                  <a:srgbClr val="0033CC"/>
                </a:solidFill>
                <a:latin typeface="Script MT Bold" panose="03040602040607080904" pitchFamily="66" charset="0"/>
              </a:rPr>
              <a:t>q</a:t>
            </a:r>
            <a:r>
              <a:rPr lang="en-US" sz="2800" dirty="0" smtClean="0">
                <a:solidFill>
                  <a:srgbClr val="0033CC"/>
                </a:solidFill>
              </a:rPr>
              <a:t>(V</a:t>
            </a:r>
            <a:r>
              <a:rPr lang="en-US" sz="2800" dirty="0">
                <a:solidFill>
                  <a:srgbClr val="0033CC"/>
                </a:solidFill>
              </a:rPr>
              <a:t>)</a:t>
            </a:r>
            <a:r>
              <a:rPr lang="en-US" sz="2800" dirty="0"/>
              <a:t> </a:t>
            </a:r>
            <a:r>
              <a:rPr lang="en-US" sz="2800" dirty="0" smtClean="0">
                <a:solidFill>
                  <a:srgbClr val="0033CC"/>
                </a:solidFill>
              </a:rPr>
              <a:t>as a representation of </a:t>
            </a:r>
          </a:p>
          <a:p>
            <a:r>
              <a:rPr lang="en-US" sz="2800" dirty="0" smtClean="0">
                <a:solidFill>
                  <a:srgbClr val="0033CC"/>
                </a:solidFill>
              </a:rPr>
              <a:t>Co</a:t>
            </a:r>
            <a:r>
              <a:rPr lang="en-US" sz="2800" baseline="-25000" dirty="0" smtClean="0">
                <a:solidFill>
                  <a:srgbClr val="0033CC"/>
                </a:solidFill>
              </a:rPr>
              <a:t>0</a:t>
            </a:r>
            <a:r>
              <a:rPr lang="en-US" sz="2800" dirty="0" smtClean="0">
                <a:solidFill>
                  <a:srgbClr val="0033CC"/>
                </a:solidFill>
              </a:rPr>
              <a:t> x O(1)such that the graded character of any element g:  </a:t>
            </a:r>
            <a:endParaRPr lang="en-US" sz="2800" dirty="0">
              <a:solidFill>
                <a:srgbClr val="0033CC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9400" y="5334000"/>
            <a:ext cx="3128010" cy="61722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685800" y="6096000"/>
            <a:ext cx="8305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0033CC"/>
                </a:solidFill>
              </a:rPr>
              <a:t>i</a:t>
            </a:r>
            <a:r>
              <a:rPr lang="en-US" sz="2800" dirty="0" smtClean="0">
                <a:solidFill>
                  <a:srgbClr val="0033CC"/>
                </a:solidFill>
              </a:rPr>
              <a:t>s a modular form for </a:t>
            </a:r>
            <a:r>
              <a:rPr lang="en-US" sz="2800" dirty="0" smtClean="0">
                <a:solidFill>
                  <a:srgbClr val="0033CC"/>
                </a:solidFill>
                <a:sym typeface="Mathematica1" panose="05000502060100000001" pitchFamily="2" charset="2"/>
              </a:rPr>
              <a:t></a:t>
            </a:r>
            <a:r>
              <a:rPr lang="en-US" sz="2800" baseline="-25000" dirty="0" smtClean="0">
                <a:solidFill>
                  <a:srgbClr val="0033CC"/>
                </a:solidFill>
                <a:sym typeface="Mathematica1" panose="05000502060100000001" pitchFamily="2" charset="2"/>
              </a:rPr>
              <a:t>0</a:t>
            </a:r>
            <a:r>
              <a:rPr lang="en-US" sz="2800" dirty="0" smtClean="0">
                <a:solidFill>
                  <a:srgbClr val="0033CC"/>
                </a:solidFill>
                <a:sym typeface="Mathematica1" panose="05000502060100000001" pitchFamily="2" charset="2"/>
              </a:rPr>
              <a:t>(m)  where m = order of g </a:t>
            </a:r>
            <a:r>
              <a:rPr lang="en-US" sz="2800" dirty="0" smtClean="0">
                <a:solidFill>
                  <a:srgbClr val="0033CC"/>
                </a:solidFill>
              </a:rPr>
              <a:t>. </a:t>
            </a:r>
            <a:endParaRPr lang="en-US" sz="2800" dirty="0">
              <a:solidFill>
                <a:srgbClr val="0033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28769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-54864"/>
            <a:ext cx="8229600" cy="1143000"/>
          </a:xfrm>
        </p:spPr>
        <p:txBody>
          <a:bodyPr/>
          <a:lstStyle/>
          <a:p>
            <a:r>
              <a:rPr lang="en-US" dirty="0" smtClean="0"/>
              <a:t>Motivation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152400" y="914400"/>
            <a:ext cx="87630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solidFill>
                  <a:srgbClr val="FF0000"/>
                </a:solidFill>
              </a:rPr>
              <a:t>     Search for a conceptual </a:t>
            </a:r>
            <a:r>
              <a:rPr lang="en-US" sz="4000" dirty="0">
                <a:solidFill>
                  <a:srgbClr val="FF0000"/>
                </a:solidFill>
              </a:rPr>
              <a:t>explanation of</a:t>
            </a:r>
          </a:p>
          <a:p>
            <a:r>
              <a:rPr lang="en-US" sz="4000" dirty="0" smtClean="0">
                <a:solidFill>
                  <a:srgbClr val="FF0000"/>
                </a:solidFill>
              </a:rPr>
              <a:t>         Mathieu </a:t>
            </a:r>
            <a:r>
              <a:rPr lang="en-US" sz="4000" dirty="0">
                <a:solidFill>
                  <a:srgbClr val="FF0000"/>
                </a:solidFill>
              </a:rPr>
              <a:t>Moonshine phenomena.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143000" y="2895600"/>
            <a:ext cx="67818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solidFill>
                  <a:srgbClr val="0033CC"/>
                </a:solidFill>
              </a:rPr>
              <a:t>Proposal: It </a:t>
            </a:r>
            <a:r>
              <a:rPr lang="en-US" sz="4000" dirty="0">
                <a:solidFill>
                  <a:srgbClr val="0033CC"/>
                </a:solidFill>
              </a:rPr>
              <a:t>is related </a:t>
            </a:r>
            <a:r>
              <a:rPr lang="en-US" sz="4000" dirty="0" smtClean="0">
                <a:solidFill>
                  <a:srgbClr val="0033CC"/>
                </a:solidFill>
              </a:rPr>
              <a:t>to </a:t>
            </a:r>
            <a:r>
              <a:rPr lang="en-US" sz="4000" dirty="0">
                <a:solidFill>
                  <a:srgbClr val="0033CC"/>
                </a:solidFill>
              </a:rPr>
              <a:t>the </a:t>
            </a:r>
            <a:endParaRPr lang="en-US" sz="4000" dirty="0" smtClean="0">
              <a:solidFill>
                <a:srgbClr val="0033CC"/>
              </a:solidFill>
            </a:endParaRPr>
          </a:p>
          <a:p>
            <a:r>
              <a:rPr lang="en-US" sz="4000" dirty="0">
                <a:solidFill>
                  <a:srgbClr val="0033CC"/>
                </a:solidFill>
              </a:rPr>
              <a:t> </a:t>
            </a:r>
            <a:r>
              <a:rPr lang="en-US" sz="4000" dirty="0" smtClean="0">
                <a:solidFill>
                  <a:srgbClr val="0033CC"/>
                </a:solidFill>
              </a:rPr>
              <a:t>    ``</a:t>
            </a:r>
            <a:r>
              <a:rPr lang="en-US" sz="4000" dirty="0">
                <a:solidFill>
                  <a:srgbClr val="0033CC"/>
                </a:solidFill>
              </a:rPr>
              <a:t>algebra of BPS states.''</a:t>
            </a:r>
          </a:p>
          <a:p>
            <a:endParaRPr lang="en-US" sz="4000" dirty="0">
              <a:solidFill>
                <a:srgbClr val="0033CC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85800" y="4572000"/>
            <a:ext cx="967740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rgbClr val="C00000"/>
                </a:solidFill>
              </a:rPr>
              <a:t>Something like: M24 is a distinguished</a:t>
            </a:r>
          </a:p>
          <a:p>
            <a:r>
              <a:rPr lang="en-US" sz="3600" dirty="0" smtClean="0">
                <a:solidFill>
                  <a:srgbClr val="C00000"/>
                </a:solidFill>
              </a:rPr>
              <a:t>group of </a:t>
            </a:r>
            <a:r>
              <a:rPr lang="en-US" sz="3600" dirty="0" err="1" smtClean="0">
                <a:solidFill>
                  <a:srgbClr val="C00000"/>
                </a:solidFill>
              </a:rPr>
              <a:t>automorphisms</a:t>
            </a:r>
            <a:r>
              <a:rPr lang="en-US" sz="3600" dirty="0" smtClean="0">
                <a:solidFill>
                  <a:srgbClr val="C00000"/>
                </a:solidFill>
              </a:rPr>
              <a:t> of the algebra </a:t>
            </a:r>
          </a:p>
          <a:p>
            <a:r>
              <a:rPr lang="en-US" sz="3600" dirty="0" smtClean="0">
                <a:solidFill>
                  <a:srgbClr val="C00000"/>
                </a:solidFill>
              </a:rPr>
              <a:t>of </a:t>
            </a:r>
            <a:r>
              <a:rPr lang="en-US" sz="3600" dirty="0" err="1" smtClean="0">
                <a:solidFill>
                  <a:srgbClr val="C00000"/>
                </a:solidFill>
              </a:rPr>
              <a:t>spacetime</a:t>
            </a:r>
            <a:r>
              <a:rPr lang="en-US" sz="3600" dirty="0" smtClean="0">
                <a:solidFill>
                  <a:srgbClr val="C00000"/>
                </a:solidFill>
              </a:rPr>
              <a:t> BPS states in some string compactification using K3. </a:t>
            </a:r>
            <a:endParaRPr lang="en-US" sz="3600" dirty="0">
              <a:solidFill>
                <a:srgbClr val="C00000"/>
              </a:solidFill>
            </a:endParaRPr>
          </a:p>
          <a:p>
            <a:endParaRPr lang="en-US" sz="3600" dirty="0">
              <a:solidFill>
                <a:srgbClr val="C0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667000" y="2286000"/>
            <a:ext cx="3810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Eguchi</a:t>
            </a:r>
            <a:r>
              <a:rPr lang="en-US" dirty="0" smtClean="0"/>
              <a:t>, </a:t>
            </a:r>
            <a:r>
              <a:rPr lang="en-US" dirty="0" err="1" smtClean="0"/>
              <a:t>Ooguri</a:t>
            </a:r>
            <a:r>
              <a:rPr lang="en-US" dirty="0" smtClean="0"/>
              <a:t>, </a:t>
            </a:r>
            <a:r>
              <a:rPr lang="en-US" dirty="0" err="1" smtClean="0"/>
              <a:t>Tachikawa</a:t>
            </a:r>
            <a:r>
              <a:rPr lang="en-US" dirty="0" smtClean="0"/>
              <a:t> 2010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042171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P spid="4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0"/>
            <a:ext cx="8229600" cy="1143000"/>
          </a:xfrm>
        </p:spPr>
        <p:txBody>
          <a:bodyPr/>
          <a:lstStyle/>
          <a:p>
            <a:r>
              <a:rPr lang="en-US" dirty="0" smtClean="0"/>
              <a:t>Virtual Representations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0" y="914400"/>
            <a:ext cx="92202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7030A0"/>
                </a:solidFill>
              </a:rPr>
              <a:t>Most candidate Co</a:t>
            </a:r>
            <a:r>
              <a:rPr lang="en-US" sz="2800" baseline="-25000" dirty="0" smtClean="0">
                <a:solidFill>
                  <a:srgbClr val="7030A0"/>
                </a:solidFill>
              </a:rPr>
              <a:t>0</a:t>
            </a:r>
            <a:r>
              <a:rPr lang="en-US" sz="2800" dirty="0" smtClean="0">
                <a:solidFill>
                  <a:srgbClr val="7030A0"/>
                </a:solidFill>
              </a:rPr>
              <a:t> x O(1) representations will fail to be modular. </a:t>
            </a:r>
            <a:endParaRPr lang="en-US" sz="2800" dirty="0">
              <a:solidFill>
                <a:srgbClr val="7030A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752600" y="1600200"/>
            <a:ext cx="7086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C00000"/>
                </a:solidFill>
              </a:rPr>
              <a:t>But if we allow </a:t>
            </a:r>
            <a:r>
              <a:rPr lang="en-US" sz="2800" i="1" u="sng" dirty="0" smtClean="0">
                <a:solidFill>
                  <a:srgbClr val="C00000"/>
                </a:solidFill>
              </a:rPr>
              <a:t>virtual</a:t>
            </a:r>
            <a:r>
              <a:rPr lang="en-US" sz="2800" dirty="0" smtClean="0">
                <a:solidFill>
                  <a:srgbClr val="C00000"/>
                </a:solidFill>
              </a:rPr>
              <a:t> representations: </a:t>
            </a:r>
          </a:p>
        </p:txBody>
      </p:sp>
      <p:pic>
        <p:nvPicPr>
          <p:cNvPr id="5" name="Picture 4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1800" y="2438400"/>
            <a:ext cx="2693670" cy="380047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609600" y="3810000"/>
            <a:ext cx="9144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FF0000"/>
                </a:solidFill>
              </a:rPr>
              <a:t>The characters are guaranteed to be modular!   </a:t>
            </a:r>
            <a:endParaRPr lang="en-US" sz="3200" dirty="0">
              <a:solidFill>
                <a:srgbClr val="FF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0" y="5791200"/>
            <a:ext cx="87630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0033CC"/>
                </a:solidFill>
              </a:rPr>
              <a:t>In fact, the negative representations cancel and ALL the massive levels are in fact true representations!!</a:t>
            </a:r>
            <a:endParaRPr lang="en-US" sz="3200" dirty="0">
              <a:solidFill>
                <a:srgbClr val="0033CC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801" y="3048000"/>
            <a:ext cx="7063740" cy="605790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609600" y="4572000"/>
            <a:ext cx="91440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C00000"/>
                </a:solidFill>
              </a:rPr>
              <a:t>B</a:t>
            </a:r>
            <a:r>
              <a:rPr lang="en-US" sz="3200" dirty="0" smtClean="0">
                <a:solidFill>
                  <a:srgbClr val="C00000"/>
                </a:solidFill>
              </a:rPr>
              <a:t>ut massive representations have no reason </a:t>
            </a:r>
          </a:p>
          <a:p>
            <a:r>
              <a:rPr lang="en-US" sz="3200" dirty="0">
                <a:solidFill>
                  <a:srgbClr val="C00000"/>
                </a:solidFill>
              </a:rPr>
              <a:t> </a:t>
            </a:r>
            <a:r>
              <a:rPr lang="en-US" sz="3200" dirty="0" smtClean="0">
                <a:solidFill>
                  <a:srgbClr val="C00000"/>
                </a:solidFill>
              </a:rPr>
              <a:t>           to be true representations. </a:t>
            </a:r>
            <a:endParaRPr lang="en-US" sz="32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11674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9" grpId="0"/>
      <p:bldP spid="10" grpId="0"/>
      <p:bldP spid="11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https://s-media-cache-ak0.pinimg.com/736x/fd/70/94/fd70948dcffc9c927ca5e532432c49bb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946400" cy="4419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AutoShape 4" descr="data:image/jpeg;base64,/9j/4AAQSkZJRgABAQAAAQABAAD/2wCEAAkGBxITEhUTEhMVFhUXGBUVFxcYGBcXGBYWGhUWFxUXGBcaHyggGBolHRUVITEhJSkrLi4uFx8zODMtNygtLisBCgoKDg0OGhAQGC0dHSUtLS0tKy0tLS0tLSstLS0tLS0tLS0tLS0rLS0tLS0tLS0tLS0tLS0tLS0tLSstLS0tLf/AABEIAM8A8wMBIgACEQEDEQH/xAAbAAACAwEBAQAAAAAAAAAAAAAABQIDBAYBB//EAD0QAAEDAgMFBgMHAgUFAAAAAAEAAgMEERIhMQVBUWFxBiKBkaGxE8HwFDJCUtHh8QdyIzNigqIVJJOy0v/EABoBAAMBAQEBAAAAAAAAAAAAAAABAgMEBQb/xAAlEQACAgICAQQCAwAAAAAAAAAAAQIRAyESMQQTIlFhQZEyQlL/2gAMAwEAAhEDEQA/APpiEIXzR6wIQhAAhCEACEIQAIQhAAhCEAC9XO9qe1kNGMP+ZMRcRg2tze78I9TuXzPafaatqC4uncxudmRn4YAtmO7mRzcT4LpxeNKavpEOfxs+u7V25T0wvPMxnAE3cejRcnyXGbT/AKpMbf7PTueB+KRwjB5hoDiehsvnf2Yk3NzvP781ohph94/wOm8rrj4uOPeyfe/ofVX9RNovN2CONu4Bl/V5N/RUP7dbT1+Mz/xx/olsNI55zy5JvSbNA+hn5ZrTjjX9V+hrG/yyo9v9qbnMtziatNL/AFKrmG8rYXjhgLP+Qd8lOTZoJ+uCqm2QDcBvmlxh/lfobxfDOq2P/Uykls2Zr4DkLu78ef8AraLjqQAuzp52vaHMcHNOYc0ggjkQvjcnZ+44ZXXmzm1VG8Pp5Tb8TNWO44o9D1FiNxWE/FhL+Oh+6Pez7ShJuzXaGOrjy7srf8yM6tP5hxYdx8DmnK4ZRcXTKTsEIQpAEIQgAQhCABCEIAEIQgAQhCABCEIAEIQgAQhePeACSbAC5J0AGpKAB7gASSABmScgBxK5HtJ2oeGubS66fE/+Afc+HFU7c2m+c4GXEQ04uP5jy4Dd10VU9Cb/AKruw+OluXZN2csKd0hcXXvqScySd54lXS0lsun8LpzQBt8lkrKI62yOq6myopIS/ZO7mOvNX/ZNBbTNOfsIwA81ojor38x+iWy0hbRUmg8CfdNvgWAt4rXFTAZEZK5tPrw9uKEiXMXsjz57z7KLos7j2TJ9PvGq8dFknQuQpkj14/JLJQRe/G/1knckRA56pbXRZHzSooVSvIdia4te03a5p7zTyK7zsp2rZM1sc7mtn0F7AS8C3di4t1yvovnVVMADb6zNlglfew9eHDmM0TxLKqf7MZ62j74hcx2F7QfaIvhyvvPHcG57z2C2F/PUAniL71068ucHCXFlxlasEIQoGCEIQAIQhAAhCEACEIQAIQhAAhCEAC5ztDWYz8IfdaRi5u4dB79E72hU/Djc/eBYf3HIeq5SJvPx9yuvxsd+5ky3o8jiFs1a1gCtawILV2hYOjUX09xZXNVzQmkKzNHTZeKvjgGeSsYFYqSJbZUIh59EYR/KtKpkcnoWyJKi5uSjiUmmyhsDLOzPlZKKiPM9E+kZfXRJ9p90E77epSNIs4is1d/dl9eawwnPPcfll7JzPFhYbj6+gk7rNOetr+OeXVVFhJGuiqHtfjY4tew4g4ag/wAXFuBPFfZuzu1RU07JrAE3Dmjc8GzvDeORC+MwQkN5nplyXef03rMLpIDo4fFb1Fmv9MJ8CsfKipQv8oiOmd4hCF5ZqCEIQAIQhAAhCEACEIQAIQhAAhCEAJO1EvdY3iS7yy+aVQ6LV2mf/iAcGj1JKXUs+l16mFVjRHdm5y8DkSZjJUufYhaCo03QJVnxbghrTvTHRsa/j81P4lljM1goGcp8hcTaZFG+eazsO9WpNgSIRi+Srxe6i+RIVEpHfX7JZVxFxz3Z+Ka7HeHSP4gC2m+6jtIkuN7ZpFLToR7K2S2aQNf9xuZGlydB03pd2y2NTROY6IYC6+JtyQbbxe9ju4Ltuz1EQHv0xG46AAD5rle1uznSVULLHvXBIv8AdxAu9L+aLoV3IT09BK5gk+GRGdHWy3+nNM9iS/CqY37g9rT0ddpHhe/guw2k4Rx4bWaBa3IDTyXzyqecLiDoDbrr8kd6F+D7EhRjfcA8QD55qS8jo1BCEIAEIQgAQhCABCEIAEIQgAQheoA4XtNtUNne0WJFh/xHzSr/AKnlfDay2VNM0zTSOFy6R5z4XNlTNBGdLL1kqSQQNdPWYhcFXg3zSiFuF3JM4nXCqxtI0iQDTVVPquKrkd6BY55R4oYoo1sr48759VfHtGPgufEBeVoj2SN5KSZbijoRUMO9XBg1CSNoSBk5XQTvYbO0O9MycfgYPiO5ZpRb5LeHD+FTKMkCRDs2B8SRx17gtnpZX7bcMOJozHAa7rLP2dZ35XcwPIX+YTCuAI0UPSFJ1Mv2aHMhaD94NF+thf1WCA4pw4j7oPqRf2TKB/8AhNJ3gFZNnEGR7rcPnuTd2ib7K+1E4MTwdbFfPamnkwF4Y4svmQLgDquz25B8VwZc2JFxyGduWYCNoVjYI3Yh3QwggDI5ZAeg8U4vdlV7aOg7NVBkpIHnUxsv1Awn1CZLnf6fH/sIuRkA5ASOsF0S8zKqnJfZcekCEIWYwQhCABCEIAEIXqAPEKEkrRqQPfyVDq9u4OPkPmrjjm+kJySNSFgftG34PM/sssu2XfkHmf0Wi8fJ8C5I5Ha0xDXO43Pmf3Xzur2hLiPede5sBla2vuF9WdTtc2zhlZIqjs1TuudONsvX60XpxpPYS3Gl2J+z9bPJFjeA6O2LEHAub3i27hqBcb+IXS0ctwAf54LJsvYkEILYgRfU3ub5jVM6Cgw2AvYZZ626pzp9CjaXuLLGywVmW5dHDSnfkqajZwvdRxGpnz7b+3XRAMYbaZgXcTwAPusWzNo1jwJG4nNOL8hPcNnZCyfbT7KMfLjLng3+7kfAaZK3Y/ZGnhcXAHEb945nPW2VvRaR4VsU+d3Hop2X2gxZOIuMjuseBacwnwkDwrIuy9K52NzSXWte+fmLJlFsaJmbS7xJKhxL9RFEBNlZK7LkrJG2yCxTuyKTFHbNnZyHJ7r6uPpkmFQwaLF2eafhi/MjzTVyVWjKb97MuPuhqysc1mLmtE4S6crN6KSspY44nO4Lme120MQbGNT3z0GTR4m58E8qJ8Ity87LiZKaWWpbEWua+V4GY0DjYEcQBwV49vYZNI+s9i48NDAOLL+bnH5p0q6WnbGxsbBZrGhrRwAFh7KxeZOXKTZcVSSBCEKBghCEACFGSQNBJNgFhdOX8m8P1W2HDLI9dEylRqkqgMhmfTzWaWRx325BDGqwNXoQ8eETB5GzPhC8czktBVcnRbMSMkp4pXUu+SY1JFt6SVkveHVZt7NoI1Qi69fStO5Qhcr3PyyQX0UCNrNwU6cFxyOWgWWomG/T9lTHV5XBy46pWPi2PpHYRmVlfX4fvJRL2mijsyV7QToD+17BSqqoPIa3fpn6+ybfwJYvkaysa/M6KMNC3mslNIdOC3xyoiD10aBEQMgq3TKRqLhUukCt0QkzwuuFhrsmk8itr3fsle1n2aeCzkzSPY72MbMaOQ9kyxJPsqoGFp3WB8wmIeToCU4vRzzXuZGXNL6lqamMnVZKinKzki4s5Tbz3tjxMtdrgcxfI3HzCt7IbTZUTx42jGxxLeRLHC45ZrRtWK7HNO9pSDsBRk1YI3Ov4Nu75W8VPUTqilLG7PrqEIXmmQIQhAAhCEAKK+pxPw/haf8Alx8Mx5qUXJKxL3nX4n3W2KYL1oRUUkjBjIWRdYRPbevWTX3rbkRxND3qmSYcVTM4m9kkr5pWG+Aubvw528BnZRKdGkMdjOqmFkgqJLyNHO6zu2wHDI+qxU9ZinaOvsVm3bOiGNxQ/a9SMmWqrDVAuVWB7UwXYRfM+KTxbDcw3a/DfUfhP+3S6cfFy1UJKlt7XQkEXJaFrOzkcjsUhBOWfDgn+z9nQxXOrtLnhyS0z236r2OqzVKkOSlJdm6psHXGh5oxrHJPcKcTrhSJI2fFzQXqlq9xIsKNDZAUs2qLtK0YrLDtCXu23KXsqMdl/ZqvBjs7PAS3yOXoQuugkuBZfMOzj3Cowj7rznytnfyyX0qDSycTHPGpGvVUyxqxhXrgtGtGFiLaMFwR18Oan2I2F8FpkdYvdcD+2+vjYdAFsqIdVfsWa14z/c3pvH1zXNn5KDo2jPVDVCELziwQhCABCEIA5SsbhleP9R8ibj0K8bIte34rSB25wHmMvaywEr1YO4pmRobIptkWYHgvQ9WBuD/rNevssjZFa12aQULNq7EgluXMGK33hk7zC5P/AKK6Coje15cwO7zXagEWyO9d1K7VI9qaJdG0JN6NcWipnyHNV0NQHNuOh6rS0XyQMR1cUxyDsI5C59Vlj2K/8T5LeAXTGHW2SqdSF33nG3LL2VJlRyUI3bEYdXPP++yrOxsJuyWZme+zk+Zs1hzD3X6qb6F40ffrZMv1UJmRTDIPxf3NA9QmFE83sdVtipHbyq5oO9luUszcrZdj81XiUMSrc4pDWyU0yW1suXVXyyJZVSpGiVE9h5VDD1HoV39K9fOtny4ZGO4OF/NfQaRyaOfMt2MowrLKmIq4EarZHKyuVmSwSAtIc3UZj68/NM3arPPEonEcWMYJQ9ocND9EKaSUVR8NxuO6TnyPFOg6+Y0XlZcbg/o6E7PUIQsxghCEAL9t0+OMkat73hazvT2XN3XaLlto03w3kbjmOi7fGnriyJKmZgVO/wA1CxXocusRMle4lBxUBIkOix7jqldYMit5esc7b6pMqOhFHUmF99Wk94D3HNPqaYOaHNII4hKa2DklLJpICSx2v4TmD1CRtVo7iN6y1Mm5J9k9pIpTZ3ceMs/uk8nfqm89iqM6p7KGyDemMMuQSsxHctELjldFjkrGDzbessjwqZZ1mc4lS5Aol0js9Fnkd/KHTWWeWVTZpFFc8vBL5TdXyvS+rq2MHeNjw1J8EtltlrnWXebJmxMY4bwD6L5c6oe85DCPX9l3nZCW8Iafwkjw1HurRjmWjrYitDHeaxQuWqN3VbRONouJUHhSC8c4JskxSxqNHWGM2Ny3h+i0nRZpI+CxlFPTNUx3FIHC4NwpJBT1JidfVp1HzHNPmPBAIzBzC8/LicH9GqdnqEIWIwWbaNJ8RtvxDNp5rShVGTi7QNWcgWWJBy4hVud7Lodq7Px99o7w1H5h+q50j64L0seRTVoz6Pb5KJK8JUJFZQOKqdZe4lGR2SQ6M9Q1INpx37rdXZdOJ8E+nlGFZNl0vxLy/myZ/aDr4nPySLWjnjs0NFgFbSV80OTTdv5XZjw3hdFU0iWVFIg0jJPslF2kiP8AmNcw7yO8PTP0W2n2rA8XbIPUe656ej5Kqkoy0kWyd9XSZTijqXVbD+Meapkq2D8TfMJDLsu+5eR9nwdw9FIUhhPtiFusjfA39AsEu3mnJjHv8MI83LXDsBvBbodkgaBNV8A2jny6okyyYD+XM+JP6Kyn2SAScyd5OZPiunbQgbla2k5Km2Q5IQR0Ft3XcnvZ4YC4cQD5a+6tdTBEIwvB5+hQkKT5I6OJy0xv6LBG7JXxuz15K0crGLHqZzWNhV8b1onZmDgqi1XEqvCpaGmUSNV2yaizsB0NyOu/zsforx/FYJ32IcNQQfJZZI8lRa+jp0KMbsQBG8A+aF5fFm1kkIQkAJftLZof3m5O/wDb90wQrhNwdoTVnGyxuBsd2qzuK6+voGyjPJ25368VzNdRvYbOHjuPRd8Mqn12Stdi9zrFUySKyf6yWSx3b9Ou75lM0RlqonSd0ZNvY233ywhdPT04DQALAADyWGlpRiaPy5nm4706Y0K4oibMUlPxWKak5J0W/XNRMKqiYyaOefRclEUIA0zT4wDgo/Z1NGnqCltGFayl5Jl8JSESXETmYmUqtFMtjY1YGhOibMH2dSEFrcltdEvC2ydC5GB0Sx1MabyNS+pYd6GUmX0klwPD91rYUt2W/K3A2/RMcWqETLs0RnNaGaWWSN6vbKNFaZmzSFAqLUB3FUSQeVhmWuV+5YKh1h9aLJs0iPdl1jPhNxOAIBHkSPkhcqJELF4YN2VxO5QhC840BCEIALKMsYcLOFwpITToBFtHYwsS1LYdmgEHh/C62QZJQ6OxXb483LsiToxNpbdVYAtBsqSLldRnZ61l1JrFMBWD5IFZQWckCJW3Xtk6Cyn4eSgWZrXI2yq6pD5FQCnG22akM1YU6FZWVW4q8KLk2gRimal9QEzl3rBUt9FLNImGkkwyWOh90za7NJaob/FMaafE0HTj13qUaTVqzaHqbXrHiU2v4p2Z0MRIo/FyWITL0yp2LiSklWGeb9FKonS97ypNIxLcf1b9l6rqfZkj2hwtY8+dkKvTZPJH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AutoShape 6" descr="data:image/jpeg;base64,/9j/4AAQSkZJRgABAQAAAQABAAD/2wCEAAkGBxITEhUTEhMVFhUXGBUVFxcYGBcXGBYWGhUWFxUXGBcaHyggGBolHRUVITEhJSkrLi4uFx8zODMtNygtLisBCgoKDg0OGhAQGC0dHSUtLS0tKy0tLS0tLSstLS0tLS0tLS0tLS0rLS0tLS0tLS0tLS0tLS0tLS0tLSstLS0tLf/AABEIAM8A8wMBIgACEQEDEQH/xAAbAAACAwEBAQAAAAAAAAAAAAAABQIDBAYBB//EAD0QAAEDAgMFBgMHAgUFAAAAAAEAAgMEERIhMQVBUWFxBiKBkaGxE8HwFDJCUtHh8QdyIzNigqIVJJOy0v/EABoBAAMBAQEBAAAAAAAAAAAAAAABAgMEBQb/xAAlEQACAgICAQQCAwAAAAAAAAAAAQIRAyESMQQTIlFhQZEyQlL/2gAMAwEAAhEDEQA/APpiEIXzR6wIQhAAhCEACEIQAIQhAAhCEAC9XO9qe1kNGMP+ZMRcRg2tze78I9TuXzPafaatqC4uncxudmRn4YAtmO7mRzcT4LpxeNKavpEOfxs+u7V25T0wvPMxnAE3cejRcnyXGbT/AKpMbf7PTueB+KRwjB5hoDiehsvnf2Yk3NzvP781ohph94/wOm8rrj4uOPeyfe/ofVX9RNovN2CONu4Bl/V5N/RUP7dbT1+Mz/xx/olsNI55zy5JvSbNA+hn5ZrTjjX9V+hrG/yyo9v9qbnMtziatNL/AFKrmG8rYXjhgLP+Qd8lOTZoJ+uCqm2QDcBvmlxh/lfobxfDOq2P/Uykls2Zr4DkLu78ef8AraLjqQAuzp52vaHMcHNOYc0ggjkQvjcnZ+44ZXXmzm1VG8Pp5Tb8TNWO44o9D1FiNxWE/FhL+Oh+6Pez7ShJuzXaGOrjy7srf8yM6tP5hxYdx8DmnK4ZRcXTKTsEIQpAEIQgAQhCABCEIAEIQgAQhCABCEIAEIQgAQhePeACSbAC5J0AGpKAB7gASSABmScgBxK5HtJ2oeGubS66fE/+Afc+HFU7c2m+c4GXEQ04uP5jy4Dd10VU9Cb/AKruw+OluXZN2csKd0hcXXvqScySd54lXS0lsun8LpzQBt8lkrKI62yOq6myopIS/ZO7mOvNX/ZNBbTNOfsIwA81ojor38x+iWy0hbRUmg8CfdNvgWAt4rXFTAZEZK5tPrw9uKEiXMXsjz57z7KLos7j2TJ9PvGq8dFknQuQpkj14/JLJQRe/G/1knckRA56pbXRZHzSooVSvIdia4te03a5p7zTyK7zsp2rZM1sc7mtn0F7AS8C3di4t1yvovnVVMADb6zNlglfew9eHDmM0TxLKqf7MZ62j74hcx2F7QfaIvhyvvPHcG57z2C2F/PUAniL71068ucHCXFlxlasEIQoGCEIQAIQhAAhCEACEIQAIQhAAhCEAC5ztDWYz8IfdaRi5u4dB79E72hU/Djc/eBYf3HIeq5SJvPx9yuvxsd+5ky3o8jiFs1a1gCtawILV2hYOjUX09xZXNVzQmkKzNHTZeKvjgGeSsYFYqSJbZUIh59EYR/KtKpkcnoWyJKi5uSjiUmmyhsDLOzPlZKKiPM9E+kZfXRJ9p90E77epSNIs4is1d/dl9eawwnPPcfll7JzPFhYbj6+gk7rNOetr+OeXVVFhJGuiqHtfjY4tew4g4ag/wAXFuBPFfZuzu1RU07JrAE3Dmjc8GzvDeORC+MwQkN5nplyXef03rMLpIDo4fFb1Fmv9MJ8CsfKipQv8oiOmd4hCF5ZqCEIQAIQhAAhCEACEIQAIQhAAhCEAJO1EvdY3iS7yy+aVQ6LV2mf/iAcGj1JKXUs+l16mFVjRHdm5y8DkSZjJUufYhaCo03QJVnxbghrTvTHRsa/j81P4lljM1goGcp8hcTaZFG+eazsO9WpNgSIRi+Srxe6i+RIVEpHfX7JZVxFxz3Z+Ka7HeHSP4gC2m+6jtIkuN7ZpFLToR7K2S2aQNf9xuZGlydB03pd2y2NTROY6IYC6+JtyQbbxe9ju4Ltuz1EQHv0xG46AAD5rle1uznSVULLHvXBIv8AdxAu9L+aLoV3IT09BK5gk+GRGdHWy3+nNM9iS/CqY37g9rT0ddpHhe/guw2k4Rx4bWaBa3IDTyXzyqecLiDoDbrr8kd6F+D7EhRjfcA8QD55qS8jo1BCEIAEIQgAQhCABCEIAEIQgAQheoA4XtNtUNne0WJFh/xHzSr/AKnlfDay2VNM0zTSOFy6R5z4XNlTNBGdLL1kqSQQNdPWYhcFXg3zSiFuF3JM4nXCqxtI0iQDTVVPquKrkd6BY55R4oYoo1sr48759VfHtGPgufEBeVoj2SN5KSZbijoRUMO9XBg1CSNoSBk5XQTvYbO0O9MycfgYPiO5ZpRb5LeHD+FTKMkCRDs2B8SRx17gtnpZX7bcMOJozHAa7rLP2dZ35XcwPIX+YTCuAI0UPSFJ1Mv2aHMhaD94NF+thf1WCA4pw4j7oPqRf2TKB/8AhNJ3gFZNnEGR7rcPnuTd2ib7K+1E4MTwdbFfPamnkwF4Y4svmQLgDquz25B8VwZc2JFxyGduWYCNoVjYI3Yh3QwggDI5ZAeg8U4vdlV7aOg7NVBkpIHnUxsv1Awn1CZLnf6fH/sIuRkA5ASOsF0S8zKqnJfZcekCEIWYwQhCABCEIAEIXqAPEKEkrRqQPfyVDq9u4OPkPmrjjm+kJySNSFgftG34PM/sssu2XfkHmf0Wi8fJ8C5I5Ha0xDXO43Pmf3Xzur2hLiPede5sBla2vuF9WdTtc2zhlZIqjs1TuudONsvX60XpxpPYS3Gl2J+z9bPJFjeA6O2LEHAub3i27hqBcb+IXS0ctwAf54LJsvYkEILYgRfU3ub5jVM6Cgw2AvYZZ626pzp9CjaXuLLGywVmW5dHDSnfkqajZwvdRxGpnz7b+3XRAMYbaZgXcTwAPusWzNo1jwJG4nNOL8hPcNnZCyfbT7KMfLjLng3+7kfAaZK3Y/ZGnhcXAHEb945nPW2VvRaR4VsU+d3Hop2X2gxZOIuMjuseBacwnwkDwrIuy9K52NzSXWte+fmLJlFsaJmbS7xJKhxL9RFEBNlZK7LkrJG2yCxTuyKTFHbNnZyHJ7r6uPpkmFQwaLF2eafhi/MjzTVyVWjKb97MuPuhqysc1mLmtE4S6crN6KSspY44nO4Lme120MQbGNT3z0GTR4m58E8qJ8Ity87LiZKaWWpbEWua+V4GY0DjYEcQBwV49vYZNI+s9i48NDAOLL+bnH5p0q6WnbGxsbBZrGhrRwAFh7KxeZOXKTZcVSSBCEKBghCEACFGSQNBJNgFhdOX8m8P1W2HDLI9dEylRqkqgMhmfTzWaWRx325BDGqwNXoQ8eETB5GzPhC8czktBVcnRbMSMkp4pXUu+SY1JFt6SVkveHVZt7NoI1Qi69fStO5Qhcr3PyyQX0UCNrNwU6cFxyOWgWWomG/T9lTHV5XBy46pWPi2PpHYRmVlfX4fvJRL2mijsyV7QToD+17BSqqoPIa3fpn6+ybfwJYvkaysa/M6KMNC3mslNIdOC3xyoiD10aBEQMgq3TKRqLhUukCt0QkzwuuFhrsmk8itr3fsle1n2aeCzkzSPY72MbMaOQ9kyxJPsqoGFp3WB8wmIeToCU4vRzzXuZGXNL6lqamMnVZKinKzki4s5Tbz3tjxMtdrgcxfI3HzCt7IbTZUTx42jGxxLeRLHC45ZrRtWK7HNO9pSDsBRk1YI3Ov4Nu75W8VPUTqilLG7PrqEIXmmQIQhAAhCEAKK+pxPw/haf8Alx8Mx5qUXJKxL3nX4n3W2KYL1oRUUkjBjIWRdYRPbevWTX3rbkRxND3qmSYcVTM4m9kkr5pWG+Aubvw528BnZRKdGkMdjOqmFkgqJLyNHO6zu2wHDI+qxU9ZinaOvsVm3bOiGNxQ/a9SMmWqrDVAuVWB7UwXYRfM+KTxbDcw3a/DfUfhP+3S6cfFy1UJKlt7XQkEXJaFrOzkcjsUhBOWfDgn+z9nQxXOrtLnhyS0z236r2OqzVKkOSlJdm6psHXGh5oxrHJPcKcTrhSJI2fFzQXqlq9xIsKNDZAUs2qLtK0YrLDtCXu23KXsqMdl/ZqvBjs7PAS3yOXoQuugkuBZfMOzj3Cowj7rznytnfyyX0qDSycTHPGpGvVUyxqxhXrgtGtGFiLaMFwR18Oan2I2F8FpkdYvdcD+2+vjYdAFsqIdVfsWa14z/c3pvH1zXNn5KDo2jPVDVCELziwQhCABCEIA5SsbhleP9R8ibj0K8bIte34rSB25wHmMvaywEr1YO4pmRobIptkWYHgvQ9WBuD/rNevssjZFa12aQULNq7EgluXMGK33hk7zC5P/AKK6Coje15cwO7zXagEWyO9d1K7VI9qaJdG0JN6NcWipnyHNV0NQHNuOh6rS0XyQMR1cUxyDsI5C59Vlj2K/8T5LeAXTGHW2SqdSF33nG3LL2VJlRyUI3bEYdXPP++yrOxsJuyWZme+zk+Zs1hzD3X6qb6F40ffrZMv1UJmRTDIPxf3NA9QmFE83sdVtipHbyq5oO9luUszcrZdj81XiUMSrc4pDWyU0yW1suXVXyyJZVSpGiVE9h5VDD1HoV39K9fOtny4ZGO4OF/NfQaRyaOfMt2MowrLKmIq4EarZHKyuVmSwSAtIc3UZj68/NM3arPPEonEcWMYJQ9ocND9EKaSUVR8NxuO6TnyPFOg6+Y0XlZcbg/o6E7PUIQsxghCEAL9t0+OMkat73hazvT2XN3XaLlto03w3kbjmOi7fGnriyJKmZgVO/wA1CxXocusRMle4lBxUBIkOix7jqldYMit5esc7b6pMqOhFHUmF99Wk94D3HNPqaYOaHNII4hKa2DklLJpICSx2v4TmD1CRtVo7iN6y1Mm5J9k9pIpTZ3ceMs/uk8nfqm89iqM6p7KGyDemMMuQSsxHctELjldFjkrGDzbessjwqZZ1mc4lS5Aol0js9Fnkd/KHTWWeWVTZpFFc8vBL5TdXyvS+rq2MHeNjw1J8EtltlrnWXebJmxMY4bwD6L5c6oe85DCPX9l3nZCW8Iafwkjw1HurRjmWjrYitDHeaxQuWqN3VbRONouJUHhSC8c4JskxSxqNHWGM2Ny3h+i0nRZpI+CxlFPTNUx3FIHC4NwpJBT1JidfVp1HzHNPmPBAIzBzC8/LicH9GqdnqEIWIwWbaNJ8RtvxDNp5rShVGTi7QNWcgWWJBy4hVud7Lodq7Px99o7w1H5h+q50j64L0seRTVoz6Pb5KJK8JUJFZQOKqdZe4lGR2SQ6M9Q1INpx37rdXZdOJ8E+nlGFZNl0vxLy/myZ/aDr4nPySLWjnjs0NFgFbSV80OTTdv5XZjw3hdFU0iWVFIg0jJPslF2kiP8AmNcw7yO8PTP0W2n2rA8XbIPUe656ej5Kqkoy0kWyd9XSZTijqXVbD+Meapkq2D8TfMJDLsu+5eR9nwdw9FIUhhPtiFusjfA39AsEu3mnJjHv8MI83LXDsBvBbodkgaBNV8A2jny6okyyYD+XM+JP6Kyn2SAScyd5OZPiunbQgbla2k5Km2Q5IQR0Ft3XcnvZ4YC4cQD5a+6tdTBEIwvB5+hQkKT5I6OJy0xv6LBG7JXxuz15K0crGLHqZzWNhV8b1onZmDgqi1XEqvCpaGmUSNV2yaizsB0NyOu/zsforx/FYJ32IcNQQfJZZI8lRa+jp0KMbsQBG8A+aF5fFm1kkIQkAJftLZof3m5O/wDb90wQrhNwdoTVnGyxuBsd2qzuK6+voGyjPJ25368VzNdRvYbOHjuPRd8Mqn12Stdi9zrFUySKyf6yWSx3b9Ou75lM0RlqonSd0ZNvY233ywhdPT04DQALAADyWGlpRiaPy5nm4706Y0K4oibMUlPxWKak5J0W/XNRMKqiYyaOefRclEUIA0zT4wDgo/Z1NGnqCltGFayl5Jl8JSESXETmYmUqtFMtjY1YGhOibMH2dSEFrcltdEvC2ydC5GB0Sx1MabyNS+pYd6GUmX0klwPD91rYUt2W/K3A2/RMcWqETLs0RnNaGaWWSN6vbKNFaZmzSFAqLUB3FUSQeVhmWuV+5YKh1h9aLJs0iPdl1jPhNxOAIBHkSPkhcqJELF4YN2VxO5QhC840BCEIALKMsYcLOFwpITToBFtHYwsS1LYdmgEHh/C62QZJQ6OxXb483LsiToxNpbdVYAtBsqSLldRnZ61l1JrFMBWD5IFZQWckCJW3Xtk6Cyn4eSgWZrXI2yq6pD5FQCnG22akM1YU6FZWVW4q8KLk2gRimal9QEzl3rBUt9FLNImGkkwyWOh90za7NJaob/FMaafE0HTj13qUaTVqzaHqbXrHiU2v4p2Z0MRIo/FyWITL0yp2LiSklWGeb9FKonS97ypNIxLcf1b9l6rqfZkj2hwtY8+dkKvTZPJH/9k=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" name="AutoShape 8" descr="Image result for crying baby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3370162" y="533400"/>
            <a:ext cx="579120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solidFill>
                  <a:srgbClr val="0033CC"/>
                </a:solidFill>
              </a:rPr>
              <a:t>But! The same argument </a:t>
            </a:r>
          </a:p>
          <a:p>
            <a:r>
              <a:rPr lang="en-US" sz="4000" dirty="0">
                <a:solidFill>
                  <a:srgbClr val="0033CC"/>
                </a:solidFill>
              </a:rPr>
              <a:t>a</a:t>
            </a:r>
            <a:r>
              <a:rPr lang="en-US" sz="4000" dirty="0" smtClean="0">
                <a:solidFill>
                  <a:srgbClr val="0033CC"/>
                </a:solidFill>
              </a:rPr>
              <a:t>lso shows they are </a:t>
            </a:r>
          </a:p>
          <a:p>
            <a:r>
              <a:rPr lang="en-US" sz="4000" dirty="0" smtClean="0">
                <a:solidFill>
                  <a:srgbClr val="0033CC"/>
                </a:solidFill>
              </a:rPr>
              <a:t>also true representations </a:t>
            </a:r>
          </a:p>
          <a:p>
            <a:r>
              <a:rPr lang="en-US" sz="4000" dirty="0" smtClean="0">
                <a:solidFill>
                  <a:srgbClr val="0033CC"/>
                </a:solidFill>
              </a:rPr>
              <a:t>of O(24) x O(1). </a:t>
            </a:r>
            <a:endParaRPr lang="en-US" sz="4000" dirty="0">
              <a:solidFill>
                <a:srgbClr val="0033CC"/>
              </a:solidFill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29199" y="3505199"/>
            <a:ext cx="3935897" cy="33528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58680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3858"/>
            <a:ext cx="8229600" cy="1143000"/>
          </a:xfrm>
        </p:spPr>
        <p:txBody>
          <a:bodyPr/>
          <a:lstStyle/>
          <a:p>
            <a:r>
              <a:rPr lang="en-US" dirty="0" smtClean="0"/>
              <a:t>Lessons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838200" y="2438400"/>
            <a:ext cx="7162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rgbClr val="7030A0"/>
                </a:solidFill>
              </a:rPr>
              <a:t>Virtual </a:t>
            </a:r>
            <a:r>
              <a:rPr lang="en-US" sz="3600" dirty="0" err="1" smtClean="0">
                <a:solidFill>
                  <a:srgbClr val="7030A0"/>
                </a:solidFill>
              </a:rPr>
              <a:t>Fock</a:t>
            </a:r>
            <a:r>
              <a:rPr lang="en-US" sz="3600" dirty="0" smtClean="0">
                <a:solidFill>
                  <a:srgbClr val="7030A0"/>
                </a:solidFill>
              </a:rPr>
              <a:t> spaces are modular. </a:t>
            </a:r>
            <a:endParaRPr lang="en-US" sz="3600" dirty="0">
              <a:solidFill>
                <a:srgbClr val="7030A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838200" y="3505200"/>
            <a:ext cx="7620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rgbClr val="FF0000"/>
                </a:solidFill>
              </a:rPr>
              <a:t>There can be nontrivial cancellation </a:t>
            </a:r>
            <a:endParaRPr lang="en-US" sz="3600" dirty="0">
              <a:solidFill>
                <a:srgbClr val="FF0000"/>
              </a:solidFill>
            </a:endParaRPr>
          </a:p>
          <a:p>
            <a:r>
              <a:rPr lang="en-US" sz="3600" dirty="0" smtClean="0">
                <a:solidFill>
                  <a:srgbClr val="FF0000"/>
                </a:solidFill>
              </a:rPr>
              <a:t>of the negative representations. </a:t>
            </a:r>
            <a:endParaRPr lang="en-US" sz="3600" dirty="0">
              <a:solidFill>
                <a:srgbClr val="FF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62000" y="4953000"/>
            <a:ext cx="82296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rgbClr val="00B050"/>
                </a:solidFill>
              </a:rPr>
              <a:t>A ``mysterious’’ discrete symmetry can sometimes simply be a subgroup of a continuous symmetry. </a:t>
            </a:r>
            <a:endParaRPr lang="en-US" sz="3600" dirty="0">
              <a:solidFill>
                <a:srgbClr val="00B05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914400" y="1371600"/>
            <a:ext cx="7239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rgbClr val="0033CC"/>
                </a:solidFill>
              </a:rPr>
              <a:t>Modularity of characters is crucial.</a:t>
            </a:r>
            <a:endParaRPr lang="en-US" sz="3600" dirty="0">
              <a:solidFill>
                <a:srgbClr val="0033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4842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0"/>
            <a:ext cx="8229600" cy="1143000"/>
          </a:xfrm>
        </p:spPr>
        <p:txBody>
          <a:bodyPr/>
          <a:lstStyle/>
          <a:p>
            <a:r>
              <a:rPr lang="en-US" dirty="0" smtClean="0"/>
              <a:t>What About d=4 ? </a:t>
            </a:r>
            <a:endParaRPr lang="en-US" dirty="0"/>
          </a:p>
        </p:txBody>
      </p:sp>
      <p:pic>
        <p:nvPicPr>
          <p:cNvPr id="14" name="Picture 1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0600" y="1981200"/>
            <a:ext cx="3597593" cy="60579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057400" y="2743200"/>
            <a:ext cx="5257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rgbClr val="FF0000"/>
                </a:solidFill>
              </a:rPr>
              <a:t>Magical positivity fails: </a:t>
            </a:r>
            <a:endParaRPr lang="en-US" sz="3600" dirty="0">
              <a:solidFill>
                <a:srgbClr val="FF0000"/>
              </a:solidFill>
            </a:endParaRPr>
          </a:p>
        </p:txBody>
      </p:sp>
      <p:pic>
        <p:nvPicPr>
          <p:cNvPr id="16" name="Picture 15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9800" y="4038600"/>
            <a:ext cx="3889058" cy="491490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5600" y="3429000"/>
            <a:ext cx="2357438" cy="49149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52400" y="5288340"/>
            <a:ext cx="88392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u="sng" dirty="0" smtClean="0">
                <a:solidFill>
                  <a:srgbClr val="C00000"/>
                </a:solidFill>
              </a:rPr>
              <a:t>So we ask</a:t>
            </a:r>
            <a:r>
              <a:rPr lang="en-US" sz="3200" dirty="0" smtClean="0">
                <a:solidFill>
                  <a:srgbClr val="C00000"/>
                </a:solidFill>
              </a:rPr>
              <a:t>: </a:t>
            </a:r>
            <a:r>
              <a:rPr lang="en-US" sz="3200" dirty="0" smtClean="0">
                <a:solidFill>
                  <a:srgbClr val="7030A0"/>
                </a:solidFill>
              </a:rPr>
              <a:t>Could it still be that, magically, </a:t>
            </a:r>
            <a:r>
              <a:rPr lang="en-US" sz="3200" u="sng" dirty="0" smtClean="0">
                <a:solidFill>
                  <a:srgbClr val="7030A0"/>
                </a:solidFill>
              </a:rPr>
              <a:t>some</a:t>
            </a:r>
            <a:r>
              <a:rPr lang="en-US" sz="3200" dirty="0" smtClean="0">
                <a:solidFill>
                  <a:srgbClr val="7030A0"/>
                </a:solidFill>
              </a:rPr>
              <a:t> positive combination of representations from the </a:t>
            </a:r>
            <a:r>
              <a:rPr lang="en-US" sz="3200" dirty="0" err="1" smtClean="0">
                <a:solidFill>
                  <a:srgbClr val="7030A0"/>
                </a:solidFill>
              </a:rPr>
              <a:t>SumDimension</a:t>
            </a:r>
            <a:r>
              <a:rPr lang="en-US" sz="3200" dirty="0" smtClean="0">
                <a:solidFill>
                  <a:srgbClr val="7030A0"/>
                </a:solidFill>
              </a:rPr>
              <a:t> game is nevertheless modular? </a:t>
            </a:r>
            <a:endParaRPr lang="en-US" sz="3200" dirty="0">
              <a:solidFill>
                <a:srgbClr val="7030A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04800" y="4648200"/>
            <a:ext cx="8534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i="1" dirty="0" smtClean="0">
                <a:solidFill>
                  <a:srgbClr val="00B050"/>
                </a:solidFill>
                <a:latin typeface="Colonna MT" panose="04020805060202030203" pitchFamily="82" charset="0"/>
              </a:rPr>
              <a:t>But we are desperately seeking Moonshine... </a:t>
            </a:r>
            <a:endParaRPr lang="en-US" sz="3600" i="1" dirty="0">
              <a:solidFill>
                <a:srgbClr val="00B050"/>
              </a:solidFill>
              <a:latin typeface="Colonna MT" panose="04020805060202030203" pitchFamily="82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7400" y="1295400"/>
            <a:ext cx="5083969" cy="446722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800" y="2133600"/>
            <a:ext cx="3457575" cy="3971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15130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3" grpId="0"/>
      <p:bldP spid="4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0"/>
            <a:ext cx="8229600" cy="1143000"/>
          </a:xfrm>
        </p:spPr>
        <p:txBody>
          <a:bodyPr/>
          <a:lstStyle/>
          <a:p>
            <a:r>
              <a:rPr lang="en-US" dirty="0" smtClean="0"/>
              <a:t>Characters Of An Involution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19092"/>
            <a:ext cx="5366099" cy="6038908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5181600" y="1752600"/>
            <a:ext cx="3810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rgbClr val="0033CC"/>
                </a:solidFill>
              </a:rPr>
              <a:t>Should be modular form for </a:t>
            </a:r>
            <a:r>
              <a:rPr lang="en-US" sz="3600" dirty="0" smtClean="0">
                <a:solidFill>
                  <a:srgbClr val="0033CC"/>
                </a:solidFill>
                <a:sym typeface="Mathematica1" panose="05000502060100000001" pitchFamily="2" charset="2"/>
              </a:rPr>
              <a:t></a:t>
            </a:r>
            <a:r>
              <a:rPr lang="en-US" sz="3600" baseline="-25000" dirty="0" smtClean="0">
                <a:solidFill>
                  <a:srgbClr val="0033CC"/>
                </a:solidFill>
                <a:sym typeface="Mathematica1" panose="05000502060100000001" pitchFamily="2" charset="2"/>
              </a:rPr>
              <a:t>0</a:t>
            </a:r>
            <a:r>
              <a:rPr lang="en-US" sz="3600" dirty="0" smtClean="0">
                <a:solidFill>
                  <a:srgbClr val="0033CC"/>
                </a:solidFill>
                <a:sym typeface="Mathematica1" panose="05000502060100000001" pitchFamily="2" charset="2"/>
              </a:rPr>
              <a:t>(2) </a:t>
            </a:r>
            <a:r>
              <a:rPr lang="en-US" sz="3600" dirty="0" smtClean="0">
                <a:solidFill>
                  <a:srgbClr val="0033CC"/>
                </a:solidFill>
              </a:rPr>
              <a:t>. </a:t>
            </a:r>
            <a:endParaRPr lang="en-US" sz="3600" dirty="0">
              <a:solidFill>
                <a:srgbClr val="0033CC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867400" y="3124200"/>
            <a:ext cx="2362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rgbClr val="FF0000"/>
                </a:solidFill>
              </a:rPr>
              <a:t>Weight? </a:t>
            </a:r>
            <a:endParaRPr lang="en-US" sz="3600" dirty="0">
              <a:solidFill>
                <a:srgbClr val="FF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096000" y="5334000"/>
            <a:ext cx="23622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rgbClr val="FF0000"/>
                </a:solidFill>
              </a:rPr>
              <a:t>Multiplier system? </a:t>
            </a:r>
            <a:endParaRPr lang="en-US" sz="3600" dirty="0">
              <a:solidFill>
                <a:srgbClr val="FF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715000" y="3962400"/>
            <a:ext cx="35052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rgbClr val="00B050"/>
                </a:solidFill>
              </a:rPr>
              <a:t>(assumed </a:t>
            </a:r>
          </a:p>
          <a:p>
            <a:r>
              <a:rPr lang="en-US" sz="3600" dirty="0" smtClean="0">
                <a:solidFill>
                  <a:srgbClr val="00B050"/>
                </a:solidFill>
              </a:rPr>
              <a:t>half-integral)  </a:t>
            </a:r>
            <a:endParaRPr lang="en-US" sz="3600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29703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7" grpId="0"/>
      <p:bldP spid="8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8681"/>
            <a:ext cx="8229600" cy="1143000"/>
          </a:xfrm>
        </p:spPr>
        <p:txBody>
          <a:bodyPr/>
          <a:lstStyle/>
          <a:p>
            <a:r>
              <a:rPr lang="en-US" dirty="0" smtClean="0"/>
              <a:t>What Is Your Weight? 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9200" y="1295400"/>
            <a:ext cx="2094548" cy="46005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2400" y="1295400"/>
            <a:ext cx="3014663" cy="41148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69111" y="1981200"/>
            <a:ext cx="88392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</a:rPr>
              <a:t>One can deduce the multiplier system from the weight, </a:t>
            </a:r>
          </a:p>
          <a:p>
            <a:r>
              <a:rPr lang="en-US" sz="2800" dirty="0" smtClean="0">
                <a:solidFill>
                  <a:srgbClr val="FF0000"/>
                </a:solidFill>
              </a:rPr>
              <a:t>and derive the weight numerically from: </a:t>
            </a:r>
            <a:endParaRPr lang="en-US" sz="2800" dirty="0">
              <a:solidFill>
                <a:srgbClr val="FF0000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7401" y="3124200"/>
            <a:ext cx="4383405" cy="928688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1201" y="4191000"/>
            <a:ext cx="4920615" cy="391478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609600" y="4724400"/>
            <a:ext cx="8001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7030A0"/>
                </a:solidFill>
              </a:rPr>
              <a:t>Convergence is good so can compute the weight numerically. </a:t>
            </a:r>
          </a:p>
          <a:p>
            <a:r>
              <a:rPr lang="en-US" sz="2400" dirty="0" smtClean="0">
                <a:solidFill>
                  <a:srgbClr val="7030A0"/>
                </a:solidFill>
              </a:rPr>
              <a:t>For Z</a:t>
            </a:r>
            <a:r>
              <a:rPr lang="en-US" sz="2400" baseline="-25000" dirty="0" smtClean="0">
                <a:solidFill>
                  <a:srgbClr val="7030A0"/>
                </a:solidFill>
              </a:rPr>
              <a:t>2A</a:t>
            </a:r>
            <a:r>
              <a:rPr lang="en-US" sz="2400" dirty="0" smtClean="0">
                <a:solidFill>
                  <a:srgbClr val="7030A0"/>
                </a:solidFill>
              </a:rPr>
              <a:t> it converges to -8.4……  Not pretty. Not half-integral !!  </a:t>
            </a:r>
            <a:endParaRPr lang="en-US" sz="2400" dirty="0">
              <a:solidFill>
                <a:srgbClr val="7030A0"/>
              </a:solidFill>
            </a:endParaRPr>
          </a:p>
        </p:txBody>
      </p:sp>
      <p:grpSp>
        <p:nvGrpSpPr>
          <p:cNvPr id="10" name="Group 9"/>
          <p:cNvGrpSpPr/>
          <p:nvPr/>
        </p:nvGrpSpPr>
        <p:grpSpPr>
          <a:xfrm>
            <a:off x="152400" y="5791200"/>
            <a:ext cx="9144000" cy="1066800"/>
            <a:chOff x="152400" y="5638800"/>
            <a:chExt cx="9144000" cy="1066800"/>
          </a:xfrm>
        </p:grpSpPr>
        <p:sp>
          <p:nvSpPr>
            <p:cNvPr id="8" name="Rectangle 7"/>
            <p:cNvSpPr/>
            <p:nvPr/>
          </p:nvSpPr>
          <p:spPr>
            <a:xfrm>
              <a:off x="152400" y="5638800"/>
              <a:ext cx="8839200" cy="1066800"/>
            </a:xfrm>
            <a:prstGeom prst="rect">
              <a:avLst/>
            </a:prstGeom>
            <a:solidFill>
              <a:srgbClr val="16355A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381000" y="5943600"/>
              <a:ext cx="89154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 smtClean="0">
                  <a:solidFill>
                    <a:srgbClr val="FFFF00"/>
                  </a:solidFill>
                </a:rPr>
                <a:t>No positive combination of reps is modular. No M24 Moonshine. </a:t>
              </a:r>
              <a:endParaRPr lang="en-US" sz="2400" dirty="0">
                <a:solidFill>
                  <a:srgbClr val="FFFF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505814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3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5800" y="838199"/>
            <a:ext cx="6934200" cy="49084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9320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Application To Heterotic-Type II Duality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0" y="1371600"/>
            <a:ext cx="9144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rgbClr val="FF0000"/>
                </a:solidFill>
              </a:rPr>
              <a:t>Existence of CSS points have some interesting          math predictions. </a:t>
            </a:r>
            <a:endParaRPr lang="en-US" sz="3600" dirty="0">
              <a:solidFill>
                <a:srgbClr val="FF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09600" y="5105400"/>
            <a:ext cx="25908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7030A0"/>
                </a:solidFill>
              </a:rPr>
              <a:t>Perturbative heterotic string states</a:t>
            </a:r>
            <a:endParaRPr lang="en-US" sz="3200" dirty="0">
              <a:solidFill>
                <a:srgbClr val="7030A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867400" y="5105400"/>
            <a:ext cx="31242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7030A0"/>
                </a:solidFill>
              </a:rPr>
              <a:t>Vertical </a:t>
            </a:r>
          </a:p>
          <a:p>
            <a:r>
              <a:rPr lang="en-US" sz="3200" dirty="0" smtClean="0">
                <a:solidFill>
                  <a:srgbClr val="7030A0"/>
                </a:solidFill>
              </a:rPr>
              <a:t>D4-D2-D0 </a:t>
            </a:r>
            <a:r>
              <a:rPr lang="en-US" sz="3200" dirty="0" err="1" smtClean="0">
                <a:solidFill>
                  <a:srgbClr val="7030A0"/>
                </a:solidFill>
              </a:rPr>
              <a:t>boundstates</a:t>
            </a:r>
            <a:endParaRPr lang="en-US" sz="3200" dirty="0">
              <a:solidFill>
                <a:srgbClr val="7030A0"/>
              </a:solidFill>
            </a:endParaRPr>
          </a:p>
        </p:txBody>
      </p:sp>
      <p:pic>
        <p:nvPicPr>
          <p:cNvPr id="9" name="Picture 8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3200" y="4191000"/>
            <a:ext cx="1360170" cy="51054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7400" y="3048000"/>
            <a:ext cx="350520" cy="361950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2743200" y="2971800"/>
            <a:ext cx="4724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0033CC"/>
                </a:solidFill>
              </a:rPr>
              <a:t>K3 and </a:t>
            </a:r>
            <a:r>
              <a:rPr lang="en-US" sz="2800" dirty="0" err="1" smtClean="0">
                <a:solidFill>
                  <a:srgbClr val="0033CC"/>
                </a:solidFill>
              </a:rPr>
              <a:t>ellipticaly</a:t>
            </a:r>
            <a:r>
              <a:rPr lang="en-US" sz="2800" dirty="0" smtClean="0">
                <a:solidFill>
                  <a:srgbClr val="0033CC"/>
                </a:solidFill>
              </a:rPr>
              <a:t> fibered CY3 </a:t>
            </a:r>
            <a:endParaRPr lang="en-US" sz="2800" dirty="0">
              <a:solidFill>
                <a:srgbClr val="0033CC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4114800"/>
            <a:ext cx="3074670" cy="548640"/>
          </a:xfrm>
          <a:prstGeom prst="rect">
            <a:avLst/>
          </a:prstGeom>
        </p:spPr>
      </p:pic>
      <p:sp>
        <p:nvSpPr>
          <p:cNvPr id="8" name="Left-Right Arrow 7"/>
          <p:cNvSpPr/>
          <p:nvPr/>
        </p:nvSpPr>
        <p:spPr>
          <a:xfrm>
            <a:off x="3657600" y="5562600"/>
            <a:ext cx="1600200" cy="609600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Left-Right Arrow 12"/>
          <p:cNvSpPr/>
          <p:nvPr/>
        </p:nvSpPr>
        <p:spPr>
          <a:xfrm>
            <a:off x="4191000" y="4191000"/>
            <a:ext cx="1600200" cy="609600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32745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11" grpId="0"/>
      <p:bldP spid="8" grpId="0" animBg="1"/>
      <p:bldP spid="13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-14468"/>
            <a:ext cx="8229600" cy="1143000"/>
          </a:xfrm>
        </p:spPr>
        <p:txBody>
          <a:bodyPr/>
          <a:lstStyle/>
          <a:p>
            <a:r>
              <a:rPr lang="en-US" dirty="0" err="1" smtClean="0"/>
              <a:t>Orbifolds</a:t>
            </a:r>
            <a:r>
              <a:rPr lang="en-US" dirty="0" smtClean="0"/>
              <a:t> At CSS Points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304800" y="1219200"/>
            <a:ext cx="8991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solidFill>
                  <a:srgbClr val="FF0000"/>
                </a:solidFill>
              </a:rPr>
              <a:t>O</a:t>
            </a:r>
            <a:r>
              <a:rPr lang="en-US" sz="2800" dirty="0" err="1" smtClean="0">
                <a:solidFill>
                  <a:srgbClr val="FF0000"/>
                </a:solidFill>
              </a:rPr>
              <a:t>rbifold</a:t>
            </a:r>
            <a:r>
              <a:rPr lang="en-US" sz="2800" dirty="0" smtClean="0">
                <a:solidFill>
                  <a:srgbClr val="FF0000"/>
                </a:solidFill>
              </a:rPr>
              <a:t> at the CSS points for d=2  (T</a:t>
            </a:r>
            <a:r>
              <a:rPr lang="en-US" sz="2800" baseline="30000" dirty="0" smtClean="0">
                <a:solidFill>
                  <a:srgbClr val="FF0000"/>
                </a:solidFill>
              </a:rPr>
              <a:t>6</a:t>
            </a:r>
            <a:r>
              <a:rPr lang="en-US" sz="2800" dirty="0" smtClean="0">
                <a:solidFill>
                  <a:srgbClr val="FF0000"/>
                </a:solidFill>
              </a:rPr>
              <a:t> compactification)  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905000" y="2209800"/>
            <a:ext cx="5791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rgbClr val="00B050"/>
                </a:solidFill>
              </a:rPr>
              <a:t>For simplicity: </a:t>
            </a:r>
            <a:r>
              <a:rPr lang="en-US" sz="3600" dirty="0" smtClean="0">
                <a:solidFill>
                  <a:srgbClr val="00B050"/>
                </a:solidFill>
                <a:latin typeface="Mathematica7Mono" panose="00000400000000000000" pitchFamily="2" charset="0"/>
                <a:ea typeface="Mathematica7Mono" panose="00000400000000000000" pitchFamily="2" charset="0"/>
              </a:rPr>
              <a:t>Z</a:t>
            </a:r>
            <a:r>
              <a:rPr lang="en-US" sz="3600" baseline="-25000" dirty="0" smtClean="0">
                <a:solidFill>
                  <a:srgbClr val="00B050"/>
                </a:solidFill>
              </a:rPr>
              <a:t>2</a:t>
            </a:r>
            <a:r>
              <a:rPr lang="en-US" sz="3600" dirty="0" smtClean="0">
                <a:solidFill>
                  <a:srgbClr val="00B050"/>
                </a:solidFill>
              </a:rPr>
              <a:t> </a:t>
            </a:r>
            <a:r>
              <a:rPr lang="en-US" sz="3600" dirty="0" err="1" smtClean="0">
                <a:solidFill>
                  <a:srgbClr val="00B050"/>
                </a:solidFill>
              </a:rPr>
              <a:t>orbifold</a:t>
            </a:r>
            <a:r>
              <a:rPr lang="en-US" sz="3600" dirty="0" smtClean="0">
                <a:solidFill>
                  <a:srgbClr val="00B050"/>
                </a:solidFill>
              </a:rPr>
              <a:t>    </a:t>
            </a:r>
            <a:endParaRPr lang="en-US" sz="3600" dirty="0">
              <a:solidFill>
                <a:srgbClr val="00B050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295400" y="5029200"/>
            <a:ext cx="67818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 smtClean="0">
                <a:solidFill>
                  <a:srgbClr val="7030A0"/>
                </a:solidFill>
              </a:rPr>
              <a:t>g</a:t>
            </a:r>
            <a:r>
              <a:rPr lang="en-US" sz="4000" baseline="-25000" dirty="0" err="1" smtClean="0">
                <a:solidFill>
                  <a:srgbClr val="7030A0"/>
                </a:solidFill>
              </a:rPr>
              <a:t>R</a:t>
            </a:r>
            <a:r>
              <a:rPr lang="en-US" sz="4000" dirty="0" smtClean="0">
                <a:solidFill>
                  <a:srgbClr val="7030A0"/>
                </a:solidFill>
              </a:rPr>
              <a:t> an involution in W(E8) with </a:t>
            </a:r>
          </a:p>
          <a:p>
            <a:r>
              <a:rPr lang="en-US" sz="4000" dirty="0" smtClean="0">
                <a:solidFill>
                  <a:srgbClr val="7030A0"/>
                </a:solidFill>
              </a:rPr>
              <a:t>eigenvalues  -1</a:t>
            </a:r>
            <a:r>
              <a:rPr lang="en-US" sz="4000" baseline="30000" dirty="0" smtClean="0">
                <a:solidFill>
                  <a:srgbClr val="7030A0"/>
                </a:solidFill>
              </a:rPr>
              <a:t>4</a:t>
            </a:r>
            <a:r>
              <a:rPr lang="en-US" sz="4000" dirty="0" smtClean="0">
                <a:solidFill>
                  <a:srgbClr val="7030A0"/>
                </a:solidFill>
              </a:rPr>
              <a:t>, +1</a:t>
            </a:r>
            <a:r>
              <a:rPr lang="en-US" sz="4000" baseline="30000" dirty="0" smtClean="0">
                <a:solidFill>
                  <a:srgbClr val="7030A0"/>
                </a:solidFill>
              </a:rPr>
              <a:t>4</a:t>
            </a:r>
            <a:r>
              <a:rPr lang="en-US" sz="4000" dirty="0" smtClean="0">
                <a:solidFill>
                  <a:srgbClr val="7030A0"/>
                </a:solidFill>
              </a:rPr>
              <a:t> </a:t>
            </a:r>
            <a:endParaRPr lang="en-US" sz="4000" dirty="0">
              <a:solidFill>
                <a:srgbClr val="7030A0"/>
              </a:solidFill>
            </a:endParaRPr>
          </a:p>
        </p:txBody>
      </p:sp>
      <p:pic>
        <p:nvPicPr>
          <p:cNvPr id="18" name="Picture 17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8400" y="3276600"/>
            <a:ext cx="2929890" cy="407670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1600" y="4038600"/>
            <a:ext cx="5417820" cy="5105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7158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5" grpId="0"/>
      <p:bldP spid="16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04800" y="1676400"/>
            <a:ext cx="34290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We can realize all but 6 of the 51 rank 2 HM classes: </a:t>
            </a:r>
            <a:endParaRPr lang="en-US" sz="36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05400" y="76200"/>
            <a:ext cx="2514600" cy="66629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95358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/>
              <a:t>String-Math, 2014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54864" y="1447800"/>
            <a:ext cx="911352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FF0000"/>
                </a:solidFill>
              </a:rPr>
              <a:t>Today’s story begins in Edmonton, June 11, 2014.      Sheldon Katz was giving a </a:t>
            </a:r>
            <a:r>
              <a:rPr lang="en-US" sz="3200" dirty="0">
                <a:solidFill>
                  <a:srgbClr val="FF0000"/>
                </a:solidFill>
              </a:rPr>
              <a:t>t</a:t>
            </a:r>
            <a:r>
              <a:rPr lang="en-US" sz="3200" dirty="0" smtClean="0">
                <a:solidFill>
                  <a:srgbClr val="FF0000"/>
                </a:solidFill>
              </a:rPr>
              <a:t>alk on his work with Albrecht </a:t>
            </a:r>
            <a:r>
              <a:rPr lang="en-US" sz="3200" dirty="0" err="1" smtClean="0">
                <a:solidFill>
                  <a:srgbClr val="FF0000"/>
                </a:solidFill>
              </a:rPr>
              <a:t>Klemm</a:t>
            </a:r>
            <a:r>
              <a:rPr lang="en-US" sz="3200" dirty="0" smtClean="0">
                <a:solidFill>
                  <a:srgbClr val="FF0000"/>
                </a:solidFill>
              </a:rPr>
              <a:t> and Rahul </a:t>
            </a:r>
            <a:r>
              <a:rPr lang="en-US" sz="3200" dirty="0" err="1" smtClean="0">
                <a:solidFill>
                  <a:srgbClr val="FF0000"/>
                </a:solidFill>
              </a:rPr>
              <a:t>Pandharipande</a:t>
            </a:r>
            <a:r>
              <a:rPr lang="en-US" sz="3200" dirty="0" smtClean="0">
                <a:solidFill>
                  <a:srgbClr val="FF0000"/>
                </a:solidFill>
              </a:rPr>
              <a:t>   </a:t>
            </a:r>
            <a:endParaRPr lang="en-US" sz="3200" dirty="0">
              <a:solidFill>
                <a:srgbClr val="FF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0" y="3352800"/>
            <a:ext cx="891540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0033CC"/>
                </a:solidFill>
              </a:rPr>
              <a:t>He was describing how to count BPS states for type II strings on a K3 surface taking into account the </a:t>
            </a:r>
          </a:p>
          <a:p>
            <a:r>
              <a:rPr lang="en-US" sz="3200" dirty="0" smtClean="0">
                <a:solidFill>
                  <a:srgbClr val="0033CC"/>
                </a:solidFill>
              </a:rPr>
              <a:t>so(4) = </a:t>
            </a:r>
            <a:r>
              <a:rPr lang="en-US" sz="3200" dirty="0" err="1" smtClean="0">
                <a:solidFill>
                  <a:srgbClr val="0033CC"/>
                </a:solidFill>
              </a:rPr>
              <a:t>su</a:t>
            </a:r>
            <a:r>
              <a:rPr lang="en-US" sz="3200" dirty="0" smtClean="0">
                <a:solidFill>
                  <a:srgbClr val="0033CC"/>
                </a:solidFill>
              </a:rPr>
              <a:t>(2) + </a:t>
            </a:r>
            <a:r>
              <a:rPr lang="en-US" sz="3200" dirty="0" err="1" smtClean="0">
                <a:solidFill>
                  <a:srgbClr val="0033CC"/>
                </a:solidFill>
              </a:rPr>
              <a:t>su</a:t>
            </a:r>
            <a:r>
              <a:rPr lang="en-US" sz="3200" dirty="0" smtClean="0">
                <a:solidFill>
                  <a:srgbClr val="0033CC"/>
                </a:solidFill>
              </a:rPr>
              <a:t>(2) quantum numbers of a particle in six dimensions. </a:t>
            </a:r>
            <a:endParaRPr lang="en-US" sz="3200" dirty="0">
              <a:solidFill>
                <a:srgbClr val="0033CC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962400" y="5943600"/>
            <a:ext cx="533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rgbClr val="7030A0"/>
                </a:solidFill>
              </a:rPr>
              <a:t>Slide # 86 said …. </a:t>
            </a:r>
            <a:endParaRPr lang="en-US" sz="3600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82237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/>
              <a:t>Explicit Example – 1/2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533400" y="1295400"/>
            <a:ext cx="3200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rgbClr val="0033CC"/>
                </a:solidFill>
              </a:rPr>
              <a:t>Gram matrix</a:t>
            </a:r>
            <a:r>
              <a:rPr lang="en-US" sz="3600" dirty="0">
                <a:solidFill>
                  <a:srgbClr val="0033CC"/>
                </a:solidFill>
              </a:rPr>
              <a:t> </a:t>
            </a:r>
            <a:r>
              <a:rPr lang="en-US" sz="3600" dirty="0" smtClean="0">
                <a:solidFill>
                  <a:srgbClr val="0033CC"/>
                </a:solidFill>
              </a:rPr>
              <a:t>of </a:t>
            </a:r>
            <a:endParaRPr lang="en-US" sz="3600" dirty="0">
              <a:solidFill>
                <a:srgbClr val="0033CC"/>
              </a:solidFill>
            </a:endParaRPr>
          </a:p>
        </p:txBody>
      </p:sp>
      <p:pic>
        <p:nvPicPr>
          <p:cNvPr id="14" name="Picture 1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6800" y="990600"/>
            <a:ext cx="2160270" cy="12192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990600" y="2286000"/>
            <a:ext cx="8382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FF0000"/>
                </a:solidFill>
              </a:rPr>
              <a:t>Can embed  in Leech and E8 lattices </a:t>
            </a:r>
            <a:endParaRPr lang="en-US" sz="3200" dirty="0">
              <a:solidFill>
                <a:srgbClr val="FF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62000" y="2895600"/>
            <a:ext cx="91440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0033CC"/>
                </a:solidFill>
              </a:rPr>
              <a:t>There exists </a:t>
            </a:r>
            <a:r>
              <a:rPr lang="en-US" sz="3200" dirty="0" err="1" smtClean="0">
                <a:solidFill>
                  <a:srgbClr val="0033CC"/>
                </a:solidFill>
              </a:rPr>
              <a:t>g</a:t>
            </a:r>
            <a:r>
              <a:rPr lang="en-US" sz="3200" baseline="-25000" dirty="0" err="1" smtClean="0">
                <a:solidFill>
                  <a:srgbClr val="0033CC"/>
                </a:solidFill>
              </a:rPr>
              <a:t>R</a:t>
            </a:r>
            <a:r>
              <a:rPr lang="en-US" sz="3200" dirty="0" smtClean="0">
                <a:solidFill>
                  <a:srgbClr val="0033CC"/>
                </a:solidFill>
              </a:rPr>
              <a:t> in W(E8) fixing          with </a:t>
            </a:r>
            <a:r>
              <a:rPr lang="en-US" sz="3200" dirty="0" err="1" smtClean="0">
                <a:solidFill>
                  <a:srgbClr val="0033CC"/>
                </a:solidFill>
              </a:rPr>
              <a:t>ev’s</a:t>
            </a:r>
            <a:r>
              <a:rPr lang="en-US" sz="3200" dirty="0" smtClean="0">
                <a:solidFill>
                  <a:srgbClr val="0033CC"/>
                </a:solidFill>
              </a:rPr>
              <a:t>  </a:t>
            </a:r>
          </a:p>
          <a:p>
            <a:r>
              <a:rPr lang="en-US" sz="3200" dirty="0" smtClean="0">
                <a:solidFill>
                  <a:srgbClr val="0033CC"/>
                </a:solidFill>
              </a:rPr>
              <a:t>+1</a:t>
            </a:r>
            <a:r>
              <a:rPr lang="en-US" sz="3200" baseline="30000" dirty="0" smtClean="0">
                <a:solidFill>
                  <a:srgbClr val="0033CC"/>
                </a:solidFill>
              </a:rPr>
              <a:t>4</a:t>
            </a:r>
            <a:r>
              <a:rPr lang="en-US" sz="3200" dirty="0" smtClean="0">
                <a:solidFill>
                  <a:srgbClr val="0033CC"/>
                </a:solidFill>
              </a:rPr>
              <a:t> , -1</a:t>
            </a:r>
            <a:r>
              <a:rPr lang="en-US" sz="3200" baseline="30000" dirty="0" smtClean="0">
                <a:solidFill>
                  <a:srgbClr val="0033CC"/>
                </a:solidFill>
              </a:rPr>
              <a:t>4</a:t>
            </a:r>
            <a:r>
              <a:rPr lang="en-US" sz="3200" dirty="0" smtClean="0">
                <a:solidFill>
                  <a:srgbClr val="0033CC"/>
                </a:solidFill>
              </a:rPr>
              <a:t>.  Mod out by this on the right. </a:t>
            </a:r>
            <a:endParaRPr lang="en-US" sz="3200" dirty="0">
              <a:solidFill>
                <a:srgbClr val="0033CC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752600" y="3886200"/>
            <a:ext cx="5181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C00000"/>
                </a:solidFill>
              </a:rPr>
              <a:t>Need to choose involution </a:t>
            </a:r>
            <a:r>
              <a:rPr lang="en-US" sz="3200" dirty="0" err="1" smtClean="0">
                <a:solidFill>
                  <a:srgbClr val="C00000"/>
                </a:solidFill>
              </a:rPr>
              <a:t>g</a:t>
            </a:r>
            <a:r>
              <a:rPr lang="en-US" sz="3200" baseline="-25000" dirty="0" err="1" smtClean="0">
                <a:solidFill>
                  <a:srgbClr val="C00000"/>
                </a:solidFill>
              </a:rPr>
              <a:t>L</a:t>
            </a:r>
            <a:r>
              <a:rPr lang="en-US" sz="3200" dirty="0" err="1" smtClean="0">
                <a:solidFill>
                  <a:srgbClr val="C00000"/>
                </a:solidFill>
              </a:rPr>
              <a:t>.</a:t>
            </a:r>
            <a:r>
              <a:rPr lang="en-US" sz="3200" dirty="0" smtClean="0">
                <a:solidFill>
                  <a:srgbClr val="C00000"/>
                </a:solidFill>
              </a:rPr>
              <a:t> </a:t>
            </a:r>
            <a:endParaRPr lang="en-US" sz="3200" dirty="0">
              <a:solidFill>
                <a:srgbClr val="C0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52400" y="5903893"/>
            <a:ext cx="91440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7030A0"/>
                </a:solidFill>
              </a:rPr>
              <a:t>F</a:t>
            </a:r>
            <a:r>
              <a:rPr lang="en-US" sz="2800" dirty="0" smtClean="0">
                <a:solidFill>
                  <a:srgbClr val="7030A0"/>
                </a:solidFill>
              </a:rPr>
              <a:t>lipping 8,12,16 coordinates x</a:t>
            </a:r>
            <a:r>
              <a:rPr lang="en-US" sz="2800" baseline="30000" dirty="0" smtClean="0">
                <a:solidFill>
                  <a:srgbClr val="7030A0"/>
                </a:solidFill>
              </a:rPr>
              <a:t>i</a:t>
            </a:r>
            <a:r>
              <a:rPr lang="en-US" sz="2800" dirty="0" smtClean="0">
                <a:solidFill>
                  <a:srgbClr val="7030A0"/>
                </a:solidFill>
              </a:rPr>
              <a:t> according to </a:t>
            </a:r>
            <a:r>
              <a:rPr lang="en-US" sz="2800" dirty="0" err="1" smtClean="0">
                <a:solidFill>
                  <a:srgbClr val="7030A0"/>
                </a:solidFill>
              </a:rPr>
              <a:t>octad</a:t>
            </a:r>
            <a:r>
              <a:rPr lang="en-US" sz="2800" dirty="0" smtClean="0">
                <a:solidFill>
                  <a:srgbClr val="7030A0"/>
                </a:solidFill>
              </a:rPr>
              <a:t>/</a:t>
            </a:r>
            <a:r>
              <a:rPr lang="en-US" sz="2800" dirty="0" err="1" smtClean="0">
                <a:solidFill>
                  <a:srgbClr val="7030A0"/>
                </a:solidFill>
              </a:rPr>
              <a:t>dodecad</a:t>
            </a:r>
            <a:r>
              <a:rPr lang="en-US" sz="2800" dirty="0" smtClean="0">
                <a:solidFill>
                  <a:srgbClr val="7030A0"/>
                </a:solidFill>
              </a:rPr>
              <a:t>/</a:t>
            </a:r>
          </a:p>
          <a:p>
            <a:r>
              <a:rPr lang="en-US" sz="2800" dirty="0" err="1" smtClean="0">
                <a:solidFill>
                  <a:srgbClr val="7030A0"/>
                </a:solidFill>
              </a:rPr>
              <a:t>octad</a:t>
            </a:r>
            <a:r>
              <a:rPr lang="en-US" sz="2800" dirty="0" smtClean="0">
                <a:solidFill>
                  <a:srgbClr val="7030A0"/>
                </a:solidFill>
              </a:rPr>
              <a:t> complement  </a:t>
            </a:r>
            <a:r>
              <a:rPr lang="en-US" sz="2800" dirty="0" smtClean="0">
                <a:solidFill>
                  <a:srgbClr val="7030A0"/>
                </a:solidFill>
                <a:latin typeface="Freestyle Script" panose="030804020302050B0404" pitchFamily="66" charset="0"/>
              </a:rPr>
              <a:t>C</a:t>
            </a:r>
            <a:r>
              <a:rPr lang="en-US" sz="2800" dirty="0" smtClean="0">
                <a:solidFill>
                  <a:srgbClr val="7030A0"/>
                </a:solidFill>
              </a:rPr>
              <a:t>-sets of the </a:t>
            </a:r>
            <a:r>
              <a:rPr lang="en-US" sz="2800" dirty="0" err="1" smtClean="0">
                <a:solidFill>
                  <a:srgbClr val="7030A0"/>
                </a:solidFill>
              </a:rPr>
              <a:t>Golay</a:t>
            </a:r>
            <a:r>
              <a:rPr lang="en-US" sz="2800" dirty="0" smtClean="0">
                <a:solidFill>
                  <a:srgbClr val="7030A0"/>
                </a:solidFill>
              </a:rPr>
              <a:t> code</a:t>
            </a:r>
            <a:endParaRPr lang="en-US" sz="2800" dirty="0">
              <a:solidFill>
                <a:srgbClr val="7030A0"/>
              </a:solidFill>
            </a:endParaRPr>
          </a:p>
        </p:txBody>
      </p:sp>
      <p:pic>
        <p:nvPicPr>
          <p:cNvPr id="13" name="Picture 12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3800" y="1371600"/>
            <a:ext cx="605790" cy="430530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7400" y="2971800"/>
            <a:ext cx="605790" cy="430530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0" y="4495800"/>
            <a:ext cx="9144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C00000"/>
                </a:solidFill>
              </a:rPr>
              <a:t>Structure of </a:t>
            </a:r>
            <a:r>
              <a:rPr lang="en-US" sz="3200" dirty="0" err="1" smtClean="0">
                <a:solidFill>
                  <a:srgbClr val="C00000"/>
                </a:solidFill>
              </a:rPr>
              <a:t>Golay</a:t>
            </a:r>
            <a:r>
              <a:rPr lang="en-US" sz="3200" dirty="0" smtClean="0">
                <a:solidFill>
                  <a:srgbClr val="C00000"/>
                </a:solidFill>
              </a:rPr>
              <a:t> code implies the only possibilities: </a:t>
            </a:r>
            <a:endParaRPr lang="en-US" sz="3200" dirty="0">
              <a:solidFill>
                <a:srgbClr val="C00000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5257800"/>
            <a:ext cx="2451735" cy="27432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4200" y="5257800"/>
            <a:ext cx="2552700" cy="27432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5257800"/>
            <a:ext cx="2451735" cy="2743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88322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P spid="7" grpId="0"/>
      <p:bldP spid="8" grpId="0"/>
      <p:bldP spid="16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0"/>
            <a:ext cx="8229600" cy="1143000"/>
          </a:xfrm>
        </p:spPr>
        <p:txBody>
          <a:bodyPr/>
          <a:lstStyle/>
          <a:p>
            <a:r>
              <a:rPr lang="en-US" dirty="0" smtClean="0"/>
              <a:t>Explicit Example – 2/2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3200400" y="5334000"/>
            <a:ext cx="1371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rgbClr val="FF0000"/>
                </a:solidFill>
              </a:rPr>
              <a:t>Huh?</a:t>
            </a:r>
            <a:endParaRPr lang="en-US" sz="3600" dirty="0">
              <a:solidFill>
                <a:srgbClr val="FF0000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5509" y="2209800"/>
            <a:ext cx="8839200" cy="2254403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762000" y="6096000"/>
            <a:ext cx="5410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solidFill>
                  <a:srgbClr val="0033CC"/>
                </a:solidFill>
              </a:rPr>
              <a:t>TaxMan</a:t>
            </a:r>
            <a:r>
              <a:rPr lang="en-US" sz="3200" dirty="0" smtClean="0">
                <a:solidFill>
                  <a:srgbClr val="0033CC"/>
                </a:solidFill>
              </a:rPr>
              <a:t> violates </a:t>
            </a:r>
            <a:r>
              <a:rPr lang="en-US" sz="3200" dirty="0" err="1" smtClean="0">
                <a:solidFill>
                  <a:srgbClr val="0033CC"/>
                </a:solidFill>
              </a:rPr>
              <a:t>Wati’s</a:t>
            </a:r>
            <a:r>
              <a:rPr lang="en-US" sz="3200" dirty="0" smtClean="0">
                <a:solidFill>
                  <a:srgbClr val="0033CC"/>
                </a:solidFill>
              </a:rPr>
              <a:t> bound: </a:t>
            </a:r>
            <a:endParaRPr lang="en-US" sz="3200" dirty="0">
              <a:solidFill>
                <a:srgbClr val="0033CC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514600" y="1676400"/>
            <a:ext cx="4572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0033CC"/>
                </a:solidFill>
              </a:rPr>
              <a:t>Abelian gauge symmetry.  </a:t>
            </a:r>
            <a:endParaRPr lang="en-US" sz="2800" dirty="0">
              <a:solidFill>
                <a:srgbClr val="0033CC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048000" y="1143000"/>
            <a:ext cx="4572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</a:rPr>
              <a:t>Massless sector: 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0" y="4572000"/>
            <a:ext cx="91440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</a:rPr>
              <a:t>Personal Ad: Two Hodge numbers seek friendly compatible CY3… </a:t>
            </a:r>
            <a:endParaRPr lang="en-US" sz="2800" dirty="0">
              <a:solidFill>
                <a:srgbClr val="FF0000"/>
              </a:solidFill>
            </a:endParaRPr>
          </a:p>
        </p:txBody>
      </p:sp>
      <p:pic>
        <p:nvPicPr>
          <p:cNvPr id="11" name="Picture 10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2200" y="6172200"/>
            <a:ext cx="2593657" cy="48006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0600" y="5410200"/>
            <a:ext cx="3037046" cy="446722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1295400" y="5334000"/>
            <a:ext cx="2057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rgbClr val="FF0000"/>
                </a:solidFill>
              </a:rPr>
              <a:t>(7,527)?</a:t>
            </a:r>
            <a:endParaRPr lang="en-US" sz="36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02411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7" grpId="0"/>
      <p:bldP spid="8" grpId="0"/>
      <p:bldP spid="9" grpId="0"/>
      <p:bldP spid="12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0"/>
            <a:ext cx="8229600" cy="1143000"/>
          </a:xfrm>
        </p:spPr>
        <p:txBody>
          <a:bodyPr/>
          <a:lstStyle/>
          <a:p>
            <a:r>
              <a:rPr lang="en-US" dirty="0" smtClean="0"/>
              <a:t>Generalized </a:t>
            </a:r>
            <a:r>
              <a:rPr lang="en-US" dirty="0" err="1" smtClean="0"/>
              <a:t>Huybrechts</a:t>
            </a:r>
            <a:r>
              <a:rPr lang="en-US" dirty="0" smtClean="0"/>
              <a:t> Theorem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9800" y="1828800"/>
            <a:ext cx="4191000" cy="55626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304800" y="3124200"/>
            <a:ext cx="89916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FF0000"/>
                </a:solidFill>
              </a:rPr>
              <a:t>Should be the centralizer of an element of a subgroup of Co</a:t>
            </a:r>
            <a:r>
              <a:rPr lang="en-US" sz="3200" baseline="-25000" dirty="0" smtClean="0">
                <a:solidFill>
                  <a:srgbClr val="FF0000"/>
                </a:solidFill>
              </a:rPr>
              <a:t>0</a:t>
            </a:r>
            <a:r>
              <a:rPr lang="en-US" sz="3200" dirty="0" smtClean="0">
                <a:solidFill>
                  <a:srgbClr val="FF0000"/>
                </a:solidFill>
              </a:rPr>
              <a:t> fixing a rank two </a:t>
            </a:r>
            <a:r>
              <a:rPr lang="en-US" sz="3200" dirty="0" err="1" smtClean="0">
                <a:solidFill>
                  <a:srgbClr val="FF0000"/>
                </a:solidFill>
              </a:rPr>
              <a:t>sublattice</a:t>
            </a:r>
            <a:r>
              <a:rPr lang="en-US" sz="3200" dirty="0" smtClean="0">
                <a:solidFill>
                  <a:srgbClr val="FF0000"/>
                </a:solidFill>
              </a:rPr>
              <a:t> of  </a:t>
            </a:r>
            <a:r>
              <a:rPr lang="en-US" sz="3200" dirty="0" smtClean="0">
                <a:solidFill>
                  <a:srgbClr val="FF0000"/>
                </a:solidFill>
                <a:sym typeface="Mathematica1" panose="05000502060100000001" pitchFamily="2" charset="2"/>
              </a:rPr>
              <a:t></a:t>
            </a:r>
            <a:endParaRPr lang="en-US" sz="32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61668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0"/>
            <a:ext cx="8229600" cy="1143000"/>
          </a:xfrm>
        </p:spPr>
        <p:txBody>
          <a:bodyPr/>
          <a:lstStyle/>
          <a:p>
            <a:r>
              <a:rPr lang="en-US" dirty="0" smtClean="0"/>
              <a:t>Some General Questions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76200" y="1295400"/>
            <a:ext cx="89154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0033CC"/>
                </a:solidFill>
              </a:rPr>
              <a:t>Clarify </a:t>
            </a:r>
            <a:r>
              <a:rPr lang="en-US" sz="3200" dirty="0" err="1" smtClean="0">
                <a:solidFill>
                  <a:srgbClr val="0033CC"/>
                </a:solidFill>
              </a:rPr>
              <a:t>TaxMan</a:t>
            </a:r>
            <a:r>
              <a:rPr lang="en-US" sz="3200" dirty="0" smtClean="0">
                <a:solidFill>
                  <a:srgbClr val="0033CC"/>
                </a:solidFill>
              </a:rPr>
              <a:t> example: Should every heterotic model on K3 x T2 have a type II dual? </a:t>
            </a:r>
            <a:endParaRPr lang="en-US" sz="3200" dirty="0">
              <a:solidFill>
                <a:srgbClr val="0033CC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0" y="2743200"/>
            <a:ext cx="92964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FF0000"/>
                </a:solidFill>
              </a:rPr>
              <a:t>Decreasing d </a:t>
            </a:r>
            <a:r>
              <a:rPr lang="en-US" sz="3200" dirty="0" smtClean="0">
                <a:solidFill>
                  <a:srgbClr val="FF0000"/>
                </a:solidFill>
                <a:sym typeface="Mathematica1" panose="05000502060100000001" pitchFamily="2" charset="2"/>
              </a:rPr>
              <a:t> </a:t>
            </a:r>
            <a:r>
              <a:rPr lang="en-US" sz="3200" dirty="0" smtClean="0">
                <a:solidFill>
                  <a:srgbClr val="FF0000"/>
                </a:solidFill>
              </a:rPr>
              <a:t>larger CSS groups: raises a general question about D-brane categories:  What to do on </a:t>
            </a:r>
          </a:p>
          <a:p>
            <a:r>
              <a:rPr lang="en-US" sz="3200" dirty="0" smtClean="0">
                <a:solidFill>
                  <a:srgbClr val="FF0000"/>
                </a:solidFill>
                <a:latin typeface="Old English Text MT" panose="03040902040508030806" pitchFamily="66" charset="0"/>
              </a:rPr>
              <a:t>X</a:t>
            </a:r>
            <a:r>
              <a:rPr lang="en-US" sz="3200" dirty="0" smtClean="0">
                <a:solidFill>
                  <a:srgbClr val="FF0000"/>
                </a:solidFill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</a:rPr>
              <a:t>x</a:t>
            </a:r>
            <a:r>
              <a:rPr lang="en-US" sz="3200" dirty="0" smtClean="0">
                <a:solidFill>
                  <a:srgbClr val="FF0000"/>
                </a:solidFill>
              </a:rPr>
              <a:t> S</a:t>
            </a:r>
            <a:r>
              <a:rPr lang="en-US" sz="3200" baseline="30000" dirty="0" smtClean="0">
                <a:solidFill>
                  <a:srgbClr val="FF0000"/>
                </a:solidFill>
              </a:rPr>
              <a:t>1</a:t>
            </a:r>
            <a:r>
              <a:rPr lang="en-US" sz="3200" dirty="0" smtClean="0">
                <a:solidFill>
                  <a:srgbClr val="FF0000"/>
                </a:solidFill>
              </a:rPr>
              <a:t> ?   </a:t>
            </a:r>
            <a:endParaRPr lang="en-US" sz="3200" dirty="0">
              <a:solidFill>
                <a:srgbClr val="FF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0" y="4953000"/>
            <a:ext cx="91440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7030A0"/>
                </a:solidFill>
              </a:rPr>
              <a:t>In the type II interpretation CSS only arise for special values of the flat RR fields. How do flat RR fields affect the BPS D-brane states? </a:t>
            </a:r>
            <a:endParaRPr lang="en-US" sz="3200" dirty="0">
              <a:solidFill>
                <a:srgbClr val="7030A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905000" y="3886200"/>
            <a:ext cx="4495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</a:rPr>
              <a:t>There ARE A &amp; B Models!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6657519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381000" y="5638800"/>
            <a:ext cx="91440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 smtClean="0"/>
              <a:t>HAPPY BIRTHDAY DAVE!!</a:t>
            </a:r>
            <a:endParaRPr lang="en-US" sz="6600" dirty="0"/>
          </a:p>
        </p:txBody>
      </p:sp>
      <p:pic>
        <p:nvPicPr>
          <p:cNvPr id="25" name="Picture 4" descr="http://www.carvel.com/public/images/ice-cream-cakes/celebration-cakes/happy-birthday-round-cake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3600" y="3733800"/>
            <a:ext cx="2000250" cy="2000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4" name="Group 3"/>
          <p:cNvGrpSpPr/>
          <p:nvPr/>
        </p:nvGrpSpPr>
        <p:grpSpPr>
          <a:xfrm>
            <a:off x="228600" y="533400"/>
            <a:ext cx="8498205" cy="2743200"/>
            <a:chOff x="228600" y="533400"/>
            <a:chExt cx="8498205" cy="2743200"/>
          </a:xfrm>
        </p:grpSpPr>
        <p:cxnSp>
          <p:nvCxnSpPr>
            <p:cNvPr id="10" name="Straight Connector 9"/>
            <p:cNvCxnSpPr/>
            <p:nvPr/>
          </p:nvCxnSpPr>
          <p:spPr>
            <a:xfrm>
              <a:off x="1828800" y="609600"/>
              <a:ext cx="0" cy="2590800"/>
            </a:xfrm>
            <a:prstGeom prst="line">
              <a:avLst/>
            </a:prstGeom>
            <a:ln w="762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9" name="Group 18"/>
            <p:cNvGrpSpPr/>
            <p:nvPr/>
          </p:nvGrpSpPr>
          <p:grpSpPr>
            <a:xfrm rot="10800000">
              <a:off x="228600" y="533400"/>
              <a:ext cx="1371600" cy="2667000"/>
              <a:chOff x="3048000" y="1524000"/>
              <a:chExt cx="1219200" cy="2438400"/>
            </a:xfrm>
          </p:grpSpPr>
          <p:cxnSp>
            <p:nvCxnSpPr>
              <p:cNvPr id="20" name="Straight Connector 19"/>
              <p:cNvCxnSpPr/>
              <p:nvPr/>
            </p:nvCxnSpPr>
            <p:spPr>
              <a:xfrm>
                <a:off x="3124200" y="1524000"/>
                <a:ext cx="1143000" cy="1371600"/>
              </a:xfrm>
              <a:prstGeom prst="line">
                <a:avLst/>
              </a:prstGeom>
              <a:ln w="762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" name="Straight Connector 20"/>
              <p:cNvCxnSpPr/>
              <p:nvPr/>
            </p:nvCxnSpPr>
            <p:spPr>
              <a:xfrm flipH="1">
                <a:off x="3048000" y="2895600"/>
                <a:ext cx="1219200" cy="1066800"/>
              </a:xfrm>
              <a:prstGeom prst="line">
                <a:avLst/>
              </a:prstGeom>
              <a:ln w="762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pic>
          <p:nvPicPr>
            <p:cNvPr id="17" name="Picture 2" descr="http://www.news.ucsb.edu/sites/www.news.ucsb.edu/files/styles/article_vertical/public/images/2015/David%20Morrison2_ENH.jpg?itok=R0JGU93H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33600" y="685800"/>
              <a:ext cx="2476500" cy="240982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8" name="TextBox 17"/>
            <p:cNvSpPr txBox="1"/>
            <p:nvPr/>
          </p:nvSpPr>
          <p:spPr>
            <a:xfrm>
              <a:off x="990600" y="1295400"/>
              <a:ext cx="914400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8000" dirty="0" smtClean="0"/>
                <a:t>x</a:t>
              </a:r>
              <a:endParaRPr lang="en-US" sz="8000" dirty="0"/>
            </a:p>
          </p:txBody>
        </p:sp>
        <p:pic>
          <p:nvPicPr>
            <p:cNvPr id="22" name="Picture 21"/>
            <p:cNvPicPr>
              <a:picLocks noChangeAspect="1"/>
            </p:cNvPicPr>
            <p:nvPr>
              <p:custDataLst>
                <p:tags r:id="rId2"/>
              </p:custDataLst>
            </p:nvPr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629400" y="1600200"/>
              <a:ext cx="2097405" cy="640080"/>
            </a:xfrm>
            <a:prstGeom prst="rect">
              <a:avLst/>
            </a:prstGeom>
          </p:spPr>
        </p:pic>
        <p:grpSp>
          <p:nvGrpSpPr>
            <p:cNvPr id="24" name="Group 23"/>
            <p:cNvGrpSpPr/>
            <p:nvPr/>
          </p:nvGrpSpPr>
          <p:grpSpPr>
            <a:xfrm rot="10800000" flipH="1">
              <a:off x="4800600" y="609600"/>
              <a:ext cx="1371600" cy="2667000"/>
              <a:chOff x="3048000" y="1524000"/>
              <a:chExt cx="1219200" cy="2438400"/>
            </a:xfrm>
          </p:grpSpPr>
          <p:cxnSp>
            <p:nvCxnSpPr>
              <p:cNvPr id="26" name="Straight Connector 25"/>
              <p:cNvCxnSpPr/>
              <p:nvPr/>
            </p:nvCxnSpPr>
            <p:spPr>
              <a:xfrm>
                <a:off x="3124200" y="1524000"/>
                <a:ext cx="1143000" cy="1371600"/>
              </a:xfrm>
              <a:prstGeom prst="line">
                <a:avLst/>
              </a:prstGeom>
              <a:ln w="762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" name="Straight Connector 26"/>
              <p:cNvCxnSpPr/>
              <p:nvPr/>
            </p:nvCxnSpPr>
            <p:spPr>
              <a:xfrm flipH="1">
                <a:off x="3048000" y="2895600"/>
                <a:ext cx="1219200" cy="1066800"/>
              </a:xfrm>
              <a:prstGeom prst="line">
                <a:avLst/>
              </a:prstGeom>
              <a:ln w="762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pic>
        <p:nvPicPr>
          <p:cNvPr id="6" name="Picture 5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8800" y="4267200"/>
            <a:ext cx="2886075" cy="7886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78847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304800" y="-255722"/>
            <a:ext cx="9614529" cy="7113722"/>
          </a:xfrm>
          <a:prstGeom prst="rect">
            <a:avLst/>
          </a:prstGeom>
        </p:spPr>
      </p:pic>
      <p:sp>
        <p:nvSpPr>
          <p:cNvPr id="4" name="Oval 3"/>
          <p:cNvSpPr/>
          <p:nvPr/>
        </p:nvSpPr>
        <p:spPr>
          <a:xfrm>
            <a:off x="1981200" y="5562600"/>
            <a:ext cx="2209800" cy="914400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84700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0"/>
            <a:ext cx="8229600" cy="1143000"/>
          </a:xfrm>
        </p:spPr>
        <p:txBody>
          <a:bodyPr/>
          <a:lstStyle/>
          <a:p>
            <a:r>
              <a:rPr lang="en-US" dirty="0" smtClean="0"/>
              <a:t>Heterotic/Type II Duality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2590800" y="990600"/>
            <a:ext cx="3429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rgbClr val="0033CC"/>
                </a:solidFill>
              </a:rPr>
              <a:t>Het/T4 = IIA/K3</a:t>
            </a:r>
            <a:endParaRPr lang="en-US" sz="3600" dirty="0">
              <a:solidFill>
                <a:srgbClr val="0033CC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28600" y="1905000"/>
            <a:ext cx="40386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00B050"/>
                </a:solidFill>
              </a:rPr>
              <a:t>DH states: Perturbative heterotic BPS states</a:t>
            </a:r>
            <a:endParaRPr lang="en-US" sz="3200" dirty="0">
              <a:solidFill>
                <a:srgbClr val="00B05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50471" y="3276600"/>
            <a:ext cx="899160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7030A0"/>
                </a:solidFill>
              </a:rPr>
              <a:t>Roughly: </a:t>
            </a:r>
            <a:r>
              <a:rPr lang="en-US" sz="2800" dirty="0" err="1" smtClean="0">
                <a:solidFill>
                  <a:srgbClr val="7030A0"/>
                </a:solidFill>
              </a:rPr>
              <a:t>Cohomology</a:t>
            </a:r>
            <a:r>
              <a:rPr lang="en-US" sz="2800" dirty="0" smtClean="0">
                <a:solidFill>
                  <a:srgbClr val="7030A0"/>
                </a:solidFill>
              </a:rPr>
              <a:t> groups of the moduli spaces of objects in D</a:t>
            </a:r>
            <a:r>
              <a:rPr lang="en-US" sz="2800" baseline="30000" dirty="0" smtClean="0">
                <a:solidFill>
                  <a:srgbClr val="7030A0"/>
                </a:solidFill>
              </a:rPr>
              <a:t>b</a:t>
            </a:r>
            <a:r>
              <a:rPr lang="en-US" sz="2800" dirty="0" smtClean="0">
                <a:solidFill>
                  <a:srgbClr val="7030A0"/>
                </a:solidFill>
              </a:rPr>
              <a:t>(K3) with fixed K-theory invariant and stable </a:t>
            </a:r>
            <a:r>
              <a:rPr lang="en-US" sz="2800" dirty="0" err="1" smtClean="0">
                <a:solidFill>
                  <a:srgbClr val="7030A0"/>
                </a:solidFill>
              </a:rPr>
              <a:t>wrt</a:t>
            </a:r>
            <a:r>
              <a:rPr lang="en-US" sz="2800" dirty="0" smtClean="0">
                <a:solidFill>
                  <a:srgbClr val="7030A0"/>
                </a:solidFill>
              </a:rPr>
              <a:t> a stability condition determined by the </a:t>
            </a:r>
            <a:r>
              <a:rPr lang="en-US" sz="2800" dirty="0" err="1" smtClean="0">
                <a:solidFill>
                  <a:srgbClr val="7030A0"/>
                </a:solidFill>
              </a:rPr>
              <a:t>complexified</a:t>
            </a:r>
            <a:r>
              <a:rPr lang="en-US" sz="2800" dirty="0" smtClean="0">
                <a:solidFill>
                  <a:srgbClr val="7030A0"/>
                </a:solidFill>
              </a:rPr>
              <a:t> </a:t>
            </a:r>
            <a:r>
              <a:rPr lang="en-US" sz="2800" dirty="0" err="1" smtClean="0">
                <a:solidFill>
                  <a:srgbClr val="7030A0"/>
                </a:solidFill>
              </a:rPr>
              <a:t>Kahler</a:t>
            </a:r>
            <a:r>
              <a:rPr lang="en-US" sz="2800" dirty="0" smtClean="0">
                <a:solidFill>
                  <a:srgbClr val="7030A0"/>
                </a:solidFill>
              </a:rPr>
              <a:t> class. </a:t>
            </a:r>
            <a:endParaRPr lang="en-US" sz="2800" dirty="0">
              <a:solidFill>
                <a:srgbClr val="7030A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905000" y="5105400"/>
            <a:ext cx="5257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solidFill>
                  <a:srgbClr val="FF0000"/>
                </a:solidFill>
              </a:rPr>
              <a:t>Aspinwall</a:t>
            </a:r>
            <a:r>
              <a:rPr lang="en-US" sz="3200" dirty="0" smtClean="0">
                <a:solidFill>
                  <a:srgbClr val="FF0000"/>
                </a:solidFill>
              </a:rPr>
              <a:t>-Morrison Theorem: </a:t>
            </a:r>
            <a:endParaRPr lang="en-US" sz="3200" dirty="0">
              <a:solidFill>
                <a:srgbClr val="FF0000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5943600"/>
            <a:ext cx="8770620" cy="55245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6019800" y="1905000"/>
            <a:ext cx="33528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7030A0"/>
                </a:solidFill>
              </a:rPr>
              <a:t>D4-D2-D0 </a:t>
            </a:r>
            <a:r>
              <a:rPr lang="en-US" sz="3200" dirty="0" err="1" smtClean="0">
                <a:solidFill>
                  <a:srgbClr val="7030A0"/>
                </a:solidFill>
              </a:rPr>
              <a:t>boundstates</a:t>
            </a:r>
            <a:endParaRPr lang="en-US" sz="3200" dirty="0">
              <a:solidFill>
                <a:srgbClr val="7030A0"/>
              </a:solidFill>
            </a:endParaRPr>
          </a:p>
        </p:txBody>
      </p:sp>
      <p:sp>
        <p:nvSpPr>
          <p:cNvPr id="6" name="Left-Right Arrow 5"/>
          <p:cNvSpPr/>
          <p:nvPr/>
        </p:nvSpPr>
        <p:spPr>
          <a:xfrm>
            <a:off x="4419600" y="2286000"/>
            <a:ext cx="1143000" cy="304800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67972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12" grpId="0"/>
      <p:bldP spid="8" grpId="0"/>
      <p:bldP spid="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Heterotic Toroidal Compactifications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2514600"/>
            <a:ext cx="7074217" cy="396716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447800" y="4648200"/>
            <a:ext cx="6400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solidFill>
                  <a:srgbClr val="7030A0"/>
                </a:solidFill>
              </a:rPr>
              <a:t>Narain</a:t>
            </a:r>
            <a:r>
              <a:rPr lang="en-US" sz="3600" dirty="0" smtClean="0">
                <a:solidFill>
                  <a:srgbClr val="7030A0"/>
                </a:solidFill>
              </a:rPr>
              <a:t> moduli space of CFT’s: </a:t>
            </a:r>
            <a:endParaRPr lang="en-US" sz="3600" dirty="0">
              <a:solidFill>
                <a:srgbClr val="7030A0"/>
              </a:solidFill>
            </a:endParaRPr>
          </a:p>
        </p:txBody>
      </p:sp>
      <p:pic>
        <p:nvPicPr>
          <p:cNvPr id="12" name="Picture 11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5791200"/>
            <a:ext cx="8382000" cy="349151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4600" y="1524000"/>
            <a:ext cx="3249930" cy="43053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7800" y="3657600"/>
            <a:ext cx="5657850" cy="5562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46451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8681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Crystal Symmetries Of Toroidal Compactifications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381000" y="1295400"/>
            <a:ext cx="83820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</a:rPr>
              <a:t>Construct some heterotic string compactifications with large interesting crystallographic group symmetries. </a:t>
            </a:r>
            <a:endParaRPr lang="en-US" sz="2800" dirty="0">
              <a:solidFill>
                <a:srgbClr val="FF0000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0" y="2514600"/>
            <a:ext cx="3823811" cy="486727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1219200" y="4724400"/>
            <a:ext cx="7162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</a:rPr>
              <a:t>Then G is a crystal symmetry of the CFT: </a:t>
            </a:r>
            <a:endParaRPr lang="en-US" sz="2800" dirty="0">
              <a:solidFill>
                <a:srgbClr val="FF0000"/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2200" y="3352800"/>
            <a:ext cx="2683669" cy="3867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4114800"/>
            <a:ext cx="2819400" cy="383553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3400" y="4114800"/>
            <a:ext cx="2667000" cy="385521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228600" y="5410200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7030A0"/>
                </a:solidFill>
              </a:rPr>
              <a:t>Example: Weyl group symmetries of enhanced YM gauge theories. </a:t>
            </a:r>
            <a:endParaRPr lang="en-US" sz="2400" dirty="0">
              <a:solidFill>
                <a:srgbClr val="7030A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04800" y="6096000"/>
            <a:ext cx="914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C00000"/>
                </a:solidFill>
              </a:rPr>
              <a:t>These are NOT the kinds of crystal symmetries we want</a:t>
            </a:r>
          </a:p>
        </p:txBody>
      </p:sp>
    </p:spTree>
    <p:extLst>
      <p:ext uri="{BB962C8B-B14F-4D97-AF65-F5344CB8AC3E}">
        <p14:creationId xmlns:p14="http://schemas.microsoft.com/office/powerpoint/2010/main" val="2259303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8" grpId="0"/>
      <p:bldP spid="10" grpId="0"/>
      <p:bldP spid="1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Conway Subgroup Symmetries 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0200" y="2895600"/>
            <a:ext cx="4937760" cy="55245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514600" y="3657600"/>
            <a:ext cx="6400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chemeClr val="accent6">
                    <a:lumMod val="50000"/>
                  </a:schemeClr>
                </a:solidFill>
              </a:rPr>
              <a:t>Crystal symmetry: </a:t>
            </a:r>
            <a:endParaRPr lang="en-US" sz="3200" dirty="0">
              <a:solidFill>
                <a:schemeClr val="accent6">
                  <a:lumMod val="50000"/>
                </a:schemeClr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0800" y="4495800"/>
            <a:ext cx="2933700" cy="51054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514600" y="6248400"/>
            <a:ext cx="6400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7030A0"/>
                </a:solidFill>
              </a:rPr>
              <a:t>Now ``</a:t>
            </a:r>
            <a:r>
              <a:rPr lang="en-US" sz="2800" dirty="0" err="1" smtClean="0">
                <a:solidFill>
                  <a:srgbClr val="7030A0"/>
                </a:solidFill>
              </a:rPr>
              <a:t>decompactify</a:t>
            </a:r>
            <a:r>
              <a:rPr lang="en-US" sz="2800" dirty="0" smtClean="0">
                <a:solidFill>
                  <a:srgbClr val="7030A0"/>
                </a:solidFill>
              </a:rPr>
              <a:t>’’ </a:t>
            </a:r>
            <a:endParaRPr lang="en-US" sz="2800" dirty="0">
              <a:solidFill>
                <a:srgbClr val="7030A0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1800" y="2133600"/>
            <a:ext cx="2186940" cy="42291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381000" y="1371600"/>
            <a:ext cx="8991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FF0000"/>
                </a:solidFill>
              </a:rPr>
              <a:t>Start with a distinguished d=0 compactification: </a:t>
            </a:r>
            <a:endParaRPr lang="en-US" sz="3200" dirty="0">
              <a:solidFill>
                <a:srgbClr val="FF00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33400" y="5181600"/>
            <a:ext cx="78486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00B050"/>
                </a:solidFill>
              </a:rPr>
              <a:t>Note that Co</a:t>
            </a:r>
            <a:r>
              <a:rPr lang="en-US" sz="2800" baseline="-25000" dirty="0" smtClean="0">
                <a:solidFill>
                  <a:srgbClr val="00B050"/>
                </a:solidFill>
              </a:rPr>
              <a:t>0</a:t>
            </a:r>
            <a:r>
              <a:rPr lang="en-US" sz="2800" dirty="0" smtClean="0">
                <a:solidFill>
                  <a:srgbClr val="00B050"/>
                </a:solidFill>
              </a:rPr>
              <a:t>  is not a Weyl group symmetry of any    enhanced Yang-Mills gauge symmetry.  </a:t>
            </a:r>
            <a:endParaRPr lang="en-US" sz="2800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40305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  <p:bldP spid="9" grpId="0"/>
      <p:bldP spid="11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0"/>
            <a:ext cx="8229600" cy="1143000"/>
          </a:xfrm>
        </p:spPr>
        <p:txBody>
          <a:bodyPr/>
          <a:lstStyle/>
          <a:p>
            <a:r>
              <a:rPr lang="en-US" dirty="0" smtClean="0"/>
              <a:t>A Lattice </a:t>
            </a:r>
            <a:r>
              <a:rPr lang="en-US" dirty="0" err="1" smtClean="0"/>
              <a:t>Lemmino</a:t>
            </a:r>
            <a:endParaRPr lang="en-US" dirty="0"/>
          </a:p>
        </p:txBody>
      </p:sp>
      <p:pic>
        <p:nvPicPr>
          <p:cNvPr id="13" name="Picture 12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1219200"/>
            <a:ext cx="1619250" cy="44577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5486400" y="1143000"/>
            <a:ext cx="3429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0033CC"/>
                </a:solidFill>
              </a:rPr>
              <a:t>i</a:t>
            </a:r>
            <a:r>
              <a:rPr lang="en-US" sz="3200" dirty="0" smtClean="0">
                <a:solidFill>
                  <a:srgbClr val="0033CC"/>
                </a:solidFill>
              </a:rPr>
              <a:t>sometric of rank d</a:t>
            </a:r>
            <a:endParaRPr lang="en-US" sz="3200" dirty="0">
              <a:solidFill>
                <a:srgbClr val="0033CC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0" y="1905000"/>
            <a:ext cx="9372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</a:rPr>
              <a:t>Then </a:t>
            </a:r>
            <a:r>
              <a:rPr lang="en-US" sz="2800" b="1" i="1" u="sng" dirty="0" smtClean="0">
                <a:solidFill>
                  <a:srgbClr val="FF0000"/>
                </a:solidFill>
              </a:rPr>
              <a:t>there exists an even </a:t>
            </a:r>
            <a:r>
              <a:rPr lang="en-US" sz="2800" b="1" i="1" u="sng" dirty="0" err="1" smtClean="0">
                <a:solidFill>
                  <a:srgbClr val="FF0000"/>
                </a:solidFill>
              </a:rPr>
              <a:t>unimodular</a:t>
            </a:r>
            <a:r>
              <a:rPr lang="en-US" sz="2800" b="1" i="1" u="sng" dirty="0" smtClean="0">
                <a:solidFill>
                  <a:srgbClr val="FF0000"/>
                </a:solidFill>
              </a:rPr>
              <a:t> lattice with embedding </a:t>
            </a:r>
            <a:endParaRPr lang="en-US" sz="2800" b="1" i="1" u="sng" dirty="0">
              <a:solidFill>
                <a:srgbClr val="FF0000"/>
              </a:solidFill>
            </a:endParaRPr>
          </a:p>
        </p:txBody>
      </p:sp>
      <p:pic>
        <p:nvPicPr>
          <p:cNvPr id="11" name="Picture 10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3962400"/>
            <a:ext cx="6995160" cy="510540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6600" y="1219200"/>
            <a:ext cx="1813560" cy="43053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8800" y="2590800"/>
            <a:ext cx="5078730" cy="438150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3048000" y="3124200"/>
            <a:ext cx="3200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</a:rPr>
              <a:t>s</a:t>
            </a:r>
            <a:r>
              <a:rPr lang="en-US" sz="3200" dirty="0" smtClean="0">
                <a:solidFill>
                  <a:srgbClr val="FF0000"/>
                </a:solidFill>
              </a:rPr>
              <a:t>uch that, if </a:t>
            </a:r>
            <a:endParaRPr lang="en-US" sz="3200" dirty="0">
              <a:solidFill>
                <a:srgbClr val="FF0000"/>
              </a:solidFill>
            </a:endParaRPr>
          </a:p>
        </p:txBody>
      </p:sp>
      <p:pic>
        <p:nvPicPr>
          <p:cNvPr id="20" name="Picture 19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4800600"/>
            <a:ext cx="7936230" cy="510540"/>
          </a:xfrm>
          <a:prstGeom prst="rect">
            <a:avLst/>
          </a:prstGeom>
        </p:spPr>
      </p:pic>
      <p:sp>
        <p:nvSpPr>
          <p:cNvPr id="21" name="TextBox 20"/>
          <p:cNvSpPr txBox="1"/>
          <p:nvPr/>
        </p:nvSpPr>
        <p:spPr>
          <a:xfrm>
            <a:off x="1066800" y="5562600"/>
            <a:ext cx="7848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FF0000"/>
                </a:solidFill>
              </a:rPr>
              <a:t>then </a:t>
            </a:r>
            <a:r>
              <a:rPr lang="en-US" sz="3200" dirty="0" smtClean="0">
                <a:solidFill>
                  <a:srgbClr val="FF0000"/>
                </a:solidFill>
                <a:sym typeface="Mathematica1" panose="05000502060100000001" pitchFamily="2" charset="2"/>
              </a:rPr>
              <a:t></a:t>
            </a:r>
            <a:r>
              <a:rPr lang="en-US" sz="3200" baseline="30000" dirty="0" smtClean="0">
                <a:solidFill>
                  <a:srgbClr val="FF0000"/>
                </a:solidFill>
              </a:rPr>
              <a:t>24-d;8-d</a:t>
            </a:r>
            <a:r>
              <a:rPr lang="en-US" sz="3200" dirty="0" smtClean="0">
                <a:solidFill>
                  <a:srgbClr val="FF0000"/>
                </a:solidFill>
              </a:rPr>
              <a:t> has crystallographic symmetry </a:t>
            </a:r>
            <a:endParaRPr lang="en-US" sz="3200" dirty="0">
              <a:solidFill>
                <a:srgbClr val="FF0000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" y="6248400"/>
            <a:ext cx="7383780" cy="51054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362200" y="1066800"/>
            <a:ext cx="1143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solidFill>
                  <a:srgbClr val="0033CC"/>
                </a:solidFill>
              </a:rPr>
              <a:t>&amp;</a:t>
            </a:r>
            <a:endParaRPr lang="en-US" sz="4000" dirty="0">
              <a:solidFill>
                <a:srgbClr val="0033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2537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18" grpId="0"/>
      <p:bldP spid="21" grpId="0"/>
      <p:bldP spid="3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amssymb}&#10;\usepackage{amsfonts}&#10;\usepackage{amsbsy}&#10;\usepackage[usenames,dvipsnames]{xcolor}&#10;&#10;\def\cok{{\rm cok}}&#10;\def\cot{{\rm cot}}&#10;\def\det{{\rm det}}&#10;\def\dim{{\rm dim}}&#10;\def\exp{{\rm exp}}&#10;\def\Ext{{\rm Ext}}&#10;\def\GeV{{\rm GeV}}&#10;\def\Hom{{\rm Hom}}&#10;\def\Hop{{\rm Hop}}&#10;\def\I{{\rm i}}&#10;\def\vol{{\rm vol}}&#10;\def\half{\frac{1}{2}}&#10;\def\p{\partial}&#10;\def\prl{\parallel}&#10;&#10;&#10;\def\CA{{\cal A}}&#10;\def\CB{{\cal B}}&#10;\def\CC {{\cal C}}&#10;\def\CD {{\cal D}}&#10;\def\CE {{\cal E}}&#10;\def\CF {{\cal F}}&#10;\def\CG {{\cal G}}&#10;\def\CH {{\cal H}}&#10;\def\CI {{\cal I}}&#10;\def\CJ {{\cal J}}&#10;\def\CK {{\cal K}}&#10;\def\CL {{\cal L}}&#10;\def\CM {{\cal M}}&#10;\def\CN {{\cal N}}&#10;\def\CO {{\cal O}}&#10;\def\CP {{\cal P}}&#10;\def\CR {{\cal R}}&#10;\def\CV {{\cal V}}&#10;\def\CW {{\cal W}}&#10;\def\CX {{\cal X}}&#10;\def\CO {{\cal O}}&#10;\def\CZ {{\cal Z}}&#10;\def\CE {{\cal E}}&#10;\def\CG {{\cal G}}&#10;\def\CH {{\cal H}}&#10;\def\CI {{{\cal I}}}&#10;\def\CB {{\cal B}}&#10;\def\CQ {{\cal Q}}&#10;\def\CS {{\cal S}}&#10;\def\CT {{\cal T}}&#10;\def\CU {{\cal U}}&#10;\def\CX {{\cal X}}&#10;\def\CY {{\cal Y}}&#10;\def\CZ{{\cal Z}}&#10;&#10;&#10;\def\IA{\mathbb{A}}&#10;\def\IB{\mathbb{B}}&#10;\def\IC{\mathbb{C}}&#10;\def\ID{\mathbb{D}}&#10;\def\IE{\mathbb{E}}&#10;\def\IF{\mathbb{F}}&#10;\def\IG{\mathbb{G}}&#10;\def\IH{\mathbb{H}}&#10;\def\IJ{\mathbb{J}}&#10;\def\IK{\mathbb{K}}&#10;\def\IL{\mathbb{L}}&#10;\def\IM{\mathbb{M}}&#10;\def\IN{\mathbb{N}}&#10;\def\IO{\mathbb{O}}&#10;\def\IP{\mathbb{P}}&#10;\def\IQ{\mathbb{Q}}&#10;\def\IR{{\mathbb{R}}}&#10;\def\IS{{\mathbb{S}}}&#10;\def\IT{{\mathbb{T}}}&#10;\def\IV{{\mathbb{V}}}&#10;\def\IZ{{\mathbb{Z}}}&#10;&#10;&#10;&#10;\def\fa{\mathfrak{a}}&#10;\def\fb{\mathfrak{b}}&#10;\def\fc{\mathfrak{c}}&#10;\def\fd{\mathfrak{d}}&#10;\def\fe{\mathfrak{e}}&#10;\def\ff{\mathfrak{f}}&#10;\def\lieg{\mathfrak{g}}&#10;\def\fg{\mathfrak{g}}&#10;\def\lieh{\mathfrak{h}}&#10;\def\fh{\mathfrak{h}}&#10;%\def\fi{\mathfrak{i}}&#10;\def\fj{\mathfrak{j}}&#10;\def\fk{\mathfrak{k}}&#10;\def\fl{\mathfrak{l}}&#10;\def\fm{\mathfrak{m}}&#10;\def\fn{\mathfrak{n}}&#10;\def\fo{\mathfrak{o}}&#10;\def\fp{\mathfrak{p}}&#10;\def\fq{\mathfrak{q}}&#10;\def\fr{\mathfrak{r}}&#10;\def\fs{\mathfrak{s}}&#10;\def\ft{\mathfrak{t}}&#10;\def\liet{\mathfrak{t}}&#10;\def\fp{\mathfrak{p}}&#10;\def\fq{\mathfrak{q}}&#10;\def\fr{\mathfrak{r}}&#10;\def\fs{\mathfrak{s}}&#10;\def\ft{\mathfrak{t}}&#10;\def\fu{\mathfrak{u}}&#10;\def\fv{\mathfrak{v}}&#10;\def\fw{\mathfrak{w}}&#10;\def\fx{\mathfrak{x}}&#10;\def\fy{\mathfrak{y}}&#10;\def\fz{\mathfrak{z}}&#10;\def\fA{\mathfrak{A}}&#10;\def\fB{\mathfrak{B}}&#10;\def\fC{\mathfrak{C}}&#10;\def\fI{\mathfrak{I}}&#10;\def\fL{\mathfrak{L}}&#10;\def\fM{\mathfrak{M}}&#10;\def\fS{\mathfrak{S}}&#10;\def\fP{\mathfrak{P}}&#10;\def\fV{\mathfrak{V}}&#10;&#10;&#10;\pagestyle{empty}&#10;\begin{document}&#10; &#10;$\color{Red} O_{\IZ}(II^{20;4}) \backslash &#10;O_{\IR}(20;4)/\left( O_{\IR}(20) \times O_{\IR}(4)\right) $&#10;&#10;&#10;&#10;\end{document}"/>
  <p:tag name="IGUANATEXSIZE" val="40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amssymb}&#10;\usepackage{amsfonts}&#10;\usepackage{amsbsy}&#10;\usepackage[usenames,dvipsnames]{xcolor}&#10;&#10;\def\cok{{\rm cok}}&#10;\def\cot{{\rm cot}}&#10;\def\det{{\rm det}}&#10;\def\dim{{\rm dim}}&#10;\def\exp{{\rm exp}}&#10;\def\Ext{{\rm Ext}}&#10;\def\GeV{{\rm GeV}}&#10;\def\Hom{{\rm Hom}}&#10;\def\Hop{{\rm Hop}}&#10;\def\I{{\rm i}}&#10;\def\vol{{\rm vol}}&#10;\def\half{\frac{1}{2}}&#10;\def\p{\partial}&#10;\def\prl{\parallel}&#10;&#10;&#10;\def\CA{{\cal A}}&#10;\def\CB{{\cal B}}&#10;\def\CC {{\cal C}}&#10;\def\CD {{\cal D}}&#10;\def\CE {{\cal E}}&#10;\def\CF {{\cal F}}&#10;\def\CG {{\cal G}}&#10;\def\CH {{\cal H}}&#10;\def\CI {{\cal I}}&#10;\def\CJ {{\cal J}}&#10;\def\CK {{\cal K}}&#10;\def\CL {{\cal L}}&#10;\def\CM {{\cal M}}&#10;\def\CN {{\cal N}}&#10;\def\CO {{\cal O}}&#10;\def\CP {{\cal P}}&#10;\def\CR {{\cal R}}&#10;\def\CV {{\cal V}}&#10;\def\CW {{\cal W}}&#10;\def\CX {{\cal X}}&#10;\def\CO {{\cal O}}&#10;\def\CZ {{\cal Z}}&#10;\def\CE {{\cal E}}&#10;\def\CG {{\cal G}}&#10;\def\CH {{\cal H}}&#10;\def\CI {{{\cal I}}}&#10;\def\CB {{\cal B}}&#10;\def\CQ {{\cal Q}}&#10;\def\CS {{\cal S}}&#10;\def\CT {{\cal T}}&#10;\def\CU {{\cal U}}&#10;\def\CX {{\cal X}}&#10;\def\CY {{\cal Y}}&#10;\def\CZ{{\cal Z}}&#10;&#10;&#10;\def\IA{\mathbb{A}}&#10;\def\IB{\mathbb{B}}&#10;\def\IC{\mathbb{C}}&#10;\def\ID{\mathbb{D}}&#10;\def\IE{\mathbb{E}}&#10;\def\IF{\mathbb{F}}&#10;\def\IG{\mathbb{G}}&#10;\def\IH{\mathbb{H}}&#10;\def\IJ{\mathbb{J}}&#10;\def\IK{\mathbb{K}}&#10;\def\IL{\mathbb{L}}&#10;\def\IM{\mathbb{M}}&#10;\def\IN{\mathbb{N}}&#10;\def\IO{\mathbb{O}}&#10;\def\IP{\mathbb{P}}&#10;\def\IQ{\mathbb{Q}}&#10;\def\IR{{\mathbb{R}}}&#10;\def\IS{{\mathbb{S}}}&#10;\def\IT{{\mathbb{T}}}&#10;\def\IV{{\mathbb{V}}}&#10;\def\IZ{{\mathbb{Z}}}&#10;&#10;&#10;&#10;\def\fa{\mathfrak{a}}&#10;\def\fb{\mathfrak{b}}&#10;\def\fc{\mathfrak{c}}&#10;\def\fd{\mathfrak{d}}&#10;\def\fe{\mathfrak{e}}&#10;\def\ff{\mathfrak{f}}&#10;\def\lieg{\mathfrak{g}}&#10;\def\fg{\mathfrak{g}}&#10;\def\lieh{\mathfrak{h}}&#10;\def\fh{\mathfrak{h}}&#10;%\def\fi{\mathfrak{i}}&#10;\def\fj{\mathfrak{j}}&#10;\def\fk{\mathfrak{k}}&#10;\def\fl{\mathfrak{l}}&#10;\def\fm{\mathfrak{m}}&#10;\def\fn{\mathfrak{n}}&#10;\def\fo{\mathfrak{o}}&#10;\def\fp{\mathfrak{p}}&#10;\def\fq{\mathfrak{q}}&#10;\def\fr{\mathfrak{r}}&#10;\def\fs{\mathfrak{s}}&#10;\def\ft{\mathfrak{t}}&#10;\def\liet{\mathfrak{t}}&#10;\def\fp{\mathfrak{p}}&#10;\def\fq{\mathfrak{q}}&#10;\def\fr{\mathfrak{r}}&#10;\def\fs{\mathfrak{s}}&#10;\def\ft{\mathfrak{t}}&#10;\def\fu{\mathfrak{u}}&#10;\def\fv{\mathfrak{v}}&#10;\def\fw{\mathfrak{w}}&#10;\def\fx{\mathfrak{x}}&#10;\def\fy{\mathfrak{y}}&#10;\def\fz{\mathfrak{z}}&#10;\def\fA{\mathfrak{A}}&#10;\def\fB{\mathfrak{B}}&#10;\def\fC{\mathfrak{C}}&#10;\def\fI{\mathfrak{I}}&#10;\def\fL{\mathfrak{L}}&#10;\def\fM{\mathfrak{M}}&#10;\def\fS{\mathfrak{S}}&#10;\def\fP{\mathfrak{P}}&#10;\def\fV{\mathfrak{V}}&#10;&#10;&#10;\pagestyle{empty}&#10;\begin{document}&#10; &#10;$\color{Blue} \Gamma^{24,8} = (\Lambda;0) \oplus (0;\Gamma_8) $&#10;&#10;&#10;&#10;\end{document}"/>
  <p:tag name="IGUANATEXSIZE" val="40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amssymb}&#10;\usepackage{amsfonts}&#10;\usepackage{amsbsy}&#10;\usepackage[usenames,dvipsnames]{xcolor}&#10;&#10;\def\cok{{\rm cok}}&#10;\def\cot{{\rm cot}}&#10;\def\det{{\rm det}}&#10;\def\dim{{\rm dim}}&#10;\def\exp{{\rm exp}}&#10;\def\Ext{{\rm Ext}}&#10;\def\GeV{{\rm GeV}}&#10;\def\Hom{{\rm Hom}}&#10;\def\Hop{{\rm Hop}}&#10;\def\I{{\rm i}}&#10;\def\vol{{\rm vol}}&#10;\def\half{\frac{1}{2}}&#10;\def\p{\partial}&#10;\def\prl{\parallel}&#10;&#10;&#10;\def\CA{{\cal A}}&#10;\def\CB{{\cal B}}&#10;\def\CC {{\cal C}}&#10;\def\CD {{\cal D}}&#10;\def\CE {{\cal E}}&#10;\def\CF {{\cal F}}&#10;\def\CG {{\cal G}}&#10;\def\CH {{\cal H}}&#10;\def\CI {{\cal I}}&#10;\def\CJ {{\cal J}}&#10;\def\CK {{\cal K}}&#10;\def\CL {{\cal L}}&#10;\def\CM {{\cal M}}&#10;\def\CN {{\cal N}}&#10;\def\CO {{\cal O}}&#10;\def\CP {{\cal P}}&#10;\def\CR {{\cal R}}&#10;\def\CV {{\cal V}}&#10;\def\CW {{\cal W}}&#10;\def\CX {{\cal X}}&#10;\def\CO {{\cal O}}&#10;\def\CZ {{\cal Z}}&#10;\def\CE {{\cal E}}&#10;\def\CG {{\cal G}}&#10;\def\CH {{\cal H}}&#10;\def\CI {{{\cal I}}}&#10;\def\CB {{\cal B}}&#10;\def\CQ {{\cal Q}}&#10;\def\CS {{\cal S}}&#10;\def\CT {{\cal T}}&#10;\def\CU {{\cal U}}&#10;\def\CX {{\cal X}}&#10;\def\CY {{\cal Y}}&#10;\def\CZ{{\cal Z}}&#10;&#10;&#10;\def\IA{\mathbb{A}}&#10;\def\IB{\mathbb{B}}&#10;\def\IC{\mathbb{C}}&#10;\def\ID{\mathbb{D}}&#10;\def\IE{\mathbb{E}}&#10;\def\IF{\mathbb{F}}&#10;\def\IG{\mathbb{G}}&#10;\def\IH{\mathbb{H}}&#10;\def\IJ{\mathbb{J}}&#10;\def\IK{\mathbb{K}}&#10;\def\IL{\mathbb{L}}&#10;\def\IM{\mathbb{M}}&#10;\def\IN{\mathbb{N}}&#10;\def\IO{\mathbb{O}}&#10;\def\IP{\mathbb{P}}&#10;\def\IQ{\mathbb{Q}}&#10;\def\IR{{\mathbb{R}}}&#10;\def\IS{{\mathbb{S}}}&#10;\def\IT{{\mathbb{T}}}&#10;\def\IV{{\mathbb{V}}}&#10;\def\IZ{{\mathbb{Z}}}&#10;&#10;&#10;&#10;\def\fa{\mathfrak{a}}&#10;\def\fb{\mathfrak{b}}&#10;\def\fc{\mathfrak{c}}&#10;\def\fd{\mathfrak{d}}&#10;\def\fe{\mathfrak{e}}&#10;\def\ff{\mathfrak{f}}&#10;\def\lieg{\mathfrak{g}}&#10;\def\fg{\mathfrak{g}}&#10;\def\lieh{\mathfrak{h}}&#10;\def\fh{\mathfrak{h}}&#10;%\def\fi{\mathfrak{i}}&#10;\def\fj{\mathfrak{j}}&#10;\def\fk{\mathfrak{k}}&#10;\def\fl{\mathfrak{l}}&#10;\def\fm{\mathfrak{m}}&#10;\def\fn{\mathfrak{n}}&#10;\def\fo{\mathfrak{o}}&#10;\def\fp{\mathfrak{p}}&#10;\def\fq{\mathfrak{q}}&#10;\def\fr{\mathfrak{r}}&#10;\def\fs{\mathfrak{s}}&#10;\def\ft{\mathfrak{t}}&#10;\def\liet{\mathfrak{t}}&#10;\def\fp{\mathfrak{p}}&#10;\def\fq{\mathfrak{q}}&#10;\def\fr{\mathfrak{r}}&#10;\def\fs{\mathfrak{s}}&#10;\def\ft{\mathfrak{t}}&#10;\def\fu{\mathfrak{u}}&#10;\def\fv{\mathfrak{v}}&#10;\def\fw{\mathfrak{w}}&#10;\def\fx{\mathfrak{x}}&#10;\def\fy{\mathfrak{y}}&#10;\def\fz{\mathfrak{z}}&#10;\def\fA{\mathfrak{A}}&#10;\def\fB{\mathfrak{B}}&#10;\def\fC{\mathfrak{C}}&#10;\def\fI{\mathfrak{I}}&#10;\def\fL{\mathfrak{L}}&#10;\def\fM{\mathfrak{M}}&#10;\def\fS{\mathfrak{S}}&#10;\def\fP{\mathfrak{P}}&#10;\def\fV{\mathfrak{V}}&#10;&#10;&#10;\pagestyle{empty}&#10;\begin{document}&#10; &#10;$\color{Sepia} {\rm Co}_0 \times W(E_8) $&#10;&#10;&#10;&#10;\end{document}"/>
  <p:tag name="IGUANATEXSIZE" val="40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amssymb}&#10;\usepackage{amsfonts}&#10;\usepackage{amsbsy}&#10;\usepackage[usenames,dvipsnames]{xcolor}&#10;&#10;\def\cok{{\rm cok}}&#10;\def\cot{{\rm cot}}&#10;\def\det{{\rm det}}&#10;\def\dim{{\rm dim}}&#10;\def\exp{{\rm exp}}&#10;\def\Ext{{\rm Ext}}&#10;\def\GeV{{\rm GeV}}&#10;\def\Hom{{\rm Hom}}&#10;\def\Hop{{\rm Hop}}&#10;\def\I{{\rm i}}&#10;\def\vol{{\rm vol}}&#10;\def\half{\frac{1}{2}}&#10;\def\p{\partial}&#10;\def\prl{\parallel}&#10;&#10;&#10;\def\CA{{\cal A}}&#10;\def\CB{{\cal B}}&#10;\def\CC {{\cal C}}&#10;\def\CD {{\cal D}}&#10;\def\CE {{\cal E}}&#10;\def\CF {{\cal F}}&#10;\def\CG {{\cal G}}&#10;\def\CH {{\cal H}}&#10;\def\CI {{\cal I}}&#10;\def\CJ {{\cal J}}&#10;\def\CK {{\cal K}}&#10;\def\CL {{\cal L}}&#10;\def\CM {{\cal M}}&#10;\def\CN {{\cal N}}&#10;\def\CO {{\cal O}}&#10;\def\CP {{\cal P}}&#10;\def\CR {{\cal R}}&#10;\def\CV {{\cal V}}&#10;\def\CW {{\cal W}}&#10;\def\CX {{\cal X}}&#10;\def\CO {{\cal O}}&#10;\def\CZ {{\cal Z}}&#10;\def\CE {{\cal E}}&#10;\def\CG {{\cal G}}&#10;\def\CH {{\cal H}}&#10;\def\CI {{{\cal I}}}&#10;\def\CB {{\cal B}}&#10;\def\CQ {{\cal Q}}&#10;\def\CS {{\cal S}}&#10;\def\CT {{\cal T}}&#10;\def\CU {{\cal U}}&#10;\def\CX {{\cal X}}&#10;\def\CY {{\cal Y}}&#10;\def\CZ{{\cal Z}}&#10;&#10;&#10;\def\IA{\mathbb{A}}&#10;\def\IB{\mathbb{B}}&#10;\def\IC{\mathbb{C}}&#10;\def\ID{\mathbb{D}}&#10;\def\IE{\mathbb{E}}&#10;\def\IF{\mathbb{F}}&#10;\def\IG{\mathbb{G}}&#10;\def\IH{\mathbb{H}}&#10;\def\IJ{\mathbb{J}}&#10;\def\IK{\mathbb{K}}&#10;\def\IL{\mathbb{L}}&#10;\def\IM{\mathbb{M}}&#10;\def\IN{\mathbb{N}}&#10;\def\IO{\mathbb{O}}&#10;\def\IP{\mathbb{P}}&#10;\def\IQ{\mathbb{Q}}&#10;\def\IR{{\mathbb{R}}}&#10;\def\IS{{\mathbb{S}}}&#10;\def\IT{{\mathbb{T}}}&#10;\def\IV{{\mathbb{V}}}&#10;\def\IZ{{\mathbb{Z}}}&#10;&#10;&#10;&#10;\def\fa{\mathfrak{a}}&#10;\def\fb{\mathfrak{b}}&#10;\def\fc{\mathfrak{c}}&#10;\def\fd{\mathfrak{d}}&#10;\def\fe{\mathfrak{e}}&#10;\def\ff{\mathfrak{f}}&#10;\def\lieg{\mathfrak{g}}&#10;\def\fg{\mathfrak{g}}&#10;\def\lieh{\mathfrak{h}}&#10;\def\fh{\mathfrak{h}}&#10;%\def\fi{\mathfrak{i}}&#10;\def\fj{\mathfrak{j}}&#10;\def\fk{\mathfrak{k}}&#10;\def\fl{\mathfrak{l}}&#10;\def\fm{\mathfrak{m}}&#10;\def\fn{\mathfrak{n}}&#10;\def\fo{\mathfrak{o}}&#10;\def\fp{\mathfrak{p}}&#10;\def\fq{\mathfrak{q}}&#10;\def\fr{\mathfrak{r}}&#10;\def\fs{\mathfrak{s}}&#10;\def\ft{\mathfrak{t}}&#10;\def\liet{\mathfrak{t}}&#10;\def\fp{\mathfrak{p}}&#10;\def\fq{\mathfrak{q}}&#10;\def\fr{\mathfrak{r}}&#10;\def\fs{\mathfrak{s}}&#10;\def\ft{\mathfrak{t}}&#10;\def\fu{\mathfrak{u}}&#10;\def\fv{\mathfrak{v}}&#10;\def\fw{\mathfrak{w}}&#10;\def\fx{\mathfrak{x}}&#10;\def\fy{\mathfrak{y}}&#10;\def\fz{\mathfrak{z}}&#10;\def\fA{\mathfrak{A}}&#10;\def\fB{\mathfrak{B}}&#10;\def\fC{\mathfrak{C}}&#10;\def\fI{\mathfrak{I}}&#10;\def\fL{\mathfrak{L}}&#10;\def\fM{\mathfrak{M}}&#10;\def\fS{\mathfrak{S}}&#10;\def\fP{\mathfrak{P}}&#10;\def\fV{\mathfrak{V}}&#10;&#10;&#10;\pagestyle{empty}&#10;\begin{document}&#10; &#10;$\color{Red} \IM^{1,1} \times T^{8} $&#10;&#10;&#10;&#10;\end{document}"/>
  <p:tag name="IGUANATEXSIZE" val="40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amssymb}&#10;\usepackage{amsfonts}&#10;\usepackage{amsbsy}&#10;\usepackage[usenames,dvipsnames]{xcolor}&#10;&#10;\def\cok{{\rm cok}}&#10;\def\cot{{\rm cot}}&#10;\def\det{{\rm det}}&#10;\def\dim{{\rm dim}}&#10;\def\exp{{\rm exp}}&#10;\def\Ext{{\rm Ext}}&#10;\def\GeV{{\rm GeV}}&#10;\def\Hom{{\rm Hom}}&#10;\def\Hop{{\rm Hop}}&#10;\def\I{{\rm i}}&#10;\def\vol{{\rm vol}}&#10;\def\half{\frac{1}{2}}&#10;\def\p{\partial}&#10;\def\prl{\parallel}&#10;&#10;&#10;\def\CA{{\cal A}}&#10;\def\CB{{\cal B}}&#10;\def\CC {{\cal C}}&#10;\def\CD {{\cal D}}&#10;\def\CE {{\cal E}}&#10;\def\CF {{\cal F}}&#10;\def\CG {{\cal G}}&#10;\def\CH {{\cal H}}&#10;\def\CI {{\cal I}}&#10;\def\CJ {{\cal J}}&#10;\def\CK {{\cal K}}&#10;\def\CL {{\cal L}}&#10;\def\CM {{\cal M}}&#10;\def\CN {{\cal N}}&#10;\def\CO {{\cal O}}&#10;\def\CP {{\cal P}}&#10;\def\CR {{\cal R}}&#10;\def\CV {{\cal V}}&#10;\def\CW {{\cal W}}&#10;\def\CX {{\cal X}}&#10;\def\CO {{\cal O}}&#10;\def\CZ {{\cal Z}}&#10;\def\CE {{\cal E}}&#10;\def\CG {{\cal G}}&#10;\def\CH {{\cal H}}&#10;\def\CI {{{\cal I}}}&#10;\def\CB {{\cal B}}&#10;\def\CQ {{\cal Q}}&#10;\def\CS {{\cal S}}&#10;\def\CT {{\cal T}}&#10;\def\CU {{\cal U}}&#10;\def\CX {{\cal X}}&#10;\def\CY {{\cal Y}}&#10;\def\CZ{{\cal Z}}&#10;&#10;&#10;\def\IA{\mathbb{A}}&#10;\def\IB{\mathbb{B}}&#10;\def\IC{\mathbb{C}}&#10;\def\ID{\mathbb{D}}&#10;\def\IE{\mathbb{E}}&#10;\def\IF{\mathbb{F}}&#10;\def\IG{\mathbb{G}}&#10;\def\IH{\mathbb{H}}&#10;\def\IJ{\mathbb{J}}&#10;\def\IK{\mathbb{K}}&#10;\def\IL{\mathbb{L}}&#10;\def\IM{\mathbb{M}}&#10;\def\IN{\mathbb{N}}&#10;\def\IO{\mathbb{O}}&#10;\def\IP{\mathbb{P}}&#10;\def\IQ{\mathbb{Q}}&#10;\def\IR{{\mathbb{R}}}&#10;\def\IS{{\mathbb{S}}}&#10;\def\IT{{\mathbb{T}}}&#10;\def\IV{{\mathbb{V}}}&#10;\def\IZ{{\mathbb{Z}}}&#10;&#10;&#10;&#10;\def\fa{\mathfrak{a}}&#10;\def\fb{\mathfrak{b}}&#10;\def\fc{\mathfrak{c}}&#10;\def\fd{\mathfrak{d}}&#10;\def\fe{\mathfrak{e}}&#10;\def\ff{\mathfrak{f}}&#10;\def\lieg{\mathfrak{g}}&#10;\def\fg{\mathfrak{g}}&#10;\def\lieh{\mathfrak{h}}&#10;\def\fh{\mathfrak{h}}&#10;%\def\fi{\mathfrak{i}}&#10;\def\fj{\mathfrak{j}}&#10;\def\fk{\mathfrak{k}}&#10;\def\fl{\mathfrak{l}}&#10;\def\fm{\mathfrak{m}}&#10;\def\fn{\mathfrak{n}}&#10;\def\fo{\mathfrak{o}}&#10;\def\fp{\mathfrak{p}}&#10;\def\fq{\mathfrak{q}}&#10;\def\fr{\mathfrak{r}}&#10;\def\fs{\mathfrak{s}}&#10;\def\ft{\mathfrak{t}}&#10;\def\liet{\mathfrak{t}}&#10;\def\fp{\mathfrak{p}}&#10;\def\fq{\mathfrak{q}}&#10;\def\fr{\mathfrak{r}}&#10;\def\fs{\mathfrak{s}}&#10;\def\ft{\mathfrak{t}}&#10;\def\fu{\mathfrak{u}}&#10;\def\fv{\mathfrak{v}}&#10;\def\fw{\mathfrak{w}}&#10;\def\fx{\mathfrak{x}}&#10;\def\fy{\mathfrak{y}}&#10;\def\fz{\mathfrak{z}}&#10;\def\fA{\mathfrak{A}}&#10;\def\fB{\mathfrak{B}}&#10;\def\fC{\mathfrak{C}}&#10;\def\fF{\mathfrak{F}}&#10;\def\fI{\mathfrak{I}}&#10;\def\fL{\mathfrak{L}}&#10;\def\fM{\mathfrak{M}}&#10;\def\fS{\mathfrak{S}}&#10;\def\fP{\mathfrak{P}}&#10;\def\fV{\mathfrak{V}}&#10;&#10;&#10;\pagestyle{empty}&#10;\begin{document}&#10; &#10;$\color{Blue} \fF_L \subset \Lambda $&#10;&#10;&#10;&#10;\end{document}"/>
  <p:tag name="IGUANATEXSIZE" val="40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amssymb}&#10;\usepackage{amsfonts}&#10;\usepackage{amsbsy}&#10;\usepackage[usenames,dvipsnames]{xcolor}&#10;&#10;\def\cok{{\rm cok}}&#10;\def\cot{{\rm cot}}&#10;\def\det{{\rm det}}&#10;\def\dim{{\rm dim}}&#10;\def\exp{{\rm exp}}&#10;\def\Ext{{\rm Ext}}&#10;\def\GeV{{\rm GeV}}&#10;\def\Hom{{\rm Hom}}&#10;\def\Hop{{\rm Hop}}&#10;\def\I{{\rm i}}&#10;\def\vol{{\rm vol}}&#10;\def\half{\frac{1}{2}}&#10;\def\p{\partial}&#10;\def\prl{\parallel}&#10;&#10;&#10;\def\CA{{\cal A}}&#10;\def\CB{{\cal B}}&#10;\def\CC {{\cal C}}&#10;\def\CD {{\cal D}}&#10;\def\CE {{\cal E}}&#10;\def\CF {{\cal F}}&#10;\def\CG {{\cal G}}&#10;\def\CH {{\cal H}}&#10;\def\CI {{\cal I}}&#10;\def\CJ {{\cal J}}&#10;\def\CK {{\cal K}}&#10;\def\CL {{\cal L}}&#10;\def\CM {{\cal M}}&#10;\def\CN {{\cal N}}&#10;\def\CO {{\cal O}}&#10;\def\CP {{\cal P}}&#10;\def\CR {{\cal R}}&#10;\def\CV {{\cal V}}&#10;\def\CW {{\cal W}}&#10;\def\CX {{\cal X}}&#10;\def\CO {{\cal O}}&#10;\def\CZ {{\cal Z}}&#10;\def\CE {{\cal E}}&#10;\def\CG {{\cal G}}&#10;\def\CH {{\cal H}}&#10;\def\CI {{{\cal I}}}&#10;\def\CB {{\cal B}}&#10;\def\CQ {{\cal Q}}&#10;\def\CS {{\cal S}}&#10;\def\CT {{\cal T}}&#10;\def\CU {{\cal U}}&#10;\def\CX {{\cal X}}&#10;\def\CY {{\cal Y}}&#10;\def\CZ{{\cal Z}}&#10;&#10;&#10;\def\IA{\mathbb{A}}&#10;\def\IB{\mathbb{B}}&#10;\def\IC{\mathbb{C}}&#10;\def\ID{\mathbb{D}}&#10;\def\IE{\mathbb{E}}&#10;\def\IF{\mathbb{F}}&#10;\def\IG{\mathbb{G}}&#10;\def\IH{\mathbb{H}}&#10;\def\IJ{\mathbb{J}}&#10;\def\IK{\mathbb{K}}&#10;\def\IL{\mathbb{L}}&#10;\def\IM{\mathbb{M}}&#10;\def\IN{\mathbb{N}}&#10;\def\IO{\mathbb{O}}&#10;\def\IP{\mathbb{P}}&#10;\def\IQ{\mathbb{Q}}&#10;\def\IR{{\mathbb{R}}}&#10;\def\IS{{\mathbb{S}}}&#10;\def\IT{{\mathbb{T}}}&#10;\def\IV{{\mathbb{V}}}&#10;\def\IZ{{\mathbb{Z}}}&#10;&#10;&#10;&#10;\def\fa{\mathfrak{a}}&#10;\def\fb{\mathfrak{b}}&#10;\def\fc{\mathfrak{c}}&#10;\def\fd{\mathfrak{d}}&#10;\def\fe{\mathfrak{e}}&#10;\def\ff{\mathfrak{f}}&#10;\def\lieg{\mathfrak{g}}&#10;\def\fg{\mathfrak{g}}&#10;\def\lieh{\mathfrak{h}}&#10;\def\fh{\mathfrak{h}}&#10;%\def\fi{\mathfrak{i}}&#10;\def\fj{\mathfrak{j}}&#10;\def\fk{\mathfrak{k}}&#10;\def\fl{\mathfrak{l}}&#10;\def\fm{\mathfrak{m}}&#10;\def\fn{\mathfrak{n}}&#10;\def\fo{\mathfrak{o}}&#10;\def\fp{\mathfrak{p}}&#10;\def\fq{\mathfrak{q}}&#10;\def\fr{\mathfrak{r}}&#10;\def\fs{\mathfrak{s}}&#10;\def\ft{\mathfrak{t}}&#10;\def\liet{\mathfrak{t}}&#10;\def\fp{\mathfrak{p}}&#10;\def\fq{\mathfrak{q}}&#10;\def\fr{\mathfrak{r}}&#10;\def\fs{\mathfrak{s}}&#10;\def\ft{\mathfrak{t}}&#10;\def\fu{\mathfrak{u}}&#10;\def\fv{\mathfrak{v}}&#10;\def\fw{\mathfrak{w}}&#10;\def\fx{\mathfrak{x}}&#10;\def\fy{\mathfrak{y}}&#10;\def\fz{\mathfrak{z}}&#10;\def\fA{\mathfrak{A}}&#10;\def\fB{\mathfrak{B}}&#10;\def\fC{\mathfrak{C}}&#10;\def\fF{\mathfrak{F}}&#10;\def\fI{\mathfrak{I}}&#10;\def\fL{\mathfrak{L}}&#10;\def\fM{\mathfrak{M}}&#10;\def\fS{\mathfrak{S}}&#10;\def\fP{\mathfrak{P}}&#10;\def\fV{\mathfrak{V}}&#10;&#10;&#10;\pagestyle{empty}&#10;\begin{document}&#10; &#10;$\color{Blue} G_L := {\rm Fix}(\fF_L) \subset {\rm Aut}(\Lambda)&#10;= {\rm Co}_0 $&#10;&#10;&#10;&#10;\end{document}"/>
  <p:tag name="IGUANATEXSIZE" val="40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amssymb}&#10;\usepackage{amsfonts}&#10;\usepackage{amsbsy}&#10;\usepackage[usenames,dvipsnames]{xcolor}&#10;&#10;\def\cok{{\rm cok}}&#10;\def\cot{{\rm cot}}&#10;\def\det{{\rm det}}&#10;\def\dim{{\rm dim}}&#10;\def\exp{{\rm exp}}&#10;\def\Ext{{\rm Ext}}&#10;\def\GeV{{\rm GeV}}&#10;\def\Hom{{\rm Hom}}&#10;\def\Hop{{\rm Hop}}&#10;\def\I{{\rm i}}&#10;\def\vol{{\rm vol}}&#10;\def\half{\frac{1}{2}}&#10;\def\p{\partial}&#10;\def\prl{\parallel}&#10;&#10;&#10;\def\CA{{\cal A}}&#10;\def\CB{{\cal B}}&#10;\def\CC {{\cal C}}&#10;\def\CD {{\cal D}}&#10;\def\CE {{\cal E}}&#10;\def\CF {{\cal F}}&#10;\def\CG {{\cal G}}&#10;\def\CH {{\cal H}}&#10;\def\CI {{\cal I}}&#10;\def\CJ {{\cal J}}&#10;\def\CK {{\cal K}}&#10;\def\CL {{\cal L}}&#10;\def\CM {{\cal M}}&#10;\def\CN {{\cal N}}&#10;\def\CO {{\cal O}}&#10;\def\CP {{\cal P}}&#10;\def\CR {{\cal R}}&#10;\def\CV {{\cal V}}&#10;\def\CW {{\cal W}}&#10;\def\CX {{\cal X}}&#10;\def\CO {{\cal O}}&#10;\def\CZ {{\cal Z}}&#10;\def\CE {{\cal E}}&#10;\def\CG {{\cal G}}&#10;\def\CH {{\cal H}}&#10;\def\CI {{{\cal I}}}&#10;\def\CB {{\cal B}}&#10;\def\CQ {{\cal Q}}&#10;\def\CS {{\cal S}}&#10;\def\CT {{\cal T}}&#10;\def\CU {{\cal U}}&#10;\def\CX {{\cal X}}&#10;\def\CY {{\cal Y}}&#10;\def\CZ{{\cal Z}}&#10;&#10;&#10;\def\IA{\mathbb{A}}&#10;\def\IB{\mathbb{B}}&#10;\def\IC{\mathbb{C}}&#10;\def\ID{\mathbb{D}}&#10;\def\IE{\mathbb{E}}&#10;\def\IF{\mathbb{F}}&#10;\def\IG{\mathbb{G}}&#10;\def\IH{\mathbb{H}}&#10;\def\IJ{\mathbb{J}}&#10;\def\IK{\mathbb{K}}&#10;\def\IL{\mathbb{L}}&#10;\def\IM{\mathbb{M}}&#10;\def\IN{\mathbb{N}}&#10;\def\IO{\mathbb{O}}&#10;\def\IP{\mathbb{P}}&#10;\def\IQ{\mathbb{Q}}&#10;\def\IR{{\mathbb{R}}}&#10;\def\IS{{\mathbb{S}}}&#10;\def\IT{{\mathbb{T}}}&#10;\def\IV{{\mathbb{V}}}&#10;\def\IZ{{\mathbb{Z}}}&#10;&#10;&#10;&#10;\def\fa{\mathfrak{a}}&#10;\def\fb{\mathfrak{b}}&#10;\def\fc{\mathfrak{c}}&#10;\def\fd{\mathfrak{d}}&#10;\def\fe{\mathfrak{e}}&#10;\def\ff{\mathfrak{f}}&#10;\def\lieg{\mathfrak{g}}&#10;\def\fg{\mathfrak{g}}&#10;\def\lieh{\mathfrak{h}}&#10;\def\fh{\mathfrak{h}}&#10;%\def\fi{\mathfrak{i}}&#10;\def\fj{\mathfrak{j}}&#10;\def\fk{\mathfrak{k}}&#10;\def\fl{\mathfrak{l}}&#10;\def\fm{\mathfrak{m}}&#10;\def\fn{\mathfrak{n}}&#10;\def\fo{\mathfrak{o}}&#10;\def\fp{\mathfrak{p}}&#10;\def\fq{\mathfrak{q}}&#10;\def\fr{\mathfrak{r}}&#10;\def\fs{\mathfrak{s}}&#10;\def\ft{\mathfrak{t}}&#10;\def\liet{\mathfrak{t}}&#10;\def\fp{\mathfrak{p}}&#10;\def\fq{\mathfrak{q}}&#10;\def\fr{\mathfrak{r}}&#10;\def\fs{\mathfrak{s}}&#10;\def\ft{\mathfrak{t}}&#10;\def\fu{\mathfrak{u}}&#10;\def\fv{\mathfrak{v}}&#10;\def\fw{\mathfrak{w}}&#10;\def\fx{\mathfrak{x}}&#10;\def\fy{\mathfrak{y}}&#10;\def\fz{\mathfrak{z}}&#10;\def\fA{\mathfrak{A}}&#10;\def\fB{\mathfrak{B}}&#10;\def\fC{\mathfrak{C}}&#10;\def\fF{\mathfrak{F}}&#10;\def\fI{\mathfrak{I}}&#10;\def\fL{\mathfrak{L}}&#10;\def\fM{\mathfrak{M}}&#10;\def\fS{\mathfrak{S}}&#10;\def\fP{\mathfrak{P}}&#10;\def\fV{\mathfrak{V}}&#10;&#10;&#10;\pagestyle{empty}&#10;\begin{document}&#10; &#10;$\color{Blue} \fF_R \subset \Gamma_8 $&#10;&#10;&#10;&#10;\end{document}"/>
  <p:tag name="IGUANATEXSIZE" val="40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amssymb}&#10;\usepackage{amsfonts}&#10;\usepackage{amsbsy}&#10;\usepackage[usenames,dvipsnames]{xcolor}&#10;&#10;\def\cok{{\rm cok}}&#10;\def\cot{{\rm cot}}&#10;\def\det{{\rm det}}&#10;\def\dim{{\rm dim}}&#10;\def\exp{{\rm exp}}&#10;\def\Ext{{\rm Ext}}&#10;\def\GeV{{\rm GeV}}&#10;\def\Hom{{\rm Hom}}&#10;\def\Hop{{\rm Hop}}&#10;\def\I{{\rm i}}&#10;\def\vol{{\rm vol}}&#10;\def\half{\frac{1}{2}}&#10;\def\p{\partial}&#10;\def\prl{\parallel}&#10;&#10;&#10;\def\CA{{\cal A}}&#10;\def\CB{{\cal B}}&#10;\def\CC {{\cal C}}&#10;\def\CD {{\cal D}}&#10;\def\CE {{\cal E}}&#10;\def\CF {{\cal F}}&#10;\def\CG {{\cal G}}&#10;\def\CH {{\cal H}}&#10;\def\CI {{\cal I}}&#10;\def\CJ {{\cal J}}&#10;\def\CK {{\cal K}}&#10;\def\CL {{\cal L}}&#10;\def\CM {{\cal M}}&#10;\def\CN {{\cal N}}&#10;\def\CO {{\cal O}}&#10;\def\CP {{\cal P}}&#10;\def\CR {{\cal R}}&#10;\def\CV {{\cal V}}&#10;\def\CW {{\cal W}}&#10;\def\CX {{\cal X}}&#10;\def\CO {{\cal O}}&#10;\def\CZ {{\cal Z}}&#10;\def\CE {{\cal E}}&#10;\def\CG {{\cal G}}&#10;\def\CH {{\cal H}}&#10;\def\CI {{{\cal I}}}&#10;\def\CB {{\cal B}}&#10;\def\CQ {{\cal Q}}&#10;\def\CS {{\cal S}}&#10;\def\CT {{\cal T}}&#10;\def\CU {{\cal U}}&#10;\def\CX {{\cal X}}&#10;\def\CY {{\cal Y}}&#10;\def\CZ{{\cal Z}}&#10;&#10;&#10;\def\IA{\mathbb{A}}&#10;\def\IB{\mathbb{B}}&#10;\def\IC{\mathbb{C}}&#10;\def\ID{\mathbb{D}}&#10;\def\IE{\mathbb{E}}&#10;\def\IF{\mathbb{F}}&#10;\def\IG{\mathbb{G}}&#10;\def\IH{\mathbb{H}}&#10;\def\IJ{\mathbb{J}}&#10;\def\IK{\mathbb{K}}&#10;\def\IL{\mathbb{L}}&#10;\def\IM{\mathbb{M}}&#10;\def\IN{\mathbb{N}}&#10;\def\IO{\mathbb{O}}&#10;\def\IP{\mathbb{P}}&#10;\def\IQ{\mathbb{Q}}&#10;\def\IR{{\mathbb{R}}}&#10;\def\IS{{\mathbb{S}}}&#10;\def\IT{{\mathbb{T}}}&#10;\def\IV{{\mathbb{V}}}&#10;\def\IZ{{\mathbb{Z}}}&#10;&#10;&#10;&#10;\def\fa{\mathfrak{a}}&#10;\def\fb{\mathfrak{b}}&#10;\def\fc{\mathfrak{c}}&#10;\def\fd{\mathfrak{d}}&#10;\def\fe{\mathfrak{e}}&#10;\def\ff{\mathfrak{f}}&#10;\def\lieg{\mathfrak{g}}&#10;\def\fg{\mathfrak{g}}&#10;\def\lieh{\mathfrak{h}}&#10;\def\fh{\mathfrak{h}}&#10;%\def\fi{\mathfrak{i}}&#10;\def\fj{\mathfrak{j}}&#10;\def\fk{\mathfrak{k}}&#10;\def\fl{\mathfrak{l}}&#10;\def\fm{\mathfrak{m}}&#10;\def\fn{\mathfrak{n}}&#10;\def\fo{\mathfrak{o}}&#10;\def\fp{\mathfrak{p}}&#10;\def\fq{\mathfrak{q}}&#10;\def\fr{\mathfrak{r}}&#10;\def\fs{\mathfrak{s}}&#10;\def\ft{\mathfrak{t}}&#10;\def\liet{\mathfrak{t}}&#10;\def\fp{\mathfrak{p}}&#10;\def\fq{\mathfrak{q}}&#10;\def\fr{\mathfrak{r}}&#10;\def\fs{\mathfrak{s}}&#10;\def\ft{\mathfrak{t}}&#10;\def\fu{\mathfrak{u}}&#10;\def\fv{\mathfrak{v}}&#10;\def\fw{\mathfrak{w}}&#10;\def\fx{\mathfrak{x}}&#10;\def\fy{\mathfrak{y}}&#10;\def\fz{\mathfrak{z}}&#10;\def\fA{\mathfrak{A}}&#10;\def\fB{\mathfrak{B}}&#10;\def\fC{\mathfrak{C}}&#10;\def\fF{\mathfrak{F}}&#10;\def\fI{\mathfrak{I}}&#10;\def\fL{\mathfrak{L}}&#10;\def\fM{\mathfrak{M}}&#10;\def\fS{\mathfrak{S}}&#10;\def\fP{\mathfrak{P}}&#10;\def\fV{\mathfrak{V}}&#10;&#10;&#10;\pagestyle{empty}&#10;\begin{document}&#10; &#10;$\color{Red} \Gamma^{24-d;8-d} \hookrightarrow \IR^{24-d;8-d}$&#10;&#10;&#10;&#10;\end{document}"/>
  <p:tag name="IGUANATEXSIZE" val="40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amssymb}&#10;\usepackage{amsfonts}&#10;\usepackage{amsbsy}&#10;\usepackage[usenames,dvipsnames]{xcolor}&#10;&#10;\def\cok{{\rm cok}}&#10;\def\cot{{\rm cot}}&#10;\def\det{{\rm det}}&#10;\def\dim{{\rm dim}}&#10;\def\exp{{\rm exp}}&#10;\def\Ext{{\rm Ext}}&#10;\def\GeV{{\rm GeV}}&#10;\def\Hom{{\rm Hom}}&#10;\def\Hop{{\rm Hop}}&#10;\def\I{{\rm i}}&#10;\def\vol{{\rm vol}}&#10;\def\half{\frac{1}{2}}&#10;\def\p{\partial}&#10;\def\prl{\parallel}&#10;&#10;&#10;\def\CA{{\cal A}}&#10;\def\CB{{\cal B}}&#10;\def\CC {{\cal C}}&#10;\def\CD {{\cal D}}&#10;\def\CE {{\cal E}}&#10;\def\CF {{\cal F}}&#10;\def\CG {{\cal G}}&#10;\def\CH {{\cal H}}&#10;\def\CI {{\cal I}}&#10;\def\CJ {{\cal J}}&#10;\def\CK {{\cal K}}&#10;\def\CL {{\cal L}}&#10;\def\CM {{\cal M}}&#10;\def\CN {{\cal N}}&#10;\def\CO {{\cal O}}&#10;\def\CP {{\cal P}}&#10;\def\CR {{\cal R}}&#10;\def\CV {{\cal V}}&#10;\def\CW {{\cal W}}&#10;\def\CX {{\cal X}}&#10;\def\CO {{\cal O}}&#10;\def\CZ {{\cal Z}}&#10;\def\CE {{\cal E}}&#10;\def\CG {{\cal G}}&#10;\def\CH {{\cal H}}&#10;\def\CI {{{\cal I}}}&#10;\def\CB {{\cal B}}&#10;\def\CQ {{\cal Q}}&#10;\def\CS {{\cal S}}&#10;\def\CT {{\cal T}}&#10;\def\CU {{\cal U}}&#10;\def\CX {{\cal X}}&#10;\def\CY {{\cal Y}}&#10;\def\CZ{{\cal Z}}&#10;&#10;&#10;\def\IA{\mathbb{A}}&#10;\def\IB{\mathbb{B}}&#10;\def\IC{\mathbb{C}}&#10;\def\ID{\mathbb{D}}&#10;\def\IE{\mathbb{E}}&#10;\def\IF{\mathbb{F}}&#10;\def\IG{\mathbb{G}}&#10;\def\IH{\mathbb{H}}&#10;\def\IJ{\mathbb{J}}&#10;\def\IK{\mathbb{K}}&#10;\def\IL{\mathbb{L}}&#10;\def\IM{\mathbb{M}}&#10;\def\IN{\mathbb{N}}&#10;\def\IO{\mathbb{O}}&#10;\def\IP{\mathbb{P}}&#10;\def\IQ{\mathbb{Q}}&#10;\def\IR{{\mathbb{R}}}&#10;\def\IS{{\mathbb{S}}}&#10;\def\IT{{\mathbb{T}}}&#10;\def\IV{{\mathbb{V}}}&#10;\def\IZ{{\mathbb{Z}}}&#10;&#10;&#10;&#10;\def\fa{\mathfrak{a}}&#10;\def\fb{\mathfrak{b}}&#10;\def\fc{\mathfrak{c}}&#10;\def\fd{\mathfrak{d}}&#10;\def\fe{\mathfrak{e}}&#10;\def\ff{\mathfrak{f}}&#10;\def\lieg{\mathfrak{g}}&#10;\def\fg{\mathfrak{g}}&#10;\def\lieh{\mathfrak{h}}&#10;\def\fh{\mathfrak{h}}&#10;%\def\fi{\mathfrak{i}}&#10;\def\fj{\mathfrak{j}}&#10;\def\fk{\mathfrak{k}}&#10;\def\fl{\mathfrak{l}}&#10;\def\fm{\mathfrak{m}}&#10;\def\fn{\mathfrak{n}}&#10;\def\fo{\mathfrak{o}}&#10;\def\fp{\mathfrak{p}}&#10;\def\fq{\mathfrak{q}}&#10;\def\fr{\mathfrak{r}}&#10;\def\fs{\mathfrak{s}}&#10;\def\ft{\mathfrak{t}}&#10;\def\liet{\mathfrak{t}}&#10;\def\fp{\mathfrak{p}}&#10;\def\fq{\mathfrak{q}}&#10;\def\fr{\mathfrak{r}}&#10;\def\fs{\mathfrak{s}}&#10;\def\ft{\mathfrak{t}}&#10;\def\fu{\mathfrak{u}}&#10;\def\fv{\mathfrak{v}}&#10;\def\fw{\mathfrak{w}}&#10;\def\fx{\mathfrak{x}}&#10;\def\fy{\mathfrak{y}}&#10;\def\fz{\mathfrak{z}}&#10;\def\fA{\mathfrak{A}}&#10;\def\fB{\mathfrak{B}}&#10;\def\fC{\mathfrak{C}}&#10;\def\fF{\mathfrak{F}}&#10;\def\fI{\mathfrak{I}}&#10;\def\fL{\mathfrak{L}}&#10;\def\fM{\mathfrak{M}}&#10;\def\fS{\mathfrak{S}}&#10;\def\fP{\mathfrak{P}}&#10;\def\fV{\mathfrak{V}}&#10;&#10;&#10;\pagestyle{empty}&#10;\begin{document}&#10; &#10;$\color{Blue} G_R := {\rm Fix}(\fF_R) \subset {\rm Aut}(\Gamma_8)&#10;= W(E_8) $&#10;&#10;&#10;&#10;\end{document}"/>
  <p:tag name="IGUANATEXSIZE" val="40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amssymb}&#10;\usepackage{amsfonts}&#10;\usepackage{amsbsy}&#10;\usepackage[usenames,dvipsnames]{xcolor}&#10;&#10;\def\cok{{\rm cok}}&#10;\def\cot{{\rm cot}}&#10;\def\det{{\rm det}}&#10;\def\dim{{\rm dim}}&#10;\def\exp{{\rm exp}}&#10;\def\Ext{{\rm Ext}}&#10;\def\GeV{{\rm GeV}}&#10;\def\Hom{{\rm Hom}}&#10;\def\Hop{{\rm Hop}}&#10;\def\I{{\rm i}}&#10;\def\vol{{\rm vol}}&#10;\def\half{\frac{1}{2}}&#10;\def\p{\partial}&#10;\def\prl{\parallel}&#10;&#10;&#10;\def\CA{{\cal A}}&#10;\def\CB{{\cal B}}&#10;\def\CC {{\cal C}}&#10;\def\CD {{\cal D}}&#10;\def\CE {{\cal E}}&#10;\def\CF {{\cal F}}&#10;\def\CG {{\cal G}}&#10;\def\CH {{\cal H}}&#10;\def\CI {{\cal I}}&#10;\def\CJ {{\cal J}}&#10;\def\CK {{\cal K}}&#10;\def\CL {{\cal L}}&#10;\def\CM {{\cal M}}&#10;\def\CN {{\cal N}}&#10;\def\CO {{\cal O}}&#10;\def\CP {{\cal P}}&#10;\def\CR {{\cal R}}&#10;\def\CV {{\cal V}}&#10;\def\CW {{\cal W}}&#10;\def\CX {{\cal X}}&#10;\def\CO {{\cal O}}&#10;\def\CZ {{\cal Z}}&#10;\def\CE {{\cal E}}&#10;\def\CG {{\cal G}}&#10;\def\CH {{\cal H}}&#10;\def\CI {{{\cal I}}}&#10;\def\CB {{\cal B}}&#10;\def\CQ {{\cal Q}}&#10;\def\CS {{\cal S}}&#10;\def\CT {{\cal T}}&#10;\def\CU {{\cal U}}&#10;\def\CX {{\cal X}}&#10;\def\CY {{\cal Y}}&#10;\def\CZ{{\cal Z}}&#10;&#10;&#10;\def\IA{\mathbb{A}}&#10;\def\IB{\mathbb{B}}&#10;\def\IC{\mathbb{C}}&#10;\def\ID{\mathbb{D}}&#10;\def\IE{\mathbb{E}}&#10;\def\IF{\mathbb{F}}&#10;\def\IG{\mathbb{G}}&#10;\def\IH{\mathbb{H}}&#10;\def\IJ{\mathbb{J}}&#10;\def\IK{\mathbb{K}}&#10;\def\IL{\mathbb{L}}&#10;\def\IM{\mathbb{M}}&#10;\def\IN{\mathbb{N}}&#10;\def\IO{\mathbb{O}}&#10;\def\IP{\mathbb{P}}&#10;\def\IQ{\mathbb{Q}}&#10;\def\IR{{\mathbb{R}}}&#10;\def\IS{{\mathbb{S}}}&#10;\def\IT{{\mathbb{T}}}&#10;\def\IV{{\mathbb{V}}}&#10;\def\IZ{{\mathbb{Z}}}&#10;&#10;&#10;&#10;\def\fa{\mathfrak{a}}&#10;\def\fb{\mathfrak{b}}&#10;\def\fc{\mathfrak{c}}&#10;\def\fd{\mathfrak{d}}&#10;\def\fe{\mathfrak{e}}&#10;\def\ff{\mathfrak{f}}&#10;\def\lieg{\mathfrak{g}}&#10;\def\fg{\mathfrak{g}}&#10;\def\lieh{\mathfrak{h}}&#10;\def\fh{\mathfrak{h}}&#10;%\def\fi{\mathfrak{i}}&#10;\def\fj{\mathfrak{j}}&#10;\def\fk{\mathfrak{k}}&#10;\def\fl{\mathfrak{l}}&#10;\def\fm{\mathfrak{m}}&#10;\def\fn{\mathfrak{n}}&#10;\def\fo{\mathfrak{o}}&#10;\def\fp{\mathfrak{p}}&#10;\def\fq{\mathfrak{q}}&#10;\def\fr{\mathfrak{r}}&#10;\def\fs{\mathfrak{s}}&#10;\def\ft{\mathfrak{t}}&#10;\def\liet{\mathfrak{t}}&#10;\def\fp{\mathfrak{p}}&#10;\def\fq{\mathfrak{q}}&#10;\def\fr{\mathfrak{r}}&#10;\def\fs{\mathfrak{s}}&#10;\def\ft{\mathfrak{t}}&#10;\def\fu{\mathfrak{u}}&#10;\def\fv{\mathfrak{v}}&#10;\def\fw{\mathfrak{w}}&#10;\def\fx{\mathfrak{x}}&#10;\def\fy{\mathfrak{y}}&#10;\def\fz{\mathfrak{z}}&#10;\def\fA{\mathfrak{A}}&#10;\def\fB{\mathfrak{B}}&#10;\def\fC{\mathfrak{C}}&#10;\def\fF{\mathfrak{F}}&#10;\def\fI{\mathfrak{I}}&#10;\def\fL{\mathfrak{L}}&#10;\def\fM{\mathfrak{M}}&#10;\def\fS{\mathfrak{S}}&#10;\def\fP{\mathfrak{P}}&#10;\def\fV{\mathfrak{V}}&#10;&#10;&#10;\pagestyle{empty}&#10;\begin{document}&#10; &#10;$ { \color{Blue}  G_L}  \times &#10;{\color{Purple} G_R } \subset&#10;{\color{Blue} O(24-d)}  \times {\color{Purple} O(8-d)} $&#10;&#10;&#10;&#10;\end{document}"/>
  <p:tag name="IGUANATEXSIZE" val="40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amssymb}&#10;\usepackage{amsfonts}&#10;\usepackage{amsbsy}&#10;\usepackage[usenames,dvipsnames]{xcolor}&#10;&#10;\def\cok{{\rm cok}}&#10;\def\cot{{\rm cot}}&#10;\def\det{{\rm det}}&#10;\def\dim{{\rm dim}}&#10;\def\exp{{\rm exp}}&#10;\def\Ext{{\rm Ext}}&#10;\def\GeV{{\rm GeV}}&#10;\def\Hom{{\rm Hom}}&#10;\def\Hop{{\rm Hop}}&#10;\def\I{{\rm i}}&#10;\def\vol{{\rm vol}}&#10;\def\half{\frac{1}{2}}&#10;\def\p{\partial}&#10;\def\prl{\parallel}&#10;&#10;&#10;\def\CA{{\cal A}}&#10;\def\CB{{\cal B}}&#10;\def\CC {{\cal C}}&#10;\def\CD {{\cal D}}&#10;\def\CE {{\cal E}}&#10;\def\CF {{\cal F}}&#10;\def\CG {{\cal G}}&#10;\def\CH {{\cal H}}&#10;\def\CI {{\cal I}}&#10;\def\CJ {{\cal J}}&#10;\def\CK {{\cal K}}&#10;\def\CL {{\cal L}}&#10;\def\CM {{\cal M}}&#10;\def\CN {{\cal N}}&#10;\def\CO {{\cal O}}&#10;\def\CP {{\cal P}}&#10;\def\CR {{\cal R}}&#10;\def\CV {{\cal V}}&#10;\def\CW {{\cal W}}&#10;\def\CX {{\cal X}}&#10;\def\CO {{\cal O}}&#10;\def\CZ {{\cal Z}}&#10;\def\CE {{\cal E}}&#10;\def\CG {{\cal G}}&#10;\def\CH {{\cal H}}&#10;\def\CI {{{\cal I}}}&#10;\def\CB {{\cal B}}&#10;\def\CQ {{\cal Q}}&#10;\def\CS {{\cal S}}&#10;\def\CT {{\cal T}}&#10;\def\CU {{\cal U}}&#10;\def\CX {{\cal X}}&#10;\def\CY {{\cal Y}}&#10;\def\CZ{{\cal Z}}&#10;&#10;&#10;\def\IA{\mathbb{A}}&#10;\def\IB{\mathbb{B}}&#10;\def\IC{\mathbb{C}}&#10;\def\ID{\mathbb{D}}&#10;\def\IE{\mathbb{E}}&#10;\def\IF{\mathbb{F}}&#10;\def\IG{\mathbb{G}}&#10;\def\IH{\mathbb{H}}&#10;\def\IJ{\mathbb{J}}&#10;\def\IK{\mathbb{K}}&#10;\def\IL{\mathbb{L}}&#10;\def\IM{\mathbb{M}}&#10;\def\IN{\mathbb{N}}&#10;\def\IO{\mathbb{O}}&#10;\def\IP{\mathbb{P}}&#10;\def\IQ{\mathbb{Q}}&#10;\def\IR{{\mathbb{R}}}&#10;\def\IS{{\mathbb{S}}}&#10;\def\IT{{\mathbb{T}}}&#10;\def\IV{{\mathbb{V}}}&#10;\def\IZ{{\mathbb{Z}}}&#10;&#10;&#10;&#10;\def\fa{\mathfrak{a}}&#10;\def\fb{\mathfrak{b}}&#10;\def\fc{\mathfrak{c}}&#10;\def\fd{\mathfrak{d}}&#10;\def\fe{\mathfrak{e}}&#10;\def\ff{\mathfrak{f}}&#10;\def\lieg{\mathfrak{g}}&#10;\def\fg{\mathfrak{g}}&#10;\def\lieh{\mathfrak{h}}&#10;\def\fh{\mathfrak{h}}&#10;%\def\fi{\mathfrak{i}}&#10;\def\fj{\mathfrak{j}}&#10;\def\fk{\mathfrak{k}}&#10;\def\fl{\mathfrak{l}}&#10;\def\fm{\mathfrak{m}}&#10;\def\fn{\mathfrak{n}}&#10;\def\fo{\mathfrak{o}}&#10;\def\fp{\mathfrak{p}}&#10;\def\fq{\mathfrak{q}}&#10;\def\fr{\mathfrak{r}}&#10;\def\fs{\mathfrak{s}}&#10;\def\ft{\mathfrak{t}}&#10;\def\liet{\mathfrak{t}}&#10;\def\fp{\mathfrak{p}}&#10;\def\fq{\mathfrak{q}}&#10;\def\fr{\mathfrak{r}}&#10;\def\fs{\mathfrak{s}}&#10;\def\ft{\mathfrak{t}}&#10;\def\fu{\mathfrak{u}}&#10;\def\fv{\mathfrak{v}}&#10;\def\fw{\mathfrak{w}}&#10;\def\fx{\mathfrak{x}}&#10;\def\fy{\mathfrak{y}}&#10;\def\fz{\mathfrak{z}}&#10;\def\fA{\mathfrak{A}}&#10;\def\fB{\mathfrak{B}}&#10;\def\fC{\mathfrak{C}}&#10;\def\fF{\mathfrak{F}}&#10;\def\fI{\mathfrak{I}}&#10;\def\fL{\mathfrak{L}}&#10;\def\fM{\mathfrak{M}}&#10;\def\fS{\mathfrak{S}}&#10;\def\fP{\mathfrak{P}}&#10;\def\fV{\mathfrak{V}}&#10;&#10;&#10;\pagestyle{empty}&#10;\begin{document}&#10; &#10;$\color{Blue} \CD_+(\fF_L^\perp) \cong \CD_-(\fF_L)  $&#10;&#10;&#10;&#10;\end{document}"/>
  <p:tag name="IGUANATEXSIZE" val="35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amssymb}&#10;\usepackage{amsfonts}&#10;\usepackage{amsbsy}&#10;\usepackage[usenames,dvipsnames]{xcolor}&#10;&#10;\def\cok{{\rm cok}}&#10;\def\cot{{\rm cot}}&#10;\def\det{{\rm det}}&#10;\def\dim{{\rm dim}}&#10;\def\exp{{\rm exp}}&#10;\def\Ext{{\rm Ext}}&#10;\def\GeV{{\rm GeV}}&#10;\def\Hom{{\rm Hom}}&#10;\def\Hop{{\rm Hop}}&#10;\def\I{{\rm i}}&#10;\def\vol{{\rm vol}}&#10;\def\half{\frac{1}{2}}&#10;\def\p{\partial}&#10;\def\prl{\parallel}&#10;&#10;&#10;\def\CA{{\cal A}}&#10;\def\CB{{\cal B}}&#10;\def\CC {{\cal C}}&#10;\def\CD {{\cal D}}&#10;\def\CE {{\cal E}}&#10;\def\CF {{\cal F}}&#10;\def\CG {{\cal G}}&#10;\def\CH {{\cal H}}&#10;\def\CI {{\cal I}}&#10;\def\CJ {{\cal J}}&#10;\def\CK {{\cal K}}&#10;\def\CL {{\cal L}}&#10;\def\CM {{\cal M}}&#10;\def\CN {{\cal N}}&#10;\def\CO {{\cal O}}&#10;\def\CP {{\cal P}}&#10;\def\CR {{\cal R}}&#10;\def\CV {{\cal V}}&#10;\def\CW {{\cal W}}&#10;\def\CX {{\cal X}}&#10;\def\CO {{\cal O}}&#10;\def\CZ {{\cal Z}}&#10;\def\CE {{\cal E}}&#10;\def\CG {{\cal G}}&#10;\def\CH {{\cal H}}&#10;\def\CI {{{\cal I}}}&#10;\def\CB {{\cal B}}&#10;\def\CQ {{\cal Q}}&#10;\def\CS {{\cal S}}&#10;\def\CT {{\cal T}}&#10;\def\CU {{\cal U}}&#10;\def\CX {{\cal X}}&#10;\def\CY {{\cal Y}}&#10;\def\CZ{{\cal Z}}&#10;&#10;&#10;\def\IA{\mathbb{A}}&#10;\def\IB{\mathbb{B}}&#10;\def\IC{\mathbb{C}}&#10;\def\ID{\mathbb{D}}&#10;\def\IE{\mathbb{E}}&#10;\def\IF{\mathbb{F}}&#10;\def\IG{\mathbb{G}}&#10;\def\IH{\mathbb{H}}&#10;\def\IJ{\mathbb{J}}&#10;\def\IK{\mathbb{K}}&#10;\def\IL{\mathbb{L}}&#10;\def\IM{\mathbb{M}}&#10;\def\IN{\mathbb{N}}&#10;\def\IO{\mathbb{O}}&#10;\def\IP{\mathbb{P}}&#10;\def\IQ{\mathbb{Q}}&#10;\def\IR{{\mathbb{R}}}&#10;\def\IS{{\mathbb{S}}}&#10;\def\IT{{\mathbb{T}}}&#10;\def\IV{{\mathbb{V}}}&#10;\def\IZ{{\mathbb{Z}}}&#10;&#10;&#10;&#10;\def\fa{\mathfrak{a}}&#10;\def\fb{\mathfrak{b}}&#10;\def\fc{\mathfrak{c}}&#10;\def\fd{\mathfrak{d}}&#10;\def\fe{\mathfrak{e}}&#10;\def\ff{\mathfrak{f}}&#10;\def\lieg{\mathfrak{g}}&#10;\def\fg{\mathfrak{g}}&#10;\def\lieh{\mathfrak{h}}&#10;\def\fh{\mathfrak{h}}&#10;%\def\fi{\mathfrak{i}}&#10;\def\fj{\mathfrak{j}}&#10;\def\fk{\mathfrak{k}}&#10;\def\fl{\mathfrak{l}}&#10;\def\fm{\mathfrak{m}}&#10;\def\fn{\mathfrak{n}}&#10;\def\fo{\mathfrak{o}}&#10;\def\fp{\mathfrak{p}}&#10;\def\fq{\mathfrak{q}}&#10;\def\fr{\mathfrak{r}}&#10;\def\fs{\mathfrak{s}}&#10;\def\ft{\mathfrak{t}}&#10;\def\liet{\mathfrak{t}}&#10;\def\fp{\mathfrak{p}}&#10;\def\fq{\mathfrak{q}}&#10;\def\fr{\mathfrak{r}}&#10;\def\fs{\mathfrak{s}}&#10;\def\ft{\mathfrak{t}}&#10;\def\fu{\mathfrak{u}}&#10;\def\fv{\mathfrak{v}}&#10;\def\fw{\mathfrak{w}}&#10;\def\fx{\mathfrak{x}}&#10;\def\fy{\mathfrak{y}}&#10;\def\fz{\mathfrak{z}}&#10;\def\fA{\mathfrak{A}}&#10;\def\fB{\mathfrak{B}}&#10;\def\fC{\mathfrak{C}}&#10;\def\fI{\mathfrak{I}}&#10;\def\fL{\mathfrak{L}}&#10;\def\fM{\mathfrak{M}}&#10;\def\fS{\mathfrak{S}}&#10;\def\fP{\mathfrak{P}}&#10;\def\fV{\mathfrak{V}}&#10;&#10;&#10;\pagestyle{empty}&#10;\begin{document}&#10; &#10;$\color{Red} II^{24-d,8-d} \hookrightarrow \Gamma^{24-d;8-d}&#10;\subset \IR^{24-d;8-d} $&#10;&#10;&#10;&#10;\end{document}"/>
  <p:tag name="IGUANATEXSIZE" val="35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amssymb}&#10;\usepackage{amsfonts}&#10;\usepackage{amsbsy}&#10;\usepackage[usenames,dvipsnames]{xcolor}&#10;&#10;\def\cok{{\rm cok}}&#10;\def\cot{{\rm cot}}&#10;\def\det{{\rm det}}&#10;\def\dim{{\rm dim}}&#10;\def\exp{{\rm exp}}&#10;\def\Ext{{\rm Ext}}&#10;\def\GeV{{\rm GeV}}&#10;\def\Hom{{\rm Hom}}&#10;\def\Hop{{\rm Hop}}&#10;\def\I{{\rm i}}&#10;\def\vol{{\rm vol}}&#10;\def\half{\frac{1}{2}}&#10;\def\p{\partial}&#10;\def\prl{\parallel}&#10;&#10;&#10;\def\CA{{\cal A}}&#10;\def\CB{{\cal B}}&#10;\def\CC {{\cal C}}&#10;\def\CD {{\cal D}}&#10;\def\CE {{\cal E}}&#10;\def\CF {{\cal F}}&#10;\def\CG {{\cal G}}&#10;\def\CH {{\cal H}}&#10;\def\CI {{\cal I}}&#10;\def\CJ {{\cal J}}&#10;\def\CK {{\cal K}}&#10;\def\CL {{\cal L}}&#10;\def\CM {{\cal M}}&#10;\def\CN {{\cal N}}&#10;\def\CO {{\cal O}}&#10;\def\CP {{\cal P}}&#10;\def\CR {{\cal R}}&#10;\def\CV {{\cal V}}&#10;\def\CW {{\cal W}}&#10;\def\CX {{\cal X}}&#10;\def\CO {{\cal O}}&#10;\def\CZ {{\cal Z}}&#10;\def\CE {{\cal E}}&#10;\def\CG {{\cal G}}&#10;\def\CH {{\cal H}}&#10;\def\CI {{{\cal I}}}&#10;\def\CB {{\cal B}}&#10;\def\CQ {{\cal Q}}&#10;\def\CS {{\cal S}}&#10;\def\CT {{\cal T}}&#10;\def\CU {{\cal U}}&#10;\def\CX {{\cal X}}&#10;\def\CY {{\cal Y}}&#10;\def\CZ{{\cal Z}}&#10;&#10;&#10;\def\IA{\mathbb{A}}&#10;\def\IB{\mathbb{B}}&#10;\def\IC{\mathbb{C}}&#10;\def\ID{\mathbb{D}}&#10;\def\IE{\mathbb{E}}&#10;\def\IF{\mathbb{F}}&#10;\def\IG{\mathbb{G}}&#10;\def\IH{\mathbb{H}}&#10;\def\IJ{\mathbb{J}}&#10;\def\IK{\mathbb{K}}&#10;\def\IL{\mathbb{L}}&#10;\def\IM{\mathbb{M}}&#10;\def\IN{\mathbb{N}}&#10;\def\IO{\mathbb{O}}&#10;\def\IP{\mathbb{P}}&#10;\def\IQ{\mathbb{Q}}&#10;\def\IR{{\mathbb{R}}}&#10;\def\IS{{\mathbb{S}}}&#10;\def\IT{{\mathbb{T}}}&#10;\def\IV{{\mathbb{V}}}&#10;\def\IZ{{\mathbb{Z}}}&#10;&#10;&#10;&#10;\def\fa{\mathfrak{a}}&#10;\def\fb{\mathfrak{b}}&#10;\def\fc{\mathfrak{c}}&#10;\def\fd{\mathfrak{d}}&#10;\def\fe{\mathfrak{e}}&#10;\def\ff{\mathfrak{f}}&#10;\def\lieg{\mathfrak{g}}&#10;\def\fg{\mathfrak{g}}&#10;\def\lieh{\mathfrak{h}}&#10;\def\fh{\mathfrak{h}}&#10;%\def\fi{\mathfrak{i}}&#10;\def\fj{\mathfrak{j}}&#10;\def\fk{\mathfrak{k}}&#10;\def\fl{\mathfrak{l}}&#10;\def\fm{\mathfrak{m}}&#10;\def\fn{\mathfrak{n}}&#10;\def\fo{\mathfrak{o}}&#10;\def\fp{\mathfrak{p}}&#10;\def\fq{\mathfrak{q}}&#10;\def\fr{\mathfrak{r}}&#10;\def\fs{\mathfrak{s}}&#10;\def\ft{\mathfrak{t}}&#10;\def\liet{\mathfrak{t}}&#10;\def\fp{\mathfrak{p}}&#10;\def\fq{\mathfrak{q}}&#10;\def\fr{\mathfrak{r}}&#10;\def\fs{\mathfrak{s}}&#10;\def\ft{\mathfrak{t}}&#10;\def\fu{\mathfrak{u}}&#10;\def\fv{\mathfrak{v}}&#10;\def\fw{\mathfrak{w}}&#10;\def\fx{\mathfrak{x}}&#10;\def\fy{\mathfrak{y}}&#10;\def\fz{\mathfrak{z}}&#10;\def\fA{\mathfrak{A}}&#10;\def\fB{\mathfrak{B}}&#10;\def\fC{\mathfrak{C}}&#10;\def\fF{\mathfrak{F}}&#10;\def\fI{\mathfrak{I}}&#10;\def\fL{\mathfrak{L}}&#10;\def\fM{\mathfrak{M}}&#10;\def\fS{\mathfrak{S}}&#10;\def\fP{\mathfrak{P}}&#10;\def\fV{\mathfrak{V}}&#10;&#10;&#10;\pagestyle{empty}&#10;\begin{document}&#10; &#10;$\color{Blue} \cong  $&#10;&#10;&#10;&#10;\end{document}"/>
  <p:tag name="IGUANATEXSIZE" val="35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amssymb}&#10;\usepackage{amsfonts}&#10;\usepackage{amsbsy}&#10;\usepackage[usenames,dvipsnames]{xcolor}&#10;&#10;\def\cok{{\rm cok}}&#10;\def\cot{{\rm cot}}&#10;\def\det{{\rm det}}&#10;\def\dim{{\rm dim}}&#10;\def\exp{{\rm exp}}&#10;\def\Ext{{\rm Ext}}&#10;\def\GeV{{\rm GeV}}&#10;\def\Hom{{\rm Hom}}&#10;\def\Hop{{\rm Hop}}&#10;\def\I{{\rm i}}&#10;\def\vol{{\rm vol}}&#10;\def\half{\frac{1}{2}}&#10;\def\p{\partial}&#10;\def\prl{\parallel}&#10;&#10;&#10;\def\CA{{\cal A}}&#10;\def\CB{{\cal B}}&#10;\def\CC {{\cal C}}&#10;\def\CD {{\cal D}}&#10;\def\CE {{\cal E}}&#10;\def\CF {{\cal F}}&#10;\def\CG {{\cal G}}&#10;\def\CH {{\cal H}}&#10;\def\CI {{\cal I}}&#10;\def\CJ {{\cal J}}&#10;\def\CK {{\cal K}}&#10;\def\CL {{\cal L}}&#10;\def\CM {{\cal M}}&#10;\def\CN {{\cal N}}&#10;\def\CO {{\cal O}}&#10;\def\CP {{\cal P}}&#10;\def\CR {{\cal R}}&#10;\def\CV {{\cal V}}&#10;\def\CW {{\cal W}}&#10;\def\CX {{\cal X}}&#10;\def\CO {{\cal O}}&#10;\def\CZ {{\cal Z}}&#10;\def\CE {{\cal E}}&#10;\def\CG {{\cal G}}&#10;\def\CH {{\cal H}}&#10;\def\CI {{{\cal I}}}&#10;\def\CB {{\cal B}}&#10;\def\CQ {{\cal Q}}&#10;\def\CS {{\cal S}}&#10;\def\CT {{\cal T}}&#10;\def\CU {{\cal U}}&#10;\def\CX {{\cal X}}&#10;\def\CY {{\cal Y}}&#10;\def\CZ{{\cal Z}}&#10;&#10;&#10;\def\IA{\mathbb{A}}&#10;\def\IB{\mathbb{B}}&#10;\def\IC{\mathbb{C}}&#10;\def\ID{\mathbb{D}}&#10;\def\IE{\mathbb{E}}&#10;\def\IF{\mathbb{F}}&#10;\def\IG{\mathbb{G}}&#10;\def\IH{\mathbb{H}}&#10;\def\IJ{\mathbb{J}}&#10;\def\IK{\mathbb{K}}&#10;\def\IL{\mathbb{L}}&#10;\def\IM{\mathbb{M}}&#10;\def\IN{\mathbb{N}}&#10;\def\IO{\mathbb{O}}&#10;\def\IP{\mathbb{P}}&#10;\def\IQ{\mathbb{Q}}&#10;\def\IR{{\mathbb{R}}}&#10;\def\IS{{\mathbb{S}}}&#10;\def\IT{{\mathbb{T}}}&#10;\def\IV{{\mathbb{V}}}&#10;\def\IZ{{\mathbb{Z}}}&#10;&#10;&#10;&#10;\def\fa{\mathfrak{a}}&#10;\def\fb{\mathfrak{b}}&#10;\def\fc{\mathfrak{c}}&#10;\def\fd{\mathfrak{d}}&#10;\def\fe{\mathfrak{e}}&#10;\def\ff{\mathfrak{f}}&#10;\def\lieg{\mathfrak{g}}&#10;\def\fg{\mathfrak{g}}&#10;\def\lieh{\mathfrak{h}}&#10;\def\fh{\mathfrak{h}}&#10;%\def\fi{\mathfrak{i}}&#10;\def\fj{\mathfrak{j}}&#10;\def\fk{\mathfrak{k}}&#10;\def\fl{\mathfrak{l}}&#10;\def\fm{\mathfrak{m}}&#10;\def\fn{\mathfrak{n}}&#10;\def\fo{\mathfrak{o}}&#10;\def\fp{\mathfrak{p}}&#10;\def\fq{\mathfrak{q}}&#10;\def\fr{\mathfrak{r}}&#10;\def\fs{\mathfrak{s}}&#10;\def\ft{\mathfrak{t}}&#10;\def\liet{\mathfrak{t}}&#10;\def\fp{\mathfrak{p}}&#10;\def\fq{\mathfrak{q}}&#10;\def\fr{\mathfrak{r}}&#10;\def\fs{\mathfrak{s}}&#10;\def\ft{\mathfrak{t}}&#10;\def\fu{\mathfrak{u}}&#10;\def\fv{\mathfrak{v}}&#10;\def\fw{\mathfrak{w}}&#10;\def\fx{\mathfrak{x}}&#10;\def\fy{\mathfrak{y}}&#10;\def\fz{\mathfrak{z}}&#10;\def\fA{\mathfrak{A}}&#10;\def\fB{\mathfrak{B}}&#10;\def\fC{\mathfrak{C}}&#10;\def\fF{\mathfrak{F}}&#10;\def\fI{\mathfrak{I}}&#10;\def\fL{\mathfrak{L}}&#10;\def\fM{\mathfrak{M}}&#10;\def\fS{\mathfrak{S}}&#10;\def\fP{\mathfrak{P}}&#10;\def\fV{\mathfrak{V}}&#10;&#10;&#10;\pagestyle{empty}&#10;\begin{document}&#10; &#10;$\color{Blue} \Gamma \subset ( \fF_L^\perp)^\vee \oplus &#10;(\fF_R^\perp)^\vee \subset \IR^{24-d;8-d}$&#10;&#10;&#10;&#10;\end{document}"/>
  <p:tag name="IGUANATEXSIZE" val="40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amssymb}&#10;\usepackage{amsfonts}&#10;\usepackage{amsbsy}&#10;\usepackage[usenames,dvipsnames]{xcolor}&#10;&#10;\def\cok{{\rm cok}}&#10;\def\cot{{\rm cot}}&#10;\def\det{{\rm det}}&#10;\def\dim{{\rm dim}}&#10;\def\exp{{\rm exp}}&#10;\def\Ext{{\rm Ext}}&#10;\def\GeV{{\rm GeV}}&#10;\def\Hom{{\rm Hom}}&#10;\def\Hop{{\rm Hop}}&#10;\def\I{{\rm i}}&#10;\def\vol{{\rm vol}}&#10;\def\half{\frac{1}{2}}&#10;\def\p{\partial}&#10;\def\prl{\parallel}&#10;&#10;&#10;\def\CA{{\cal A}}&#10;\def\CB{{\cal B}}&#10;\def\CC {{\cal C}}&#10;\def\CD {{\cal D}}&#10;\def\CE {{\cal E}}&#10;\def\CF {{\cal F}}&#10;\def\CG {{\cal G}}&#10;\def\CH {{\cal H}}&#10;\def\CI {{\cal I}}&#10;\def\CJ {{\cal J}}&#10;\def\CK {{\cal K}}&#10;\def\CL {{\cal L}}&#10;\def\CM {{\cal M}}&#10;\def\CN {{\cal N}}&#10;\def\CO {{\cal O}}&#10;\def\CP {{\cal P}}&#10;\def\CR {{\cal R}}&#10;\def\CV {{\cal V}}&#10;\def\CW {{\cal W}}&#10;\def\CX {{\cal X}}&#10;\def\CO {{\cal O}}&#10;\def\CZ {{\cal Z}}&#10;\def\CE {{\cal E}}&#10;\def\CG {{\cal G}}&#10;\def\CH {{\cal H}}&#10;\def\CI {{{\cal I}}}&#10;\def\CB {{\cal B}}&#10;\def\CQ {{\cal Q}}&#10;\def\CS {{\cal S}}&#10;\def\CT {{\cal T}}&#10;\def\CU {{\cal U}}&#10;\def\CX {{\cal X}}&#10;\def\CY {{\cal Y}}&#10;\def\CZ{{\cal Z}}&#10;&#10;&#10;\def\IA{\mathbb{A}}&#10;\def\IB{\mathbb{B}}&#10;\def\IC{\mathbb{C}}&#10;\def\ID{\mathbb{D}}&#10;\def\IE{\mathbb{E}}&#10;\def\IF{\mathbb{F}}&#10;\def\IG{\mathbb{G}}&#10;\def\IH{\mathbb{H}}&#10;\def\IJ{\mathbb{J}}&#10;\def\IK{\mathbb{K}}&#10;\def\IL{\mathbb{L}}&#10;\def\IM{\mathbb{M}}&#10;\def\IN{\mathbb{N}}&#10;\def\IO{\mathbb{O}}&#10;\def\IP{\mathbb{P}}&#10;\def\IQ{\mathbb{Q}}&#10;\def\IR{{\mathbb{R}}}&#10;\def\IS{{\mathbb{S}}}&#10;\def\IT{{\mathbb{T}}}&#10;\def\IV{{\mathbb{V}}}&#10;\def\IZ{{\mathbb{Z}}}&#10;&#10;&#10;&#10;\def\fa{\mathfrak{a}}&#10;\def\fb{\mathfrak{b}}&#10;\def\fc{\mathfrak{c}}&#10;\def\fd{\mathfrak{d}}&#10;\def\fe{\mathfrak{e}}&#10;\def\ff{\mathfrak{f}}&#10;\def\lieg{\mathfrak{g}}&#10;\def\fg{\mathfrak{g}}&#10;\def\lieh{\mathfrak{h}}&#10;\def\fh{\mathfrak{h}}&#10;%\def\fi{\mathfrak{i}}&#10;\def\fj{\mathfrak{j}}&#10;\def\fk{\mathfrak{k}}&#10;\def\fl{\mathfrak{l}}&#10;\def\fm{\mathfrak{m}}&#10;\def\fn{\mathfrak{n}}&#10;\def\fo{\mathfrak{o}}&#10;\def\fp{\mathfrak{p}}&#10;\def\fq{\mathfrak{q}}&#10;\def\fr{\mathfrak{r}}&#10;\def\fs{\mathfrak{s}}&#10;\def\ft{\mathfrak{t}}&#10;\def\liet{\mathfrak{t}}&#10;\def\fp{\mathfrak{p}}&#10;\def\fq{\mathfrak{q}}&#10;\def\fr{\mathfrak{r}}&#10;\def\fs{\mathfrak{s}}&#10;\def\ft{\mathfrak{t}}&#10;\def\fu{\mathfrak{u}}&#10;\def\fv{\mathfrak{v}}&#10;\def\fw{\mathfrak{w}}&#10;\def\fx{\mathfrak{x}}&#10;\def\fy{\mathfrak{y}}&#10;\def\fz{\mathfrak{z}}&#10;\def\fA{\mathfrak{A}}&#10;\def\fB{\mathfrak{B}}&#10;\def\fC{\mathfrak{C}}&#10;\def\fF{\mathfrak{F}}&#10;\def\fI{\mathfrak{I}}&#10;\def\fL{\mathfrak{L}}&#10;\def\fM{\mathfrak{M}}&#10;\def\fS{\mathfrak{S}}&#10;\def\fP{\mathfrak{P}}&#10;\def\fV{\mathfrak{V}}&#10;&#10;&#10;\pagestyle{empty}&#10;\begin{document}&#10; &#10;$\color{Blue} \Gamma = \{ (x,y) \vert \bar x \cong \bar y \} $&#10;&#10;&#10;&#10;\end{document}"/>
  <p:tag name="IGUANATEXSIZE" val="40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amssymb}&#10;\usepackage{amsfonts}&#10;\usepackage{amsbsy}&#10;\usepackage[usenames,dvipsnames]{xcolor}&#10;&#10;\def\cok{{\rm cok}}&#10;\def\cot{{\rm cot}}&#10;\def\det{{\rm det}}&#10;\def\dim{{\rm dim}}&#10;\def\exp{{\rm exp}}&#10;\def\Ext{{\rm Ext}}&#10;\def\GeV{{\rm GeV}}&#10;\def\Hom{{\rm Hom}}&#10;\def\Hop{{\rm Hop}}&#10;\def\I{{\rm i}}&#10;\def\vol{{\rm vol}}&#10;\def\half{\frac{1}{2}}&#10;\def\p{\partial}&#10;\def\prl{\parallel}&#10;&#10;&#10;\def\CA{{\cal A}}&#10;\def\CB{{\cal B}}&#10;\def\CC {{\cal C}}&#10;\def\CD {{\cal D}}&#10;\def\CE {{\cal E}}&#10;\def\CF {{\cal F}}&#10;\def\CG {{\cal G}}&#10;\def\CH {{\cal H}}&#10;\def\CI {{\cal I}}&#10;\def\CJ {{\cal J}}&#10;\def\CK {{\cal K}}&#10;\def\CL {{\cal L}}&#10;\def\CM {{\cal M}}&#10;\def\CN {{\cal N}}&#10;\def\CO {{\cal O}}&#10;\def\CP {{\cal P}}&#10;\def\CR {{\cal R}}&#10;\def\CV {{\cal V}}&#10;\def\CW {{\cal W}}&#10;\def\CX {{\cal X}}&#10;\def\CO {{\cal O}}&#10;\def\CZ {{\cal Z}}&#10;\def\CE {{\cal E}}&#10;\def\CG {{\cal G}}&#10;\def\CH {{\cal H}}&#10;\def\CI {{{\cal I}}}&#10;\def\CB {{\cal B}}&#10;\def\CQ {{\cal Q}}&#10;\def\CS {{\cal S}}&#10;\def\CT {{\cal T}}&#10;\def\CU {{\cal U}}&#10;\def\CX {{\cal X}}&#10;\def\CY {{\cal Y}}&#10;\def\CZ{{\cal Z}}&#10;&#10;&#10;\def\IA{\mathbb{A}}&#10;\def\IB{\mathbb{B}}&#10;\def\IC{\mathbb{C}}&#10;\def\ID{\mathbb{D}}&#10;\def\IE{\mathbb{E}}&#10;\def\IF{\mathbb{F}}&#10;\def\IG{\mathbb{G}}&#10;\def\IH{\mathbb{H}}&#10;\def\IJ{\mathbb{J}}&#10;\def\IK{\mathbb{K}}&#10;\def\IL{\mathbb{L}}&#10;\def\IM{\mathbb{M}}&#10;\def\IN{\mathbb{N}}&#10;\def\IO{\mathbb{O}}&#10;\def\IP{\mathbb{P}}&#10;\def\IQ{\mathbb{Q}}&#10;\def\IR{{\mathbb{R}}}&#10;\def\IS{{\mathbb{S}}}&#10;\def\IT{{\mathbb{T}}}&#10;\def\IV{{\mathbb{V}}}&#10;\def\IZ{{\mathbb{Z}}}&#10;&#10;&#10;&#10;\def\fa{\mathfrak{a}}&#10;\def\fb{\mathfrak{b}}&#10;\def\fc{\mathfrak{c}}&#10;\def\fd{\mathfrak{d}}&#10;\def\fe{\mathfrak{e}}&#10;\def\ff{\mathfrak{f}}&#10;\def\lieg{\mathfrak{g}}&#10;\def\fg{\mathfrak{g}}&#10;\def\lieh{\mathfrak{h}}&#10;\def\fh{\mathfrak{h}}&#10;%\def\fi{\mathfrak{i}}&#10;\def\fj{\mathfrak{j}}&#10;\def\fk{\mathfrak{k}}&#10;\def\fl{\mathfrak{l}}&#10;\def\fm{\mathfrak{m}}&#10;\def\fn{\mathfrak{n}}&#10;\def\fo{\mathfrak{o}}&#10;\def\fp{\mathfrak{p}}&#10;\def\fq{\mathfrak{q}}&#10;\def\fr{\mathfrak{r}}&#10;\def\fs{\mathfrak{s}}&#10;\def\ft{\mathfrak{t}}&#10;\def\liet{\mathfrak{t}}&#10;\def\fp{\mathfrak{p}}&#10;\def\fq{\mathfrak{q}}&#10;\def\fr{\mathfrak{r}}&#10;\def\fs{\mathfrak{s}}&#10;\def\ft{\mathfrak{t}}&#10;\def\fu{\mathfrak{u}}&#10;\def\fv{\mathfrak{v}}&#10;\def\fw{\mathfrak{w}}&#10;\def\fx{\mathfrak{x}}&#10;\def\fy{\mathfrak{y}}&#10;\def\fz{\mathfrak{z}}&#10;\def\fA{\mathfrak{A}}&#10;\def\fB{\mathfrak{B}}&#10;\def\fC{\mathfrak{C}}&#10;\def\fF{\mathfrak{F}}&#10;\def\fI{\mathfrak{I}}&#10;\def\fL{\mathfrak{L}}&#10;\def\fM{\mathfrak{M}}&#10;\def\fS{\mathfrak{S}}&#10;\def\fP{\mathfrak{P}}&#10;\def\fV{\mathfrak{V}}&#10;&#10;&#10;\pagestyle{empty}&#10;\begin{document}&#10; &#10;$\color{Blue} g: (x;y) \mapsto (g_L x; g_R y) $&#10;&#10;&#10;&#10;\end{document}"/>
  <p:tag name="IGUANATEXSIZE" val="30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amssymb}&#10;\usepackage{amsfonts}&#10;\usepackage{amsbsy}&#10;\usepackage[usenames,dvipsnames]{xcolor}&#10;&#10;\def\cok{{\rm cok}}&#10;\def\cot{{\rm cot}}&#10;\def\det{{\rm det}}&#10;\def\dim{{\rm dim}}&#10;\def\exp{{\rm exp}}&#10;\def\Ext{{\rm Ext}}&#10;\def\GeV{{\rm GeV}}&#10;\def\Hom{{\rm Hom}}&#10;\def\Hop{{\rm Hop}}&#10;\def\I{{\rm i}}&#10;\def\vol{{\rm vol}}&#10;\def\half{\frac{1}{2}}&#10;\def\p{\partial}&#10;\def\prl{\parallel}&#10;&#10;&#10;\def\CA{{\cal A}}&#10;\def\CB{{\cal B}}&#10;\def\CC {{\cal C}}&#10;\def\CD {{\cal D}}&#10;\def\CE {{\cal E}}&#10;\def\CF {{\cal F}}&#10;\def\CG {{\cal G}}&#10;\def\CH {{\cal H}}&#10;\def\CI {{\cal I}}&#10;\def\CJ {{\cal J}}&#10;\def\CK {{\cal K}}&#10;\def\CL {{\cal L}}&#10;\def\CM {{\cal M}}&#10;\def\CN {{\cal N}}&#10;\def\CO {{\cal O}}&#10;\def\CP {{\cal P}}&#10;\def\CR {{\cal R}}&#10;\def\CV {{\cal V}}&#10;\def\CW {{\cal W}}&#10;\def\CX {{\cal X}}&#10;\def\CO {{\cal O}}&#10;\def\CZ {{\cal Z}}&#10;\def\CE {{\cal E}}&#10;\def\CG {{\cal G}}&#10;\def\CH {{\cal H}}&#10;\def\CI {{{\cal I}}}&#10;\def\CB {{\cal B}}&#10;\def\CQ {{\cal Q}}&#10;\def\CS {{\cal S}}&#10;\def\CT {{\cal T}}&#10;\def\CU {{\cal U}}&#10;\def\CX {{\cal X}}&#10;\def\CY {{\cal Y}}&#10;\def\CZ{{\cal Z}}&#10;&#10;&#10;\def\IA{\mathbb{A}}&#10;\def\IB{\mathbb{B}}&#10;\def\IC{\mathbb{C}}&#10;\def\ID{\mathbb{D}}&#10;\def\IE{\mathbb{E}}&#10;\def\IF{\mathbb{F}}&#10;\def\IG{\mathbb{G}}&#10;\def\IH{\mathbb{H}}&#10;\def\IJ{\mathbb{J}}&#10;\def\IK{\mathbb{K}}&#10;\def\IL{\mathbb{L}}&#10;\def\IM{\mathbb{M}}&#10;\def\IN{\mathbb{N}}&#10;\def\IO{\mathbb{O}}&#10;\def\IP{\mathbb{P}}&#10;\def\IQ{\mathbb{Q}}&#10;\def\IR{{\mathbb{R}}}&#10;\def\IS{{\mathbb{S}}}&#10;\def\IT{{\mathbb{T}}}&#10;\def\IV{{\mathbb{V}}}&#10;\def\IZ{{\mathbb{Z}}}&#10;&#10;&#10;&#10;\def\fa{\mathfrak{a}}&#10;\def\fb{\mathfrak{b}}&#10;\def\fc{\mathfrak{c}}&#10;\def\fd{\mathfrak{d}}&#10;\def\fe{\mathfrak{e}}&#10;\def\ff{\mathfrak{f}}&#10;\def\lieg{\mathfrak{g}}&#10;\def\fg{\mathfrak{g}}&#10;\def\lieh{\mathfrak{h}}&#10;\def\fh{\mathfrak{h}}&#10;%\def\fi{\mathfrak{i}}&#10;\def\fj{\mathfrak{j}}&#10;\def\fk{\mathfrak{k}}&#10;\def\fl{\mathfrak{l}}&#10;\def\fm{\mathfrak{m}}&#10;\def\fn{\mathfrak{n}}&#10;\def\fo{\mathfrak{o}}&#10;\def\fp{\mathfrak{p}}&#10;\def\fq{\mathfrak{q}}&#10;\def\fr{\mathfrak{r}}&#10;\def\fs{\mathfrak{s}}&#10;\def\ft{\mathfrak{t}}&#10;\def\liet{\mathfrak{t}}&#10;\def\fp{\mathfrak{p}}&#10;\def\fq{\mathfrak{q}}&#10;\def\fr{\mathfrak{r}}&#10;\def\fs{\mathfrak{s}}&#10;\def\ft{\mathfrak{t}}&#10;\def\fu{\mathfrak{u}}&#10;\def\fv{\mathfrak{v}}&#10;\def\fw{\mathfrak{w}}&#10;\def\fx{\mathfrak{x}}&#10;\def\fy{\mathfrak{y}}&#10;\def\fz{\mathfrak{z}}&#10;\def\fA{\mathfrak{A}}&#10;\def\fB{\mathfrak{B}}&#10;\def\fC{\mathfrak{C}}&#10;\def\fF{\mathfrak{F}}&#10;\def\fI{\mathfrak{I}}&#10;\def\fL{\mathfrak{L}}&#10;\def\fM{\mathfrak{M}}&#10;\def\fS{\mathfrak{S}}&#10;\def\fP{\mathfrak{P}}&#10;\def\fV{\mathfrak{V}}&#10;&#10;&#10;\pagestyle{empty}&#10;\begin{document}&#10; &#10;$\color{Blue} \overline{g_L x} = \overline{x} $&#10;&#10;&#10;&#10;\end{document}"/>
  <p:tag name="IGUANATEXSIZE" val="30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amssymb}&#10;\usepackage{amsfonts}&#10;\usepackage{amsbsy}&#10;\usepackage[usenames,dvipsnames]{xcolor}&#10;&#10;\def\cok{{\rm cok}}&#10;\def\cot{{\rm cot}}&#10;\def\det{{\rm det}}&#10;\def\dim{{\rm dim}}&#10;\def\exp{{\rm exp}}&#10;\def\Ext{{\rm Ext}}&#10;\def\GeV{{\rm GeV}}&#10;\def\Hom{{\rm Hom}}&#10;\def\Hop{{\rm Hop}}&#10;\def\I{{\rm i}}&#10;\def\vol{{\rm vol}}&#10;\def\half{\frac{1}{2}}&#10;\def\p{\partial}&#10;\def\prl{\parallel}&#10;&#10;&#10;\def\CA{{\cal A}}&#10;\def\CB{{\cal B}}&#10;\def\CC {{\cal C}}&#10;\def\CD {{\cal D}}&#10;\def\CE {{\cal E}}&#10;\def\CF {{\cal F}}&#10;\def\CG {{\cal G}}&#10;\def\CH {{\cal H}}&#10;\def\CI {{\cal I}}&#10;\def\CJ {{\cal J}}&#10;\def\CK {{\cal K}}&#10;\def\CL {{\cal L}}&#10;\def\CM {{\cal M}}&#10;\def\CN {{\cal N}}&#10;\def\CO {{\cal O}}&#10;\def\CP {{\cal P}}&#10;\def\CR {{\cal R}}&#10;\def\CV {{\cal V}}&#10;\def\CW {{\cal W}}&#10;\def\CX {{\cal X}}&#10;\def\CO {{\cal O}}&#10;\def\CZ {{\cal Z}}&#10;\def\CE {{\cal E}}&#10;\def\CG {{\cal G}}&#10;\def\CH {{\cal H}}&#10;\def\CI {{{\cal I}}}&#10;\def\CB {{\cal B}}&#10;\def\CQ {{\cal Q}}&#10;\def\CS {{\cal S}}&#10;\def\CT {{\cal T}}&#10;\def\CU {{\cal U}}&#10;\def\CX {{\cal X}}&#10;\def\CY {{\cal Y}}&#10;\def\CZ{{\cal Z}}&#10;&#10;&#10;\def\IA{\mathbb{A}}&#10;\def\IB{\mathbb{B}}&#10;\def\IC{\mathbb{C}}&#10;\def\ID{\mathbb{D}}&#10;\def\IE{\mathbb{E}}&#10;\def\IF{\mathbb{F}}&#10;\def\IG{\mathbb{G}}&#10;\def\IH{\mathbb{H}}&#10;\def\IJ{\mathbb{J}}&#10;\def\IK{\mathbb{K}}&#10;\def\IL{\mathbb{L}}&#10;\def\IM{\mathbb{M}}&#10;\def\IN{\mathbb{N}}&#10;\def\IO{\mathbb{O}}&#10;\def\IP{\mathbb{P}}&#10;\def\IQ{\mathbb{Q}}&#10;\def\IR{{\mathbb{R}}}&#10;\def\IS{{\mathbb{S}}}&#10;\def\IT{{\mathbb{T}}}&#10;\def\IV{{\mathbb{V}}}&#10;\def\IZ{{\mathbb{Z}}}&#10;&#10;&#10;&#10;\def\fa{\mathfrak{a}}&#10;\def\fb{\mathfrak{b}}&#10;\def\fc{\mathfrak{c}}&#10;\def\fd{\mathfrak{d}}&#10;\def\fe{\mathfrak{e}}&#10;\def\ff{\mathfrak{f}}&#10;\def\lieg{\mathfrak{g}}&#10;\def\fg{\mathfrak{g}}&#10;\def\lieh{\mathfrak{h}}&#10;\def\fh{\mathfrak{h}}&#10;%\def\fi{\mathfrak{i}}&#10;\def\fj{\mathfrak{j}}&#10;\def\fk{\mathfrak{k}}&#10;\def\fl{\mathfrak{l}}&#10;\def\fm{\mathfrak{m}}&#10;\def\fn{\mathfrak{n}}&#10;\def\fo{\mathfrak{o}}&#10;\def\fp{\mathfrak{p}}&#10;\def\fq{\mathfrak{q}}&#10;\def\fr{\mathfrak{r}}&#10;\def\fs{\mathfrak{s}}&#10;\def\ft{\mathfrak{t}}&#10;\def\liet{\mathfrak{t}}&#10;\def\fp{\mathfrak{p}}&#10;\def\fq{\mathfrak{q}}&#10;\def\fr{\mathfrak{r}}&#10;\def\fs{\mathfrak{s}}&#10;\def\ft{\mathfrak{t}}&#10;\def\fu{\mathfrak{u}}&#10;\def\fv{\mathfrak{v}}&#10;\def\fw{\mathfrak{w}}&#10;\def\fx{\mathfrak{x}}&#10;\def\fy{\mathfrak{y}}&#10;\def\fz{\mathfrak{z}}&#10;\def\fA{\mathfrak{A}}&#10;\def\fB{\mathfrak{B}}&#10;\def\fC{\mathfrak{C}}&#10;\def\fF{\mathfrak{F}}&#10;\def\fI{\mathfrak{I}}&#10;\def\fL{\mathfrak{L}}&#10;\def\fM{\mathfrak{M}}&#10;\def\fS{\mathfrak{S}}&#10;\def\fP{\mathfrak{P}}&#10;\def\fV{\mathfrak{V}}&#10;&#10;&#10;\pagestyle{empty}&#10;\begin{document}&#10; &#10;$\color{Blue} \overline{g_R y} = \overline{y} $&#10;&#10;&#10;&#10;\end{document}"/>
  <p:tag name="IGUANATEXSIZE" val="30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amssymb}&#10;\usepackage{amsfonts}&#10;\usepackage{amsbsy}&#10;\usepackage[usenames,dvipsnames]{xcolor}&#10;&#10;\def\cok{{\rm cok}}&#10;\def\cot{{\rm cot}}&#10;\def\det{{\rm det}}&#10;\def\dim{{\rm dim}}&#10;\def\exp{{\rm exp}}&#10;\def\Ext{{\rm Ext}}&#10;\def\GeV{{\rm GeV}}&#10;\def\Hom{{\rm Hom}}&#10;\def\Hop{{\rm Hop}}&#10;\def\I{{\rm i}}&#10;\def\vol{{\rm vol}}&#10;\def\half{\frac{1}{2}}&#10;\def\p{\partial}&#10;\def\prl{\parallel}&#10;&#10;&#10;\def\CA{{\cal A}}&#10;\def\CB{{\cal B}}&#10;\def\CC {{\cal C}}&#10;\def\CD {{\cal D}}&#10;\def\CE {{\cal E}}&#10;\def\CF {{\cal F}}&#10;\def\CG {{\cal G}}&#10;\def\CH {{\cal H}}&#10;\def\CI {{\cal I}}&#10;\def\CJ {{\cal J}}&#10;\def\CK {{\cal K}}&#10;\def\CL {{\cal L}}&#10;\def\CM {{\cal M}}&#10;\def\CN {{\cal N}}&#10;\def\CO {{\cal O}}&#10;\def\CP {{\cal P}}&#10;\def\CR {{\cal R}}&#10;\def\CV {{\cal V}}&#10;\def\CW {{\cal W}}&#10;\def\CX {{\cal X}}&#10;\def\CO {{\cal O}}&#10;\def\CZ {{\cal Z}}&#10;\def\CE {{\cal E}}&#10;\def\CG {{\cal G}}&#10;\def\CH {{\cal H}}&#10;\def\CI {{{\cal I}}}&#10;\def\CB {{\cal B}}&#10;\def\CQ {{\cal Q}}&#10;\def\CS {{\cal S}}&#10;\def\CT {{\cal T}}&#10;\def\CU {{\cal U}}&#10;\def\CX {{\cal X}}&#10;\def\CY {{\cal Y}}&#10;\def\CZ{{\cal Z}}&#10;&#10;&#10;\def\IA{\mathbb{A}}&#10;\def\IB{\mathbb{B}}&#10;\def\IC{\mathbb{C}}&#10;\def\ID{\mathbb{D}}&#10;\def\IE{\mathbb{E}}&#10;\def\IF{\mathbb{F}}&#10;\def\IG{\mathbb{G}}&#10;\def\IH{\mathbb{H}}&#10;\def\IJ{\mathbb{J}}&#10;\def\IK{\mathbb{K}}&#10;\def\IL{\mathbb{L}}&#10;\def\IM{\mathbb{M}}&#10;\def\IN{\mathbb{N}}&#10;\def\IO{\mathbb{O}}&#10;\def\IP{\mathbb{P}}&#10;\def\IQ{\mathbb{Q}}&#10;\def\IR{{\mathbb{R}}}&#10;\def\IS{{\mathbb{S}}}&#10;\def\IT{{\mathbb{T}}}&#10;\def\IV{{\mathbb{V}}}&#10;\def\IZ{{\mathbb{Z}}}&#10;&#10;&#10;&#10;\def\fa{\mathfrak{a}}&#10;\def\fb{\mathfrak{b}}&#10;\def\fc{\mathfrak{c}}&#10;\def\fd{\mathfrak{d}}&#10;\def\fe{\mathfrak{e}}&#10;\def\ff{\mathfrak{f}}&#10;\def\lieg{\mathfrak{g}}&#10;\def\fg{\mathfrak{g}}&#10;\def\lieh{\mathfrak{h}}&#10;\def\fh{\mathfrak{h}}&#10;%\def\fi{\mathfrak{i}}&#10;\def\fj{\mathfrak{j}}&#10;\def\fk{\mathfrak{k}}&#10;\def\fl{\mathfrak{l}}&#10;\def\fm{\mathfrak{m}}&#10;\def\fn{\mathfrak{n}}&#10;\def\fo{\mathfrak{o}}&#10;\def\fp{\mathfrak{p}}&#10;\def\fq{\mathfrak{q}}&#10;\def\fr{\mathfrak{r}}&#10;\def\fs{\mathfrak{s}}&#10;\def\ft{\mathfrak{t}}&#10;\def\liet{\mathfrak{t}}&#10;\def\fp{\mathfrak{p}}&#10;\def\fq{\mathfrak{q}}&#10;\def\fr{\mathfrak{r}}&#10;\def\fs{\mathfrak{s}}&#10;\def\ft{\mathfrak{t}}&#10;\def\fu{\mathfrak{u}}&#10;\def\fv{\mathfrak{v}}&#10;\def\fw{\mathfrak{w}}&#10;\def\fx{\mathfrak{x}}&#10;\def\fy{\mathfrak{y}}&#10;\def\fz{\mathfrak{z}}&#10;\def\fA{\mathfrak{A}}&#10;\def\fB{\mathfrak{B}}&#10;\def\fC{\mathfrak{C}}&#10;\def\fF{\mathfrak{F}}&#10;\def\fI{\mathfrak{I}}&#10;\def\fL{\mathfrak{L}}&#10;\def\fM{\mathfrak{M}}&#10;\def\fS{\mathfrak{S}}&#10;\def\fP{\mathfrak{P}}&#10;\def\fV{\mathfrak{V}}&#10;&#10;&#10;\pagestyle{empty}&#10;\begin{document}&#10; &#10;$\color{Blue} \CD_-(\fF_R) \cong \CD_+(\fF_R^\perp)   $&#10;&#10;&#10;&#10;\end{document}"/>
  <p:tag name="IGUANATEXSIZE" val="35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amssymb}&#10;\usepackage{amsfonts}&#10;\usepackage{amsbsy}&#10;\usepackage[usenames,dvipsnames]{xcolor}&#10;&#10;\def\cok{{\rm cok}}&#10;\def\cot{{\rm cot}}&#10;\def\det{{\rm det}}&#10;\def\dim{{\rm dim}}&#10;\def\exp{{\rm exp}}&#10;\def\Ext{{\rm Ext}}&#10;\def\GeV{{\rm GeV}}&#10;\def\Hom{{\rm Hom}}&#10;\def\Hop{{\rm Hop}}&#10;\def\I{{\rm i}}&#10;\def\vol{{\rm vol}}&#10;\def\half{\frac{1}{2}}&#10;\def\p{\partial}&#10;\def\prl{\parallel}&#10;&#10;&#10;\def\CA{{\cal A}}&#10;\def\CB{{\cal B}}&#10;\def\CC {{\cal C}}&#10;\def\CD {{\cal D}}&#10;\def\CE {{\cal E}}&#10;\def\CF {{\cal F}}&#10;\def\CG {{\cal G}}&#10;\def\CH {{\cal H}}&#10;\def\CI {{\cal I}}&#10;\def\CJ {{\cal J}}&#10;\def\CK {{\cal K}}&#10;\def\CL {{\cal L}}&#10;\def\CM {{\cal M}}&#10;\def\CN {{\cal N}}&#10;\def\CO {{\cal O}}&#10;\def\CP {{\cal P}}&#10;\def\CR {{\cal R}}&#10;\def\CV {{\cal V}}&#10;\def\CW {{\cal W}}&#10;\def\CX {{\cal X}}&#10;\def\CO {{\cal O}}&#10;\def\CZ {{\cal Z}}&#10;\def\CE {{\cal E}}&#10;\def\CG {{\cal G}}&#10;\def\CH {{\cal H}}&#10;\def\CI {{{\cal I}}}&#10;\def\CB {{\cal B}}&#10;\def\CQ {{\cal Q}}&#10;\def\CS {{\cal S}}&#10;\def\CT {{\cal T}}&#10;\def\CU {{\cal U}}&#10;\def\CX {{\cal X}}&#10;\def\CY {{\cal Y}}&#10;\def\CZ{{\cal Z}}&#10;&#10;&#10;\def\IA{\mathbb{A}}&#10;\def\IB{\mathbb{B}}&#10;\def\IC{\mathbb{C}}&#10;\def\ID{\mathbb{D}}&#10;\def\IE{\mathbb{E}}&#10;\def\IF{\mathbb{F}}&#10;\def\IG{\mathbb{G}}&#10;\def\IH{\mathbb{H}}&#10;\def\IJ{\mathbb{J}}&#10;\def\IK{\mathbb{K}}&#10;\def\IL{\mathbb{L}}&#10;\def\IM{\mathbb{M}}&#10;\def\IN{\mathbb{N}}&#10;\def\IO{\mathbb{O}}&#10;\def\IP{\mathbb{P}}&#10;\def\IQ{\mathbb{Q}}&#10;\def\IR{{\mathbb{R}}}&#10;\def\IS{{\mathbb{S}}}&#10;\def\IT{{\mathbb{T}}}&#10;\def\IV{{\mathbb{V}}}&#10;\def\IZ{{\mathbb{Z}}}&#10;&#10;&#10;&#10;\def\fa{\mathfrak{a}}&#10;\def\fb{\mathfrak{b}}&#10;\def\fc{\mathfrak{c}}&#10;\def\fd{\mathfrak{d}}&#10;\def\fe{\mathfrak{e}}&#10;\def\ff{\mathfrak{f}}&#10;\def\lieg{\mathfrak{g}}&#10;\def\fg{\mathfrak{g}}&#10;\def\lieh{\mathfrak{h}}&#10;\def\fh{\mathfrak{h}}&#10;%\def\fi{\mathfrak{i}}&#10;\def\fj{\mathfrak{j}}&#10;\def\fk{\mathfrak{k}}&#10;\def\fl{\mathfrak{l}}&#10;\def\fm{\mathfrak{m}}&#10;\def\fn{\mathfrak{n}}&#10;\def\fo{\mathfrak{o}}&#10;\def\fp{\mathfrak{p}}&#10;\def\fq{\mathfrak{q}}&#10;\def\fr{\mathfrak{r}}&#10;\def\fs{\mathfrak{s}}&#10;\def\ft{\mathfrak{t}}&#10;\def\liet{\mathfrak{t}}&#10;\def\fp{\mathfrak{p}}&#10;\def\fq{\mathfrak{q}}&#10;\def\fr{\mathfrak{r}}&#10;\def\fs{\mathfrak{s}}&#10;\def\ft{\mathfrak{t}}&#10;\def\fu{\mathfrak{u}}&#10;\def\fv{\mathfrak{v}}&#10;\def\fw{\mathfrak{w}}&#10;\def\fx{\mathfrak{x}}&#10;\def\fy{\mathfrak{y}}&#10;\def\fz{\mathfrak{z}}&#10;\def\fA{\mathfrak{A}}&#10;\def\fB{\mathfrak{B}}&#10;\def\fC{\mathfrak{C}}&#10;\def\fF{\mathfrak{F}}&#10;\def\fI{\mathfrak{I}}&#10;\def\fL{\mathfrak{L}}&#10;\def\fM{\mathfrak{M}}&#10;\def\fS{\mathfrak{S}}&#10;\def\fP{\mathfrak{P}}&#10;\def\fV{\mathfrak{V}}&#10;&#10;&#10;\pagestyle{empty}&#10;\begin{document}&#10; &#10;$\color{Blue}  G \cong {\rm Aut}_{H^{2,0}\oplus H^{0,2} }(D^b(K3)) \cap  &#10;{\rm Aut}_{B + \I J  }(D^b(K3))  $&#10;&#10;&#10;&#10;\end{document}"/>
  <p:tag name="IGUANATEXSIZE" val="35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amssymb}&#10;\usepackage{amsfonts}&#10;\usepackage{amsbsy}&#10;\usepackage[usenames,dvipsnames]{xcolor}&#10;&#10;\def\cok{{\rm cok}}&#10;\def\cot{{\rm cot}}&#10;\def\det{{\rm det}}&#10;\def\dim{{\rm dim}}&#10;\def\exp{{\rm exp}}&#10;\def\Ext{{\rm Ext}}&#10;\def\GeV{{\rm GeV}}&#10;\def\Hom{{\rm Hom}}&#10;\def\Hop{{\rm Hop}}&#10;\def\I{{\rm i}}&#10;\def\vol{{\rm vol}}&#10;\def\half{\frac{1}{2}}&#10;\def\p{\partial}&#10;\def\prl{\parallel}&#10;&#10;&#10;\def\CA{{\cal A}}&#10;\def\CB{{\cal B}}&#10;\def\CC {{\cal C}}&#10;\def\CD {{\cal D}}&#10;\def\CE {{\cal E}}&#10;\def\CF {{\cal F}}&#10;\def\CG {{\cal G}}&#10;\def\CH {{\cal H}}&#10;\def\CI {{\cal I}}&#10;\def\CJ {{\cal J}}&#10;\def\CK {{\cal K}}&#10;\def\CL {{\cal L}}&#10;\def\CM {{\cal M}}&#10;\def\CN {{\cal N}}&#10;\def\CO {{\cal O}}&#10;\def\CP {{\cal P}}&#10;\def\CR {{\cal R}}&#10;\def\CV {{\cal V}}&#10;\def\CW {{\cal W}}&#10;\def\CX {{\cal X}}&#10;\def\CO {{\cal O}}&#10;\def\CZ {{\cal Z}}&#10;\def\CE {{\cal E}}&#10;\def\CG {{\cal G}}&#10;\def\CH {{\cal H}}&#10;\def\CI {{{\cal I}}}&#10;\def\CB {{\cal B}}&#10;\def\CQ {{\cal Q}}&#10;\def\CS {{\cal S}}&#10;\def\CT {{\cal T}}&#10;\def\CU {{\cal U}}&#10;\def\CX {{\cal X}}&#10;\def\CY {{\cal Y}}&#10;\def\CZ{{\cal Z}}&#10;&#10;&#10;\def\IA{\mathbb{A}}&#10;\def\IB{\mathbb{B}}&#10;\def\IC{\mathbb{C}}&#10;\def\ID{\mathbb{D}}&#10;\def\IE{\mathbb{E}}&#10;\def\IF{\mathbb{F}}&#10;\def\IG{\mathbb{G}}&#10;\def\IH{\mathbb{H}}&#10;\def\IJ{\mathbb{J}}&#10;\def\IK{\mathbb{K}}&#10;\def\IL{\mathbb{L}}&#10;\def\IM{\mathbb{M}}&#10;\def\IN{\mathbb{N}}&#10;\def\IO{\mathbb{O}}&#10;\def\IP{\mathbb{P}}&#10;\def\IQ{\mathbb{Q}}&#10;\def\IR{{\mathbb{R}}}&#10;\def\IS{{\mathbb{S}}}&#10;\def\IT{{\mathbb{T}}}&#10;\def\IV{{\mathbb{V}}}&#10;\def\IZ{{\mathbb{Z}}}&#10;&#10;&#10;&#10;\def\fa{\mathfrak{a}}&#10;\def\fb{\mathfrak{b}}&#10;\def\fc{\mathfrak{c}}&#10;\def\fd{\mathfrak{d}}&#10;\def\fe{\mathfrak{e}}&#10;\def\ff{\mathfrak{f}}&#10;\def\lieg{\mathfrak{g}}&#10;\def\fg{\mathfrak{g}}&#10;\def\lieh{\mathfrak{h}}&#10;\def\fh{\mathfrak{h}}&#10;%\def\fi{\mathfrak{i}}&#10;\def\fj{\mathfrak{j}}&#10;\def\fk{\mathfrak{k}}&#10;\def\fl{\mathfrak{l}}&#10;\def\fm{\mathfrak{m}}&#10;\def\fn{\mathfrak{n}}&#10;\def\fo{\mathfrak{o}}&#10;\def\fp{\mathfrak{p}}&#10;\def\fq{\mathfrak{q}}&#10;\def\fr{\mathfrak{r}}&#10;\def\fs{\mathfrak{s}}&#10;\def\ft{\mathfrak{t}}&#10;\def\liet{\mathfrak{t}}&#10;\def\fp{\mathfrak{p}}&#10;\def\fq{\mathfrak{q}}&#10;\def\fr{\mathfrak{r}}&#10;\def\fs{\mathfrak{s}}&#10;\def\ft{\mathfrak{t}}&#10;\def\fu{\mathfrak{u}}&#10;\def\fv{\mathfrak{v}}&#10;\def\fw{\mathfrak{w}}&#10;\def\fx{\mathfrak{x}}&#10;\def\fy{\mathfrak{y}}&#10;\def\fz{\mathfrak{z}}&#10;\def\fA{\mathfrak{A}}&#10;\def\fB{\mathfrak{B}}&#10;\def\fC{\mathfrak{C}}&#10;\def\fF{\mathfrak{F}}&#10;\def\fI{\mathfrak{I}}&#10;\def\fL{\mathfrak{L}}&#10;\def\fM{\mathfrak{M}}&#10;\def\fS{\mathfrak{S}}&#10;\def\fP{\mathfrak{P}}&#10;\def\fV{\mathfrak{V}}&#10;&#10;&#10;\pagestyle{empty}&#10;\begin{document}&#10; &#10;$\color{Blue}2^{12}:A_5 \cong 2^8:M_{20}$&#10;&#10;&#10;&#10;\end{document}"/>
  <p:tag name="IGUANATEXSIZE" val="40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amssymb}&#10;\usepackage{amsfonts}&#10;\usepackage{amsbsy}&#10;\usepackage[usenames,dvipsnames]{xcolor}&#10;&#10;\def\cok{{\rm cok}}&#10;\def\cot{{\rm cot}}&#10;\def\det{{\rm det}}&#10;\def\dim{{\rm dim}}&#10;\def\exp{{\rm exp}}&#10;\def\Ext{{\rm Ext}}&#10;\def\GeV{{\rm GeV}}&#10;\def\Hom{{\rm Hom}}&#10;\def\Hop{{\rm Hop}}&#10;\def\I{{\rm i}}&#10;\def\vol{{\rm vol}}&#10;\def\half{\frac{1}{2}}&#10;\def\p{\partial}&#10;\def\prl{\parallel}&#10;&#10;&#10;\def\CA{{\cal A}}&#10;\def\CB{{\cal B}}&#10;\def\CC {{\cal C}}&#10;\def\CD {{\cal D}}&#10;\def\CE {{\cal E}}&#10;\def\CF {{\cal F}}&#10;\def\CG {{\cal G}}&#10;\def\CH {{\cal H}}&#10;\def\CI {{\cal I}}&#10;\def\CJ {{\cal J}}&#10;\def\CK {{\cal K}}&#10;\def\CL {{\cal L}}&#10;\def\CM {{\cal M}}&#10;\def\CN {{\cal N}}&#10;\def\CO {{\cal O}}&#10;\def\CP {{\cal P}}&#10;\def\CR {{\cal R}}&#10;\def\CV {{\cal V}}&#10;\def\CW {{\cal W}}&#10;\def\CX {{\cal X}}&#10;\def\CO {{\cal O}}&#10;\def\CZ {{\cal Z}}&#10;\def\CE {{\cal E}}&#10;\def\CG {{\cal G}}&#10;\def\CH {{\cal H}}&#10;\def\CI {{{\cal I}}}&#10;\def\CB {{\cal B}}&#10;\def\CQ {{\cal Q}}&#10;\def\CS {{\cal S}}&#10;\def\CT {{\cal T}}&#10;\def\CU {{\cal U}}&#10;\def\CX {{\cal X}}&#10;\def\CY {{\cal Y}}&#10;\def\CZ{{\cal Z}}&#10;&#10;&#10;\def\IA{\mathbb{A}}&#10;\def\IB{\mathbb{B}}&#10;\def\IC{\mathbb{C}}&#10;\def\ID{\mathbb{D}}&#10;\def\IE{\mathbb{E}}&#10;\def\IF{\mathbb{F}}&#10;\def\IG{\mathbb{G}}&#10;\def\IH{\mathbb{H}}&#10;\def\IJ{\mathbb{J}}&#10;\def\IK{\mathbb{K}}&#10;\def\IL{\mathbb{L}}&#10;\def\IM{\mathbb{M}}&#10;\def\IN{\mathbb{N}}&#10;\def\IO{\mathbb{O}}&#10;\def\IP{\mathbb{P}}&#10;\def\IQ{\mathbb{Q}}&#10;\def\IR{{\mathbb{R}}}&#10;\def\IS{{\mathbb{S}}}&#10;\def\IT{{\mathbb{T}}}&#10;\def\IV{{\mathbb{V}}}&#10;\def\IZ{{\mathbb{Z}}}&#10;&#10;&#10;&#10;\def\fa{\mathfrak{a}}&#10;\def\fb{\mathfrak{b}}&#10;\def\fc{\mathfrak{c}}&#10;\def\fd{\mathfrak{d}}&#10;\def\fe{\mathfrak{e}}&#10;\def\ff{\mathfrak{f}}&#10;\def\lieg{\mathfrak{g}}&#10;\def\fg{\mathfrak{g}}&#10;\def\lieh{\mathfrak{h}}&#10;\def\fh{\mathfrak{h}}&#10;%\def\fi{\mathfrak{i}}&#10;\def\fj{\mathfrak{j}}&#10;\def\fk{\mathfrak{k}}&#10;\def\fl{\mathfrak{l}}&#10;\def\fm{\mathfrak{m}}&#10;\def\fn{\mathfrak{n}}&#10;\def\fo{\mathfrak{o}}&#10;\def\fp{\mathfrak{p}}&#10;\def\fq{\mathfrak{q}}&#10;\def\fr{\mathfrak{r}}&#10;\def\fs{\mathfrak{s}}&#10;\def\ft{\mathfrak{t}}&#10;\def\liet{\mathfrak{t}}&#10;\def\fp{\mathfrak{p}}&#10;\def\fq{\mathfrak{q}}&#10;\def\fr{\mathfrak{r}}&#10;\def\fs{\mathfrak{s}}&#10;\def\ft{\mathfrak{t}}&#10;\def\fu{\mathfrak{u}}&#10;\def\fv{\mathfrak{v}}&#10;\def\fw{\mathfrak{w}}&#10;\def\fx{\mathfrak{x}}&#10;\def\fy{\mathfrak{y}}&#10;\def\fz{\mathfrak{z}}&#10;\def\fA{\mathfrak{A}}&#10;\def\fB{\mathfrak{B}}&#10;\def\fC{\mathfrak{C}}&#10;\def\fF{\mathfrak{F}}&#10;\def\fI{\mathfrak{I}}&#10;\def\fL{\mathfrak{L}}&#10;\def\fM{\mathfrak{M}}&#10;\def\fS{\mathfrak{S}}&#10;\def\fP{\mathfrak{P}}&#10;\def\fV{\mathfrak{V}}&#10;&#10;&#10;\pagestyle{empty}&#10;\begin{document}&#10; &#10;$\color{Blue} \prod_{n=1}^\infty&#10;\Biggl( \frac{1}{(1-q^n)^{20}(1 - y z q^n)(1-y z^{-1} q^n)&#10;(1-y^{-1} z q^n)(1-y^{-1}z^{-1} q^n )} \Biggr) $&#10;&#10;&#10;&#10;\end{document}"/>
  <p:tag name="IGUANATEXSIZE" val="30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amssymb}&#10;\usepackage{amsfonts}&#10;\usepackage{amsbsy}&#10;\usepackage[usenames,dvipsnames]{xcolor}&#10;&#10;\def\cok{{\rm cok}}&#10;\def\cot{{\rm cot}}&#10;\def\det{{\rm det}}&#10;\def\dim{{\rm dim}}&#10;\def\exp{{\rm exp}}&#10;\def\Ext{{\rm Ext}}&#10;\def\GeV{{\rm GeV}}&#10;\def\Hom{{\rm Hom}}&#10;\def\Hop{{\rm Hop}}&#10;\def\I{{\rm i}}&#10;\def\vol{{\rm vol}}&#10;\def\half{\frac{1}{2}}&#10;\def\p{\partial}&#10;\def\prl{\parallel}&#10;&#10;&#10;\def\CA{{\cal A}}&#10;\def\CB{{\cal B}}&#10;\def\CC {{\cal C}}&#10;\def\CD {{\cal D}}&#10;\def\CE {{\cal E}}&#10;\def\CF {{\cal F}}&#10;\def\CG {{\cal G}}&#10;\def\CH {{\cal H}}&#10;\def\CI {{\cal I}}&#10;\def\CJ {{\cal J}}&#10;\def\CK {{\cal K}}&#10;\def\CL {{\cal L}}&#10;\def\CM {{\cal M}}&#10;\def\CN {{\cal N}}&#10;\def\CO {{\cal O}}&#10;\def\CP {{\cal P}}&#10;\def\CR {{\cal R}}&#10;\def\CV {{\cal V}}&#10;\def\CW {{\cal W}}&#10;\def\CX {{\cal X}}&#10;\def\CO {{\cal O}}&#10;\def\CZ {{\cal Z}}&#10;\def\CE {{\cal E}}&#10;\def\CG {{\cal G}}&#10;\def\CH {{\cal H}}&#10;\def\CI {{{\cal I}}}&#10;\def\CB {{\cal B}}&#10;\def\CQ {{\cal Q}}&#10;\def\CS {{\cal S}}&#10;\def\CT {{\cal T}}&#10;\def\CU {{\cal U}}&#10;\def\CX {{\cal X}}&#10;\def\CY {{\cal Y}}&#10;\def\CZ{{\cal Z}}&#10;&#10;&#10;\def\IA{\mathbb{A}}&#10;\def\IB{\mathbb{B}}&#10;\def\IC{\mathbb{C}}&#10;\def\ID{\mathbb{D}}&#10;\def\IE{\mathbb{E}}&#10;\def\IF{\mathbb{F}}&#10;\def\IG{\mathbb{G}}&#10;\def\IH{\mathbb{H}}&#10;\def\IJ{\mathbb{J}}&#10;\def\IK{\mathbb{K}}&#10;\def\IL{\mathbb{L}}&#10;\def\IM{\mathbb{M}}&#10;\def\IN{\mathbb{N}}&#10;\def\IO{\mathbb{O}}&#10;\def\IP{\mathbb{P}}&#10;\def\IQ{\mathbb{Q}}&#10;\def\IR{{\mathbb{R}}}&#10;\def\IS{{\mathbb{S}}}&#10;\def\IT{{\mathbb{T}}}&#10;\def\IV{{\mathbb{V}}}&#10;\def\IZ{{\mathbb{Z}}}&#10;&#10;&#10;&#10;\def\fa{\mathfrak{a}}&#10;\def\fb{\mathfrak{b}}&#10;\def\fc{\mathfrak{c}}&#10;\def\fd{\mathfrak{d}}&#10;\def\fe{\mathfrak{e}}&#10;\def\ff{\mathfrak{f}}&#10;\def\lieg{\mathfrak{g}}&#10;\def\fg{\mathfrak{g}}&#10;\def\lieh{\mathfrak{h}}&#10;\def\fh{\mathfrak{h}}&#10;%\def\fi{\mathfrak{i}}&#10;\def\fj{\mathfrak{j}}&#10;\def\fk{\mathfrak{k}}&#10;\def\fl{\mathfrak{l}}&#10;\def\fm{\mathfrak{m}}&#10;\def\fn{\mathfrak{n}}&#10;\def\fo{\mathfrak{o}}&#10;\def\fp{\mathfrak{p}}&#10;\def\fq{\mathfrak{q}}&#10;\def\fr{\mathfrak{r}}&#10;\def\fs{\mathfrak{s}}&#10;\def\ft{\mathfrak{t}}&#10;\def\liet{\mathfrak{t}}&#10;\def\fp{\mathfrak{p}}&#10;\def\fq{\mathfrak{q}}&#10;\def\fr{\mathfrak{r}}&#10;\def\fs{\mathfrak{s}}&#10;\def\ft{\mathfrak{t}}&#10;\def\fu{\mathfrak{u}}&#10;\def\fv{\mathfrak{v}}&#10;\def\fw{\mathfrak{w}}&#10;\def\fx{\mathfrak{x}}&#10;\def\fy{\mathfrak{y}}&#10;\def\fz{\mathfrak{z}}&#10;\def\fA{\mathfrak{A}}&#10;\def\fB{\mathfrak{B}}&#10;\def\fC{\mathfrak{C}}&#10;\def\fI{\mathfrak{I}}&#10;\def\fL{\mathfrak{L}}&#10;\def\fM{\mathfrak{M}}&#10;\def\fS{\mathfrak{S}}&#10;\def\fP{\mathfrak{P}}&#10;\def\fV{\mathfrak{V}}&#10;&#10;&#10;\pagestyle{empty}&#10;\begin{document}&#10; &#10;$\color{Purple} O_{\IZ}(II^{24-d;8-d}) \backslash &#10;O_{\IR}(24-d;8-d)/\left( O_{\IR}(24-d) \times O_{\IR}(8-d)\right) $&#10;&#10;&#10;&#10;\end{document}"/>
  <p:tag name="IGUANATEXSIZE" val="25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amssymb}&#10;\usepackage{amsfonts}&#10;\usepackage{amsbsy}&#10;\usepackage[usenames,dvipsnames]{xcolor}&#10;&#10;\def\cok{{\rm cok}}&#10;\def\cot{{\rm cot}}&#10;\def\det{{\rm det}}&#10;\def\dim{{\rm dim}}&#10;\def\exp{{\rm exp}}&#10;\def\Ext{{\rm Ext}}&#10;\def\GeV{{\rm GeV}}&#10;\def\Hom{{\rm Hom}}&#10;\def\Hop{{\rm Hop}}&#10;\def\I{{\rm i}}&#10;\def\vol{{\rm vol}}&#10;\def\half{\frac{1}{2}}&#10;\def\p{\partial}&#10;\def\prl{\parallel}&#10;&#10;&#10;\def\CA{{\cal A}}&#10;\def\CB{{\cal B}}&#10;\def\CC {{\cal C}}&#10;\def\CD {{\cal D}}&#10;\def\CE {{\cal E}}&#10;\def\CF {{\cal F}}&#10;\def\CG {{\cal G}}&#10;\def\CH {{\cal H}}&#10;\def\CI {{\cal I}}&#10;\def\CJ {{\cal J}}&#10;\def\CK {{\cal K}}&#10;\def\CL {{\cal L}}&#10;\def\CM {{\cal M}}&#10;\def\CN {{\cal N}}&#10;\def\CO {{\cal O}}&#10;\def\CP {{\cal P}}&#10;\def\CR {{\cal R}}&#10;\def\CV {{\cal V}}&#10;\def\CW {{\cal W}}&#10;\def\CX {{\cal X}}&#10;\def\CO {{\cal O}}&#10;\def\CZ {{\cal Z}}&#10;\def\CE {{\cal E}}&#10;\def\CG {{\cal G}}&#10;\def\CH {{\cal H}}&#10;\def\CI {{{\cal I}}}&#10;\def\CB {{\cal B}}&#10;\def\CQ {{\cal Q}}&#10;\def\CS {{\cal S}}&#10;\def\CT {{\cal T}}&#10;\def\CU {{\cal U}}&#10;\def\CX {{\cal X}}&#10;\def\CY {{\cal Y}}&#10;\def\CZ{{\cal Z}}&#10;&#10;&#10;\def\IA{\mathbb{A}}&#10;\def\IB{\mathbb{B}}&#10;\def\IC{\mathbb{C}}&#10;\def\ID{\mathbb{D}}&#10;\def\IE{\mathbb{E}}&#10;\def\IF{\mathbb{F}}&#10;\def\IG{\mathbb{G}}&#10;\def\IH{\mathbb{H}}&#10;\def\IJ{\mathbb{J}}&#10;\def\IK{\mathbb{K}}&#10;\def\IL{\mathbb{L}}&#10;\def\IM{\mathbb{M}}&#10;\def\IN{\mathbb{N}}&#10;\def\IO{\mathbb{O}}&#10;\def\IP{\mathbb{P}}&#10;\def\IQ{\mathbb{Q}}&#10;\def\IR{{\mathbb{R}}}&#10;\def\IS{{\mathbb{S}}}&#10;\def\IT{{\mathbb{T}}}&#10;\def\IV{{\mathbb{V}}}&#10;\def\IZ{{\mathbb{Z}}}&#10;&#10;&#10;&#10;\def\fa{\mathfrak{a}}&#10;\def\fb{\mathfrak{b}}&#10;\def\fc{\mathfrak{c}}&#10;\def\fd{\mathfrak{d}}&#10;\def\fe{\mathfrak{e}}&#10;\def\ff{\mathfrak{f}}&#10;\def\lieg{\mathfrak{g}}&#10;\def\fg{\mathfrak{g}}&#10;\def\lieh{\mathfrak{h}}&#10;\def\fh{\mathfrak{h}}&#10;%\def\fi{\mathfrak{i}}&#10;\def\fj{\mathfrak{j}}&#10;\def\fk{\mathfrak{k}}&#10;\def\fl{\mathfrak{l}}&#10;\def\fm{\mathfrak{m}}&#10;\def\fn{\mathfrak{n}}&#10;\def\fo{\mathfrak{o}}&#10;\def\fp{\mathfrak{p}}&#10;\def\fq{\mathfrak{q}}&#10;\def\fr{\mathfrak{r}}&#10;\def\fs{\mathfrak{s}}&#10;\def\ft{\mathfrak{t}}&#10;\def\liet{\mathfrak{t}}&#10;\def\fp{\mathfrak{p}}&#10;\def\fq{\mathfrak{q}}&#10;\def\fr{\mathfrak{r}}&#10;\def\fs{\mathfrak{s}}&#10;\def\ft{\mathfrak{t}}&#10;\def\fu{\mathfrak{u}}&#10;\def\fv{\mathfrak{v}}&#10;\def\fw{\mathfrak{w}}&#10;\def\fx{\mathfrak{x}}&#10;\def\fy{\mathfrak{y}}&#10;\def\fz{\mathfrak{z}}&#10;\def\fA{\mathfrak{A}}&#10;\def\fB{\mathfrak{B}}&#10;\def\fC{\mathfrak{C}}&#10;\def\fF{\mathfrak{F}}&#10;\def\fI{\mathfrak{I}}&#10;\def\fL{\mathfrak{L}}&#10;\def\fM{\mathfrak{M}}&#10;\def\fS{\mathfrak{S}}&#10;\def\fP{\mathfrak{P}}&#10;\def\fV{\mathfrak{V}}&#10;&#10;&#10;\pagestyle{empty}&#10;\begin{document}&#10; &#10;$\color{Blue}  \CF_q(V):= {\rm Sym}_q^*(V)\otimes &#10;{\rm Sym}_{q^2}^*(V)\otimes \cdots $&#10;&#10;&#10;&#10;\end{document}"/>
  <p:tag name="IGUANATEXSIZE" val="40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amssymb}&#10;\usepackage{amsfonts}&#10;\usepackage{amsbsy}&#10;\usepackage[usenames,dvipsnames]{xcolor}&#10;&#10;\def\cok{{\rm cok}}&#10;\def\cot{{\rm cot}}&#10;\def\det{{\rm det}}&#10;\def\dim{{\rm dim}}&#10;\def\exp{{\rm exp}}&#10;\def\Ext{{\rm Ext}}&#10;\def\GeV{{\rm GeV}}&#10;\def\Hom{{\rm Hom}}&#10;\def\Hop{{\rm Hop}}&#10;\def\I{{\rm i}}&#10;\def\vol{{\rm vol}}&#10;\def\half{\frac{1}{2}}&#10;\def\p{\partial}&#10;\def\prl{\parallel}&#10;&#10;&#10;\def\CA{{\cal A}}&#10;\def\CB{{\cal B}}&#10;\def\CC {{\cal C}}&#10;\def\CD {{\cal D}}&#10;\def\CE {{\cal E}}&#10;\def\CF {{\cal F}}&#10;\def\CG {{\cal G}}&#10;\def\CH {{\cal H}}&#10;\def\CI {{\cal I}}&#10;\def\CJ {{\cal J}}&#10;\def\CK {{\cal K}}&#10;\def\CL {{\cal L}}&#10;\def\CM {{\cal M}}&#10;\def\CN {{\cal N}}&#10;\def\CO {{\cal O}}&#10;\def\CP {{\cal P}}&#10;\def\CR {{\cal R}}&#10;\def\CV {{\cal V}}&#10;\def\CW {{\cal W}}&#10;\def\CX {{\cal X}}&#10;\def\CO {{\cal O}}&#10;\def\CZ {{\cal Z}}&#10;\def\CE {{\cal E}}&#10;\def\CG {{\cal G}}&#10;\def\CH {{\cal H}}&#10;\def\CI {{{\cal I}}}&#10;\def\CB {{\cal B}}&#10;\def\CQ {{\cal Q}}&#10;\def\CS {{\cal S}}&#10;\def\CT {{\cal T}}&#10;\def\CU {{\cal U}}&#10;\def\CX {{\cal X}}&#10;\def\CY {{\cal Y}}&#10;\def\CZ{{\cal Z}}&#10;&#10;&#10;\def\IA{\mathbb{A}}&#10;\def\IB{\mathbb{B}}&#10;\def\IC{\mathbb{C}}&#10;\def\ID{\mathbb{D}}&#10;\def\IE{\mathbb{E}}&#10;\def\IF{\mathbb{F}}&#10;\def\IG{\mathbb{G}}&#10;\def\IH{\mathbb{H}}&#10;\def\IJ{\mathbb{J}}&#10;\def\IK{\mathbb{K}}&#10;\def\IL{\mathbb{L}}&#10;\def\IM{\mathbb{M}}&#10;\def\IN{\mathbb{N}}&#10;\def\IO{\mathbb{O}}&#10;\def\IP{\mathbb{P}}&#10;\def\IQ{\mathbb{Q}}&#10;\def\IR{{\mathbb{R}}}&#10;\def\IS{{\mathbb{S}}}&#10;\def\IT{{\mathbb{T}}}&#10;\def\IV{{\mathbb{V}}}&#10;\def\IZ{{\mathbb{Z}}}&#10;&#10;&#10;&#10;\def\fa{\mathfrak{a}}&#10;\def\fb{\mathfrak{b}}&#10;\def\fc{\mathfrak{c}}&#10;\def\fd{\mathfrak{d}}&#10;\def\fe{\mathfrak{e}}&#10;\def\ff{\mathfrak{f}}&#10;\def\lieg{\mathfrak{g}}&#10;\def\fg{\mathfrak{g}}&#10;\def\lieh{\mathfrak{h}}&#10;\def\fh{\mathfrak{h}}&#10;%\def\fi{\mathfrak{i}}&#10;\def\fj{\mathfrak{j}}&#10;\def\fk{\mathfrak{k}}&#10;\def\fl{\mathfrak{l}}&#10;\def\fm{\mathfrak{m}}&#10;\def\fn{\mathfrak{n}}&#10;\def\fo{\mathfrak{o}}&#10;\def\fp{\mathfrak{p}}&#10;\def\fq{\mathfrak{q}}&#10;\def\fr{\mathfrak{r}}&#10;\def\fs{\mathfrak{s}}&#10;\def\ft{\mathfrak{t}}&#10;\def\liet{\mathfrak{t}}&#10;\def\fp{\mathfrak{p}}&#10;\def\fq{\mathfrak{q}}&#10;\def\fr{\mathfrak{r}}&#10;\def\fs{\mathfrak{s}}&#10;\def\ft{\mathfrak{t}}&#10;\def\fu{\mathfrak{u}}&#10;\def\fv{\mathfrak{v}}&#10;\def\fw{\mathfrak{w}}&#10;\def\fx{\mathfrak{x}}&#10;\def\fy{\mathfrak{y}}&#10;\def\fz{\mathfrak{z}}&#10;\def\fA{\mathfrak{A}}&#10;\def\fB{\mathfrak{B}}&#10;\def\fC{\mathfrak{C}}&#10;\def\fF{\mathfrak{F}}&#10;\def\fI{\mathfrak{I}}&#10;\def\fL{\mathfrak{L}}&#10;\def\fM{\mathfrak{M}}&#10;\def\fS{\mathfrak{S}}&#10;\def\fP{\mathfrak{P}}&#10;\def\fV{\mathfrak{V}}&#10;&#10;&#10;\pagestyle{empty}&#10;\begin{document}&#10; &#10;$\color{Blue}  \CF_q(\textbf{20}\otimes \textbf{1} &#10;\oplus \textbf{1}\otimes \textbf{4} )  $&#10;&#10;&#10;&#10;\end{document}"/>
  <p:tag name="IGUANATEXSIZE" val="30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amssymb}&#10;\usepackage{amsfonts}&#10;\usepackage{amsbsy}&#10;\usepackage[usenames,dvipsnames]{xcolor}&#10;&#10;\def\cok{{\rm cok}}&#10;\def\cot{{\rm cot}}&#10;\def\det{{\rm det}}&#10;\def\dim{{\rm dim}}&#10;\def\exp{{\rm exp}}&#10;\def\Ext{{\rm Ext}}&#10;\def\GeV{{\rm GeV}}&#10;\def\Hom{{\rm Hom}}&#10;\def\Hop{{\rm Hop}}&#10;\def\I{{\rm i}}&#10;\def\vol{{\rm vol}}&#10;\def\half{\frac{1}{2}}&#10;\def\p{\partial}&#10;\def\prl{\parallel}&#10;&#10;&#10;\def\CA{{\cal A}}&#10;\def\CB{{\cal B}}&#10;\def\CC {{\cal C}}&#10;\def\CD {{\cal D}}&#10;\def\CE {{\cal E}}&#10;\def\CF {{\cal F}}&#10;\def\CG {{\cal G}}&#10;\def\CH {{\cal H}}&#10;\def\CI {{\cal I}}&#10;\def\CJ {{\cal J}}&#10;\def\CK {{\cal K}}&#10;\def\CL {{\cal L}}&#10;\def\CM {{\cal M}}&#10;\def\CN {{\cal N}}&#10;\def\CO {{\cal O}}&#10;\def\CP {{\cal P}}&#10;\def\CR {{\cal R}}&#10;\def\CV {{\cal V}}&#10;\def\CW {{\cal W}}&#10;\def\CX {{\cal X}}&#10;\def\CO {{\cal O}}&#10;\def\CZ {{\cal Z}}&#10;\def\CE {{\cal E}}&#10;\def\CG {{\cal G}}&#10;\def\CH {{\cal H}}&#10;\def\CI {{{\cal I}}}&#10;\def\CB {{\cal B}}&#10;\def\CQ {{\cal Q}}&#10;\def\CS {{\cal S}}&#10;\def\CT {{\cal T}}&#10;\def\CU {{\cal U}}&#10;\def\CX {{\cal X}}&#10;\def\CY {{\cal Y}}&#10;\def\CZ{{\cal Z}}&#10;&#10;&#10;\def\IA{\mathbb{A}}&#10;\def\IB{\mathbb{B}}&#10;\def\IC{\mathbb{C}}&#10;\def\ID{\mathbb{D}}&#10;\def\IE{\mathbb{E}}&#10;\def\IF{\mathbb{F}}&#10;\def\IG{\mathbb{G}}&#10;\def\IH{\mathbb{H}}&#10;\def\IJ{\mathbb{J}}&#10;\def\IK{\mathbb{K}}&#10;\def\IL{\mathbb{L}}&#10;\def\IM{\mathbb{M}}&#10;\def\IN{\mathbb{N}}&#10;\def\IO{\mathbb{O}}&#10;\def\IP{\mathbb{P}}&#10;\def\IQ{\mathbb{Q}}&#10;\def\IR{{\mathbb{R}}}&#10;\def\IS{{\mathbb{S}}}&#10;\def\IT{{\mathbb{T}}}&#10;\def\IV{{\mathbb{V}}}&#10;\def\IZ{{\mathbb{Z}}}&#10;&#10;&#10;&#10;\def\fa{\mathfrak{a}}&#10;\def\fb{\mathfrak{b}}&#10;\def\fc{\mathfrak{c}}&#10;\def\fd{\mathfrak{d}}&#10;\def\fe{\mathfrak{e}}&#10;\def\ff{\mathfrak{f}}&#10;\def\lieg{\mathfrak{g}}&#10;\def\fg{\mathfrak{g}}&#10;\def\lieh{\mathfrak{h}}&#10;\def\fh{\mathfrak{h}}&#10;%\def\fi{\mathfrak{i}}&#10;\def\fj{\mathfrak{j}}&#10;\def\fk{\mathfrak{k}}&#10;\def\fl{\mathfrak{l}}&#10;\def\fm{\mathfrak{m}}&#10;\def\fn{\mathfrak{n}}&#10;\def\fo{\mathfrak{o}}&#10;\def\fp{\mathfrak{p}}&#10;\def\fq{\mathfrak{q}}&#10;\def\fr{\mathfrak{r}}&#10;\def\fs{\mathfrak{s}}&#10;\def\ft{\mathfrak{t}}&#10;\def\liet{\mathfrak{t}}&#10;\def\fp{\mathfrak{p}}&#10;\def\fq{\mathfrak{q}}&#10;\def\fr{\mathfrak{r}}&#10;\def\fs{\mathfrak{s}}&#10;\def\ft{\mathfrak{t}}&#10;\def\fu{\mathfrak{u}}&#10;\def\fv{\mathfrak{v}}&#10;\def\fw{\mathfrak{w}}&#10;\def\fx{\mathfrak{x}}&#10;\def\fy{\mathfrak{y}}&#10;\def\fz{\mathfrak{z}}&#10;\def\fA{\mathfrak{A}}&#10;\def\fB{\mathfrak{B}}&#10;\def\fC{\mathfrak{C}}&#10;\def\fF{\mathfrak{F}}&#10;\def\fI{\mathfrak{I}}&#10;\def\fL{\mathfrak{L}}&#10;\def\fM{\mathfrak{M}}&#10;\def\fS{\mathfrak{S}}&#10;\def\fP{\mathfrak{P}}&#10;\def\fV{\mathfrak{V}}&#10;&#10;&#10;\pagestyle{empty}&#10;\begin{document}&#10; &#10;$\color{Blue} \iota: O(20) \times O(4) \hookrightarrow O(24)  $&#10;&#10;&#10;&#10;\end{document}"/>
  <p:tag name="IGUANATEXSIZE" val="35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amssymb}&#10;\usepackage{amsfonts}&#10;\usepackage{amsbsy}&#10;\usepackage[usenames,dvipsnames]{xcolor}&#10;&#10;\def\cok{{\rm cok}}&#10;\def\cot{{\rm cot}}&#10;\def\det{{\rm det}}&#10;\def\dim{{\rm dim}}&#10;\def\exp{{\rm exp}}&#10;\def\Ext{{\rm Ext}}&#10;\def\GeV{{\rm GeV}}&#10;\def\Hom{{\rm Hom}}&#10;\def\Hop{{\rm Hop}}&#10;\def\I{{\rm i}}&#10;\def\vol{{\rm vol}}&#10;\def\half{\frac{1}{2}}&#10;\def\p{\partial}&#10;\def\prl{\parallel}&#10;&#10;&#10;\def\CA{{\cal A}}&#10;\def\CB{{\cal B}}&#10;\def\CC {{\cal C}}&#10;\def\CD {{\cal D}}&#10;\def\CE {{\cal E}}&#10;\def\CF {{\cal F}}&#10;\def\CG {{\cal G}}&#10;\def\CH {{\cal H}}&#10;\def\CI {{\cal I}}&#10;\def\CJ {{\cal J}}&#10;\def\CK {{\cal K}}&#10;\def\CL {{\cal L}}&#10;\def\CM {{\cal M}}&#10;\def\CN {{\cal N}}&#10;\def\CO {{\cal O}}&#10;\def\CP {{\cal P}}&#10;\def\CR {{\cal R}}&#10;\def\CV {{\cal V}}&#10;\def\CW {{\cal W}}&#10;\def\CX {{\cal X}}&#10;\def\CO {{\cal O}}&#10;\def\CZ {{\cal Z}}&#10;\def\CE {{\cal E}}&#10;\def\CG {{\cal G}}&#10;\def\CH {{\cal H}}&#10;\def\CI {{{\cal I}}}&#10;\def\CB {{\cal B}}&#10;\def\CQ {{\cal Q}}&#10;\def\CS {{\cal S}}&#10;\def\CT {{\cal T}}&#10;\def\CU {{\cal U}}&#10;\def\CX {{\cal X}}&#10;\def\CY {{\cal Y}}&#10;\def\CZ{{\cal Z}}&#10;&#10;&#10;\def\IA{\mathbb{A}}&#10;\def\IB{\mathbb{B}}&#10;\def\IC{\mathbb{C}}&#10;\def\ID{\mathbb{D}}&#10;\def\IE{\mathbb{E}}&#10;\def\IF{\mathbb{F}}&#10;\def\IG{\mathbb{G}}&#10;\def\IH{\mathbb{H}}&#10;\def\IJ{\mathbb{J}}&#10;\def\IK{\mathbb{K}}&#10;\def\IL{\mathbb{L}}&#10;\def\IM{\mathbb{M}}&#10;\def\IN{\mathbb{N}}&#10;\def\IO{\mathbb{O}}&#10;\def\IP{\mathbb{P}}&#10;\def\IQ{\mathbb{Q}}&#10;\def\IR{{\mathbb{R}}}&#10;\def\IS{{\mathbb{S}}}&#10;\def\IT{{\mathbb{T}}}&#10;\def\IV{{\mathbb{V}}}&#10;\def\IZ{{\mathbb{Z}}}&#10;&#10;&#10;&#10;\def\fa{\mathfrak{a}}&#10;\def\fb{\mathfrak{b}}&#10;\def\fc{\mathfrak{c}}&#10;\def\fd{\mathfrak{d}}&#10;\def\fe{\mathfrak{e}}&#10;\def\ff{\mathfrak{f}}&#10;\def\lieg{\mathfrak{g}}&#10;\def\fg{\mathfrak{g}}&#10;\def\lieh{\mathfrak{h}}&#10;\def\fh{\mathfrak{h}}&#10;%\def\fi{\mathfrak{i}}&#10;\def\fj{\mathfrak{j}}&#10;\def\fk{\mathfrak{k}}&#10;\def\fl{\mathfrak{l}}&#10;\def\fm{\mathfrak{m}}&#10;\def\fn{\mathfrak{n}}&#10;\def\fo{\mathfrak{o}}&#10;\def\fp{\mathfrak{p}}&#10;\def\fq{\mathfrak{q}}&#10;\def\fr{\mathfrak{r}}&#10;\def\fs{\mathfrak{s}}&#10;\def\ft{\mathfrak{t}}&#10;\def\liet{\mathfrak{t}}&#10;\def\fp{\mathfrak{p}}&#10;\def\fq{\mathfrak{q}}&#10;\def\fr{\mathfrak{r}}&#10;\def\fs{\mathfrak{s}}&#10;\def\ft{\mathfrak{t}}&#10;\def\fu{\mathfrak{u}}&#10;\def\fv{\mathfrak{v}}&#10;\def\fw{\mathfrak{w}}&#10;\def\fx{\mathfrak{x}}&#10;\def\fy{\mathfrak{y}}&#10;\def\fz{\mathfrak{z}}&#10;\def\fA{\mathfrak{A}}&#10;\def\fB{\mathfrak{B}}&#10;\def\fC{\mathfrak{C}}&#10;\def\fF{\mathfrak{F}}&#10;\def\fI{\mathfrak{I}}&#10;\def\fL{\mathfrak{L}}&#10;\def\fM{\mathfrak{M}}&#10;\def\fS{\mathfrak{S}}&#10;\def\fP{\mathfrak{P}}&#10;\def\fV{\mathfrak{V}}&#10;&#10;&#10;\pagestyle{empty}&#10;\begin{document}&#10; &#10;$\color{Blue}  \iota^*(V) = \textbf{20}\otimes \textbf{1} &#10;\oplus \textbf{1}\otimes \textbf{4}   $&#10;&#10;&#10;&#10;\end{document}"/>
  <p:tag name="IGUANATEXSIZE" val="30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amssymb}&#10;\usepackage{amsfonts}&#10;\usepackage{amsbsy}&#10;\usepackage[usenames,dvipsnames]{xcolor}&#10;&#10;\def\cok{{\rm cok}}&#10;\def\cot{{\rm cot}}&#10;\def\det{{\rm det}}&#10;\def\dim{{\rm dim}}&#10;\def\exp{{\rm exp}}&#10;\def\Ext{{\rm Ext}}&#10;\def\GeV{{\rm GeV}}&#10;\def\Hom{{\rm Hom}}&#10;\def\Hop{{\rm Hop}}&#10;\def\I{{\rm i}}&#10;\def\vol{{\rm vol}}&#10;\def\half{\frac{1}{2}}&#10;\def\p{\partial}&#10;\def\prl{\parallel}&#10;&#10;&#10;\def\CA{{\cal A}}&#10;\def\CB{{\cal B}}&#10;\def\CC {{\cal C}}&#10;\def\CD {{\cal D}}&#10;\def\CE {{\cal E}}&#10;\def\CF {{\cal F}}&#10;\def\CG {{\cal G}}&#10;\def\CH {{\cal H}}&#10;\def\CI {{\cal I}}&#10;\def\CJ {{\cal J}}&#10;\def\CK {{\cal K}}&#10;\def\CL {{\cal L}}&#10;\def\CM {{\cal M}}&#10;\def\CN {{\cal N}}&#10;\def\CO {{\cal O}}&#10;\def\CP {{\cal P}}&#10;\def\CR {{\cal R}}&#10;\def\CV {{\cal V}}&#10;\def\CW {{\cal W}}&#10;\def\CX {{\cal X}}&#10;\def\CO {{\cal O}}&#10;\def\CZ {{\cal Z}}&#10;\def\CE {{\cal E}}&#10;\def\CG {{\cal G}}&#10;\def\CH {{\cal H}}&#10;\def\CI {{{\cal I}}}&#10;\def\CB {{\cal B}}&#10;\def\CQ {{\cal Q}}&#10;\def\CS {{\cal S}}&#10;\def\CT {{\cal T}}&#10;\def\CU {{\cal U}}&#10;\def\CX {{\cal X}}&#10;\def\CY {{\cal Y}}&#10;\def\CZ{{\cal Z}}&#10;&#10;&#10;\def\IA{\mathbb{A}}&#10;\def\IB{\mathbb{B}}&#10;\def\IC{\mathbb{C}}&#10;\def\ID{\mathbb{D}}&#10;\def\IE{\mathbb{E}}&#10;\def\IF{\mathbb{F}}&#10;\def\IG{\mathbb{G}}&#10;\def\IH{\mathbb{H}}&#10;\def\IJ{\mathbb{J}}&#10;\def\IK{\mathbb{K}}&#10;\def\IL{\mathbb{L}}&#10;\def\IM{\mathbb{M}}&#10;\def\IN{\mathbb{N}}&#10;\def\IO{\mathbb{O}}&#10;\def\IP{\mathbb{P}}&#10;\def\IQ{\mathbb{Q}}&#10;\def\IR{{\mathbb{R}}}&#10;\def\IS{{\mathbb{S}}}&#10;\def\IT{{\mathbb{T}}}&#10;\def\IV{{\mathbb{V}}}&#10;\def\IZ{{\mathbb{Z}}}&#10;&#10;&#10;&#10;\def\fa{\mathfrak{a}}&#10;\def\fb{\mathfrak{b}}&#10;\def\fc{\mathfrak{c}}&#10;\def\fd{\mathfrak{d}}&#10;\def\fe{\mathfrak{e}}&#10;\def\ff{\mathfrak{f}}&#10;\def\lieg{\mathfrak{g}}&#10;\def\fg{\mathfrak{g}}&#10;\def\lieh{\mathfrak{h}}&#10;\def\fh{\mathfrak{h}}&#10;%\def\fi{\mathfrak{i}}&#10;\def\fj{\mathfrak{j}}&#10;\def\fk{\mathfrak{k}}&#10;\def\fl{\mathfrak{l}}&#10;\def\fm{\mathfrak{m}}&#10;\def\fn{\mathfrak{n}}&#10;\def\fo{\mathfrak{o}}&#10;\def\fp{\mathfrak{p}}&#10;\def\fq{\mathfrak{q}}&#10;\def\fr{\mathfrak{r}}&#10;\def\fs{\mathfrak{s}}&#10;\def\ft{\mathfrak{t}}&#10;\def\liet{\mathfrak{t}}&#10;\def\fp{\mathfrak{p}}&#10;\def\fq{\mathfrak{q}}&#10;\def\fr{\mathfrak{r}}&#10;\def\fs{\mathfrak{s}}&#10;\def\ft{\mathfrak{t}}&#10;\def\fu{\mathfrak{u}}&#10;\def\fv{\mathfrak{v}}&#10;\def\fw{\mathfrak{w}}&#10;\def\fx{\mathfrak{x}}&#10;\def\fy{\mathfrak{y}}&#10;\def\fz{\mathfrak{z}}&#10;\def\fA{\mathfrak{A}}&#10;\def\fB{\mathfrak{B}}&#10;\def\fC{\mathfrak{C}}&#10;\def\fF{\mathfrak{F}}&#10;\def\fI{\mathfrak{I}}&#10;\def\fL{\mathfrak{L}}&#10;\def\fM{\mathfrak{M}}&#10;\def\fS{\mathfrak{S}}&#10;\def\fP{\mathfrak{P}}&#10;\def\fV{\mathfrak{V}}&#10;&#10;&#10;\pagestyle{empty}&#10;\begin{document}&#10; &#10;$\color{Sepia} \textbf{300} \cong S^2 V_{23} \oplus V_{23}\oplus &#10;\textbf{1}   $&#10;&#10;&#10;&#10;\end{document}"/>
  <p:tag name="IGUANATEXSIZE" val="30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amssymb}&#10;\usepackage{amsfonts}&#10;\usepackage{amsbsy}&#10;\usepackage[usenames,dvipsnames]{xcolor}&#10;&#10;\def\cok{{\rm cok}}&#10;\def\cot{{\rm cot}}&#10;\def\det{{\rm det}}&#10;\def\dim{{\rm dim}}&#10;\def\exp{{\rm exp}}&#10;\def\Ext{{\rm Ext}}&#10;\def\GeV{{\rm GeV}}&#10;\def\Hom{{\rm Hom}}&#10;\def\Hop{{\rm Hop}}&#10;\def\I{{\rm i}}&#10;\def\vol{{\rm vol}}&#10;\def\half{\frac{1}{2}}&#10;\def\p{\partial}&#10;\def\prl{\parallel}&#10;&#10;&#10;\def\CA{{\cal A}}&#10;\def\CB{{\cal B}}&#10;\def\CC {{\cal C}}&#10;\def\CD {{\cal D}}&#10;\def\CE {{\cal E}}&#10;\def\CF {{\cal F}}&#10;\def\CG {{\cal G}}&#10;\def\CH {{\cal H}}&#10;\def\CI {{\cal I}}&#10;\def\CJ {{\cal J}}&#10;\def\CK {{\cal K}}&#10;\def\CL {{\cal L}}&#10;\def\CM {{\cal M}}&#10;\def\CN {{\cal N}}&#10;\def\CO {{\cal O}}&#10;\def\CP {{\cal P}}&#10;\def\CR {{\cal R}}&#10;\def\CV {{\cal V}}&#10;\def\CW {{\cal W}}&#10;\def\CX {{\cal X}}&#10;\def\CO {{\cal O}}&#10;\def\CZ {{\cal Z}}&#10;\def\CE {{\cal E}}&#10;\def\CG {{\cal G}}&#10;\def\CH {{\cal H}}&#10;\def\CI {{{\cal I}}}&#10;\def\CB {{\cal B}}&#10;\def\CQ {{\cal Q}}&#10;\def\CS {{\cal S}}&#10;\def\CT {{\cal T}}&#10;\def\CU {{\cal U}}&#10;\def\CX {{\cal X}}&#10;\def\CY {{\cal Y}}&#10;\def\CZ{{\cal Z}}&#10;&#10;&#10;\def\IA{\mathbb{A}}&#10;\def\IB{\mathbb{B}}&#10;\def\IC{\mathbb{C}}&#10;\def\ID{\mathbb{D}}&#10;\def\IE{\mathbb{E}}&#10;\def\IF{\mathbb{F}}&#10;\def\IG{\mathbb{G}}&#10;\def\IH{\mathbb{H}}&#10;\def\IJ{\mathbb{J}}&#10;\def\IK{\mathbb{K}}&#10;\def\IL{\mathbb{L}}&#10;\def\IM{\mathbb{M}}&#10;\def\IN{\mathbb{N}}&#10;\def\IO{\mathbb{O}}&#10;\def\IP{\mathbb{P}}&#10;\def\IQ{\mathbb{Q}}&#10;\def\IR{{\mathbb{R}}}&#10;\def\IS{{\mathbb{S}}}&#10;\def\IT{{\mathbb{T}}}&#10;\def\IV{{\mathbb{V}}}&#10;\def\IZ{{\mathbb{Z}}}&#10;&#10;&#10;&#10;\def\fa{\mathfrak{a}}&#10;\def\fb{\mathfrak{b}}&#10;\def\fc{\mathfrak{c}}&#10;\def\fd{\mathfrak{d}}&#10;\def\fe{\mathfrak{e}}&#10;\def\ff{\mathfrak{f}}&#10;\def\lieg{\mathfrak{g}}&#10;\def\fg{\mathfrak{g}}&#10;\def\lieh{\mathfrak{h}}&#10;\def\fh{\mathfrak{h}}&#10;%\def\fi{\mathfrak{i}}&#10;\def\fj{\mathfrak{j}}&#10;\def\fk{\mathfrak{k}}&#10;\def\fl{\mathfrak{l}}&#10;\def\fm{\mathfrak{m}}&#10;\def\fn{\mathfrak{n}}&#10;\def\fo{\mathfrak{o}}&#10;\def\fp{\mathfrak{p}}&#10;\def\fq{\mathfrak{q}}&#10;\def\fr{\mathfrak{r}}&#10;\def\fs{\mathfrak{s}}&#10;\def\ft{\mathfrak{t}}&#10;\def\liet{\mathfrak{t}}&#10;\def\fp{\mathfrak{p}}&#10;\def\fq{\mathfrak{q}}&#10;\def\fr{\mathfrak{r}}&#10;\def\fs{\mathfrak{s}}&#10;\def\ft{\mathfrak{t}}&#10;\def\fu{\mathfrak{u}}&#10;\def\fv{\mathfrak{v}}&#10;\def\fw{\mathfrak{w}}&#10;\def\fx{\mathfrak{x}}&#10;\def\fy{\mathfrak{y}}&#10;\def\fz{\mathfrak{z}}&#10;\def\fA{\mathfrak{A}}&#10;\def\fB{\mathfrak{B}}&#10;\def\fC{\mathfrak{C}}&#10;\def\fF{\mathfrak{F}}&#10;\def\fI{\mathfrak{I}}&#10;\def\fL{\mathfrak{L}}&#10;\def\fM{\mathfrak{M}}&#10;\def\fS{\mathfrak{S}}&#10;\def\fP{\mathfrak{P}}&#10;\def\fV{\mathfrak{V}}&#10;&#10;&#10;\pagestyle{empty}&#10;\begin{document}&#10; &#10;$\color{Blue} \CF_q( V_{23}\otimes \textbf{T} \oplus &#10;\textbf{1}\otimes \textbf{S}) = $&#10;&#10;&#10;&#10;\end{document}"/>
  <p:tag name="IGUANATEXSIZE" val="30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amssymb}&#10;\usepackage{amsfonts}&#10;\usepackage{amsbsy}&#10;\usepackage[usenames,dvipsnames]{xcolor}&#10;&#10;\def\cok{{\rm cok}}&#10;\def\cot{{\rm cot}}&#10;\def\det{{\rm det}}&#10;\def\dim{{\rm dim}}&#10;\def\exp{{\rm exp}}&#10;\def\Ext{{\rm Ext}}&#10;\def\GeV{{\rm GeV}}&#10;\def\Hom{{\rm Hom}}&#10;\def\Hop{{\rm Hop}}&#10;\def\I{{\rm i}}&#10;\def\vol{{\rm vol}}&#10;\def\half{\frac{1}{2}}&#10;\def\p{\partial}&#10;\def\prl{\parallel}&#10;&#10;&#10;\def\CA{{\cal A}}&#10;\def\CB{{\cal B}}&#10;\def\CC {{\cal C}}&#10;\def\CD {{\cal D}}&#10;\def\CE {{\cal E}}&#10;\def\CF {{\cal F}}&#10;\def\CG {{\cal G}}&#10;\def\CH {{\cal H}}&#10;\def\CI {{\cal I}}&#10;\def\CJ {{\cal J}}&#10;\def\CK {{\cal K}}&#10;\def\CL {{\cal L}}&#10;\def\CM {{\cal M}}&#10;\def\CN {{\cal N}}&#10;\def\CO {{\cal O}}&#10;\def\CP {{\cal P}}&#10;\def\CR {{\cal R}}&#10;\def\CV {{\cal V}}&#10;\def\CW {{\cal W}}&#10;\def\CX {{\cal X}}&#10;\def\CO {{\cal O}}&#10;\def\CZ {{\cal Z}}&#10;\def\CE {{\cal E}}&#10;\def\CG {{\cal G}}&#10;\def\CH {{\cal H}}&#10;\def\CI {{{\cal I}}}&#10;\def\CB {{\cal B}}&#10;\def\CQ {{\cal Q}}&#10;\def\CS {{\cal S}}&#10;\def\CT {{\cal T}}&#10;\def\CU {{\cal U}}&#10;\def\CX {{\cal X}}&#10;\def\CY {{\cal Y}}&#10;\def\CZ{{\cal Z}}&#10;&#10;&#10;\def\IA{\mathbb{A}}&#10;\def\IB{\mathbb{B}}&#10;\def\IC{\mathbb{C}}&#10;\def\ID{\mathbb{D}}&#10;\def\IE{\mathbb{E}}&#10;\def\IF{\mathbb{F}}&#10;\def\IG{\mathbb{G}}&#10;\def\IH{\mathbb{H}}&#10;\def\IJ{\mathbb{J}}&#10;\def\IK{\mathbb{K}}&#10;\def\IL{\mathbb{L}}&#10;\def\IM{\mathbb{M}}&#10;\def\IN{\mathbb{N}}&#10;\def\IO{\mathbb{O}}&#10;\def\IP{\mathbb{P}}&#10;\def\IQ{\mathbb{Q}}&#10;\def\IR{{\mathbb{R}}}&#10;\def\IS{{\mathbb{S}}}&#10;\def\IT{{\mathbb{T}}}&#10;\def\IV{{\mathbb{V}}}&#10;\def\IZ{{\mathbb{Z}}}&#10;&#10;&#10;&#10;\def\fa{\mathfrak{a}}&#10;\def\fb{\mathfrak{b}}&#10;\def\fc{\mathfrak{c}}&#10;\def\fd{\mathfrak{d}}&#10;\def\fe{\mathfrak{e}}&#10;\def\ff{\mathfrak{f}}&#10;\def\lieg{\mathfrak{g}}&#10;\def\fg{\mathfrak{g}}&#10;\def\lieh{\mathfrak{h}}&#10;\def\fh{\mathfrak{h}}&#10;%\def\fi{\mathfrak{i}}&#10;\def\fj{\mathfrak{j}}&#10;\def\fk{\mathfrak{k}}&#10;\def\fl{\mathfrak{l}}&#10;\def\fm{\mathfrak{m}}&#10;\def\fn{\mathfrak{n}}&#10;\def\fo{\mathfrak{o}}&#10;\def\fp{\mathfrak{p}}&#10;\def\fq{\mathfrak{q}}&#10;\def\fr{\mathfrak{r}}&#10;\def\fs{\mathfrak{s}}&#10;\def\ft{\mathfrak{t}}&#10;\def\liet{\mathfrak{t}}&#10;\def\fp{\mathfrak{p}}&#10;\def\fq{\mathfrak{q}}&#10;\def\fr{\mathfrak{r}}&#10;\def\fs{\mathfrak{s}}&#10;\def\ft{\mathfrak{t}}&#10;\def\fu{\mathfrak{u}}&#10;\def\fv{\mathfrak{v}}&#10;\def\fw{\mathfrak{w}}&#10;\def\fx{\mathfrak{x}}&#10;\def\fy{\mathfrak{y}}&#10;\def\fz{\mathfrak{z}}&#10;\def\fA{\mathfrak{A}}&#10;\def\fB{\mathfrak{B}}&#10;\def\fC{\mathfrak{C}}&#10;\def\fF{\mathfrak{F}}&#10;\def\fI{\mathfrak{I}}&#10;\def\fL{\mathfrak{L}}&#10;\def\fM{\mathfrak{M}}&#10;\def\fS{\mathfrak{S}}&#10;\def\fP{\mathfrak{P}}&#10;\def\fV{\mathfrak{V}}&#10;&#10;&#10;\pagestyle{empty}&#10;\begin{document}&#10; &#10;$\color{Blue}   \textbf{1} \otimes \textbf{T} ~ \oplus ~&#10;q\left[ V_{23} \otimes \textbf{T} \oplus \textbf{1}\otimes \textbf{S}&#10;\right]  $&#10;&#10;&#10;&#10;\end{document}"/>
  <p:tag name="IGUANATEXSIZE" val="30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amssymb}&#10;\usepackage{amsfonts}&#10;\usepackage{amsbsy}&#10;\usepackage[usenames,dvipsnames]{xcolor}&#10;&#10;\def\cok{{\rm cok}}&#10;\def\cot{{\rm cot}}&#10;\def\det{{\rm det}}&#10;\def\dim{{\rm dim}}&#10;\def\exp{{\rm exp}}&#10;\def\Ext{{\rm Ext}}&#10;\def\GeV{{\rm GeV}}&#10;\def\Hom{{\rm Hom}}&#10;\def\Hop{{\rm Hop}}&#10;\def\I{{\rm i}}&#10;\def\vol{{\rm vol}}&#10;\def\half{\frac{1}{2}}&#10;\def\p{\partial}&#10;\def\prl{\parallel}&#10;&#10;&#10;\def\CA{{\cal A}}&#10;\def\CB{{\cal B}}&#10;\def\CC {{\cal C}}&#10;\def\CD {{\cal D}}&#10;\def\CE {{\cal E}}&#10;\def\CF {{\cal F}}&#10;\def\CG {{\cal G}}&#10;\def\CH {{\cal H}}&#10;\def\CI {{\cal I}}&#10;\def\CJ {{\cal J}}&#10;\def\CK {{\cal K}}&#10;\def\CL {{\cal L}}&#10;\def\CM {{\cal M}}&#10;\def\CN {{\cal N}}&#10;\def\CO {{\cal O}}&#10;\def\CP {{\cal P}}&#10;\def\CR {{\cal R}}&#10;\def\CV {{\cal V}}&#10;\def\CW {{\cal W}}&#10;\def\CX {{\cal X}}&#10;\def\CO {{\cal O}}&#10;\def\CZ {{\cal Z}}&#10;\def\CE {{\cal E}}&#10;\def\CG {{\cal G}}&#10;\def\CH {{\cal H}}&#10;\def\CI {{{\cal I}}}&#10;\def\CB {{\cal B}}&#10;\def\CQ {{\cal Q}}&#10;\def\CS {{\cal S}}&#10;\def\CT {{\cal T}}&#10;\def\CU {{\cal U}}&#10;\def\CX {{\cal X}}&#10;\def\CY {{\cal Y}}&#10;\def\CZ{{\cal Z}}&#10;&#10;&#10;\def\IA{\mathbb{A}}&#10;\def\IB{\mathbb{B}}&#10;\def\IC{\mathbb{C}}&#10;\def\ID{\mathbb{D}}&#10;\def\IE{\mathbb{E}}&#10;\def\IF{\mathbb{F}}&#10;\def\IG{\mathbb{G}}&#10;\def\IH{\mathbb{H}}&#10;\def\IJ{\mathbb{J}}&#10;\def\IK{\mathbb{K}}&#10;\def\IL{\mathbb{L}}&#10;\def\IM{\mathbb{M}}&#10;\def\IN{\mathbb{N}}&#10;\def\IO{\mathbb{O}}&#10;\def\IP{\mathbb{P}}&#10;\def\IQ{\mathbb{Q}}&#10;\def\IR{{\mathbb{R}}}&#10;\def\IS{{\mathbb{S}}}&#10;\def\IT{{\mathbb{T}}}&#10;\def\IV{{\mathbb{V}}}&#10;\def\IZ{{\mathbb{Z}}}&#10;&#10;&#10;&#10;\def\fa{\mathfrak{a}}&#10;\def\fb{\mathfrak{b}}&#10;\def\fc{\mathfrak{c}}&#10;\def\fd{\mathfrak{d}}&#10;\def\fe{\mathfrak{e}}&#10;\def\ff{\mathfrak{f}}&#10;\def\lieg{\mathfrak{g}}&#10;\def\fg{\mathfrak{g}}&#10;\def\lieh{\mathfrak{h}}&#10;\def\fh{\mathfrak{h}}&#10;%\def\fi{\mathfrak{i}}&#10;\def\fj{\mathfrak{j}}&#10;\def\fk{\mathfrak{k}}&#10;\def\fl{\mathfrak{l}}&#10;\def\fm{\mathfrak{m}}&#10;\def\fn{\mathfrak{n}}&#10;\def\fo{\mathfrak{o}}&#10;\def\fp{\mathfrak{p}}&#10;\def\fq{\mathfrak{q}}&#10;\def\fr{\mathfrak{r}}&#10;\def\fs{\mathfrak{s}}&#10;\def\ft{\mathfrak{t}}&#10;\def\liet{\mathfrak{t}}&#10;\def\fp{\mathfrak{p}}&#10;\def\fq{\mathfrak{q}}&#10;\def\fr{\mathfrak{r}}&#10;\def\fs{\mathfrak{s}}&#10;\def\ft{\mathfrak{t}}&#10;\def\fu{\mathfrak{u}}&#10;\def\fv{\mathfrak{v}}&#10;\def\fw{\mathfrak{w}}&#10;\def\fx{\mathfrak{x}}&#10;\def\fy{\mathfrak{y}}&#10;\def\fz{\mathfrak{z}}&#10;\def\fA{\mathfrak{A}}&#10;\def\fB{\mathfrak{B}}&#10;\def\fC{\mathfrak{C}}&#10;\def\fF{\mathfrak{F}}&#10;\def\fI{\mathfrak{I}}&#10;\def\fL{\mathfrak{L}}&#10;\def\fM{\mathfrak{M}}&#10;\def\fS{\mathfrak{S}}&#10;\def\fP{\mathfrak{P}}&#10;\def\fV{\mathfrak{V}}&#10;&#10;&#10;\pagestyle{empty}&#10;\begin{document}&#10; &#10;$\color{Blue}  \oplus ~ q^2 \left[ \textbf{300}\otimes \textbf{T}&#10;\oplus \textbf{24}\otimes \textbf{S} \right] ~&#10;\oplus  $&#10;&#10;&#10;&#10;\end{document}"/>
  <p:tag name="IGUANATEXSIZE" val="30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amssymb}&#10;\usepackage{amsfonts}&#10;\usepackage{amsbsy}&#10;\usepackage[usenames,dvipsnames]{xcolor}&#10;&#10;\def\cok{{\rm cok}}&#10;\def\cot{{\rm cot}}&#10;\def\det{{\rm det}}&#10;\def\dim{{\rm dim}}&#10;\def\exp{{\rm exp}}&#10;\def\Ext{{\rm Ext}}&#10;\def\GeV{{\rm GeV}}&#10;\def\Hom{{\rm Hom}}&#10;\def\Hop{{\rm Hop}}&#10;\def\I{{\rm i}}&#10;\def\vol{{\rm vol}}&#10;\def\half{\frac{1}{2}}&#10;\def\p{\partial}&#10;\def\prl{\parallel}&#10;&#10;&#10;\def\CA{{\cal A}}&#10;\def\CB{{\cal B}}&#10;\def\CC {{\cal C}}&#10;\def\CD {{\cal D}}&#10;\def\CE {{\cal E}}&#10;\def\CF {{\cal F}}&#10;\def\CG {{\cal G}}&#10;\def\CH {{\cal H}}&#10;\def\CI {{\cal I}}&#10;\def\CJ {{\cal J}}&#10;\def\CK {{\cal K}}&#10;\def\CL {{\cal L}}&#10;\def\CM {{\cal M}}&#10;\def\CN {{\cal N}}&#10;\def\CO {{\cal O}}&#10;\def\CP {{\cal P}}&#10;\def\CR {{\cal R}}&#10;\def\CV {{\cal V}}&#10;\def\CW {{\cal W}}&#10;\def\CX {{\cal X}}&#10;\def\CO {{\cal O}}&#10;\def\CZ {{\cal Z}}&#10;\def\CE {{\cal E}}&#10;\def\CG {{\cal G}}&#10;\def\CH {{\cal H}}&#10;\def\CI {{{\cal I}}}&#10;\def\CB {{\cal B}}&#10;\def\CQ {{\cal Q}}&#10;\def\CS {{\cal S}}&#10;\def\CT {{\cal T}}&#10;\def\CU {{\cal U}}&#10;\def\CX {{\cal X}}&#10;\def\CY {{\cal Y}}&#10;\def\CZ{{\cal Z}}&#10;&#10;&#10;\def\IA{\mathbb{A}}&#10;\def\IB{\mathbb{B}}&#10;\def\IC{\mathbb{C}}&#10;\def\ID{\mathbb{D}}&#10;\def\IE{\mathbb{E}}&#10;\def\IF{\mathbb{F}}&#10;\def\IG{\mathbb{G}}&#10;\def\IH{\mathbb{H}}&#10;\def\IJ{\mathbb{J}}&#10;\def\IK{\mathbb{K}}&#10;\def\IL{\mathbb{L}}&#10;\def\IM{\mathbb{M}}&#10;\def\IN{\mathbb{N}}&#10;\def\IO{\mathbb{O}}&#10;\def\IP{\mathbb{P}}&#10;\def\IQ{\mathbb{Q}}&#10;\def\IR{{\mathbb{R}}}&#10;\def\IS{{\mathbb{S}}}&#10;\def\IT{{\mathbb{T}}}&#10;\def\IV{{\mathbb{V}}}&#10;\def\IZ{{\mathbb{Z}}}&#10;&#10;&#10;&#10;\def\fa{\mathfrak{a}}&#10;\def\fb{\mathfrak{b}}&#10;\def\fc{\mathfrak{c}}&#10;\def\fd{\mathfrak{d}}&#10;\def\fe{\mathfrak{e}}&#10;\def\ff{\mathfrak{f}}&#10;\def\lieg{\mathfrak{g}}&#10;\def\fg{\mathfrak{g}}&#10;\def\lieh{\mathfrak{h}}&#10;\def\fh{\mathfrak{h}}&#10;%\def\fi{\mathfrak{i}}&#10;\def\fj{\mathfrak{j}}&#10;\def\fk{\mathfrak{k}}&#10;\def\fl{\mathfrak{l}}&#10;\def\fm{\mathfrak{m}}&#10;\def\fn{\mathfrak{n}}&#10;\def\fo{\mathfrak{o}}&#10;\def\fp{\mathfrak{p}}&#10;\def\fq{\mathfrak{q}}&#10;\def\fr{\mathfrak{r}}&#10;\def\fs{\mathfrak{s}}&#10;\def\ft{\mathfrak{t}}&#10;\def\liet{\mathfrak{t}}&#10;\def\fp{\mathfrak{p}}&#10;\def\fq{\mathfrak{q}}&#10;\def\fr{\mathfrak{r}}&#10;\def\fs{\mathfrak{s}}&#10;\def\ft{\mathfrak{t}}&#10;\def\fu{\mathfrak{u}}&#10;\def\fv{\mathfrak{v}}&#10;\def\fw{\mathfrak{w}}&#10;\def\fx{\mathfrak{x}}&#10;\def\fy{\mathfrak{y}}&#10;\def\fz{\mathfrak{z}}&#10;\def\fA{\mathfrak{A}}&#10;\def\fB{\mathfrak{B}}&#10;\def\fC{\mathfrak{C}}&#10;\def\fF{\mathfrak{F}}&#10;\def\fI{\mathfrak{I}}&#10;\def\fL{\mathfrak{L}}&#10;\def\fM{\mathfrak{M}}&#10;\def\fS{\mathfrak{S}}&#10;\def\fP{\mathfrak{P}}&#10;\def\fV{\mathfrak{V}}&#10;&#10;&#10;\pagestyle{empty}&#10;\begin{document}&#10; &#10;$\color{Blue}   q^3 \left[ \textbf{2876} \otimes \textbf{T} &#10;\oplus \textbf{324}\otimes \textbf{S} \right]  $&#10;&#10;&#10;&#10;\end{document}"/>
  <p:tag name="IGUANATEXSIZE" val="30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amssymb}&#10;\usepackage{amsfonts}&#10;\usepackage{amsbsy}&#10;\usepackage[usenames,dvipsnames]{xcolor}&#10;&#10;\def\cok{{\rm cok}}&#10;\def\cot{{\rm cot}}&#10;\def\det{{\rm det}}&#10;\def\dim{{\rm dim}}&#10;\def\exp{{\rm exp}}&#10;\def\Ext{{\rm Ext}}&#10;\def\GeV{{\rm GeV}}&#10;\def\Hom{{\rm Hom}}&#10;\def\Hop{{\rm Hop}}&#10;\def\I{{\rm i}}&#10;\def\vol{{\rm vol}}&#10;\def\half{\frac{1}{2}}&#10;\def\p{\partial}&#10;\def\prl{\parallel}&#10;&#10;&#10;\def\CA{{\cal A}}&#10;\def\CB{{\cal B}}&#10;\def\CC {{\cal C}}&#10;\def\CD {{\cal D}}&#10;\def\CE {{\cal E}}&#10;\def\CF {{\cal F}}&#10;\def\CG {{\cal G}}&#10;\def\CH {{\cal H}}&#10;\def\CI {{\cal I}}&#10;\def\CJ {{\cal J}}&#10;\def\CK {{\cal K}}&#10;\def\CL {{\cal L}}&#10;\def\CM {{\cal M}}&#10;\def\CN {{\cal N}}&#10;\def\CO {{\cal O}}&#10;\def\CP {{\cal P}}&#10;\def\CR {{\cal R}}&#10;\def\CV {{\cal V}}&#10;\def\CW {{\cal W}}&#10;\def\CX {{\cal X}}&#10;\def\CO {{\cal O}}&#10;\def\CZ {{\cal Z}}&#10;\def\CE {{\cal E}}&#10;\def\CG {{\cal G}}&#10;\def\CH {{\cal H}}&#10;\def\CI {{{\cal I}}}&#10;\def\CB {{\cal B}}&#10;\def\CQ {{\cal Q}}&#10;\def\CS {{\cal S}}&#10;\def\CT {{\cal T}}&#10;\def\CU {{\cal U}}&#10;\def\CX {{\cal X}}&#10;\def\CY {{\cal Y}}&#10;\def\CZ{{\cal Z}}&#10;&#10;&#10;\def\IA{\mathbb{A}}&#10;\def\IB{\mathbb{B}}&#10;\def\IC{\mathbb{C}}&#10;\def\ID{\mathbb{D}}&#10;\def\IE{\mathbb{E}}&#10;\def\IF{\mathbb{F}}&#10;\def\IG{\mathbb{G}}&#10;\def\IH{\mathbb{H}}&#10;\def\IJ{\mathbb{J}}&#10;\def\IK{\mathbb{K}}&#10;\def\IL{\mathbb{L}}&#10;\def\IM{\mathbb{M}}&#10;\def\IN{\mathbb{N}}&#10;\def\IO{\mathbb{O}}&#10;\def\IP{\mathbb{P}}&#10;\def\IQ{\mathbb{Q}}&#10;\def\IR{{\mathbb{R}}}&#10;\def\IS{{\mathbb{S}}}&#10;\def\IT{{\mathbb{T}}}&#10;\def\IV{{\mathbb{V}}}&#10;\def\IZ{{\mathbb{Z}}}&#10;&#10;&#10;&#10;\def\fa{\mathfrak{a}}&#10;\def\fb{\mathfrak{b}}&#10;\def\fc{\mathfrak{c}}&#10;\def\fd{\mathfrak{d}}&#10;\def\fe{\mathfrak{e}}&#10;\def\ff{\mathfrak{f}}&#10;\def\lieg{\mathfrak{g}}&#10;\def\fg{\mathfrak{g}}&#10;\def\lieh{\mathfrak{h}}&#10;\def\fh{\mathfrak{h}}&#10;%\def\fi{\mathfrak{i}}&#10;\def\fj{\mathfrak{j}}&#10;\def\fk{\mathfrak{k}}&#10;\def\fl{\mathfrak{l}}&#10;\def\fm{\mathfrak{m}}&#10;\def\fn{\mathfrak{n}}&#10;\def\fo{\mathfrak{o}}&#10;\def\fp{\mathfrak{p}}&#10;\def\fq{\mathfrak{q}}&#10;\def\fr{\mathfrak{r}}&#10;\def\fs{\mathfrak{s}}&#10;\def\ft{\mathfrak{t}}&#10;\def\liet{\mathfrak{t}}&#10;\def\fp{\mathfrak{p}}&#10;\def\fq{\mathfrak{q}}&#10;\def\fr{\mathfrak{r}}&#10;\def\fs{\mathfrak{s}}&#10;\def\ft{\mathfrak{t}}&#10;\def\fu{\mathfrak{u}}&#10;\def\fv{\mathfrak{v}}&#10;\def\fw{\mathfrak{w}}&#10;\def\fx{\mathfrak{x}}&#10;\def\fy{\mathfrak{y}}&#10;\def\fz{\mathfrak{z}}&#10;\def\fA{\mathfrak{A}}&#10;\def\fB{\mathfrak{B}}&#10;\def\fC{\mathfrak{C}}&#10;\def\fF{\mathfrak{F}}&#10;\def\fI{\mathfrak{I}}&#10;\def\fL{\mathfrak{L}}&#10;\def\fM{\mathfrak{M}}&#10;\def\fS{\mathfrak{S}}&#10;\def\fP{\mathfrak{P}}&#10;\def\fV{\mathfrak{V}}&#10;&#10;&#10;\pagestyle{empty}&#10;\begin{document}&#10; &#10;$\color{Blue} &#10;\oplus \cdots  $&#10;&#10;&#10;&#10;\end{document}"/>
  <p:tag name="IGUANATEXSIZE" val="30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amssymb}&#10;\usepackage{amsfonts}&#10;\usepackage{amsbsy}&#10;\usepackage[usenames,dvipsnames]{xcolor}&#10;&#10;\def\cok{{\rm cok}}&#10;\def\cot{{\rm cot}}&#10;\def\det{{\rm det}}&#10;\def\dim{{\rm dim}}&#10;\def\exp{{\rm exp}}&#10;\def\Ext{{\rm Ext}}&#10;\def\GeV{{\rm GeV}}&#10;\def\Hom{{\rm Hom}}&#10;\def\Hop{{\rm Hop}}&#10;\def\I{{\rm i}}&#10;\def\vol{{\rm vol}}&#10;\def\half{\frac{1}{2}}&#10;\def\p{\partial}&#10;\def\prl{\parallel}&#10;&#10;&#10;\def\CA{{\cal A}}&#10;\def\CB{{\cal B}}&#10;\def\CC {{\cal C}}&#10;\def\CD {{\cal D}}&#10;\def\CE {{\cal E}}&#10;\def\CF {{\cal F}}&#10;\def\CG {{\cal G}}&#10;\def\CH {{\cal H}}&#10;\def\CI {{\cal I}}&#10;\def\CJ {{\cal J}}&#10;\def\CK {{\cal K}}&#10;\def\CL {{\cal L}}&#10;\def\CM {{\cal M}}&#10;\def\CN {{\cal N}}&#10;\def\CO {{\cal O}}&#10;\def\CP {{\cal P}}&#10;\def\CR {{\cal R}}&#10;\def\CV {{\cal V}}&#10;\def\CW {{\cal W}}&#10;\def\CX {{\cal X}}&#10;\def\CO {{\cal O}}&#10;\def\CZ {{\cal Z}}&#10;\def\CE {{\cal E}}&#10;\def\CG {{\cal G}}&#10;\def\CH {{\cal H}}&#10;\def\CI {{{\cal I}}}&#10;\def\CB {{\cal B}}&#10;\def\CQ {{\cal Q}}&#10;\def\CS {{\cal S}}&#10;\def\CT {{\cal T}}&#10;\def\CU {{\cal U}}&#10;\def\CX {{\cal X}}&#10;\def\CY {{\cal Y}}&#10;\def\CZ{{\cal Z}}&#10;&#10;&#10;\def\IA{\mathbb{A}}&#10;\def\IB{\mathbb{B}}&#10;\def\IC{\mathbb{C}}&#10;\def\ID{\mathbb{D}}&#10;\def\IE{\mathbb{E}}&#10;\def\IF{\mathbb{F}}&#10;\def\IG{\mathbb{G}}&#10;\def\IH{\mathbb{H}}&#10;\def\IJ{\mathbb{J}}&#10;\def\IK{\mathbb{K}}&#10;\def\IL{\mathbb{L}}&#10;\def\IM{\mathbb{M}}&#10;\def\IN{\mathbb{N}}&#10;\def\IO{\mathbb{O}}&#10;\def\IP{\mathbb{P}}&#10;\def\IQ{\mathbb{Q}}&#10;\def\IR{{\mathbb{R}}}&#10;\def\IS{{\mathbb{S}}}&#10;\def\IT{{\mathbb{T}}}&#10;\def\IV{{\mathbb{V}}}&#10;\def\IZ{{\mathbb{Z}}}&#10;&#10;&#10;&#10;\def\fa{\mathfrak{a}}&#10;\def\fb{\mathfrak{b}}&#10;\def\fc{\mathfrak{c}}&#10;\def\fd{\mathfrak{d}}&#10;\def\fe{\mathfrak{e}}&#10;\def\ff{\mathfrak{f}}&#10;\def\lieg{\mathfrak{g}}&#10;\def\fg{\mathfrak{g}}&#10;\def\lieh{\mathfrak{h}}&#10;\def\fh{\mathfrak{h}}&#10;%\def\fi{\mathfrak{i}}&#10;\def\fj{\mathfrak{j}}&#10;\def\fk{\mathfrak{k}}&#10;\def\fl{\mathfrak{l}}&#10;\def\fm{\mathfrak{m}}&#10;\def\fn{\mathfrak{n}}&#10;\def\fo{\mathfrak{o}}&#10;\def\fp{\mathfrak{p}}&#10;\def\fq{\mathfrak{q}}&#10;\def\fr{\mathfrak{r}}&#10;\def\fs{\mathfrak{s}}&#10;\def\ft{\mathfrak{t}}&#10;\def\liet{\mathfrak{t}}&#10;\def\fp{\mathfrak{p}}&#10;\def\fq{\mathfrak{q}}&#10;\def\fr{\mathfrak{r}}&#10;\def\fs{\mathfrak{s}}&#10;\def\ft{\mathfrak{t}}&#10;\def\fu{\mathfrak{u}}&#10;\def\fv{\mathfrak{v}}&#10;\def\fw{\mathfrak{w}}&#10;\def\fx{\mathfrak{x}}&#10;\def\fy{\mathfrak{y}}&#10;\def\fz{\mathfrak{z}}&#10;\def\fA{\mathfrak{A}}&#10;\def\fB{\mathfrak{B}}&#10;\def\fC{\mathfrak{C}}&#10;\def\fI{\mathfrak{I}}&#10;\def\fL{\mathfrak{L}}&#10;\def\fM{\mathfrak{M}}&#10;\def\fS{\mathfrak{S}}&#10;\def\fP{\mathfrak{P}}&#10;\def\fV{\mathfrak{V}}&#10;&#10;&#10;\pagestyle{empty}&#10;\begin{document}&#10; &#10;$\color{Blue} \IM^{1,1+d} \times T^{8-d} $&#10;&#10;&#10;&#10;\end{document}"/>
  <p:tag name="IGUANATEXSIZE" val="40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amssymb}&#10;\usepackage{amsfonts}&#10;\usepackage{amsbsy}&#10;\usepackage[usenames,dvipsnames]{xcolor}&#10;&#10;\def\cok{{\rm cok}}&#10;\def\cot{{\rm cot}}&#10;\def\det{{\rm det}}&#10;\def\dim{{\rm dim}}&#10;\def\exp{{\rm exp}}&#10;\def\Ext{{\rm Ext}}&#10;\def\GeV{{\rm GeV}}&#10;\def\Hom{{\rm Hom}}&#10;\def\Hop{{\rm Hop}}&#10;\def\I{{\rm i}}&#10;\def\vol{{\rm vol}}&#10;\def\half{\frac{1}{2}}&#10;\def\p{\partial}&#10;\def\prl{\parallel}&#10;&#10;&#10;\def\CA{{\cal A}}&#10;\def\CB{{\cal B}}&#10;\def\CC {{\cal C}}&#10;\def\CD {{\cal D}}&#10;\def\CE {{\cal E}}&#10;\def\CF {{\cal F}}&#10;\def\CG {{\cal G}}&#10;\def\CH {{\cal H}}&#10;\def\CI {{\cal I}}&#10;\def\CJ {{\cal J}}&#10;\def\CK {{\cal K}}&#10;\def\CL {{\cal L}}&#10;\def\CM {{\cal M}}&#10;\def\CN {{\cal N}}&#10;\def\CO {{\cal O}}&#10;\def\CP {{\cal P}}&#10;\def\CR {{\cal R}}&#10;\def\CV {{\cal V}}&#10;\def\CW {{\cal W}}&#10;\def\CX {{\cal X}}&#10;\def\CO {{\cal O}}&#10;\def\CZ {{\cal Z}}&#10;\def\CE {{\cal E}}&#10;\def\CG {{\cal G}}&#10;\def\CH {{\cal H}}&#10;\def\CI {{{\cal I}}}&#10;\def\CB {{\cal B}}&#10;\def\CQ {{\cal Q}}&#10;\def\CS {{\cal S}}&#10;\def\CT {{\cal T}}&#10;\def\CU {{\cal U}}&#10;\def\CX {{\cal X}}&#10;\def\CY {{\cal Y}}&#10;\def\CZ{{\cal Z}}&#10;&#10;&#10;\def\IA{\mathbb{A}}&#10;\def\IB{\mathbb{B}}&#10;\def\IC{\mathbb{C}}&#10;\def\ID{\mathbb{D}}&#10;\def\IE{\mathbb{E}}&#10;\def\IF{\mathbb{F}}&#10;\def\IG{\mathbb{G}}&#10;\def\IH{\mathbb{H}}&#10;\def\IJ{\mathbb{J}}&#10;\def\IK{\mathbb{K}}&#10;\def\IL{\mathbb{L}}&#10;\def\IM{\mathbb{M}}&#10;\def\IN{\mathbb{N}}&#10;\def\IO{\mathbb{O}}&#10;\def\IP{\mathbb{P}}&#10;\def\IQ{\mathbb{Q}}&#10;\def\IR{{\mathbb{R}}}&#10;\def\IS{{\mathbb{S}}}&#10;\def\IT{{\mathbb{T}}}&#10;\def\IV{{\mathbb{V}}}&#10;\def\IZ{{\mathbb{Z}}}&#10;&#10;&#10;&#10;\def\fa{\mathfrak{a}}&#10;\def\fb{\mathfrak{b}}&#10;\def\fc{\mathfrak{c}}&#10;\def\fd{\mathfrak{d}}&#10;\def\fe{\mathfrak{e}}&#10;\def\ff{\mathfrak{f}}&#10;\def\lieg{\mathfrak{g}}&#10;\def\fg{\mathfrak{g}}&#10;\def\lieh{\mathfrak{h}}&#10;\def\fh{\mathfrak{h}}&#10;%\def\fi{\mathfrak{i}}&#10;\def\fj{\mathfrak{j}}&#10;\def\fk{\mathfrak{k}}&#10;\def\fl{\mathfrak{l}}&#10;\def\fm{\mathfrak{m}}&#10;\def\fn{\mathfrak{n}}&#10;\def\fo{\mathfrak{o}}&#10;\def\fp{\mathfrak{p}}&#10;\def\fq{\mathfrak{q}}&#10;\def\fr{\mathfrak{r}}&#10;\def\fs{\mathfrak{s}}&#10;\def\ft{\mathfrak{t}}&#10;\def\liet{\mathfrak{t}}&#10;\def\fp{\mathfrak{p}}&#10;\def\fq{\mathfrak{q}}&#10;\def\fr{\mathfrak{r}}&#10;\def\fs{\mathfrak{s}}&#10;\def\ft{\mathfrak{t}}&#10;\def\fu{\mathfrak{u}}&#10;\def\fv{\mathfrak{v}}&#10;\def\fw{\mathfrak{w}}&#10;\def\fx{\mathfrak{x}}&#10;\def\fy{\mathfrak{y}}&#10;\def\fz{\mathfrak{z}}&#10;\def\fA{\mathfrak{A}}&#10;\def\fB{\mathfrak{B}}&#10;\def\fC{\mathfrak{C}}&#10;\def\fF{\mathfrak{F}}&#10;\def\fI{\mathfrak{I}}&#10;\def\fL{\mathfrak{L}}&#10;\def\fM{\mathfrak{M}}&#10;\def\fS{\mathfrak{S}}&#10;\def\fP{\mathfrak{P}}&#10;\def\fV{\mathfrak{V}}&#10;&#10;&#10;\pagestyle{empty}&#10;\begin{document}&#10; &#10;$\color{Blue}   \textbf{1} \otimes \textbf{T} ~ \oplus ~&#10;q\left[ V \otimes \textbf{T} \oplus \textbf{1}\otimes \textbf{S}&#10;\right]  $&#10;&#10;&#10;&#10;\end{document}"/>
  <p:tag name="IGUANATEXSIZE" val="30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amssymb}&#10;\usepackage{amsfonts}&#10;\usepackage{amsbsy}&#10;\usepackage[usenames,dvipsnames]{xcolor}&#10;&#10;\def\cok{{\rm cok}}&#10;\def\cot{{\rm cot}}&#10;\def\det{{\rm det}}&#10;\def\dim{{\rm dim}}&#10;\def\exp{{\rm exp}}&#10;\def\Ext{{\rm Ext}}&#10;\def\GeV{{\rm GeV}}&#10;\def\Hom{{\rm Hom}}&#10;\def\Hop{{\rm Hop}}&#10;\def\I{{\rm i}}&#10;\def\vol{{\rm vol}}&#10;\def\half{\frac{1}{2}}&#10;\def\p{\partial}&#10;\def\prl{\parallel}&#10;&#10;&#10;\def\CA{{\cal A}}&#10;\def\CB{{\cal B}}&#10;\def\CC {{\cal C}}&#10;\def\CD {{\cal D}}&#10;\def\CE {{\cal E}}&#10;\def\CF {{\cal F}}&#10;\def\CG {{\cal G}}&#10;\def\CH {{\cal H}}&#10;\def\CI {{\cal I}}&#10;\def\CJ {{\cal J}}&#10;\def\CK {{\cal K}}&#10;\def\CL {{\cal L}}&#10;\def\CM {{\cal M}}&#10;\def\CN {{\cal N}}&#10;\def\CO {{\cal O}}&#10;\def\CP {{\cal P}}&#10;\def\CR {{\cal R}}&#10;\def\CV {{\cal V}}&#10;\def\CW {{\cal W}}&#10;\def\CX {{\cal X}}&#10;\def\CO {{\cal O}}&#10;\def\CZ {{\cal Z}}&#10;\def\CE {{\cal E}}&#10;\def\CG {{\cal G}}&#10;\def\CH {{\cal H}}&#10;\def\CI {{{\cal I}}}&#10;\def\CB {{\cal B}}&#10;\def\CQ {{\cal Q}}&#10;\def\CS {{\cal S}}&#10;\def\CT {{\cal T}}&#10;\def\CU {{\cal U}}&#10;\def\CX {{\cal X}}&#10;\def\CY {{\cal Y}}&#10;\def\CZ{{\cal Z}}&#10;&#10;&#10;\def\IA{\mathbb{A}}&#10;\def\IB{\mathbb{B}}&#10;\def\IC{\mathbb{C}}&#10;\def\ID{\mathbb{D}}&#10;\def\IE{\mathbb{E}}&#10;\def\IF{\mathbb{F}}&#10;\def\IG{\mathbb{G}}&#10;\def\IH{\mathbb{H}}&#10;\def\IJ{\mathbb{J}}&#10;\def\IK{\mathbb{K}}&#10;\def\IL{\mathbb{L}}&#10;\def\IM{\mathbb{M}}&#10;\def\IN{\mathbb{N}}&#10;\def\IO{\mathbb{O}}&#10;\def\IP{\mathbb{P}}&#10;\def\IQ{\mathbb{Q}}&#10;\def\IR{{\mathbb{R}}}&#10;\def\IS{{\mathbb{S}}}&#10;\def\IT{{\mathbb{T}}}&#10;\def\IV{{\mathbb{V}}}&#10;\def\IZ{{\mathbb{Z}}}&#10;&#10;&#10;&#10;\def\fa{\mathfrak{a}}&#10;\def\fb{\mathfrak{b}}&#10;\def\fc{\mathfrak{c}}&#10;\def\fd{\mathfrak{d}}&#10;\def\fe{\mathfrak{e}}&#10;\def\ff{\mathfrak{f}}&#10;\def\lieg{\mathfrak{g}}&#10;\def\fg{\mathfrak{g}}&#10;\def\lieh{\mathfrak{h}}&#10;\def\fh{\mathfrak{h}}&#10;%\def\fi{\mathfrak{i}}&#10;\def\fj{\mathfrak{j}}&#10;\def\fk{\mathfrak{k}}&#10;\def\fl{\mathfrak{l}}&#10;\def\fm{\mathfrak{m}}&#10;\def\fn{\mathfrak{n}}&#10;\def\fo{\mathfrak{o}}&#10;\def\fp{\mathfrak{p}}&#10;\def\fq{\mathfrak{q}}&#10;\def\fr{\mathfrak{r}}&#10;\def\fs{\mathfrak{s}}&#10;\def\ft{\mathfrak{t}}&#10;\def\liet{\mathfrak{t}}&#10;\def\fp{\mathfrak{p}}&#10;\def\fq{\mathfrak{q}}&#10;\def\fr{\mathfrak{r}}&#10;\def\fs{\mathfrak{s}}&#10;\def\ft{\mathfrak{t}}&#10;\def\fu{\mathfrak{u}}&#10;\def\fv{\mathfrak{v}}&#10;\def\fw{\mathfrak{w}}&#10;\def\fx{\mathfrak{x}}&#10;\def\fy{\mathfrak{y}}&#10;\def\fz{\mathfrak{z}}&#10;\def\fA{\mathfrak{A}}&#10;\def\fB{\mathfrak{B}}&#10;\def\fC{\mathfrak{C}}&#10;\def\fF{\mathfrak{F}}&#10;\def\fI{\mathfrak{I}}&#10;\def\fL{\mathfrak{L}}&#10;\def\fM{\mathfrak{M}}&#10;\def\fS{\mathfrak{S}}&#10;\def\fP{\mathfrak{P}}&#10;\def\fV{\mathfrak{V}}&#10;&#10;&#10;\pagestyle{empty}&#10;\begin{document}&#10; &#10;$\color{Blue}   q^3 \left[ \textbf{2876} \otimes \textbf{T} &#10;\oplus \textbf{324}\otimes \textbf{S} \right]  $&#10;&#10;&#10;&#10;\end{document}"/>
  <p:tag name="IGUANATEXSIZE" val="30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amssymb}&#10;\usepackage{amsfonts}&#10;\usepackage{amsbsy}&#10;\usepackage[usenames,dvipsnames]{xcolor}&#10;&#10;\def\cok{{\rm cok}}&#10;\def\cot{{\rm cot}}&#10;\def\det{{\rm det}}&#10;\def\dim{{\rm dim}}&#10;\def\exp{{\rm exp}}&#10;\def\Ext{{\rm Ext}}&#10;\def\GeV{{\rm GeV}}&#10;\def\Hom{{\rm Hom}}&#10;\def\Hop{{\rm Hop}}&#10;\def\I{{\rm i}}&#10;\def\vol{{\rm vol}}&#10;\def\half{\frac{1}{2}}&#10;\def\p{\partial}&#10;\def\prl{\parallel}&#10;&#10;&#10;\def\CA{{\cal A}}&#10;\def\CB{{\cal B}}&#10;\def\CC {{\cal C}}&#10;\def\CD {{\cal D}}&#10;\def\CE {{\cal E}}&#10;\def\CF {{\cal F}}&#10;\def\CG {{\cal G}}&#10;\def\CH {{\cal H}}&#10;\def\CI {{\cal I}}&#10;\def\CJ {{\cal J}}&#10;\def\CK {{\cal K}}&#10;\def\CL {{\cal L}}&#10;\def\CM {{\cal M}}&#10;\def\CN {{\cal N}}&#10;\def\CO {{\cal O}}&#10;\def\CP {{\cal P}}&#10;\def\CR {{\cal R}}&#10;\def\CV {{\cal V}}&#10;\def\CW {{\cal W}}&#10;\def\CX {{\cal X}}&#10;\def\CO {{\cal O}}&#10;\def\CZ {{\cal Z}}&#10;\def\CE {{\cal E}}&#10;\def\CG {{\cal G}}&#10;\def\CH {{\cal H}}&#10;\def\CI {{{\cal I}}}&#10;\def\CB {{\cal B}}&#10;\def\CQ {{\cal Q}}&#10;\def\CS {{\cal S}}&#10;\def\CT {{\cal T}}&#10;\def\CU {{\cal U}}&#10;\def\CX {{\cal X}}&#10;\def\CY {{\cal Y}}&#10;\def\CZ{{\cal Z}}&#10;&#10;&#10;\def\IA{\mathbb{A}}&#10;\def\IB{\mathbb{B}}&#10;\def\IC{\mathbb{C}}&#10;\def\ID{\mathbb{D}}&#10;\def\IE{\mathbb{E}}&#10;\def\IF{\mathbb{F}}&#10;\def\IG{\mathbb{G}}&#10;\def\IH{\mathbb{H}}&#10;\def\IJ{\mathbb{J}}&#10;\def\IK{\mathbb{K}}&#10;\def\IL{\mathbb{L}}&#10;\def\IM{\mathbb{M}}&#10;\def\IN{\mathbb{N}}&#10;\def\IO{\mathbb{O}}&#10;\def\IP{\mathbb{P}}&#10;\def\IQ{\mathbb{Q}}&#10;\def\IR{{\mathbb{R}}}&#10;\def\IS{{\mathbb{S}}}&#10;\def\IT{{\mathbb{T}}}&#10;\def\IV{{\mathbb{V}}}&#10;\def\IZ{{\mathbb{Z}}}&#10;&#10;&#10;&#10;\def\fa{\mathfrak{a}}&#10;\def\fb{\mathfrak{b}}&#10;\def\fc{\mathfrak{c}}&#10;\def\fd{\mathfrak{d}}&#10;\def\fe{\mathfrak{e}}&#10;\def\ff{\mathfrak{f}}&#10;\def\lieg{\mathfrak{g}}&#10;\def\fg{\mathfrak{g}}&#10;\def\lieh{\mathfrak{h}}&#10;\def\fh{\mathfrak{h}}&#10;%\def\fi{\mathfrak{i}}&#10;\def\fj{\mathfrak{j}}&#10;\def\fk{\mathfrak{k}}&#10;\def\fl{\mathfrak{l}}&#10;\def\fm{\mathfrak{m}}&#10;\def\fn{\mathfrak{n}}&#10;\def\fo{\mathfrak{o}}&#10;\def\fp{\mathfrak{p}}&#10;\def\fq{\mathfrak{q}}&#10;\def\fr{\mathfrak{r}}&#10;\def\fs{\mathfrak{s}}&#10;\def\ft{\mathfrak{t}}&#10;\def\liet{\mathfrak{t}}&#10;\def\fp{\mathfrak{p}}&#10;\def\fq{\mathfrak{q}}&#10;\def\fr{\mathfrak{r}}&#10;\def\fs{\mathfrak{s}}&#10;\def\ft{\mathfrak{t}}&#10;\def\fu{\mathfrak{u}}&#10;\def\fv{\mathfrak{v}}&#10;\def\fw{\mathfrak{w}}&#10;\def\fx{\mathfrak{x}}&#10;\def\fy{\mathfrak{y}}&#10;\def\fz{\mathfrak{z}}&#10;\def\fA{\mathfrak{A}}&#10;\def\fB{\mathfrak{B}}&#10;\def\fC{\mathfrak{C}}&#10;\def\fF{\mathfrak{F}}&#10;\def\fI{\mathfrak{I}}&#10;\def\fL{\mathfrak{L}}&#10;\def\fM{\mathfrak{M}}&#10;\def\fS{\mathfrak{S}}&#10;\def\fP{\mathfrak{P}}&#10;\def\fV{\mathfrak{V}}&#10;&#10;&#10;\pagestyle{empty}&#10;\begin{document}&#10; &#10;$\color{Blue} &#10;\oplus \cdots  $&#10;&#10;&#10;&#10;\end{document}"/>
  <p:tag name="IGUANATEXSIZE" val="30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amssymb}&#10;\usepackage{amsfonts}&#10;\usepackage{amsbsy}&#10;\usepackage[usenames,dvipsnames]{xcolor}&#10;&#10;\def\cok{{\rm cok}}&#10;\def\cot{{\rm cot}}&#10;\def\det{{\rm det}}&#10;\def\dim{{\rm dim}}&#10;\def\exp{{\rm exp}}&#10;\def\Ext{{\rm Ext}}&#10;\def\GeV{{\rm GeV}}&#10;\def\Hom{{\rm Hom}}&#10;\def\Hop{{\rm Hop}}&#10;\def\I{{\rm i}}&#10;\def\vol{{\rm vol}}&#10;\def\half{\frac{1}{2}}&#10;\def\p{\partial}&#10;\def\prl{\parallel}&#10;&#10;&#10;\def\CA{{\cal A}}&#10;\def\CB{{\cal B}}&#10;\def\CC {{\cal C}}&#10;\def\CD {{\cal D}}&#10;\def\CE {{\cal E}}&#10;\def\CF {{\cal F}}&#10;\def\CG {{\cal G}}&#10;\def\CH {{\cal H}}&#10;\def\CI {{\cal I}}&#10;\def\CJ {{\cal J}}&#10;\def\CK {{\cal K}}&#10;\def\CL {{\cal L}}&#10;\def\CM {{\cal M}}&#10;\def\CN {{\cal N}}&#10;\def\CO {{\cal O}}&#10;\def\CP {{\cal P}}&#10;\def\CR {{\cal R}}&#10;\def\CV {{\cal V}}&#10;\def\CW {{\cal W}}&#10;\def\CX {{\cal X}}&#10;\def\CO {{\cal O}}&#10;\def\CZ {{\cal Z}}&#10;\def\CE {{\cal E}}&#10;\def\CG {{\cal G}}&#10;\def\CH {{\cal H}}&#10;\def\CI {{{\cal I}}}&#10;\def\CB {{\cal B}}&#10;\def\CQ {{\cal Q}}&#10;\def\CS {{\cal S}}&#10;\def\CT {{\cal T}}&#10;\def\CU {{\cal U}}&#10;\def\CX {{\cal X}}&#10;\def\CY {{\cal Y}}&#10;\def\CZ{{\cal Z}}&#10;&#10;&#10;\def\IA{\mathbb{A}}&#10;\def\IB{\mathbb{B}}&#10;\def\IC{\mathbb{C}}&#10;\def\ID{\mathbb{D}}&#10;\def\IE{\mathbb{E}}&#10;\def\IF{\mathbb{F}}&#10;\def\IG{\mathbb{G}}&#10;\def\IH{\mathbb{H}}&#10;\def\IJ{\mathbb{J}}&#10;\def\IK{\mathbb{K}}&#10;\def\IL{\mathbb{L}}&#10;\def\IM{\mathbb{M}}&#10;\def\IN{\mathbb{N}}&#10;\def\IO{\mathbb{O}}&#10;\def\IP{\mathbb{P}}&#10;\def\IQ{\mathbb{Q}}&#10;\def\IR{{\mathbb{R}}}&#10;\def\IS{{\mathbb{S}}}&#10;\def\IT{{\mathbb{T}}}&#10;\def\IV{{\mathbb{V}}}&#10;\def\IZ{{\mathbb{Z}}}&#10;&#10;&#10;&#10;\def\fa{\mathfrak{a}}&#10;\def\fb{\mathfrak{b}}&#10;\def\fc{\mathfrak{c}}&#10;\def\fd{\mathfrak{d}}&#10;\def\fe{\mathfrak{e}}&#10;\def\ff{\mathfrak{f}}&#10;\def\lieg{\mathfrak{g}}&#10;\def\fg{\mathfrak{g}}&#10;\def\lieh{\mathfrak{h}}&#10;\def\fh{\mathfrak{h}}&#10;%\def\fi{\mathfrak{i}}&#10;\def\fj{\mathfrak{j}}&#10;\def\fk{\mathfrak{k}}&#10;\def\fl{\mathfrak{l}}&#10;\def\fm{\mathfrak{m}}&#10;\def\fn{\mathfrak{n}}&#10;\def\fo{\mathfrak{o}}&#10;\def\fp{\mathfrak{p}}&#10;\def\fq{\mathfrak{q}}&#10;\def\fr{\mathfrak{r}}&#10;\def\fs{\mathfrak{s}}&#10;\def\ft{\mathfrak{t}}&#10;\def\liet{\mathfrak{t}}&#10;\def\fp{\mathfrak{p}}&#10;\def\fq{\mathfrak{q}}&#10;\def\fr{\mathfrak{r}}&#10;\def\fs{\mathfrak{s}}&#10;\def\ft{\mathfrak{t}}&#10;\def\fu{\mathfrak{u}}&#10;\def\fv{\mathfrak{v}}&#10;\def\fw{\mathfrak{w}}&#10;\def\fx{\mathfrak{x}}&#10;\def\fy{\mathfrak{y}}&#10;\def\fz{\mathfrak{z}}&#10;\def\fA{\mathfrak{A}}&#10;\def\fB{\mathfrak{B}}&#10;\def\fC{\mathfrak{C}}&#10;\def\fF{\mathfrak{F}}&#10;\def\fI{\mathfrak{I}}&#10;\def\fL{\mathfrak{L}}&#10;\def\fM{\mathfrak{M}}&#10;\def\fS{\mathfrak{S}}&#10;\def\fP{\mathfrak{P}}&#10;\def\fV{\mathfrak{V}}&#10;&#10;&#10;\pagestyle{empty}&#10;\begin{document}&#10; &#10;$\color{Blue}  \oplus ~ q^2 \left[ \textbf{300}\otimes \textbf{T}&#10;\oplus \textbf{24}\otimes \textbf{S} \right] ~&#10;\oplus  $&#10;&#10;&#10;&#10;\end{document}"/>
  <p:tag name="IGUANATEXSIZE" val="30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amssymb}&#10;\usepackage{amsfonts}&#10;\usepackage{amsbsy}&#10;\usepackage[usenames,dvipsnames]{xcolor}&#10;&#10;\def\cok{{\rm cok}}&#10;\def\cot{{\rm cot}}&#10;\def\det{{\rm det}}&#10;\def\dim{{\rm dim}}&#10;\def\exp{{\rm exp}}&#10;\def\Ext{{\rm Ext}}&#10;\def\GeV{{\rm GeV}}&#10;\def\Hom{{\rm Hom}}&#10;\def\Hop{{\rm Hop}}&#10;\def\I{{\rm i}}&#10;\def\vol{{\rm vol}}&#10;\def\half{\frac{1}{2}}&#10;\def\p{\partial}&#10;\def\prl{\parallel}&#10;&#10;&#10;\def\CA{{\cal A}}&#10;\def\CB{{\cal B}}&#10;\def\CC {{\cal C}}&#10;\def\CD {{\cal D}}&#10;\def\CE {{\cal E}}&#10;\def\CF {{\cal F}}&#10;\def\CG {{\cal G}}&#10;\def\CH {{\cal H}}&#10;\def\CI {{\cal I}}&#10;\def\CJ {{\cal J}}&#10;\def\CK {{\cal K}}&#10;\def\CL {{\cal L}}&#10;\def\CM {{\cal M}}&#10;\def\CN {{\cal N}}&#10;\def\CO {{\cal O}}&#10;\def\CP {{\cal P}}&#10;\def\CR {{\cal R}}&#10;\def\CV {{\cal V}}&#10;\def\CW {{\cal W}}&#10;\def\CX {{\cal X}}&#10;\def\CO {{\cal O}}&#10;\def\CZ {{\cal Z}}&#10;\def\CE {{\cal E}}&#10;\def\CG {{\cal G}}&#10;\def\CH {{\cal H}}&#10;\def\CI {{{\cal I}}}&#10;\def\CB {{\cal B}}&#10;\def\CQ {{\cal Q}}&#10;\def\CS {{\cal S}}&#10;\def\CT {{\cal T}}&#10;\def\CU {{\cal U}}&#10;\def\CX {{\cal X}}&#10;\def\CY {{\cal Y}}&#10;\def\CZ{{\cal Z}}&#10;&#10;&#10;\def\IA{\mathbb{A}}&#10;\def\IB{\mathbb{B}}&#10;\def\IC{\mathbb{C}}&#10;\def\ID{\mathbb{D}}&#10;\def\IE{\mathbb{E}}&#10;\def\IF{\mathbb{F}}&#10;\def\IG{\mathbb{G}}&#10;\def\IH{\mathbb{H}}&#10;\def\IJ{\mathbb{J}}&#10;\def\IK{\mathbb{K}}&#10;\def\IL{\mathbb{L}}&#10;\def\IM{\mathbb{M}}&#10;\def\IN{\mathbb{N}}&#10;\def\IO{\mathbb{O}}&#10;\def\IP{\mathbb{P}}&#10;\def\IQ{\mathbb{Q}}&#10;\def\IR{{\mathbb{R}}}&#10;\def\IS{{\mathbb{S}}}&#10;\def\IT{{\mathbb{T}}}&#10;\def\IV{{\mathbb{V}}}&#10;\def\IZ{{\mathbb{Z}}}&#10;&#10;&#10;&#10;\def\fa{\mathfrak{a}}&#10;\def\fb{\mathfrak{b}}&#10;\def\fc{\mathfrak{c}}&#10;\def\fd{\mathfrak{d}}&#10;\def\fe{\mathfrak{e}}&#10;\def\ff{\mathfrak{f}}&#10;\def\lieg{\mathfrak{g}}&#10;\def\fg{\mathfrak{g}}&#10;\def\lieh{\mathfrak{h}}&#10;\def\fh{\mathfrak{h}}&#10;%\def\fi{\mathfrak{i}}&#10;\def\fj{\mathfrak{j}}&#10;\def\fk{\mathfrak{k}}&#10;\def\fl{\mathfrak{l}}&#10;\def\fm{\mathfrak{m}}&#10;\def\fn{\mathfrak{n}}&#10;\def\fo{\mathfrak{o}}&#10;\def\fp{\mathfrak{p}}&#10;\def\fq{\mathfrak{q}}&#10;\def\fr{\mathfrak{r}}&#10;\def\fs{\mathfrak{s}}&#10;\def\ft{\mathfrak{t}}&#10;\def\liet{\mathfrak{t}}&#10;\def\fp{\mathfrak{p}}&#10;\def\fq{\mathfrak{q}}&#10;\def\fr{\mathfrak{r}}&#10;\def\fs{\mathfrak{s}}&#10;\def\ft{\mathfrak{t}}&#10;\def\fu{\mathfrak{u}}&#10;\def\fv{\mathfrak{v}}&#10;\def\fw{\mathfrak{w}}&#10;\def\fx{\mathfrak{x}}&#10;\def\fy{\mathfrak{y}}&#10;\def\fz{\mathfrak{z}}&#10;\def\fA{\mathfrak{A}}&#10;\def\fB{\mathfrak{B}}&#10;\def\fC{\mathfrak{C}}&#10;\def\fF{\mathfrak{F}}&#10;\def\fI{\mathfrak{I}}&#10;\def\fL{\mathfrak{L}}&#10;\def\fM{\mathfrak{M}}&#10;\def\fS{\mathfrak{S}}&#10;\def\fP{\mathfrak{P}}&#10;\def\fV{\mathfrak{V}}&#10;&#10;&#10;\pagestyle{empty}&#10;\begin{document}&#10; &#10;$\color{Red} {\rm Irrep}({\rm Co}_0) = &#10;\{ \textbf{1}, \textbf{24},\textbf{276},\textbf{299},&#10;\textbf{1771},\textbf{2024},\textbf{2576},\textbf{4576},\dots \} $&#10;&#10;&#10;&#10;\end{document}"/>
  <p:tag name="IGUANATEXSIZE" val="30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amssymb}&#10;\usepackage{amsfonts}&#10;\usepackage{amsbsy}&#10;\usepackage[usenames,dvipsnames]{xcolor}&#10;&#10;\def\cok{{\rm cok}}&#10;\def\cot{{\rm cot}}&#10;\def\det{{\rm det}}&#10;\def\dim{{\rm dim}}&#10;\def\exp{{\rm exp}}&#10;\def\Ext{{\rm Ext}}&#10;\def\GeV{{\rm GeV}}&#10;\def\Hom{{\rm Hom}}&#10;\def\Hop{{\rm Hop}}&#10;\def\I{{\rm i}}&#10;\def\vol{{\rm vol}}&#10;\def\half{\frac{1}{2}}&#10;\def\p{\partial}&#10;\def\prl{\parallel}&#10;&#10;&#10;\def\CA{{\cal A}}&#10;\def\CB{{\cal B}}&#10;\def\CC {{\cal C}}&#10;\def\CD {{\cal D}}&#10;\def\CE {{\cal E}}&#10;\def\CF {{\cal F}}&#10;\def\CG {{\cal G}}&#10;\def\CH {{\cal H}}&#10;\def\CI {{\cal I}}&#10;\def\CJ {{\cal J}}&#10;\def\CK {{\cal K}}&#10;\def\CL {{\cal L}}&#10;\def\CM {{\cal M}}&#10;\def\CN {{\cal N}}&#10;\def\CO {{\cal O}}&#10;\def\CP {{\cal P}}&#10;\def\CR {{\cal R}}&#10;\def\CV {{\cal V}}&#10;\def\CW {{\cal W}}&#10;\def\CX {{\cal X}}&#10;\def\CO {{\cal O}}&#10;\def\CZ {{\cal Z}}&#10;\def\CE {{\cal E}}&#10;\def\CG {{\cal G}}&#10;\def\CH {{\cal H}}&#10;\def\CI {{{\cal I}}}&#10;\def\CB {{\cal B}}&#10;\def\CQ {{\cal Q}}&#10;\def\CS {{\cal S}}&#10;\def\CT {{\cal T}}&#10;\def\CU {{\cal U}}&#10;\def\CX {{\cal X}}&#10;\def\CY {{\cal Y}}&#10;\def\CZ{{\cal Z}}&#10;&#10;&#10;\def\IA{\mathbb{A}}&#10;\def\IB{\mathbb{B}}&#10;\def\IC{\mathbb{C}}&#10;\def\ID{\mathbb{D}}&#10;\def\IE{\mathbb{E}}&#10;\def\IF{\mathbb{F}}&#10;\def\IG{\mathbb{G}}&#10;\def\IH{\mathbb{H}}&#10;\def\IJ{\mathbb{J}}&#10;\def\IK{\mathbb{K}}&#10;\def\IL{\mathbb{L}}&#10;\def\IM{\mathbb{M}}&#10;\def\IN{\mathbb{N}}&#10;\def\IO{\mathbb{O}}&#10;\def\IP{\mathbb{P}}&#10;\def\IQ{\mathbb{Q}}&#10;\def\IR{{\mathbb{R}}}&#10;\def\IS{{\mathbb{S}}}&#10;\def\IT{{\mathbb{T}}}&#10;\def\IV{{\mathbb{V}}}&#10;\def\IZ{{\mathbb{Z}}}&#10;&#10;&#10;&#10;\def\fa{\mathfrak{a}}&#10;\def\fb{\mathfrak{b}}&#10;\def\fc{\mathfrak{c}}&#10;\def\fd{\mathfrak{d}}&#10;\def\fe{\mathfrak{e}}&#10;\def\ff{\mathfrak{f}}&#10;\def\lieg{\mathfrak{g}}&#10;\def\fg{\mathfrak{g}}&#10;\def\lieh{\mathfrak{h}}&#10;\def\fh{\mathfrak{h}}&#10;%\def\fi{\mathfrak{i}}&#10;\def\fj{\mathfrak{j}}&#10;\def\fk{\mathfrak{k}}&#10;\def\fl{\mathfrak{l}}&#10;\def\fm{\mathfrak{m}}&#10;\def\fn{\mathfrak{n}}&#10;\def\fo{\mathfrak{o}}&#10;\def\fp{\mathfrak{p}}&#10;\def\fq{\mathfrak{q}}&#10;\def\fr{\mathfrak{r}}&#10;\def\fs{\mathfrak{s}}&#10;\def\ft{\mathfrak{t}}&#10;\def\liet{\mathfrak{t}}&#10;\def\fp{\mathfrak{p}}&#10;\def\fq{\mathfrak{q}}&#10;\def\fr{\mathfrak{r}}&#10;\def\fs{\mathfrak{s}}&#10;\def\ft{\mathfrak{t}}&#10;\def\fu{\mathfrak{u}}&#10;\def\fv{\mathfrak{v}}&#10;\def\fw{\mathfrak{w}}&#10;\def\fx{\mathfrak{x}}&#10;\def\fy{\mathfrak{y}}&#10;\def\fz{\mathfrak{z}}&#10;\def\fA{\mathfrak{A}}&#10;\def\fB{\mathfrak{B}}&#10;\def\fC{\mathfrak{C}}&#10;\def\fF{\mathfrak{F}}&#10;\def\fI{\mathfrak{I}}&#10;\def\fL{\mathfrak{L}}&#10;\def\fM{\mathfrak{M}}&#10;\def\fS{\mathfrak{S}}&#10;\def\fP{\mathfrak{P}}&#10;\def\fV{\mathfrak{V}}&#10;&#10;&#10;\pagestyle{empty}&#10;\begin{document}&#10; &#10;$\color{Blue}    \textbf{300} &#10;= \textbf{299} +  \textbf{1} $&#10;&#10;&#10;&#10;\end{document}"/>
  <p:tag name="IGUANATEXSIZE" val="30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amssymb}&#10;\usepackage{amsfonts}&#10;\usepackage{amsbsy}&#10;\usepackage[usenames,dvipsnames]{xcolor}&#10;&#10;\def\cok{{\rm cok}}&#10;\def\cot{{\rm cot}}&#10;\def\det{{\rm det}}&#10;\def\dim{{\rm dim}}&#10;\def\exp{{\rm exp}}&#10;\def\Ext{{\rm Ext}}&#10;\def\GeV{{\rm GeV}}&#10;\def\Hom{{\rm Hom}}&#10;\def\Hop{{\rm Hop}}&#10;\def\I{{\rm i}}&#10;\def\vol{{\rm vol}}&#10;\def\half{\frac{1}{2}}&#10;\def\p{\partial}&#10;\def\prl{\parallel}&#10;&#10;&#10;\def\CA{{\cal A}}&#10;\def\CB{{\cal B}}&#10;\def\CC {{\cal C}}&#10;\def\CD {{\cal D}}&#10;\def\CE {{\cal E}}&#10;\def\CF {{\cal F}}&#10;\def\CG {{\cal G}}&#10;\def\CH {{\cal H}}&#10;\def\CI {{\cal I}}&#10;\def\CJ {{\cal J}}&#10;\def\CK {{\cal K}}&#10;\def\CL {{\cal L}}&#10;\def\CM {{\cal M}}&#10;\def\CN {{\cal N}}&#10;\def\CO {{\cal O}}&#10;\def\CP {{\cal P}}&#10;\def\CR {{\cal R}}&#10;\def\CV {{\cal V}}&#10;\def\CW {{\cal W}}&#10;\def\CX {{\cal X}}&#10;\def\CO {{\cal O}}&#10;\def\CZ {{\cal Z}}&#10;\def\CE {{\cal E}}&#10;\def\CG {{\cal G}}&#10;\def\CH {{\cal H}}&#10;\def\CI {{{\cal I}}}&#10;\def\CB {{\cal B}}&#10;\def\CQ {{\cal Q}}&#10;\def\CS {{\cal S}}&#10;\def\CT {{\cal T}}&#10;\def\CU {{\cal U}}&#10;\def\CX {{\cal X}}&#10;\def\CY {{\cal Y}}&#10;\def\CZ{{\cal Z}}&#10;&#10;&#10;\def\IA{\mathbb{A}}&#10;\def\IB{\mathbb{B}}&#10;\def\IC{\mathbb{C}}&#10;\def\ID{\mathbb{D}}&#10;\def\IE{\mathbb{E}}&#10;\def\IF{\mathbb{F}}&#10;\def\IG{\mathbb{G}}&#10;\def\IH{\mathbb{H}}&#10;\def\IJ{\mathbb{J}}&#10;\def\IK{\mathbb{K}}&#10;\def\IL{\mathbb{L}}&#10;\def\IM{\mathbb{M}}&#10;\def\IN{\mathbb{N}}&#10;\def\IO{\mathbb{O}}&#10;\def\IP{\mathbb{P}}&#10;\def\IQ{\mathbb{Q}}&#10;\def\IR{{\mathbb{R}}}&#10;\def\IS{{\mathbb{S}}}&#10;\def\IT{{\mathbb{T}}}&#10;\def\IV{{\mathbb{V}}}&#10;\def\IZ{{\mathbb{Z}}}&#10;&#10;&#10;&#10;\def\fa{\mathfrak{a}}&#10;\def\fb{\mathfrak{b}}&#10;\def\fc{\mathfrak{c}}&#10;\def\fd{\mathfrak{d}}&#10;\def\fe{\mathfrak{e}}&#10;\def\ff{\mathfrak{f}}&#10;\def\lieg{\mathfrak{g}}&#10;\def\fg{\mathfrak{g}}&#10;\def\lieh{\mathfrak{h}}&#10;\def\fh{\mathfrak{h}}&#10;%\def\fi{\mathfrak{i}}&#10;\def\fj{\mathfrak{j}}&#10;\def\fk{\mathfrak{k}}&#10;\def\fl{\mathfrak{l}}&#10;\def\fm{\mathfrak{m}}&#10;\def\fn{\mathfrak{n}}&#10;\def\fo{\mathfrak{o}}&#10;\def\fp{\mathfrak{p}}&#10;\def\fq{\mathfrak{q}}&#10;\def\fr{\mathfrak{r}}&#10;\def\fs{\mathfrak{s}}&#10;\def\ft{\mathfrak{t}}&#10;\def\liet{\mathfrak{t}}&#10;\def\fp{\mathfrak{p}}&#10;\def\fq{\mathfrak{q}}&#10;\def\fr{\mathfrak{r}}&#10;\def\fs{\mathfrak{s}}&#10;\def\ft{\mathfrak{t}}&#10;\def\fu{\mathfrak{u}}&#10;\def\fv{\mathfrak{v}}&#10;\def\fw{\mathfrak{w}}&#10;\def\fx{\mathfrak{x}}&#10;\def\fy{\mathfrak{y}}&#10;\def\fz{\mathfrak{z}}&#10;\def\fA{\mathfrak{A}}&#10;\def\fB{\mathfrak{B}}&#10;\def\fC{\mathfrak{C}}&#10;\def\fF{\mathfrak{F}}&#10;\def\fI{\mathfrak{I}}&#10;\def\fL{\mathfrak{L}}&#10;\def\fM{\mathfrak{M}}&#10;\def\fS{\mathfrak{S}}&#10;\def\fP{\mathfrak{P}}&#10;\def\fV{\mathfrak{V}}&#10;&#10;&#10;\pagestyle{empty}&#10;\begin{document}&#10; &#10;$\color{Red}    \textbf{2876} &#10;= \textbf{2576} + \textbf{276} +  \textbf{24} $&#10;&#10;&#10;&#10;\end{document}"/>
  <p:tag name="IGUANATEXSIZE" val="30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amssymb}&#10;\usepackage{amsfonts}&#10;\usepackage{amsbsy}&#10;\usepackage[usenames,dvipsnames]{xcolor}&#10;&#10;\def\cok{{\rm cok}}&#10;\def\cot{{\rm cot}}&#10;\def\det{{\rm det}}&#10;\def\dim{{\rm dim}}&#10;\def\exp{{\rm exp}}&#10;\def\Ext{{\rm Ext}}&#10;\def\GeV{{\rm GeV}}&#10;\def\Hom{{\rm Hom}}&#10;\def\Hop{{\rm Hop}}&#10;\def\I{{\rm i}}&#10;\def\vol{{\rm vol}}&#10;\def\half{\frac{1}{2}}&#10;\def\p{\partial}&#10;\def\prl{\parallel}&#10;&#10;&#10;\def\CA{{\cal A}}&#10;\def\CB{{\cal B}}&#10;\def\CC {{\cal C}}&#10;\def\CD {{\cal D}}&#10;\def\CE {{\cal E}}&#10;\def\CF {{\cal F}}&#10;\def\CG {{\cal G}}&#10;\def\CH {{\cal H}}&#10;\def\CI {{\cal I}}&#10;\def\CJ {{\cal J}}&#10;\def\CK {{\cal K}}&#10;\def\CL {{\cal L}}&#10;\def\CM {{\cal M}}&#10;\def\CN {{\cal N}}&#10;\def\CO {{\cal O}}&#10;\def\CP {{\cal P}}&#10;\def\CR {{\cal R}}&#10;\def\CV {{\cal V}}&#10;\def\CW {{\cal W}}&#10;\def\CX {{\cal X}}&#10;\def\CO {{\cal O}}&#10;\def\CZ {{\cal Z}}&#10;\def\CE {{\cal E}}&#10;\def\CG {{\cal G}}&#10;\def\CH {{\cal H}}&#10;\def\CI {{{\cal I}}}&#10;\def\CB {{\cal B}}&#10;\def\CQ {{\cal Q}}&#10;\def\CS {{\cal S}}&#10;\def\CT {{\cal T}}&#10;\def\CU {{\cal U}}&#10;\def\CX {{\cal X}}&#10;\def\CY {{\cal Y}}&#10;\def\CZ{{\cal Z}}&#10;&#10;&#10;\def\IA{\mathbb{A}}&#10;\def\IB{\mathbb{B}}&#10;\def\IC{\mathbb{C}}&#10;\def\ID{\mathbb{D}}&#10;\def\IE{\mathbb{E}}&#10;\def\IF{\mathbb{F}}&#10;\def\IG{\mathbb{G}}&#10;\def\IH{\mathbb{H}}&#10;\def\IJ{\mathbb{J}}&#10;\def\IK{\mathbb{K}}&#10;\def\IL{\mathbb{L}}&#10;\def\IM{\mathbb{M}}&#10;\def\IN{\mathbb{N}}&#10;\def\IO{\mathbb{O}}&#10;\def\IP{\mathbb{P}}&#10;\def\IQ{\mathbb{Q}}&#10;\def\IR{{\mathbb{R}}}&#10;\def\IS{{\mathbb{S}}}&#10;\def\IT{{\mathbb{T}}}&#10;\def\IV{{\mathbb{V}}}&#10;\def\IZ{{\mathbb{Z}}}&#10;&#10;&#10;&#10;\def\fa{\mathfrak{a}}&#10;\def\fb{\mathfrak{b}}&#10;\def\fc{\mathfrak{c}}&#10;\def\fd{\mathfrak{d}}&#10;\def\fe{\mathfrak{e}}&#10;\def\ff{\mathfrak{f}}&#10;\def\lieg{\mathfrak{g}}&#10;\def\fg{\mathfrak{g}}&#10;\def\lieh{\mathfrak{h}}&#10;\def\fh{\mathfrak{h}}&#10;%\def\fi{\mathfrak{i}}&#10;\def\fj{\mathfrak{j}}&#10;\def\fk{\mathfrak{k}}&#10;\def\fl{\mathfrak{l}}&#10;\def\fm{\mathfrak{m}}&#10;\def\fn{\mathfrak{n}}&#10;\def\fo{\mathfrak{o}}&#10;\def\fp{\mathfrak{p}}&#10;\def\fq{\mathfrak{q}}&#10;\def\fr{\mathfrak{r}}&#10;\def\fs{\mathfrak{s}}&#10;\def\ft{\mathfrak{t}}&#10;\def\liet{\mathfrak{t}}&#10;\def\fp{\mathfrak{p}}&#10;\def\fq{\mathfrak{q}}&#10;\def\fr{\mathfrak{r}}&#10;\def\fs{\mathfrak{s}}&#10;\def\ft{\mathfrak{t}}&#10;\def\fu{\mathfrak{u}}&#10;\def\fv{\mathfrak{v}}&#10;\def\fw{\mathfrak{w}}&#10;\def\fx{\mathfrak{x}}&#10;\def\fy{\mathfrak{y}}&#10;\def\fz{\mathfrak{z}}&#10;\def\fA{\mathfrak{A}}&#10;\def\fB{\mathfrak{B}}&#10;\def\fC{\mathfrak{C}}&#10;\def\fF{\mathfrak{F}}&#10;\def\fI{\mathfrak{I}}&#10;\def\fL{\mathfrak{L}}&#10;\def\fM{\mathfrak{M}}&#10;\def\fS{\mathfrak{S}}&#10;\def\fP{\mathfrak{P}}&#10;\def\fV{\mathfrak{V}}&#10;&#10;&#10;\pagestyle{empty}&#10;\begin{document}&#10; &#10;$\color{Blue}    \textbf{2876} &#10;= \textbf{2576} +\textbf{299}+ \textbf{1} $&#10;&#10;&#10;&#10;\end{document}"/>
  <p:tag name="IGUANATEXSIZE" val="30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amssymb}&#10;\usepackage{amsfonts}&#10;\usepackage{amsbsy}&#10;\usepackage[usenames,dvipsnames]{xcolor}&#10;&#10;\def\cok{{\rm cok}}&#10;\def\cot{{\rm cot}}&#10;\def\det{{\rm det}}&#10;\def\dim{{\rm dim}}&#10;\def\exp{{\rm exp}}&#10;\def\Ext{{\rm Ext}}&#10;\def\GeV{{\rm GeV}}&#10;\def\Hom{{\rm Hom}}&#10;\def\Hop{{\rm Hop}}&#10;\def\I{{\rm i}}&#10;\def\vol{{\rm vol}}&#10;\def\half{\frac{1}{2}}&#10;\def\p{\partial}&#10;\def\prl{\parallel}&#10;&#10;&#10;\def\CA{{\cal A}}&#10;\def\CB{{\cal B}}&#10;\def\CC {{\cal C}}&#10;\def\CD {{\cal D}}&#10;\def\CE {{\cal E}}&#10;\def\CF {{\cal F}}&#10;\def\CG {{\cal G}}&#10;\def\CH {{\cal H}}&#10;\def\CI {{\cal I}}&#10;\def\CJ {{\cal J}}&#10;\def\CK {{\cal K}}&#10;\def\CL {{\cal L}}&#10;\def\CM {{\cal M}}&#10;\def\CN {{\cal N}}&#10;\def\CO {{\cal O}}&#10;\def\CP {{\cal P}}&#10;\def\CR {{\cal R}}&#10;\def\CV {{\cal V}}&#10;\def\CW {{\cal W}}&#10;\def\CX {{\cal X}}&#10;\def\CO {{\cal O}}&#10;\def\CZ {{\cal Z}}&#10;\def\CE {{\cal E}}&#10;\def\CG {{\cal G}}&#10;\def\CH {{\cal H}}&#10;\def\CI {{{\cal I}}}&#10;\def\CB {{\cal B}}&#10;\def\CQ {{\cal Q}}&#10;\def\CS {{\cal S}}&#10;\def\CT {{\cal T}}&#10;\def\CU {{\cal U}}&#10;\def\CX {{\cal X}}&#10;\def\CY {{\cal Y}}&#10;\def\CZ{{\cal Z}}&#10;&#10;&#10;\def\IA{\mathbb{A}}&#10;\def\IB{\mathbb{B}}&#10;\def\IC{\mathbb{C}}&#10;\def\ID{\mathbb{D}}&#10;\def\IE{\mathbb{E}}&#10;\def\IF{\mathbb{F}}&#10;\def\IG{\mathbb{G}}&#10;\def\IH{\mathbb{H}}&#10;\def\IJ{\mathbb{J}}&#10;\def\IK{\mathbb{K}}&#10;\def\IL{\mathbb{L}}&#10;\def\IM{\mathbb{M}}&#10;\def\IN{\mathbb{N}}&#10;\def\IO{\mathbb{O}}&#10;\def\IP{\mathbb{P}}&#10;\def\IQ{\mathbb{Q}}&#10;\def\IR{{\mathbb{R}}}&#10;\def\IS{{\mathbb{S}}}&#10;\def\IT{{\mathbb{T}}}&#10;\def\IV{{\mathbb{V}}}&#10;\def\IZ{{\mathbb{Z}}}&#10;&#10;&#10;&#10;\def\fa{\mathfrak{a}}&#10;\def\fb{\mathfrak{b}}&#10;\def\fc{\mathfrak{c}}&#10;\def\fd{\mathfrak{d}}&#10;\def\fe{\mathfrak{e}}&#10;\def\ff{\mathfrak{f}}&#10;\def\lieg{\mathfrak{g}}&#10;\def\fg{\mathfrak{g}}&#10;\def\lieh{\mathfrak{h}}&#10;\def\fh{\mathfrak{h}}&#10;%\def\fi{\mathfrak{i}}&#10;\def\fj{\mathfrak{j}}&#10;\def\fk{\mathfrak{k}}&#10;\def\fl{\mathfrak{l}}&#10;\def\fm{\mathfrak{m}}&#10;\def\fn{\mathfrak{n}}&#10;\def\fo{\mathfrak{o}}&#10;\def\fp{\mathfrak{p}}&#10;\def\fq{\mathfrak{q}}&#10;\def\fr{\mathfrak{r}}&#10;\def\fs{\mathfrak{s}}&#10;\def\ft{\mathfrak{t}}&#10;\def\liet{\mathfrak{t}}&#10;\def\fp{\mathfrak{p}}&#10;\def\fq{\mathfrak{q}}&#10;\def\fr{\mathfrak{r}}&#10;\def\fs{\mathfrak{s}}&#10;\def\ft{\mathfrak{t}}&#10;\def\fu{\mathfrak{u}}&#10;\def\fv{\mathfrak{v}}&#10;\def\fw{\mathfrak{w}}&#10;\def\fx{\mathfrak{x}}&#10;\def\fy{\mathfrak{y}}&#10;\def\fz{\mathfrak{z}}&#10;\def\fA{\mathfrak{A}}&#10;\def\fB{\mathfrak{B}}&#10;\def\fC{\mathfrak{C}}&#10;\def\fF{\mathfrak{F}}&#10;\def\fI{\mathfrak{I}}&#10;\def\fL{\mathfrak{L}}&#10;\def\fM{\mathfrak{M}}&#10;\def\fS{\mathfrak{S}}&#10;\def\fP{\mathfrak{P}}&#10;\def\fV{\mathfrak{V}}&#10;&#10;&#10;\pagestyle{empty}&#10;\begin{document}&#10; &#10;$\color{Red}    \textbf{300} &#10;=  \textbf{276} +  \textbf{24} $&#10;&#10;&#10;&#10;\end{document}"/>
  <p:tag name="IGUANATEXSIZE" val="30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amssymb}&#10;\usepackage{amsfonts}&#10;\usepackage{amsbsy}&#10;\usepackage[usenames,dvipsnames]{xcolor}&#10;&#10;\def\cok{{\rm cok}}&#10;\def\cot{{\rm cot}}&#10;\def\det{{\rm det}}&#10;\def\dim{{\rm dim}}&#10;\def\exp{{\rm exp}}&#10;\def\Ext{{\rm Ext}}&#10;\def\GeV{{\rm GeV}}&#10;\def\Hom{{\rm Hom}}&#10;\def\Hop{{\rm Hop}}&#10;\def\I{{\rm i}}&#10;\def\vol{{\rm vol}}&#10;\def\half{\frac{1}{2}}&#10;\def\p{\partial}&#10;\def\prl{\parallel}&#10;&#10;&#10;\def\CA{{\cal A}}&#10;\def\CB{{\cal B}}&#10;\def\CC {{\cal C}}&#10;\def\CD {{\cal D}}&#10;\def\CE {{\cal E}}&#10;\def\CF {{\cal F}}&#10;\def\CG {{\cal G}}&#10;\def\CH {{\cal H}}&#10;\def\CI {{\cal I}}&#10;\def\CJ {{\cal J}}&#10;\def\CK {{\cal K}}&#10;\def\CL {{\cal L}}&#10;\def\CM {{\cal M}}&#10;\def\CN {{\cal N}}&#10;\def\CO {{\cal O}}&#10;\def\CP {{\cal P}}&#10;\def\CR {{\cal R}}&#10;\def\CV {{\cal V}}&#10;\def\CW {{\cal W}}&#10;\def\CX {{\cal X}}&#10;\def\CO {{\cal O}}&#10;\def\CZ {{\cal Z}}&#10;\def\CE {{\cal E}}&#10;\def\CG {{\cal G}}&#10;\def\CH {{\cal H}}&#10;\def\CI {{{\cal I}}}&#10;\def\CB {{\cal B}}&#10;\def\CQ {{\cal Q}}&#10;\def\CS {{\cal S}}&#10;\def\CT {{\cal T}}&#10;\def\CU {{\cal U}}&#10;\def\CX {{\cal X}}&#10;\def\CY {{\cal Y}}&#10;\def\CZ{{\cal Z}}&#10;&#10;&#10;\def\IA{\mathbb{A}}&#10;\def\IB{\mathbb{B}}&#10;\def\IC{\mathbb{C}}&#10;\def\ID{\mathbb{D}}&#10;\def\IE{\mathbb{E}}&#10;\def\IF{\mathbb{F}}&#10;\def\IG{\mathbb{G}}&#10;\def\IH{\mathbb{H}}&#10;\def\IJ{\mathbb{J}}&#10;\def\IK{\mathbb{K}}&#10;\def\IL{\mathbb{L}}&#10;\def\IM{\mathbb{M}}&#10;\def\IN{\mathbb{N}}&#10;\def\IO{\mathbb{O}}&#10;\def\IP{\mathbb{P}}&#10;\def\IQ{\mathbb{Q}}&#10;\def\IR{{\mathbb{R}}}&#10;\def\IS{{\mathbb{S}}}&#10;\def\IT{{\mathbb{T}}}&#10;\def\IV{{\mathbb{V}}}&#10;\def\IZ{{\mathbb{Z}}}&#10;&#10;&#10;&#10;\def\fa{\mathfrak{a}}&#10;\def\fb{\mathfrak{b}}&#10;\def\fc{\mathfrak{c}}&#10;\def\fd{\mathfrak{d}}&#10;\def\fe{\mathfrak{e}}&#10;\def\ff{\mathfrak{f}}&#10;\def\lieg{\mathfrak{g}}&#10;\def\fg{\mathfrak{g}}&#10;\def\lieh{\mathfrak{h}}&#10;\def\fh{\mathfrak{h}}&#10;%\def\fi{\mathfrak{i}}&#10;\def\fj{\mathfrak{j}}&#10;\def\fk{\mathfrak{k}}&#10;\def\fl{\mathfrak{l}}&#10;\def\fm{\mathfrak{m}}&#10;\def\fn{\mathfrak{n}}&#10;\def\fo{\mathfrak{o}}&#10;\def\fp{\mathfrak{p}}&#10;\def\fq{\mathfrak{q}}&#10;\def\fr{\mathfrak{r}}&#10;\def\fs{\mathfrak{s}}&#10;\def\ft{\mathfrak{t}}&#10;\def\liet{\mathfrak{t}}&#10;\def\fp{\mathfrak{p}}&#10;\def\fq{\mathfrak{q}}&#10;\def\fr{\mathfrak{r}}&#10;\def\fs{\mathfrak{s}}&#10;\def\ft{\mathfrak{t}}&#10;\def\fu{\mathfrak{u}}&#10;\def\fv{\mathfrak{v}}&#10;\def\fw{\mathfrak{w}}&#10;\def\fx{\mathfrak{x}}&#10;\def\fy{\mathfrak{y}}&#10;\def\fz{\mathfrak{z}}&#10;\def\fA{\mathfrak{A}}&#10;\def\fB{\mathfrak{B}}&#10;\def\fC{\mathfrak{C}}&#10;\def\fF{\mathfrak{F}}&#10;\def\fI{\mathfrak{I}}&#10;\def\fL{\mathfrak{L}}&#10;\def\fM{\mathfrak{M}}&#10;\def\fS{\mathfrak{S}}&#10;\def\fP{\mathfrak{P}}&#10;\def\fV{\mathfrak{V}}&#10;&#10;&#10;\pagestyle{empty}&#10;\begin{document}&#10; &#10;$\color{Blue}    \textbf{324} &#10;= \textbf{299} + \textbf{24}+ \textbf{1} $&#10;&#10;&#10;&#10;\end{document}"/>
  <p:tag name="IGUANATEXSIZE" val="30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amssymb}&#10;\usepackage{amsfonts}&#10;\usepackage{amsbsy}&#10;\usepackage[usenames,dvipsnames]{xcolor}&#10;&#10;\def\cok{{\rm cok}}&#10;\def\cot{{\rm cot}}&#10;\def\det{{\rm det}}&#10;\def\dim{{\rm dim}}&#10;\def\exp{{\rm exp}}&#10;\def\Ext{{\rm Ext}}&#10;\def\GeV{{\rm GeV}}&#10;\def\Hom{{\rm Hom}}&#10;\def\Hop{{\rm Hop}}&#10;\def\I{{\rm i}}&#10;\def\vol{{\rm vol}}&#10;\def\half{\frac{1}{2}}&#10;\def\p{\partial}&#10;\def\prl{\parallel}&#10;&#10;&#10;\def\CA{{\cal A}}&#10;\def\CB{{\cal B}}&#10;\def\CC {{\cal C}}&#10;\def\CD {{\cal D}}&#10;\def\CE {{\cal E}}&#10;\def\CF {{\cal F}}&#10;\def\CG {{\cal G}}&#10;\def\CH {{\cal H}}&#10;\def\CI {{\cal I}}&#10;\def\CJ {{\cal J}}&#10;\def\CK {{\cal K}}&#10;\def\CL {{\cal L}}&#10;\def\CM {{\cal M}}&#10;\def\CN {{\cal N}}&#10;\def\CO {{\cal O}}&#10;\def\CP {{\cal P}}&#10;\def\CR {{\cal R}}&#10;\def\CV {{\cal V}}&#10;\def\CW {{\cal W}}&#10;\def\CX {{\cal X}}&#10;\def\CO {{\cal O}}&#10;\def\CZ {{\cal Z}}&#10;\def\CE {{\cal E}}&#10;\def\CG {{\cal G}}&#10;\def\CH {{\cal H}}&#10;\def\CI {{{\cal I}}}&#10;\def\CB {{\cal B}}&#10;\def\CQ {{\cal Q}}&#10;\def\CS {{\cal S}}&#10;\def\CT {{\cal T}}&#10;\def\CU {{\cal U}}&#10;\def\CX {{\cal X}}&#10;\def\CY {{\cal Y}}&#10;\def\CZ{{\cal Z}}&#10;&#10;&#10;\def\IA{\mathbb{A}}&#10;\def\IB{\mathbb{B}}&#10;\def\IC{\mathbb{C}}&#10;\def\ID{\mathbb{D}}&#10;\def\IE{\mathbb{E}}&#10;\def\IF{\mathbb{F}}&#10;\def\IG{\mathbb{G}}&#10;\def\IH{\mathbb{H}}&#10;\def\IJ{\mathbb{J}}&#10;\def\IK{\mathbb{K}}&#10;\def\IL{\mathbb{L}}&#10;\def\IM{\mathbb{M}}&#10;\def\IN{\mathbb{N}}&#10;\def\IO{\mathbb{O}}&#10;\def\IP{\mathbb{P}}&#10;\def\IQ{\mathbb{Q}}&#10;\def\IR{{\mathbb{R}}}&#10;\def\IS{{\mathbb{S}}}&#10;\def\IT{{\mathbb{T}}}&#10;\def\IV{{\mathbb{V}}}&#10;\def\IZ{{\mathbb{Z}}}&#10;&#10;&#10;&#10;\def\fa{\mathfrak{a}}&#10;\def\fb{\mathfrak{b}}&#10;\def\fc{\mathfrak{c}}&#10;\def\fd{\mathfrak{d}}&#10;\def\fe{\mathfrak{e}}&#10;\def\ff{\mathfrak{f}}&#10;\def\lieg{\mathfrak{g}}&#10;\def\fg{\mathfrak{g}}&#10;\def\lieh{\mathfrak{h}}&#10;\def\fh{\mathfrak{h}}&#10;%\def\fi{\mathfrak{i}}&#10;\def\fj{\mathfrak{j}}&#10;\def\fk{\mathfrak{k}}&#10;\def\fl{\mathfrak{l}}&#10;\def\fm{\mathfrak{m}}&#10;\def\fn{\mathfrak{n}}&#10;\def\fo{\mathfrak{o}}&#10;\def\fp{\mathfrak{p}}&#10;\def\fq{\mathfrak{q}}&#10;\def\fr{\mathfrak{r}}&#10;\def\fs{\mathfrak{s}}&#10;\def\ft{\mathfrak{t}}&#10;\def\liet{\mathfrak{t}}&#10;\def\fp{\mathfrak{p}}&#10;\def\fq{\mathfrak{q}}&#10;\def\fr{\mathfrak{r}}&#10;\def\fs{\mathfrak{s}}&#10;\def\ft{\mathfrak{t}}&#10;\def\fu{\mathfrak{u}}&#10;\def\fv{\mathfrak{v}}&#10;\def\fw{\mathfrak{w}}&#10;\def\fx{\mathfrak{x}}&#10;\def\fy{\mathfrak{y}}&#10;\def\fz{\mathfrak{z}}&#10;\def\fA{\mathfrak{A}}&#10;\def\fB{\mathfrak{B}}&#10;\def\fC{\mathfrak{C}}&#10;\def\fI{\mathfrak{I}}&#10;\def\fL{\mathfrak{L}}&#10;\def\fM{\mathfrak{M}}&#10;\def\fS{\mathfrak{S}}&#10;\def\fP{\mathfrak{P}}&#10;\def\fV{\mathfrak{V}}&#10;&#10;&#10;\pagestyle{empty}&#10;\begin{document}&#10; &#10;$\color{Blue} P = (P_L;P_R) \in \Gamma^{24-d;8-d} $&#10;&#10;&#10;&#10;\end{document}"/>
  <p:tag name="IGUANATEXSIZE" val="40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amssymb}&#10;\usepackage{amsfonts}&#10;\usepackage{amsbsy}&#10;\usepackage[usenames,dvipsnames]{xcolor}&#10;&#10;\def\cok{{\rm cok}}&#10;\def\cot{{\rm cot}}&#10;\def\det{{\rm det}}&#10;\def\dim{{\rm dim}}&#10;\def\exp{{\rm exp}}&#10;\def\Ext{{\rm Ext}}&#10;\def\GeV{{\rm GeV}}&#10;\def\Hom{{\rm Hom}}&#10;\def\Hop{{\rm Hop}}&#10;\def\I{{\rm i}}&#10;\def\vol{{\rm vol}}&#10;\def\half{\frac{1}{2}}&#10;\def\p{\partial}&#10;\def\prl{\parallel}&#10;&#10;&#10;\def\CA{{\cal A}}&#10;\def\CB{{\cal B}}&#10;\def\CC {{\cal C}}&#10;\def\CD {{\cal D}}&#10;\def\CE {{\cal E}}&#10;\def\CF {{\cal F}}&#10;\def\CG {{\cal G}}&#10;\def\CH {{\cal H}}&#10;\def\CI {{\cal I}}&#10;\def\CJ {{\cal J}}&#10;\def\CK {{\cal K}}&#10;\def\CL {{\cal L}}&#10;\def\CM {{\cal M}}&#10;\def\CN {{\cal N}}&#10;\def\CO {{\cal O}}&#10;\def\CP {{\cal P}}&#10;\def\CR {{\cal R}}&#10;\def\CV {{\cal V}}&#10;\def\CW {{\cal W}}&#10;\def\CX {{\cal X}}&#10;\def\CO {{\cal O}}&#10;\def\CZ {{\cal Z}}&#10;\def\CE {{\cal E}}&#10;\def\CG {{\cal G}}&#10;\def\CH {{\cal H}}&#10;\def\CI {{{\cal I}}}&#10;\def\CB {{\cal B}}&#10;\def\CQ {{\cal Q}}&#10;\def\CS {{\cal S}}&#10;\def\CT {{\cal T}}&#10;\def\CU {{\cal U}}&#10;\def\CX {{\cal X}}&#10;\def\CY {{\cal Y}}&#10;\def\CZ{{\cal Z}}&#10;&#10;&#10;\def\IA{\mathbb{A}}&#10;\def\IB{\mathbb{B}}&#10;\def\IC{\mathbb{C}}&#10;\def\ID{\mathbb{D}}&#10;\def\IE{\mathbb{E}}&#10;\def\IF{\mathbb{F}}&#10;\def\IG{\mathbb{G}}&#10;\def\IH{\mathbb{H}}&#10;\def\IJ{\mathbb{J}}&#10;\def\IK{\mathbb{K}}&#10;\def\IL{\mathbb{L}}&#10;\def\IM{\mathbb{M}}&#10;\def\IN{\mathbb{N}}&#10;\def\IO{\mathbb{O}}&#10;\def\IP{\mathbb{P}}&#10;\def\IQ{\mathbb{Q}}&#10;\def\IR{{\mathbb{R}}}&#10;\def\IS{{\mathbb{S}}}&#10;\def\IT{{\mathbb{T}}}&#10;\def\IV{{\mathbb{V}}}&#10;\def\IZ{{\mathbb{Z}}}&#10;&#10;&#10;&#10;\def\fa{\mathfrak{a}}&#10;\def\fb{\mathfrak{b}}&#10;\def\fc{\mathfrak{c}}&#10;\def\fd{\mathfrak{d}}&#10;\def\fe{\mathfrak{e}}&#10;\def\ff{\mathfrak{f}}&#10;\def\lieg{\mathfrak{g}}&#10;\def\fg{\mathfrak{g}}&#10;\def\lieh{\mathfrak{h}}&#10;\def\fh{\mathfrak{h}}&#10;%\def\fi{\mathfrak{i}}&#10;\def\fj{\mathfrak{j}}&#10;\def\fk{\mathfrak{k}}&#10;\def\fl{\mathfrak{l}}&#10;\def\fm{\mathfrak{m}}&#10;\def\fn{\mathfrak{n}}&#10;\def\fo{\mathfrak{o}}&#10;\def\fp{\mathfrak{p}}&#10;\def\fq{\mathfrak{q}}&#10;\def\fr{\mathfrak{r}}&#10;\def\fs{\mathfrak{s}}&#10;\def\ft{\mathfrak{t}}&#10;\def\liet{\mathfrak{t}}&#10;\def\fp{\mathfrak{p}}&#10;\def\fq{\mathfrak{q}}&#10;\def\fr{\mathfrak{r}}&#10;\def\fs{\mathfrak{s}}&#10;\def\ft{\mathfrak{t}}&#10;\def\fu{\mathfrak{u}}&#10;\def\fv{\mathfrak{v}}&#10;\def\fw{\mathfrak{w}}&#10;\def\fx{\mathfrak{x}}&#10;\def\fy{\mathfrak{y}}&#10;\def\fz{\mathfrak{z}}&#10;\def\fA{\mathfrak{A}}&#10;\def\fB{\mathfrak{B}}&#10;\def\fC{\mathfrak{C}}&#10;\def\fF{\mathfrak{F}}&#10;\def\fI{\mathfrak{I}}&#10;\def\fL{\mathfrak{L}}&#10;\def\fM{\mathfrak{M}}&#10;\def\fS{\mathfrak{S}}&#10;\def\fP{\mathfrak{P}}&#10;\def\fV{\mathfrak{V}}&#10;&#10;&#10;\pagestyle{empty}&#10;\begin{document}&#10; &#10;$\color{Red}    \textbf{324} &#10;=  \textbf{276} +  \textbf{24} + \textbf{24} $&#10;&#10;&#10;&#10;\end{document}"/>
  <p:tag name="IGUANATEXSIZE" val="30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amssymb}&#10;\usepackage{amsfonts}&#10;\usepackage{amsbsy}&#10;\usepackage[usenames,dvipsnames]{xcolor}&#10;&#10;\def\cok{{\rm cok}}&#10;\def\cot{{\rm cot}}&#10;\def\det{{\rm det}}&#10;\def\dim{{\rm dim}}&#10;\def\exp{{\rm exp}}&#10;\def\Ext{{\rm Ext}}&#10;\def\GeV{{\rm GeV}}&#10;\def\Hom{{\rm Hom}}&#10;\def\Hop{{\rm Hop}}&#10;\def\I{{\rm i}}&#10;\def\vol{{\rm vol}}&#10;\def\half{\frac{1}{2}}&#10;\def\p{\partial}&#10;\def\prl{\parallel}&#10;&#10;&#10;\def\CA{{\cal A}}&#10;\def\CB{{\cal B}}&#10;\def\CC {{\cal C}}&#10;\def\CD {{\cal D}}&#10;\def\CE {{\cal E}}&#10;\def\CF {{\cal F}}&#10;\def\CG {{\cal G}}&#10;\def\CH {{\cal H}}&#10;\def\CI {{\cal I}}&#10;\def\CJ {{\cal J}}&#10;\def\CK {{\cal K}}&#10;\def\CL {{\cal L}}&#10;\def\CM {{\cal M}}&#10;\def\CN {{\cal N}}&#10;\def\CO {{\cal O}}&#10;\def\CP {{\cal P}}&#10;\def\CR {{\cal R}}&#10;\def\CV {{\cal V}}&#10;\def\CW {{\cal W}}&#10;\def\CX {{\cal X}}&#10;\def\CO {{\cal O}}&#10;\def\CZ {{\cal Z}}&#10;\def\CE {{\cal E}}&#10;\def\CG {{\cal G}}&#10;\def\CH {{\cal H}}&#10;\def\CI {{{\cal I}}}&#10;\def\CB {{\cal B}}&#10;\def\CQ {{\cal Q}}&#10;\def\CS {{\cal S}}&#10;\def\CT {{\cal T}}&#10;\def\CU {{\cal U}}&#10;\def\CX {{\cal X}}&#10;\def\CY {{\cal Y}}&#10;\def\CZ{{\cal Z}}&#10;&#10;&#10;\def\IA{\mathbb{A}}&#10;\def\IB{\mathbb{B}}&#10;\def\IC{\mathbb{C}}&#10;\def\ID{\mathbb{D}}&#10;\def\IE{\mathbb{E}}&#10;\def\IF{\mathbb{F}}&#10;\def\IG{\mathbb{G}}&#10;\def\IH{\mathbb{H}}&#10;\def\IJ{\mathbb{J}}&#10;\def\IK{\mathbb{K}}&#10;\def\IL{\mathbb{L}}&#10;\def\IM{\mathbb{M}}&#10;\def\IN{\mathbb{N}}&#10;\def\IO{\mathbb{O}}&#10;\def\IP{\mathbb{P}}&#10;\def\IQ{\mathbb{Q}}&#10;\def\IR{{\mathbb{R}}}&#10;\def\IS{{\mathbb{S}}}&#10;\def\IT{{\mathbb{T}}}&#10;\def\IV{{\mathbb{V}}}&#10;\def\IZ{{\mathbb{Z}}}&#10;&#10;&#10;&#10;\def\fa{\mathfrak{a}}&#10;\def\fb{\mathfrak{b}}&#10;\def\fc{\mathfrak{c}}&#10;\def\fd{\mathfrak{d}}&#10;\def\fe{\mathfrak{e}}&#10;\def\ff{\mathfrak{f}}&#10;\def\lieg{\mathfrak{g}}&#10;\def\fg{\mathfrak{g}}&#10;\def\lieh{\mathfrak{h}}&#10;\def\fh{\mathfrak{h}}&#10;%\def\fi{\mathfrak{i}}&#10;\def\fj{\mathfrak{j}}&#10;\def\fk{\mathfrak{k}}&#10;\def\fl{\mathfrak{l}}&#10;\def\fm{\mathfrak{m}}&#10;\def\fn{\mathfrak{n}}&#10;\def\fo{\mathfrak{o}}&#10;\def\fp{\mathfrak{p}}&#10;\def\fq{\mathfrak{q}}&#10;\def\fr{\mathfrak{r}}&#10;\def\fs{\mathfrak{s}}&#10;\def\ft{\mathfrak{t}}&#10;\def\liet{\mathfrak{t}}&#10;\def\fp{\mathfrak{p}}&#10;\def\fq{\mathfrak{q}}&#10;\def\fr{\mathfrak{r}}&#10;\def\fs{\mathfrak{s}}&#10;\def\ft{\mathfrak{t}}&#10;\def\fu{\mathfrak{u}}&#10;\def\fv{\mathfrak{v}}&#10;\def\fw{\mathfrak{w}}&#10;\def\fx{\mathfrak{x}}&#10;\def\fy{\mathfrak{y}}&#10;\def\fz{\mathfrak{z}}&#10;\def\fA{\mathfrak{A}}&#10;\def\fB{\mathfrak{B}}&#10;\def\fC{\mathfrak{C}}&#10;\def\fF{\mathfrak{F}}&#10;\def\fI{\mathfrak{I}}&#10;\def\fL{\mathfrak{L}}&#10;\def\fM{\mathfrak{M}}&#10;\def\fS{\mathfrak{S}}&#10;\def\fP{\mathfrak{P}}&#10;\def\fV{\mathfrak{V}}&#10;&#10;&#10;\pagestyle{empty}&#10;\begin{document}&#10; &#10;$\color{Blue} {\rm Tr}_{\CF_q(V)} g q^{L_0-1} $&#10;&#10;&#10;&#10;\end{document}"/>
  <p:tag name="IGUANATEXSIZE" val="40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amssymb}&#10;\usepackage{amsfonts}&#10;\usepackage{amsbsy}&#10;\usepackage[usenames,dvipsnames]{xcolor}&#10;&#10;\def\cok{{\rm cok}}&#10;\def\cot{{\rm cot}}&#10;\def\det{{\rm det}}&#10;\def\dim{{\rm dim}}&#10;\def\exp{{\rm exp}}&#10;\def\Ext{{\rm Ext}}&#10;\def\GeV{{\rm GeV}}&#10;\def\Hom{{\rm Hom}}&#10;\def\Hop{{\rm Hop}}&#10;\def\I{{\rm i}}&#10;\def\vol{{\rm vol}}&#10;\def\half{\frac{1}{2}}&#10;\def\p{\partial}&#10;\def\prl{\parallel}&#10;&#10;&#10;\def\CA{{\cal A}}&#10;\def\CB{{\cal B}}&#10;\def\CC {{\cal C}}&#10;\def\CD {{\cal D}}&#10;\def\CE {{\cal E}}&#10;\def\CF {{\cal F}}&#10;\def\CG {{\cal G}}&#10;\def\CH {{\cal H}}&#10;\def\CI {{\cal I}}&#10;\def\CJ {{\cal J}}&#10;\def\CK {{\cal K}}&#10;\def\CL {{\cal L}}&#10;\def\CM {{\cal M}}&#10;\def\CN {{\cal N}}&#10;\def\CO {{\cal O}}&#10;\def\CP {{\cal P}}&#10;\def\CR {{\cal R}}&#10;\def\CV {{\cal V}}&#10;\def\CW {{\cal W}}&#10;\def\CX {{\cal X}}&#10;\def\CO {{\cal O}}&#10;\def\CZ {{\cal Z}}&#10;\def\CE {{\cal E}}&#10;\def\CG {{\cal G}}&#10;\def\CH {{\cal H}}&#10;\def\CI {{{\cal I}}}&#10;\def\CB {{\cal B}}&#10;\def\CQ {{\cal Q}}&#10;\def\CS {{\cal S}}&#10;\def\CT {{\cal T}}&#10;\def\CU {{\cal U}}&#10;\def\CX {{\cal X}}&#10;\def\CY {{\cal Y}}&#10;\def\CZ{{\cal Z}}&#10;&#10;&#10;\def\IA{\mathbb{A}}&#10;\def\IB{\mathbb{B}}&#10;\def\IC{\mathbb{C}}&#10;\def\ID{\mathbb{D}}&#10;\def\IE{\mathbb{E}}&#10;\def\IF{\mathbb{F}}&#10;\def\IG{\mathbb{G}}&#10;\def\IH{\mathbb{H}}&#10;\def\IJ{\mathbb{J}}&#10;\def\IK{\mathbb{K}}&#10;\def\IL{\mathbb{L}}&#10;\def\IM{\mathbb{M}}&#10;\def\IN{\mathbb{N}}&#10;\def\IO{\mathbb{O}}&#10;\def\IP{\mathbb{P}}&#10;\def\IQ{\mathbb{Q}}&#10;\def\IR{{\mathbb{R}}}&#10;\def\IS{{\mathbb{S}}}&#10;\def\IT{{\mathbb{T}}}&#10;\def\IV{{\mathbb{V}}}&#10;\def\IZ{{\mathbb{Z}}}&#10;&#10;&#10;&#10;\def\fa{\mathfrak{a}}&#10;\def\fb{\mathfrak{b}}&#10;\def\fc{\mathfrak{c}}&#10;\def\fd{\mathfrak{d}}&#10;\def\fe{\mathfrak{e}}&#10;\def\ff{\mathfrak{f}}&#10;\def\lieg{\mathfrak{g}}&#10;\def\fg{\mathfrak{g}}&#10;\def\lieh{\mathfrak{h}}&#10;\def\fh{\mathfrak{h}}&#10;%\def\fi{\mathfrak{i}}&#10;\def\fj{\mathfrak{j}}&#10;\def\fk{\mathfrak{k}}&#10;\def\fl{\mathfrak{l}}&#10;\def\fm{\mathfrak{m}}&#10;\def\fn{\mathfrak{n}}&#10;\def\fo{\mathfrak{o}}&#10;\def\fp{\mathfrak{p}}&#10;\def\fq{\mathfrak{q}}&#10;\def\fr{\mathfrak{r}}&#10;\def\fs{\mathfrak{s}}&#10;\def\ft{\mathfrak{t}}&#10;\def\liet{\mathfrak{t}}&#10;\def\fp{\mathfrak{p}}&#10;\def\fq{\mathfrak{q}}&#10;\def\fr{\mathfrak{r}}&#10;\def\fs{\mathfrak{s}}&#10;\def\ft{\mathfrak{t}}&#10;\def\fu{\mathfrak{u}}&#10;\def\fv{\mathfrak{v}}&#10;\def\fw{\mathfrak{w}}&#10;\def\fx{\mathfrak{x}}&#10;\def\fy{\mathfrak{y}}&#10;\def\fz{\mathfrak{z}}&#10;\def\fA{\mathfrak{A}}&#10;\def\fB{\mathfrak{B}}&#10;\def\fC{\mathfrak{C}}&#10;\def\fF{\mathfrak{F}}&#10;\def\fI{\mathfrak{I}}&#10;\def\fL{\mathfrak{L}}&#10;\def\fM{\mathfrak{M}}&#10;\def\fS{\mathfrak{S}}&#10;\def\fP{\mathfrak{P}}&#10;\def\fV{\mathfrak{V}}&#10;&#10;&#10;\pagestyle{empty}&#10;\begin{document}&#10; &#10;$\color{Blue} V_{23} \rightarrow V_{24} - \textbf{1} $&#10;&#10;&#10;&#10;\end{document}"/>
  <p:tag name="IGUANATEXSIZE" val="35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amssymb}&#10;\usepackage{amsfonts}&#10;\usepackage{amsbsy}&#10;\usepackage[usenames,dvipsnames]{xcolor}&#10;&#10;\def\cok{{\rm cok}}&#10;\def\cot{{\rm cot}}&#10;\def\det{{\rm det}}&#10;\def\dim{{\rm dim}}&#10;\def\exp{{\rm exp}}&#10;\def\Ext{{\rm Ext}}&#10;\def\GeV{{\rm GeV}}&#10;\def\Hom{{\rm Hom}}&#10;\def\Hop{{\rm Hop}}&#10;\def\I{{\rm i}}&#10;\def\vol{{\rm vol}}&#10;\def\half{\frac{1}{2}}&#10;\def\p{\partial}&#10;\def\prl{\parallel}&#10;&#10;&#10;\def\CA{{\cal A}}&#10;\def\CB{{\cal B}}&#10;\def\CC {{\cal C}}&#10;\def\CD {{\cal D}}&#10;\def\CE {{\cal E}}&#10;\def\CF {{\cal F}}&#10;\def\CG {{\cal G}}&#10;\def\CH {{\cal H}}&#10;\def\CI {{\cal I}}&#10;\def\CJ {{\cal J}}&#10;\def\CK {{\cal K}}&#10;\def\CL {{\cal L}}&#10;\def\CM {{\cal M}}&#10;\def\CN {{\cal N}}&#10;\def\CO {{\cal O}}&#10;\def\CP {{\cal P}}&#10;\def\CR {{\cal R}}&#10;\def\CV {{\cal V}}&#10;\def\CW {{\cal W}}&#10;\def\CX {{\cal X}}&#10;\def\CO {{\cal O}}&#10;\def\CZ {{\cal Z}}&#10;\def\CE {{\cal E}}&#10;\def\CG {{\cal G}}&#10;\def\CH {{\cal H}}&#10;\def\CI {{{\cal I}}}&#10;\def\CB {{\cal B}}&#10;\def\CQ {{\cal Q}}&#10;\def\CS {{\cal S}}&#10;\def\CT {{\cal T}}&#10;\def\CU {{\cal U}}&#10;\def\CX {{\cal X}}&#10;\def\CY {{\cal Y}}&#10;\def\CZ{{\cal Z}}&#10;&#10;&#10;\def\IA{\mathbb{A}}&#10;\def\IB{\mathbb{B}}&#10;\def\IC{\mathbb{C}}&#10;\def\ID{\mathbb{D}}&#10;\def\IE{\mathbb{E}}&#10;\def\IF{\mathbb{F}}&#10;\def\IG{\mathbb{G}}&#10;\def\IH{\mathbb{H}}&#10;\def\IJ{\mathbb{J}}&#10;\def\IK{\mathbb{K}}&#10;\def\IL{\mathbb{L}}&#10;\def\IM{\mathbb{M}}&#10;\def\IN{\mathbb{N}}&#10;\def\IO{\mathbb{O}}&#10;\def\IP{\mathbb{P}}&#10;\def\IQ{\mathbb{Q}}&#10;\def\IR{{\mathbb{R}}}&#10;\def\IS{{\mathbb{S}}}&#10;\def\IT{{\mathbb{T}}}&#10;\def\IV{{\mathbb{V}}}&#10;\def\IZ{{\mathbb{Z}}}&#10;&#10;&#10;&#10;\def\fa{\mathfrak{a}}&#10;\def\fb{\mathfrak{b}}&#10;\def\fc{\mathfrak{c}}&#10;\def\fd{\mathfrak{d}}&#10;\def\fe{\mathfrak{e}}&#10;\def\ff{\mathfrak{f}}&#10;\def\lieg{\mathfrak{g}}&#10;\def\fg{\mathfrak{g}}&#10;\def\lieh{\mathfrak{h}}&#10;\def\fh{\mathfrak{h}}&#10;%\def\fi{\mathfrak{i}}&#10;\def\fj{\mathfrak{j}}&#10;\def\fk{\mathfrak{k}}&#10;\def\fl{\mathfrak{l}}&#10;\def\fm{\mathfrak{m}}&#10;\def\fn{\mathfrak{n}}&#10;\def\fo{\mathfrak{o}}&#10;\def\fp{\mathfrak{p}}&#10;\def\fq{\mathfrak{q}}&#10;\def\fr{\mathfrak{r}}&#10;\def\fs{\mathfrak{s}}&#10;\def\ft{\mathfrak{t}}&#10;\def\liet{\mathfrak{t}}&#10;\def\fp{\mathfrak{p}}&#10;\def\fq{\mathfrak{q}}&#10;\def\fr{\mathfrak{r}}&#10;\def\fs{\mathfrak{s}}&#10;\def\ft{\mathfrak{t}}&#10;\def\fu{\mathfrak{u}}&#10;\def\fv{\mathfrak{v}}&#10;\def\fw{\mathfrak{w}}&#10;\def\fx{\mathfrak{x}}&#10;\def\fy{\mathfrak{y}}&#10;\def\fz{\mathfrak{z}}&#10;\def\fA{\mathfrak{A}}&#10;\def\fB{\mathfrak{B}}&#10;\def\fC{\mathfrak{C}}&#10;\def\fF{\mathfrak{F}}&#10;\def\fI{\mathfrak{I}}&#10;\def\fL{\mathfrak{L}}&#10;\def\fM{\mathfrak{M}}&#10;\def\fS{\mathfrak{S}}&#10;\def\fP{\mathfrak{P}}&#10;\def\fV{\mathfrak{V}}&#10;&#10;&#10;\pagestyle{empty}&#10;\begin{document}&#10; &#10;$\color{Blue} \CF_q( V_{23}\otimes \textbf{T} \oplus &#10;\textbf{1}\otimes \textbf{S}) \rightarrow &#10;\CF_q(V_{24}) \otimes \frac{ \CF_q(\textbf{1}\otimes&#10;\textbf{S} )}&#10;{\CF_q(\textbf{1}\otimes \textbf{T} )}$&#10;&#10;&#10;&#10;\end{document}"/>
  <p:tag name="IGUANATEXSIZE" val="30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amssymb}&#10;\usepackage{amsfonts}&#10;\usepackage{amsbsy}&#10;\usepackage[usenames,dvipsnames]{xcolor}&#10;&#10;\def\cok{{\rm cok}}&#10;\def\cot{{\rm cot}}&#10;\def\det{{\rm det}}&#10;\def\dim{{\rm dim}}&#10;\def\exp{{\rm exp}}&#10;\def\Ext{{\rm Ext}}&#10;\def\GeV{{\rm GeV}}&#10;\def\Hom{{\rm Hom}}&#10;\def\Hop{{\rm Hop}}&#10;\def\I{{\rm i}}&#10;\def\vol{{\rm vol}}&#10;\def\half{\frac{1}{2}}&#10;\def\p{\partial}&#10;\def\prl{\parallel}&#10;&#10;&#10;\def\CA{{\cal A}}&#10;\def\CB{{\cal B}}&#10;\def\CC {{\cal C}}&#10;\def\CD {{\cal D}}&#10;\def\CE {{\cal E}}&#10;\def\CF {{\cal F}}&#10;\def\CG {{\cal G}}&#10;\def\CH {{\cal H}}&#10;\def\CI {{\cal I}}&#10;\def\CJ {{\cal J}}&#10;\def\CK {{\cal K}}&#10;\def\CL {{\cal L}}&#10;\def\CM {{\cal M}}&#10;\def\CN {{\cal N}}&#10;\def\CO {{\cal O}}&#10;\def\CP {{\cal P}}&#10;\def\CR {{\cal R}}&#10;\def\CV {{\cal V}}&#10;\def\CW {{\cal W}}&#10;\def\CX {{\cal X}}&#10;\def\CO {{\cal O}}&#10;\def\CZ {{\cal Z}}&#10;\def\CE {{\cal E}}&#10;\def\CG {{\cal G}}&#10;\def\CH {{\cal H}}&#10;\def\CI {{{\cal I}}}&#10;\def\CB {{\cal B}}&#10;\def\CQ {{\cal Q}}&#10;\def\CS {{\cal S}}&#10;\def\CT {{\cal T}}&#10;\def\CU {{\cal U}}&#10;\def\CX {{\cal X}}&#10;\def\CY {{\cal Y}}&#10;\def\CZ{{\cal Z}}&#10;&#10;&#10;\def\IA{\mathbb{A}}&#10;\def\IB{\mathbb{B}}&#10;\def\IC{\mathbb{C}}&#10;\def\ID{\mathbb{D}}&#10;\def\IE{\mathbb{E}}&#10;\def\IF{\mathbb{F}}&#10;\def\IG{\mathbb{G}}&#10;\def\IH{\mathbb{H}}&#10;\def\IJ{\mathbb{J}}&#10;\def\IK{\mathbb{K}}&#10;\def\IL{\mathbb{L}}&#10;\def\IM{\mathbb{M}}&#10;\def\IN{\mathbb{N}}&#10;\def\IO{\mathbb{O}}&#10;\def\IP{\mathbb{P}}&#10;\def\IQ{\mathbb{Q}}&#10;\def\IR{{\mathbb{R}}}&#10;\def\IS{{\mathbb{S}}}&#10;\def\IT{{\mathbb{T}}}&#10;\def\IV{{\mathbb{V}}}&#10;\def\IZ{{\mathbb{Z}}}&#10;&#10;&#10;&#10;\def\fa{\mathfrak{a}}&#10;\def\fb{\mathfrak{b}}&#10;\def\fc{\mathfrak{c}}&#10;\def\fd{\mathfrak{d}}&#10;\def\fe{\mathfrak{e}}&#10;\def\ff{\mathfrak{f}}&#10;\def\lieg{\mathfrak{g}}&#10;\def\fg{\mathfrak{g}}&#10;\def\lieh{\mathfrak{h}}&#10;\def\fh{\mathfrak{h}}&#10;%\def\fi{\mathfrak{i}}&#10;\def\fj{\mathfrak{j}}&#10;\def\fk{\mathfrak{k}}&#10;\def\fl{\mathfrak{l}}&#10;\def\fm{\mathfrak{m}}&#10;\def\fn{\mathfrak{n}}&#10;\def\fo{\mathfrak{o}}&#10;\def\fp{\mathfrak{p}}&#10;\def\fq{\mathfrak{q}}&#10;\def\fr{\mathfrak{r}}&#10;\def\fs{\mathfrak{s}}&#10;\def\ft{\mathfrak{t}}&#10;\def\liet{\mathfrak{t}}&#10;\def\fp{\mathfrak{p}}&#10;\def\fq{\mathfrak{q}}&#10;\def\fr{\mathfrak{r}}&#10;\def\fs{\mathfrak{s}}&#10;\def\ft{\mathfrak{t}}&#10;\def\fu{\mathfrak{u}}&#10;\def\fv{\mathfrak{v}}&#10;\def\fw{\mathfrak{w}}&#10;\def\fx{\mathfrak{x}}&#10;\def\fy{\mathfrak{y}}&#10;\def\fz{\mathfrak{z}}&#10;\def\fA{\mathfrak{A}}&#10;\def\fB{\mathfrak{B}}&#10;\def\fC{\mathfrak{C}}&#10;\def\fF{\mathfrak{F}}&#10;\def\fI{\mathfrak{I}}&#10;\def\fL{\mathfrak{L}}&#10;\def\fM{\mathfrak{M}}&#10;\def\fS{\mathfrak{S}}&#10;\def\fP{\mathfrak{P}}&#10;\def\fV{\mathfrak{V}}&#10;&#10;&#10;\pagestyle{empty}&#10;\begin{document}&#10; &#10;$\color{Blue}  \rightarrow &#10;\CF_q(V_{23}) \otimes \frac{ \CF_q(\textbf{1}\otimes&#10;V_4 )}&#10;{\CF_q(\textbf{1}\otimes \textbf{1} )^3}$&#10;&#10;&#10;&#10;\end{document}"/>
  <p:tag name="IGUANATEXSIZE" val="30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amssymb}&#10;\usepackage{amsfonts}&#10;\usepackage{amsbsy}&#10;\usepackage[usenames,dvipsnames]{xcolor}&#10;&#10;\def\cok{{\rm cok}}&#10;\def\cot{{\rm cot}}&#10;\def\det{{\rm det}}&#10;\def\dim{{\rm dim}}&#10;\def\exp{{\rm exp}}&#10;\def\Ext{{\rm Ext}}&#10;\def\GeV{{\rm GeV}}&#10;\def\Hom{{\rm Hom}}&#10;\def\Hop{{\rm Hop}}&#10;\def\I{{\rm i}}&#10;\def\vol{{\rm vol}}&#10;\def\half{\frac{1}{2}}&#10;\def\p{\partial}&#10;\def\prl{\parallel}&#10;&#10;&#10;\def\CA{{\cal A}}&#10;\def\CB{{\cal B}}&#10;\def\CC {{\cal C}}&#10;\def\CD {{\cal D}}&#10;\def\CE {{\cal E}}&#10;\def\CF {{\cal F}}&#10;\def\CG {{\cal G}}&#10;\def\CH {{\cal H}}&#10;\def\CI {{\cal I}}&#10;\def\CJ {{\cal J}}&#10;\def\CK {{\cal K}}&#10;\def\CL {{\cal L}}&#10;\def\CM {{\cal M}}&#10;\def\CN {{\cal N}}&#10;\def\CO {{\cal O}}&#10;\def\CP {{\cal P}}&#10;\def\CR {{\cal R}}&#10;\def\CV {{\cal V}}&#10;\def\CW {{\cal W}}&#10;\def\CX {{\cal X}}&#10;\def\CO {{\cal O}}&#10;\def\CZ {{\cal Z}}&#10;\def\CE {{\cal E}}&#10;\def\CG {{\cal G}}&#10;\def\CH {{\cal H}}&#10;\def\CI {{{\cal I}}}&#10;\def\CB {{\cal B}}&#10;\def\CQ {{\cal Q}}&#10;\def\CS {{\cal S}}&#10;\def\CT {{\cal T}}&#10;\def\CU {{\cal U}}&#10;\def\CX {{\cal X}}&#10;\def\CY {{\cal Y}}&#10;\def\CZ{{\cal Z}}&#10;&#10;&#10;\def\IA{\mathbb{A}}&#10;\def\IB{\mathbb{B}}&#10;\def\IC{\mathbb{C}}&#10;\def\ID{\mathbb{D}}&#10;\def\IE{\mathbb{E}}&#10;\def\IF{\mathbb{F}}&#10;\def\IG{\mathbb{G}}&#10;\def\IH{\mathbb{H}}&#10;\def\IJ{\mathbb{J}}&#10;\def\IK{\mathbb{K}}&#10;\def\IL{\mathbb{L}}&#10;\def\IM{\mathbb{M}}&#10;\def\IN{\mathbb{N}}&#10;\def\IO{\mathbb{O}}&#10;\def\IP{\mathbb{P}}&#10;\def\IQ{\mathbb{Q}}&#10;\def\IR{{\mathbb{R}}}&#10;\def\IS{{\mathbb{S}}}&#10;\def\IT{{\mathbb{T}}}&#10;\def\IV{{\mathbb{V}}}&#10;\def\IZ{{\mathbb{Z}}}&#10;&#10;&#10;&#10;\def\fa{\mathfrak{a}}&#10;\def\fb{\mathfrak{b}}&#10;\def\fc{\mathfrak{c}}&#10;\def\fd{\mathfrak{d}}&#10;\def\fe{\mathfrak{e}}&#10;\def\ff{\mathfrak{f}}&#10;\def\lieg{\mathfrak{g}}&#10;\def\fg{\mathfrak{g}}&#10;\def\lieh{\mathfrak{h}}&#10;\def\fh{\mathfrak{h}}&#10;%\def\fi{\mathfrak{i}}&#10;\def\fj{\mathfrak{j}}&#10;\def\fk{\mathfrak{k}}&#10;\def\fl{\mathfrak{l}}&#10;\def\fm{\mathfrak{m}}&#10;\def\fn{\mathfrak{n}}&#10;\def\fo{\mathfrak{o}}&#10;\def\fp{\mathfrak{p}}&#10;\def\fq{\mathfrak{q}}&#10;\def\fr{\mathfrak{r}}&#10;\def\fs{\mathfrak{s}}&#10;\def\ft{\mathfrak{t}}&#10;\def\liet{\mathfrak{t}}&#10;\def\fp{\mathfrak{p}}&#10;\def\fq{\mathfrak{q}}&#10;\def\fr{\mathfrak{r}}&#10;\def\fs{\mathfrak{s}}&#10;\def\ft{\mathfrak{t}}&#10;\def\fu{\mathfrak{u}}&#10;\def\fv{\mathfrak{v}}&#10;\def\fw{\mathfrak{w}}&#10;\def\fx{\mathfrak{x}}&#10;\def\fy{\mathfrak{y}}&#10;\def\fz{\mathfrak{z}}&#10;\def\fA{\mathfrak{A}}&#10;\def\fB{\mathfrak{B}}&#10;\def\fC{\mathfrak{C}}&#10;\def\fF{\mathfrak{F}}&#10;\def\fI{\mathfrak{I}}&#10;\def\fL{\mathfrak{L}}&#10;\def\fM{\mathfrak{M}}&#10;\def\fS{\mathfrak{S}}&#10;\def\fP{\mathfrak{P}}&#10;\def\fV{\mathfrak{V}}&#10;&#10;&#10;\pagestyle{empty}&#10;\begin{document}&#10; &#10;$\color{Red} \text{R}^2_{0,0} = V_{252} - V_{23} + 2 V_1 $&#10;&#10;&#10;&#10;\end{document}"/>
  <p:tag name="IGUANATEXSIZE" val="30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amssymb}&#10;\usepackage{amsfonts}&#10;\usepackage{amsbsy}&#10;\usepackage[usenames,dvipsnames]{xcolor}&#10;&#10;\def\cok{{\rm cok}}&#10;\def\cot{{\rm cot}}&#10;\def\det{{\rm det}}&#10;\def\dim{{\rm dim}}&#10;\def\exp{{\rm exp}}&#10;\def\Ext{{\rm Ext}}&#10;\def\GeV{{\rm GeV}}&#10;\def\Hom{{\rm Hom}}&#10;\def\Hop{{\rm Hop}}&#10;\def\I{{\rm i}}&#10;\def\vol{{\rm vol}}&#10;\def\half{\frac{1}{2}}&#10;\def\p{\partial}&#10;\def\prl{\parallel}&#10;&#10;&#10;\def\CA{{\cal A}}&#10;\def\CB{{\cal B}}&#10;\def\CC {{\cal C}}&#10;\def\CD {{\cal D}}&#10;\def\CE {{\cal E}}&#10;\def\CF {{\cal F}}&#10;\def\CG {{\cal G}}&#10;\def\CH {{\cal H}}&#10;\def\CI {{\cal I}}&#10;\def\CJ {{\cal J}}&#10;\def\CK {{\cal K}}&#10;\def\CL {{\cal L}}&#10;\def\CM {{\cal M}}&#10;\def\CN {{\cal N}}&#10;\def\CO {{\cal O}}&#10;\def\CP {{\cal P}}&#10;\def\CR {{\cal R}}&#10;\def\CV {{\cal V}}&#10;\def\CW {{\cal W}}&#10;\def\CX {{\cal X}}&#10;\def\CO {{\cal O}}&#10;\def\CZ {{\cal Z}}&#10;\def\CE {{\cal E}}&#10;\def\CG {{\cal G}}&#10;\def\CH {{\cal H}}&#10;\def\CI {{{\cal I}}}&#10;\def\CB {{\cal B}}&#10;\def\CQ {{\cal Q}}&#10;\def\CS {{\cal S}}&#10;\def\CT {{\cal T}}&#10;\def\CU {{\cal U}}&#10;\def\CX {{\cal X}}&#10;\def\CY {{\cal Y}}&#10;\def\CZ{{\cal Z}}&#10;&#10;&#10;\def\IA{\mathbb{A}}&#10;\def\IB{\mathbb{B}}&#10;\def\IC{\mathbb{C}}&#10;\def\ID{\mathbb{D}}&#10;\def\IE{\mathbb{E}}&#10;\def\IF{\mathbb{F}}&#10;\def\IG{\mathbb{G}}&#10;\def\IH{\mathbb{H}}&#10;\def\IJ{\mathbb{J}}&#10;\def\IK{\mathbb{K}}&#10;\def\IL{\mathbb{L}}&#10;\def\IM{\mathbb{M}}&#10;\def\IN{\mathbb{N}}&#10;\def\IO{\mathbb{O}}&#10;\def\IP{\mathbb{P}}&#10;\def\IQ{\mathbb{Q}}&#10;\def\IR{{\mathbb{R}}}&#10;\def\IS{{\mathbb{S}}}&#10;\def\IT{{\mathbb{T}}}&#10;\def\IV{{\mathbb{V}}}&#10;\def\IZ{{\mathbb{Z}}}&#10;&#10;&#10;&#10;\def\fa{\mathfrak{a}}&#10;\def\fb{\mathfrak{b}}&#10;\def\fc{\mathfrak{c}}&#10;\def\fd{\mathfrak{d}}&#10;\def\fe{\mathfrak{e}}&#10;\def\ff{\mathfrak{f}}&#10;\def\lieg{\mathfrak{g}}&#10;\def\fg{\mathfrak{g}}&#10;\def\lieh{\mathfrak{h}}&#10;\def\fh{\mathfrak{h}}&#10;%\def\fi{\mathfrak{i}}&#10;\def\fj{\mathfrak{j}}&#10;\def\fk{\mathfrak{k}}&#10;\def\fl{\mathfrak{l}}&#10;\def\fm{\mathfrak{m}}&#10;\def\fn{\mathfrak{n}}&#10;\def\fo{\mathfrak{o}}&#10;\def\fp{\mathfrak{p}}&#10;\def\fq{\mathfrak{q}}&#10;\def\fr{\mathfrak{r}}&#10;\def\fs{\mathfrak{s}}&#10;\def\ft{\mathfrak{t}}&#10;\def\liet{\mathfrak{t}}&#10;\def\fp{\mathfrak{p}}&#10;\def\fq{\mathfrak{q}}&#10;\def\fr{\mathfrak{r}}&#10;\def\fs{\mathfrak{s}}&#10;\def\ft{\mathfrak{t}}&#10;\def\fu{\mathfrak{u}}&#10;\def\fv{\mathfrak{v}}&#10;\def\fw{\mathfrak{w}}&#10;\def\fx{\mathfrak{x}}&#10;\def\fy{\mathfrak{y}}&#10;\def\fz{\mathfrak{z}}&#10;\def\fA{\mathfrak{A}}&#10;\def\fB{\mathfrak{B}}&#10;\def\fC{\mathfrak{C}}&#10;\def\fF{\mathfrak{F}}&#10;\def\fI{\mathfrak{I}}&#10;\def\fL{\mathfrak{L}}&#10;\def\fM{\mathfrak{M}}&#10;\def\fS{\mathfrak{S}}&#10;\def\fP{\mathfrak{P}}&#10;\def\fV{\mathfrak{V}}&#10;&#10;&#10;\pagestyle{empty}&#10;\begin{document}&#10; &#10;$\color{Red} \dim\text{R}^2_{0,0} = 231 $&#10;&#10;&#10;&#10;\end{document}"/>
  <p:tag name="IGUANATEXSIZE" val="30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amssymb}&#10;\usepackage{amsfonts}&#10;\usepackage{amsbsy}&#10;\usepackage[usenames,dvipsnames]{xcolor}&#10;&#10;\def\cok{{\rm cok}}&#10;\def\cot{{\rm cot}}&#10;\def\det{{\rm det}}&#10;\def\dim{{\rm dim}}&#10;\def\exp{{\rm exp}}&#10;\def\Ext{{\rm Ext}}&#10;\def\GeV{{\rm GeV}}&#10;\def\Hom{{\rm Hom}}&#10;\def\Hop{{\rm Hop}}&#10;\def\I{{\rm i}}&#10;\def\vol{{\rm vol}}&#10;\def\half{\frac{1}{2}}&#10;\def\p{\partial}&#10;\def\prl{\parallel}&#10;&#10;&#10;\def\CA{{\cal A}}&#10;\def\CB{{\cal B}}&#10;\def\CC {{\cal C}}&#10;\def\CD {{\cal D}}&#10;\def\CE {{\cal E}}&#10;\def\CF {{\cal F}}&#10;\def\CG {{\cal G}}&#10;\def\CH {{\cal H}}&#10;\def\CI {{\cal I}}&#10;\def\CJ {{\cal J}}&#10;\def\CK {{\cal K}}&#10;\def\CL {{\cal L}}&#10;\def\CM {{\cal M}}&#10;\def\CN {{\cal N}}&#10;\def\CO {{\cal O}}&#10;\def\CP {{\cal P}}&#10;\def\CR {{\cal R}}&#10;\def\CV {{\cal V}}&#10;\def\CW {{\cal W}}&#10;\def\CX {{\cal X}}&#10;\def\CO {{\cal O}}&#10;\def\CZ {{\cal Z}}&#10;\def\CE {{\cal E}}&#10;\def\CG {{\cal G}}&#10;\def\CH {{\cal H}}&#10;\def\CI {{{\cal I}}}&#10;\def\CB {{\cal B}}&#10;\def\CQ {{\cal Q}}&#10;\def\CS {{\cal S}}&#10;\def\CT {{\cal T}}&#10;\def\CU {{\cal U}}&#10;\def\CX {{\cal X}}&#10;\def\CY {{\cal Y}}&#10;\def\CZ{{\cal Z}}&#10;&#10;&#10;\def\IA{\mathbb{A}}&#10;\def\IB{\mathbb{B}}&#10;\def\IC{\mathbb{C}}&#10;\def\ID{\mathbb{D}}&#10;\def\IE{\mathbb{E}}&#10;\def\IF{\mathbb{F}}&#10;\def\IG{\mathbb{G}}&#10;\def\IH{\mathbb{H}}&#10;\def\IJ{\mathbb{J}}&#10;\def\IK{\mathbb{K}}&#10;\def\IL{\mathbb{L}}&#10;\def\IM{\mathbb{M}}&#10;\def\IN{\mathbb{N}}&#10;\def\IO{\mathbb{O}}&#10;\def\IP{\mathbb{P}}&#10;\def\IQ{\mathbb{Q}}&#10;\def\IR{{\mathbb{R}}}&#10;\def\IS{{\mathbb{S}}}&#10;\def\IT{{\mathbb{T}}}&#10;\def\IV{{\mathbb{V}}}&#10;\def\IZ{{\mathbb{Z}}}&#10;&#10;&#10;&#10;\def\fa{\mathfrak{a}}&#10;\def\fb{\mathfrak{b}}&#10;\def\fc{\mathfrak{c}}&#10;\def\fd{\mathfrak{d}}&#10;\def\fe{\mathfrak{e}}&#10;\def\ff{\mathfrak{f}}&#10;\def\lieg{\mathfrak{g}}&#10;\def\fg{\mathfrak{g}}&#10;\def\lieh{\mathfrak{h}}&#10;\def\fh{\mathfrak{h}}&#10;%\def\fi{\mathfrak{i}}&#10;\def\fj{\mathfrak{j}}&#10;\def\fk{\mathfrak{k}}&#10;\def\fl{\mathfrak{l}}&#10;\def\fm{\mathfrak{m}}&#10;\def\fn{\mathfrak{n}}&#10;\def\fo{\mathfrak{o}}&#10;\def\fp{\mathfrak{p}}&#10;\def\fq{\mathfrak{q}}&#10;\def\fr{\mathfrak{r}}&#10;\def\fs{\mathfrak{s}}&#10;\def\ft{\mathfrak{t}}&#10;\def\liet{\mathfrak{t}}&#10;\def\fp{\mathfrak{p}}&#10;\def\fq{\mathfrak{q}}&#10;\def\fr{\mathfrak{r}}&#10;\def\fs{\mathfrak{s}}&#10;\def\ft{\mathfrak{t}}&#10;\def\fu{\mathfrak{u}}&#10;\def\fv{\mathfrak{v}}&#10;\def\fw{\mathfrak{w}}&#10;\def\fx{\mathfrak{x}}&#10;\def\fy{\mathfrak{y}}&#10;\def\fz{\mathfrak{z}}&#10;\def\fA{\mathfrak{A}}&#10;\def\fB{\mathfrak{B}}&#10;\def\fC{\mathfrak{C}}&#10;\def\fF{\mathfrak{F}}&#10;\def\fI{\mathfrak{I}}&#10;\def\fL{\mathfrak{L}}&#10;\def\fM{\mathfrak{M}}&#10;\def\fS{\mathfrak{S}}&#10;\def\fP{\mathfrak{P}}&#10;\def\fV{\mathfrak{V}}&#10;&#10;&#10;\pagestyle{empty}&#10;\begin{document}&#10; &#10;$\color{Sepia} {\rm Co}_0 \times O(1) \rightarrow M_{24} \times O(4) $&#10;&#10;&#10;&#10;\end{document}"/>
  <p:tag name="IGUANATEXSIZE" val="35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amssymb}&#10;\usepackage{amsfonts}&#10;\usepackage{amsbsy}&#10;\usepackage[usenames,dvipsnames]{xcolor}&#10;&#10;\def\cok{{\rm cok}}&#10;\def\cot{{\rm cot}}&#10;\def\det{{\rm det}}&#10;\def\dim{{\rm dim}}&#10;\def\exp{{\rm exp}}&#10;\def\Ext{{\rm Ext}}&#10;\def\GeV{{\rm GeV}}&#10;\def\Hom{{\rm Hom}}&#10;\def\Hop{{\rm Hop}}&#10;\def\I{{\rm i}}&#10;\def\vol{{\rm vol}}&#10;\def\half{\frac{1}{2}}&#10;\def\p{\partial}&#10;\def\prl{\parallel}&#10;&#10;&#10;\def\CA{{\cal A}}&#10;\def\CB{{\cal B}}&#10;\def\CC {{\cal C}}&#10;\def\CD {{\cal D}}&#10;\def\CE {{\cal E}}&#10;\def\CF {{\cal F}}&#10;\def\CG {{\cal G}}&#10;\def\CH {{\cal H}}&#10;\def\CI {{\cal I}}&#10;\def\CJ {{\cal J}}&#10;\def\CK {{\cal K}}&#10;\def\CL {{\cal L}}&#10;\def\CM {{\cal M}}&#10;\def\CN {{\cal N}}&#10;\def\CO {{\cal O}}&#10;\def\CP {{\cal P}}&#10;\def\CR {{\cal R}}&#10;\def\CV {{\cal V}}&#10;\def\CW {{\cal W}}&#10;\def\CX {{\cal X}}&#10;\def\CO {{\cal O}}&#10;\def\CZ {{\cal Z}}&#10;\def\CE {{\cal E}}&#10;\def\CG {{\cal G}}&#10;\def\CH {{\cal H}}&#10;\def\CI {{{\cal I}}}&#10;\def\CB {{\cal B}}&#10;\def\CQ {{\cal Q}}&#10;\def\CS {{\cal S}}&#10;\def\CT {{\cal T}}&#10;\def\CU {{\cal U}}&#10;\def\CX {{\cal X}}&#10;\def\CY {{\cal Y}}&#10;\def\CZ{{\cal Z}}&#10;&#10;&#10;\def\IA{\mathbb{A}}&#10;\def\IB{\mathbb{B}}&#10;\def\IC{\mathbb{C}}&#10;\def\ID{\mathbb{D}}&#10;\def\IE{\mathbb{E}}&#10;\def\IF{\mathbb{F}}&#10;\def\IG{\mathbb{G}}&#10;\def\IH{\mathbb{H}}&#10;\def\IJ{\mathbb{J}}&#10;\def\IK{\mathbb{K}}&#10;\def\IL{\mathbb{L}}&#10;\def\IM{\mathbb{M}}&#10;\def\IN{\mathbb{N}}&#10;\def\IO{\mathbb{O}}&#10;\def\IP{\mathbb{P}}&#10;\def\IQ{\mathbb{Q}}&#10;\def\IR{{\mathbb{R}}}&#10;\def\IS{{\mathbb{S}}}&#10;\def\IT{{\mathbb{T}}}&#10;\def\IV{{\mathbb{V}}}&#10;\def\IZ{{\mathbb{Z}}}&#10;&#10;&#10;&#10;\def\fa{\mathfrak{a}}&#10;\def\fb{\mathfrak{b}}&#10;\def\fc{\mathfrak{c}}&#10;\def\fd{\mathfrak{d}}&#10;\def\fe{\mathfrak{e}}&#10;\def\ff{\mathfrak{f}}&#10;\def\lieg{\mathfrak{g}}&#10;\def\fg{\mathfrak{g}}&#10;\def\lieh{\mathfrak{h}}&#10;\def\fh{\mathfrak{h}}&#10;%\def\fi{\mathfrak{i}}&#10;\def\fj{\mathfrak{j}}&#10;\def\fk{\mathfrak{k}}&#10;\def\fl{\mathfrak{l}}&#10;\def\fm{\mathfrak{m}}&#10;\def\fn{\mathfrak{n}}&#10;\def\fo{\mathfrak{o}}&#10;\def\fp{\mathfrak{p}}&#10;\def\fq{\mathfrak{q}}&#10;\def\fr{\mathfrak{r}}&#10;\def\fs{\mathfrak{s}}&#10;\def\ft{\mathfrak{t}}&#10;\def\liet{\mathfrak{t}}&#10;\def\fp{\mathfrak{p}}&#10;\def\fq{\mathfrak{q}}&#10;\def\fr{\mathfrak{r}}&#10;\def\fs{\mathfrak{s}}&#10;\def\ft{\mathfrak{t}}&#10;\def\fu{\mathfrak{u}}&#10;\def\fv{\mathfrak{v}}&#10;\def\fw{\mathfrak{w}}&#10;\def\fx{\mathfrak{x}}&#10;\def\fy{\mathfrak{y}}&#10;\def\fz{\mathfrak{z}}&#10;\def\fA{\mathfrak{A}}&#10;\def\fB{\mathfrak{B}}&#10;\def\fC{\mathfrak{C}}&#10;\def\fF{\mathfrak{F}}&#10;\def\fI{\mathfrak{I}}&#10;\def\fL{\mathfrak{L}}&#10;\def\fM{\mathfrak{M}}&#10;\def\fS{\mathfrak{S}}&#10;\def\fP{\mathfrak{P}}&#10;\def\fV{\mathfrak{V}}&#10;&#10;&#10;\pagestyle{empty}&#10;\begin{document}&#10; &#10;$\color{Blue} \CF_q( V_{20}\otimes \textbf{1} \oplus &#10;\textbf{1}\otimes V_{4}) $&#10;&#10;&#10;&#10;\end{document}"/>
  <p:tag name="IGUANATEXSIZE" val="30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amssymb}&#10;\usepackage{amsfonts}&#10;\usepackage{amsbsy}&#10;\usepackage[usenames,dvipsnames]{xcolor}&#10;&#10;\def\cok{{\rm cok}}&#10;\def\cot{{\rm cot}}&#10;\def\det{{\rm det}}&#10;\def\dim{{\rm dim}}&#10;\def\exp{{\rm exp}}&#10;\def\Ext{{\rm Ext}}&#10;\def\GeV{{\rm GeV}}&#10;\def\Hom{{\rm Hom}}&#10;\def\Hop{{\rm Hop}}&#10;\def\I{{\rm i}}&#10;\def\vol{{\rm vol}}&#10;\def\half{\frac{1}{2}}&#10;\def\p{\partial}&#10;\def\prl{\parallel}&#10;&#10;&#10;\def\CA{{\cal A}}&#10;\def\CB{{\cal B}}&#10;\def\CC {{\cal C}}&#10;\def\CD {{\cal D}}&#10;\def\CE {{\cal E}}&#10;\def\CF {{\cal F}}&#10;\def\CG {{\cal G}}&#10;\def\CH {{\cal H}}&#10;\def\CI {{\cal I}}&#10;\def\CJ {{\cal J}}&#10;\def\CK {{\cal K}}&#10;\def\CL {{\cal L}}&#10;\def\CM {{\cal M}}&#10;\def\CN {{\cal N}}&#10;\def\CO {{\cal O}}&#10;\def\CP {{\cal P}}&#10;\def\CR {{\cal R}}&#10;\def\CV {{\cal V}}&#10;\def\CW {{\cal W}}&#10;\def\CX {{\cal X}}&#10;\def\CO {{\cal O}}&#10;\def\CZ {{\cal Z}}&#10;\def\CE {{\cal E}}&#10;\def\CG {{\cal G}}&#10;\def\CH {{\cal H}}&#10;\def\CI {{{\cal I}}}&#10;\def\CB {{\cal B}}&#10;\def\CQ {{\cal Q}}&#10;\def\CS {{\cal S}}&#10;\def\CT {{\cal T}}&#10;\def\CU {{\cal U}}&#10;\def\CX {{\cal X}}&#10;\def\CY {{\cal Y}}&#10;\def\CZ{{\cal Z}}&#10;&#10;&#10;\def\IA{\mathbb{A}}&#10;\def\IB{\mathbb{B}}&#10;\def\IC{\mathbb{C}}&#10;\def\ID{\mathbb{D}}&#10;\def\IE{\mathbb{E}}&#10;\def\IF{\mathbb{F}}&#10;\def\IG{\mathbb{G}}&#10;\def\IH{\mathbb{H}}&#10;\def\IJ{\mathbb{J}}&#10;\def\IK{\mathbb{K}}&#10;\def\IL{\mathbb{L}}&#10;\def\IM{\mathbb{M}}&#10;\def\IN{\mathbb{N}}&#10;\def\IO{\mathbb{O}}&#10;\def\IP{\mathbb{P}}&#10;\def\IQ{\mathbb{Q}}&#10;\def\IR{{\mathbb{R}}}&#10;\def\IS{{\mathbb{S}}}&#10;\def\IT{{\mathbb{T}}}&#10;\def\IV{{\mathbb{V}}}&#10;\def\IZ{{\mathbb{Z}}}&#10;&#10;&#10;&#10;\def\fa{\mathfrak{a}}&#10;\def\fb{\mathfrak{b}}&#10;\def\fc{\mathfrak{c}}&#10;\def\fd{\mathfrak{d}}&#10;\def\fe{\mathfrak{e}}&#10;\def\ff{\mathfrak{f}}&#10;\def\lieg{\mathfrak{g}}&#10;\def\fg{\mathfrak{g}}&#10;\def\lieh{\mathfrak{h}}&#10;\def\fh{\mathfrak{h}}&#10;%\def\fi{\mathfrak{i}}&#10;\def\fj{\mathfrak{j}}&#10;\def\fk{\mathfrak{k}}&#10;\def\fl{\mathfrak{l}}&#10;\def\fm{\mathfrak{m}}&#10;\def\fn{\mathfrak{n}}&#10;\def\fo{\mathfrak{o}}&#10;\def\fp{\mathfrak{p}}&#10;\def\fq{\mathfrak{q}}&#10;\def\fr{\mathfrak{r}}&#10;\def\fs{\mathfrak{s}}&#10;\def\ft{\mathfrak{t}}&#10;\def\liet{\mathfrak{t}}&#10;\def\fp{\mathfrak{p}}&#10;\def\fq{\mathfrak{q}}&#10;\def\fr{\mathfrak{r}}&#10;\def\fs{\mathfrak{s}}&#10;\def\ft{\mathfrak{t}}&#10;\def\fu{\mathfrak{u}}&#10;\def\fv{\mathfrak{v}}&#10;\def\fw{\mathfrak{w}}&#10;\def\fx{\mathfrak{x}}&#10;\def\fy{\mathfrak{y}}&#10;\def\fz{\mathfrak{z}}&#10;\def\fA{\mathfrak{A}}&#10;\def\fB{\mathfrak{B}}&#10;\def\fC{\mathfrak{C}}&#10;\def\fF{\mathfrak{F}}&#10;\def\fI{\mathfrak{I}}&#10;\def\fL{\mathfrak{L}}&#10;\def\fM{\mathfrak{M}}&#10;\def\fS{\mathfrak{S}}&#10;\def\fP{\mathfrak{P}}&#10;\def\fV{\mathfrak{V}}&#10;&#10;&#10;\pagestyle{empty}&#10;\begin{document}&#10; &#10;$\color{Blue} \tau_0 = \half(1 + \I)  $&#10;&#10;&#10;&#10;\end{document}"/>
  <p:tag name="IGUANATEXSIZE" val="30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amssymb}&#10;\usepackage{amsfonts}&#10;\usepackage{amsbsy}&#10;\usepackage[usenames,dvipsnames]{xcolor}&#10;&#10;\def\cok{{\rm cok}}&#10;\def\cot{{\rm cot}}&#10;\def\det{{\rm det}}&#10;\def\dim{{\rm dim}}&#10;\def\exp{{\rm exp}}&#10;\def\Ext{{\rm Ext}}&#10;\def\GeV{{\rm GeV}}&#10;\def\Hom{{\rm Hom}}&#10;\def\Hop{{\rm Hop}}&#10;\def\I{{\rm i}}&#10;\def\vol{{\rm vol}}&#10;\def\half{\frac{1}{2}}&#10;\def\p{\partial}&#10;\def\prl{\parallel}&#10;&#10;&#10;\def\CA{{\cal A}}&#10;\def\CB{{\cal B}}&#10;\def\CC {{\cal C}}&#10;\def\CD {{\cal D}}&#10;\def\CE {{\cal E}}&#10;\def\CF {{\cal F}}&#10;\def\CG {{\cal G}}&#10;\def\CH {{\cal H}}&#10;\def\CI {{\cal I}}&#10;\def\CJ {{\cal J}}&#10;\def\CK {{\cal K}}&#10;\def\CL {{\cal L}}&#10;\def\CM {{\cal M}}&#10;\def\CN {{\cal N}}&#10;\def\CO {{\cal O}}&#10;\def\CP {{\cal P}}&#10;\def\CR {{\cal R}}&#10;\def\CV {{\cal V}}&#10;\def\CW {{\cal W}}&#10;\def\CX {{\cal X}}&#10;\def\CO {{\cal O}}&#10;\def\CZ {{\cal Z}}&#10;\def\CE {{\cal E}}&#10;\def\CG {{\cal G}}&#10;\def\CH {{\cal H}}&#10;\def\CI {{{\cal I}}}&#10;\def\CB {{\cal B}}&#10;\def\CQ {{\cal Q}}&#10;\def\CS {{\cal S}}&#10;\def\CT {{\cal T}}&#10;\def\CU {{\cal U}}&#10;\def\CX {{\cal X}}&#10;\def\CY {{\cal Y}}&#10;\def\CZ{{\cal Z}}&#10;&#10;&#10;\def\IA{\mathbb{A}}&#10;\def\IB{\mathbb{B}}&#10;\def\IC{\mathbb{C}}&#10;\def\ID{\mathbb{D}}&#10;\def\IE{\mathbb{E}}&#10;\def\IF{\mathbb{F}}&#10;\def\IG{\mathbb{G}}&#10;\def\IH{\mathbb{H}}&#10;\def\IJ{\mathbb{J}}&#10;\def\IK{\mathbb{K}}&#10;\def\IL{\mathbb{L}}&#10;\def\IM{\mathbb{M}}&#10;\def\IN{\mathbb{N}}&#10;\def\IO{\mathbb{O}}&#10;\def\IP{\mathbb{P}}&#10;\def\IQ{\mathbb{Q}}&#10;\def\IR{{\mathbb{R}}}&#10;\def\IS{{\mathbb{S}}}&#10;\def\IT{{\mathbb{T}}}&#10;\def\IV{{\mathbb{V}}}&#10;\def\IZ{{\mathbb{Z}}}&#10;&#10;&#10;&#10;\def\fa{\mathfrak{a}}&#10;\def\fb{\mathfrak{b}}&#10;\def\fc{\mathfrak{c}}&#10;\def\fd{\mathfrak{d}}&#10;\def\fe{\mathfrak{e}}&#10;\def\ff{\mathfrak{f}}&#10;\def\lieg{\mathfrak{g}}&#10;\def\fg{\mathfrak{g}}&#10;\def\lieh{\mathfrak{h}}&#10;\def\fh{\mathfrak{h}}&#10;%\def\fi{\mathfrak{i}}&#10;\def\fj{\mathfrak{j}}&#10;\def\fk{\mathfrak{k}}&#10;\def\fl{\mathfrak{l}}&#10;\def\fm{\mathfrak{m}}&#10;\def\fn{\mathfrak{n}}&#10;\def\fo{\mathfrak{o}}&#10;\def\fp{\mathfrak{p}}&#10;\def\fq{\mathfrak{q}}&#10;\def\fr{\mathfrak{r}}&#10;\def\fs{\mathfrak{s}}&#10;\def\ft{\mathfrak{t}}&#10;\def\liet{\mathfrak{t}}&#10;\def\fp{\mathfrak{p}}&#10;\def\fq{\mathfrak{q}}&#10;\def\fr{\mathfrak{r}}&#10;\def\fs{\mathfrak{s}}&#10;\def\ft{\mathfrak{t}}&#10;\def\fu{\mathfrak{u}}&#10;\def\fv{\mathfrak{v}}&#10;\def\fw{\mathfrak{w}}&#10;\def\fx{\mathfrak{x}}&#10;\def\fy{\mathfrak{y}}&#10;\def\fz{\mathfrak{z}}&#10;\def\fA{\mathfrak{A}}&#10;\def\fB{\mathfrak{B}}&#10;\def\fC{\mathfrak{C}}&#10;\def\fI{\mathfrak{I}}&#10;\def\fL{\mathfrak{L}}&#10;\def\fM{\mathfrak{M}}&#10;\def\fS{\mathfrak{S}}&#10;\def\fP{\mathfrak{P}}&#10;\def\fV{\mathfrak{V}}&#10;&#10;&#10;\pagestyle{empty}&#10;\begin{document}&#10; &#10;$\color{Blue} G\subset {\rm Aut}(\Gamma^{24-d;8-d}) $&#10;&#10;&#10;&#10;\end{document}"/>
  <p:tag name="IGUANATEXSIZE" val="35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amssymb}&#10;\usepackage{amsfonts}&#10;\usepackage{amsbsy}&#10;\usepackage[usenames,dvipsnames]{xcolor}&#10;&#10;\def\cok{{\rm cok}}&#10;\def\cot{{\rm cot}}&#10;\def\det{{\rm det}}&#10;\def\dim{{\rm dim}}&#10;\def\exp{{\rm exp}}&#10;\def\Ext{{\rm Ext}}&#10;\def\GeV{{\rm GeV}}&#10;\def\Hom{{\rm Hom}}&#10;\def\Hop{{\rm Hop}}&#10;\def\I{{\rm i}}&#10;\def\vol{{\rm vol}}&#10;\def\half{\frac{1}{2}}&#10;\def\p{\partial}&#10;\def\prl{\parallel}&#10;&#10;&#10;\def\CA{{\cal A}}&#10;\def\CB{{\cal B}}&#10;\def\CC {{\cal C}}&#10;\def\CD {{\cal D}}&#10;\def\CE {{\cal E}}&#10;\def\CF {{\cal F}}&#10;\def\CG {{\cal G}}&#10;\def\CH {{\cal H}}&#10;\def\CI {{\cal I}}&#10;\def\CJ {{\cal J}}&#10;\def\CK {{\cal K}}&#10;\def\CL {{\cal L}}&#10;\def\CM {{\cal M}}&#10;\def\CN {{\cal N}}&#10;\def\CO {{\cal O}}&#10;\def\CP {{\cal P}}&#10;\def\CR {{\cal R}}&#10;\def\CV {{\cal V}}&#10;\def\CW {{\cal W}}&#10;\def\CX {{\cal X}}&#10;\def\CO {{\cal O}}&#10;\def\CZ {{\cal Z}}&#10;\def\CE {{\cal E}}&#10;\def\CG {{\cal G}}&#10;\def\CH {{\cal H}}&#10;\def\CI {{{\cal I}}}&#10;\def\CB {{\cal B}}&#10;\def\CQ {{\cal Q}}&#10;\def\CS {{\cal S}}&#10;\def\CT {{\cal T}}&#10;\def\CU {{\cal U}}&#10;\def\CX {{\cal X}}&#10;\def\CY {{\cal Y}}&#10;\def\CZ{{\cal Z}}&#10;&#10;&#10;\def\IA{\mathbb{A}}&#10;\def\IB{\mathbb{B}}&#10;\def\IC{\mathbb{C}}&#10;\def\ID{\mathbb{D}}&#10;\def\IE{\mathbb{E}}&#10;\def\IF{\mathbb{F}}&#10;\def\IG{\mathbb{G}}&#10;\def\IH{\mathbb{H}}&#10;\def\IJ{\mathbb{J}}&#10;\def\IK{\mathbb{K}}&#10;\def\IL{\mathbb{L}}&#10;\def\IM{\mathbb{M}}&#10;\def\IN{\mathbb{N}}&#10;\def\IO{\mathbb{O}}&#10;\def\IP{\mathbb{P}}&#10;\def\IQ{\mathbb{Q}}&#10;\def\IR{{\mathbb{R}}}&#10;\def\IS{{\mathbb{S}}}&#10;\def\IT{{\mathbb{T}}}&#10;\def\IV{{\mathbb{V}}}&#10;\def\IZ{{\mathbb{Z}}}&#10;&#10;&#10;&#10;\def\fa{\mathfrak{a}}&#10;\def\fb{\mathfrak{b}}&#10;\def\fc{\mathfrak{c}}&#10;\def\fd{\mathfrak{d}}&#10;\def\fe{\mathfrak{e}}&#10;\def\ff{\mathfrak{f}}&#10;\def\lieg{\mathfrak{g}}&#10;\def\fg{\mathfrak{g}}&#10;\def\lieh{\mathfrak{h}}&#10;\def\fh{\mathfrak{h}}&#10;%\def\fi{\mathfrak{i}}&#10;\def\fj{\mathfrak{j}}&#10;\def\fk{\mathfrak{k}}&#10;\def\fl{\mathfrak{l}}&#10;\def\fm{\mathfrak{m}}&#10;\def\fn{\mathfrak{n}}&#10;\def\fo{\mathfrak{o}}&#10;\def\fp{\mathfrak{p}}&#10;\def\fq{\mathfrak{q}}&#10;\def\fr{\mathfrak{r}}&#10;\def\fs{\mathfrak{s}}&#10;\def\ft{\mathfrak{t}}&#10;\def\liet{\mathfrak{t}}&#10;\def\fp{\mathfrak{p}}&#10;\def\fq{\mathfrak{q}}&#10;\def\fr{\mathfrak{r}}&#10;\def\fs{\mathfrak{s}}&#10;\def\ft{\mathfrak{t}}&#10;\def\fu{\mathfrak{u}}&#10;\def\fv{\mathfrak{v}}&#10;\def\fw{\mathfrak{w}}&#10;\def\fx{\mathfrak{x}}&#10;\def\fy{\mathfrak{y}}&#10;\def\fz{\mathfrak{z}}&#10;\def\fA{\mathfrak{A}}&#10;\def\fB{\mathfrak{B}}&#10;\def\fC{\mathfrak{C}}&#10;\def\fF{\mathfrak{F}}&#10;\def\fI{\mathfrak{I}}&#10;\def\fL{\mathfrak{L}}&#10;\def\fM{\mathfrak{M}}&#10;\def\fS{\mathfrak{S}}&#10;\def\fP{\mathfrak{P}}&#10;\def\fV{\mathfrak{V}}&#10;&#10;&#10;\pagestyle{empty}&#10;\begin{document}&#10; &#10;$\color{Blue} (ST^2S)\tau_0 = \tau_0 - 1 $&#10;&#10;&#10;&#10;\end{document}"/>
  <p:tag name="IGUANATEXSIZE" val="30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amssymb}&#10;\usepackage{amsfonts}&#10;\usepackage{amsbsy}&#10;\usepackage[usenames,dvipsnames]{xcolor}&#10;&#10;\def\cok{{\rm cok}}&#10;\def\cot{{\rm cot}}&#10;\def\det{{\rm det}}&#10;\def\dim{{\rm dim}}&#10;\def\exp{{\rm exp}}&#10;\def\Ext{{\rm Ext}}&#10;\def\GeV{{\rm GeV}}&#10;\def\Hom{{\rm Hom}}&#10;\def\Hop{{\rm Hop}}&#10;\def\I{{\rm i}}&#10;\def\vol{{\rm vol}}&#10;\def\half{\frac{1}{2}}&#10;\def\p{\partial}&#10;\def\prl{\parallel}&#10;&#10;&#10;\def\CA{{\cal A}}&#10;\def\CB{{\cal B}}&#10;\def\CC {{\cal C}}&#10;\def\CD {{\cal D}}&#10;\def\CE {{\cal E}}&#10;\def\CF {{\cal F}}&#10;\def\CG {{\cal G}}&#10;\def\CH {{\cal H}}&#10;\def\CI {{\cal I}}&#10;\def\CJ {{\cal J}}&#10;\def\CK {{\cal K}}&#10;\def\CL {{\cal L}}&#10;\def\CM {{\cal M}}&#10;\def\CN {{\cal N}}&#10;\def\CO {{\cal O}}&#10;\def\CP {{\cal P}}&#10;\def\CR {{\cal R}}&#10;\def\CV {{\cal V}}&#10;\def\CW {{\cal W}}&#10;\def\CX {{\cal X}}&#10;\def\CO {{\cal O}}&#10;\def\CZ {{\cal Z}}&#10;\def\CE {{\cal E}}&#10;\def\CG {{\cal G}}&#10;\def\CH {{\cal H}}&#10;\def\CI {{{\cal I}}}&#10;\def\CB {{\cal B}}&#10;\def\CQ {{\cal Q}}&#10;\def\CS {{\cal S}}&#10;\def\CT {{\cal T}}&#10;\def\CU {{\cal U}}&#10;\def\CX {{\cal X}}&#10;\def\CY {{\cal Y}}&#10;\def\CZ{{\cal Z}}&#10;&#10;&#10;\def\IA{\mathbb{A}}&#10;\def\IB{\mathbb{B}}&#10;\def\IC{\mathbb{C}}&#10;\def\ID{\mathbb{D}}&#10;\def\IE{\mathbb{E}}&#10;\def\IF{\mathbb{F}}&#10;\def\IG{\mathbb{G}}&#10;\def\IH{\mathbb{H}}&#10;\def\IJ{\mathbb{J}}&#10;\def\IK{\mathbb{K}}&#10;\def\IL{\mathbb{L}}&#10;\def\IM{\mathbb{M}}&#10;\def\IN{\mathbb{N}}&#10;\def\IO{\mathbb{O}}&#10;\def\IP{\mathbb{P}}&#10;\def\IQ{\mathbb{Q}}&#10;\def\IR{{\mathbb{R}}}&#10;\def\IS{{\mathbb{S}}}&#10;\def\IT{{\mathbb{T}}}&#10;\def\IV{{\mathbb{V}}}&#10;\def\IZ{{\mathbb{Z}}}&#10;&#10;&#10;&#10;\def\fa{\mathfrak{a}}&#10;\def\fb{\mathfrak{b}}&#10;\def\fc{\mathfrak{c}}&#10;\def\fd{\mathfrak{d}}&#10;\def\fe{\mathfrak{e}}&#10;\def\ff{\mathfrak{f}}&#10;\def\lieg{\mathfrak{g}}&#10;\def\fg{\mathfrak{g}}&#10;\def\lieh{\mathfrak{h}}&#10;\def\fh{\mathfrak{h}}&#10;%\def\fi{\mathfrak{i}}&#10;\def\fj{\mathfrak{j}}&#10;\def\fk{\mathfrak{k}}&#10;\def\fl{\mathfrak{l}}&#10;\def\fm{\mathfrak{m}}&#10;\def\fn{\mathfrak{n}}&#10;\def\fo{\mathfrak{o}}&#10;\def\fp{\mathfrak{p}}&#10;\def\fq{\mathfrak{q}}&#10;\def\fr{\mathfrak{r}}&#10;\def\fs{\mathfrak{s}}&#10;\def\ft{\mathfrak{t}}&#10;\def\liet{\mathfrak{t}}&#10;\def\fp{\mathfrak{p}}&#10;\def\fq{\mathfrak{q}}&#10;\def\fr{\mathfrak{r}}&#10;\def\fs{\mathfrak{s}}&#10;\def\ft{\mathfrak{t}}&#10;\def\fu{\mathfrak{u}}&#10;\def\fv{\mathfrak{v}}&#10;\def\fw{\mathfrak{w}}&#10;\def\fx{\mathfrak{x}}&#10;\def\fy{\mathfrak{y}}&#10;\def\fz{\mathfrak{z}}&#10;\def\fA{\mathfrak{A}}&#10;\def\fB{\mathfrak{B}}&#10;\def\fC{\mathfrak{C}}&#10;\def\fF{\mathfrak{F}}&#10;\def\fI{\mathfrak{I}}&#10;\def\fL{\mathfrak{L}}&#10;\def\fM{\mathfrak{M}}&#10;\def\fS{\mathfrak{S}}&#10;\def\fP{\mathfrak{P}}&#10;\def\fV{\mathfrak{V}}&#10;&#10;&#10;\pagestyle{empty}&#10;\begin{document}&#10; &#10;$\color{Red} w = \lim_{\epsilon\to 0} \frac{1}{2\epsilon}&#10;\log \biggl\vert \frac{ Z(\tau_0 - \I \epsilon)}{&#10;Z(\tau_0 + \I \epsilon)} \biggr\vert $&#10;&#10;&#10;&#10;\end{document}"/>
  <p:tag name="IGUANATEXSIZE" val="30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amssymb}&#10;\usepackage{amsfonts}&#10;\usepackage{amsbsy}&#10;\usepackage[usenames,dvipsnames]{xcolor}&#10;&#10;\def\cok{{\rm cok}}&#10;\def\cot{{\rm cot}}&#10;\def\det{{\rm det}}&#10;\def\dim{{\rm dim}}&#10;\def\exp{{\rm exp}}&#10;\def\Ext{{\rm Ext}}&#10;\def\GeV{{\rm GeV}}&#10;\def\Hom{{\rm Hom}}&#10;\def\Hop{{\rm Hop}}&#10;\def\I{{\rm i}}&#10;\def\vol{{\rm vol}}&#10;\def\half{\frac{1}{2}}&#10;\def\p{\partial}&#10;\def\prl{\parallel}&#10;&#10;&#10;\def\CA{{\cal A}}&#10;\def\CB{{\cal B}}&#10;\def\CC {{\cal C}}&#10;\def\CD {{\cal D}}&#10;\def\CE {{\cal E}}&#10;\def\CF {{\cal F}}&#10;\def\CG {{\cal G}}&#10;\def\CH {{\cal H}}&#10;\def\CI {{\cal I}}&#10;\def\CJ {{\cal J}}&#10;\def\CK {{\cal K}}&#10;\def\CL {{\cal L}}&#10;\def\CM {{\cal M}}&#10;\def\CN {{\cal N}}&#10;\def\CO {{\cal O}}&#10;\def\CP {{\cal P}}&#10;\def\CR {{\cal R}}&#10;\def\CV {{\cal V}}&#10;\def\CW {{\cal W}}&#10;\def\CX {{\cal X}}&#10;\def\CO {{\cal O}}&#10;\def\CZ {{\cal Z}}&#10;\def\CE {{\cal E}}&#10;\def\CG {{\cal G}}&#10;\def\CH {{\cal H}}&#10;\def\CI {{{\cal I}}}&#10;\def\CB {{\cal B}}&#10;\def\CQ {{\cal Q}}&#10;\def\CS {{\cal S}}&#10;\def\CT {{\cal T}}&#10;\def\CU {{\cal U}}&#10;\def\CX {{\cal X}}&#10;\def\CY {{\cal Y}}&#10;\def\CZ{{\cal Z}}&#10;&#10;&#10;\def\IA{\mathbb{A}}&#10;\def\IB{\mathbb{B}}&#10;\def\IC{\mathbb{C}}&#10;\def\ID{\mathbb{D}}&#10;\def\IE{\mathbb{E}}&#10;\def\IF{\mathbb{F}}&#10;\def\IG{\mathbb{G}}&#10;\def\IH{\mathbb{H}}&#10;\def\IJ{\mathbb{J}}&#10;\def\IK{\mathbb{K}}&#10;\def\IL{\mathbb{L}}&#10;\def\IM{\mathbb{M}}&#10;\def\IN{\mathbb{N}}&#10;\def\IO{\mathbb{O}}&#10;\def\IP{\mathbb{P}}&#10;\def\IQ{\mathbb{Q}}&#10;\def\IR{{\mathbb{R}}}&#10;\def\IS{{\mathbb{S}}}&#10;\def\IT{{\mathbb{T}}}&#10;\def\IV{{\mathbb{V}}}&#10;\def\IZ{{\mathbb{Z}}}&#10;&#10;&#10;&#10;\def\fa{\mathfrak{a}}&#10;\def\fb{\mathfrak{b}}&#10;\def\fc{\mathfrak{c}}&#10;\def\fd{\mathfrak{d}}&#10;\def\fe{\mathfrak{e}}&#10;\def\ff{\mathfrak{f}}&#10;\def\lieg{\mathfrak{g}}&#10;\def\fg{\mathfrak{g}}&#10;\def\lieh{\mathfrak{h}}&#10;\def\fh{\mathfrak{h}}&#10;%\def\fi{\mathfrak{i}}&#10;\def\fj{\mathfrak{j}}&#10;\def\fk{\mathfrak{k}}&#10;\def\fl{\mathfrak{l}}&#10;\def\fm{\mathfrak{m}}&#10;\def\fn{\mathfrak{n}}&#10;\def\fo{\mathfrak{o}}&#10;\def\fp{\mathfrak{p}}&#10;\def\fq{\mathfrak{q}}&#10;\def\fr{\mathfrak{r}}&#10;\def\fs{\mathfrak{s}}&#10;\def\ft{\mathfrak{t}}&#10;\def\liet{\mathfrak{t}}&#10;\def\fp{\mathfrak{p}}&#10;\def\fq{\mathfrak{q}}&#10;\def\fr{\mathfrak{r}}&#10;\def\fs{\mathfrak{s}}&#10;\def\ft{\mathfrak{t}}&#10;\def\fu{\mathfrak{u}}&#10;\def\fv{\mathfrak{v}}&#10;\def\fw{\mathfrak{w}}&#10;\def\fx{\mathfrak{x}}&#10;\def\fy{\mathfrak{y}}&#10;\def\fz{\mathfrak{z}}&#10;\def\fA{\mathfrak{A}}&#10;\def\fB{\mathfrak{B}}&#10;\def\fC{\mathfrak{C}}&#10;\def\fF{\mathfrak{F}}&#10;\def\fI{\mathfrak{I}}&#10;\def\fL{\mathfrak{L}}&#10;\def\fM{\mathfrak{M}}&#10;\def\fS{\mathfrak{S}}&#10;\def\fP{\mathfrak{P}}&#10;\def\fV{\mathfrak{V}}&#10;&#10;&#10;\pagestyle{empty}&#10;\begin{document}&#10; &#10;$\color{Blue} q_0 = e^{2\pi \I \tau_0} = - e^{-\pi} =- 0.04...&#10; $&#10;&#10;&#10;&#10;\end{document}"/>
  <p:tag name="IGUANATEXSIZE" val="30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amssymb}&#10;\usepackage{amsfonts}&#10;\usepackage{amsbsy}&#10;\usepackage[usenames,dvipsnames]{xcolor}&#10;&#10;\def\cok{{\rm cok}}&#10;\def\cot{{\rm cot}}&#10;\def\det{{\rm det}}&#10;\def\dim{{\rm dim}}&#10;\def\exp{{\rm exp}}&#10;\def\Ext{{\rm Ext}}&#10;\def\GeV{{\rm GeV}}&#10;\def\Hom{{\rm Hom}}&#10;\def\Hop{{\rm Hop}}&#10;\def\I{{\rm i}}&#10;\def\vol{{\rm vol}}&#10;\def\half{\frac{1}{2}}&#10;\def\p{\partial}&#10;\def\prl{\parallel}&#10;&#10;&#10;\def\CA{{\cal A}}&#10;\def\CB{{\cal B}}&#10;\def\CC {{\cal C}}&#10;\def\CD {{\cal D}}&#10;\def\CE {{\cal E}}&#10;\def\CF {{\cal F}}&#10;\def\CG {{\cal G}}&#10;\def\CH {{\cal H}}&#10;\def\CI {{\cal I}}&#10;\def\CJ {{\cal J}}&#10;\def\CK {{\cal K}}&#10;\def\CL {{\cal L}}&#10;\def\CM {{\cal M}}&#10;\def\CN {{\cal N}}&#10;\def\CO {{\cal O}}&#10;\def\CP {{\cal P}}&#10;\def\CR {{\cal R}}&#10;\def\CV {{\cal V}}&#10;\def\CW {{\cal W}}&#10;\def\CX {{\cal X}}&#10;\def\CO {{\cal O}}&#10;\def\CZ {{\cal Z}}&#10;\def\CE {{\cal E}}&#10;\def\CG {{\cal G}}&#10;\def\CH {{\cal H}}&#10;\def\CI {{{\cal I}}}&#10;\def\CB {{\cal B}}&#10;\def\CQ {{\cal Q}}&#10;\def\CS {{\cal S}}&#10;\def\CT {{\cal T}}&#10;\def\CU {{\cal U}}&#10;\def\CX {{\cal X}}&#10;\def\CY {{\cal Y}}&#10;\def\CZ{{\cal Z}}&#10;&#10;&#10;\def\IA{\mathbb{A}}&#10;\def\IB{\mathbb{B}}&#10;\def\IC{\mathbb{C}}&#10;\def\ID{\mathbb{D}}&#10;\def\IE{\mathbb{E}}&#10;\def\IF{\mathbb{F}}&#10;\def\IG{\mathbb{G}}&#10;\def\IH{\mathbb{H}}&#10;\def\IJ{\mathbb{J}}&#10;\def\IK{\mathbb{K}}&#10;\def\IL{\mathbb{L}}&#10;\def\IM{\mathbb{M}}&#10;\def\IN{\mathbb{N}}&#10;\def\IO{\mathbb{O}}&#10;\def\IP{\mathbb{P}}&#10;\def\IQ{\mathbb{Q}}&#10;\def\IR{{\mathbb{R}}}&#10;\def\IS{{\mathbb{S}}}&#10;\def\IT{{\mathbb{T}}}&#10;\def\IV{{\mathbb{V}}}&#10;\def\IZ{{\mathbb{Z}}}&#10;&#10;&#10;&#10;\def\fa{\mathfrak{a}}&#10;\def\fb{\mathfrak{b}}&#10;\def\fc{\mathfrak{c}}&#10;\def\fd{\mathfrak{d}}&#10;\def\fe{\mathfrak{e}}&#10;\def\ff{\mathfrak{f}}&#10;\def\lieg{\mathfrak{g}}&#10;\def\fg{\mathfrak{g}}&#10;\def\lieh{\mathfrak{h}}&#10;\def\fh{\mathfrak{h}}&#10;%\def\fi{\mathfrak{i}}&#10;\def\fj{\mathfrak{j}}&#10;\def\fk{\mathfrak{k}}&#10;\def\fl{\mathfrak{l}}&#10;\def\fm{\mathfrak{m}}&#10;\def\fn{\mathfrak{n}}&#10;\def\fo{\mathfrak{o}}&#10;\def\fp{\mathfrak{p}}&#10;\def\fq{\mathfrak{q}}&#10;\def\fr{\mathfrak{r}}&#10;\def\fs{\mathfrak{s}}&#10;\def\ft{\mathfrak{t}}&#10;\def\liet{\mathfrak{t}}&#10;\def\fp{\mathfrak{p}}&#10;\def\fq{\mathfrak{q}}&#10;\def\fr{\mathfrak{r}}&#10;\def\fs{\mathfrak{s}}&#10;\def\ft{\mathfrak{t}}&#10;\def\fu{\mathfrak{u}}&#10;\def\fv{\mathfrak{v}}&#10;\def\fw{\mathfrak{w}}&#10;\def\fx{\mathfrak{x}}&#10;\def\fy{\mathfrak{y}}&#10;\def\fz{\mathfrak{z}}&#10;\def\fA{\mathfrak{A}}&#10;\def\fB{\mathfrak{B}}&#10;\def\fC{\mathfrak{C}}&#10;\def\fF{\mathfrak{F}}&#10;\def\fI{\mathfrak{I}}&#10;\def\fL{\mathfrak{L}}&#10;\def\fM{\mathfrak{M}}&#10;\def\fS{\mathfrak{S}}&#10;\def\fP{\mathfrak{P}}&#10;\def\fV{\mathfrak{V}}&#10;\def\fX{\mathfrak{X}}&#10;&#10;\pagestyle{empty}&#10;\begin{document}&#10; &#10;$\color{Blue} {\rm IIA}/\fX  $&#10;&#10;&#10;&#10;\end{document}"/>
  <p:tag name="IGUANATEXSIZE" val="40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amssymb}&#10;\usepackage{amsfonts}&#10;\usepackage{amsbsy}&#10;\usepackage[usenames,dvipsnames]{xcolor}&#10;&#10;\def\cok{{\rm cok}}&#10;\def\cot{{\rm cot}}&#10;\def\det{{\rm det}}&#10;\def\dim{{\rm dim}}&#10;\def\exp{{\rm exp}}&#10;\def\Ext{{\rm Ext}}&#10;\def\GeV{{\rm GeV}}&#10;\def\Hom{{\rm Hom}}&#10;\def\Hop{{\rm Hop}}&#10;\def\I{{\rm i}}&#10;\def\vol{{\rm vol}}&#10;\def\half{\frac{1}{2}}&#10;\def\p{\partial}&#10;\def\prl{\parallel}&#10;&#10;&#10;\def\CA{{\cal A}}&#10;\def\CB{{\cal B}}&#10;\def\CC {{\cal C}}&#10;\def\CD {{\cal D}}&#10;\def\CE {{\cal E}}&#10;\def\CF {{\cal F}}&#10;\def\CG {{\cal G}}&#10;\def\CH {{\cal H}}&#10;\def\CI {{\cal I}}&#10;\def\CJ {{\cal J}}&#10;\def\CK {{\cal K}}&#10;\def\CL {{\cal L}}&#10;\def\CM {{\cal M}}&#10;\def\CN {{\cal N}}&#10;\def\CO {{\cal O}}&#10;\def\CP {{\cal P}}&#10;\def\CR {{\cal R}}&#10;\def\CV {{\cal V}}&#10;\def\CW {{\cal W}}&#10;\def\CX {{\cal X}}&#10;\def\CO {{\cal O}}&#10;\def\CZ {{\cal Z}}&#10;\def\CE {{\cal E}}&#10;\def\CG {{\cal G}}&#10;\def\CH {{\cal H}}&#10;\def\CI {{{\cal I}}}&#10;\def\CB {{\cal B}}&#10;\def\CQ {{\cal Q}}&#10;\def\CS {{\cal S}}&#10;\def\CT {{\cal T}}&#10;\def\CU {{\cal U}}&#10;\def\CX {{\cal X}}&#10;\def\CY {{\cal Y}}&#10;\def\CZ{{\cal Z}}&#10;&#10;&#10;\def\IA{\mathbb{A}}&#10;\def\IB{\mathbb{B}}&#10;\def\IC{\mathbb{C}}&#10;\def\ID{\mathbb{D}}&#10;\def\IE{\mathbb{E}}&#10;\def\IF{\mathbb{F}}&#10;\def\IG{\mathbb{G}}&#10;\def\IH{\mathbb{H}}&#10;\def\IJ{\mathbb{J}}&#10;\def\IK{\mathbb{K}}&#10;\def\IL{\mathbb{L}}&#10;\def\IM{\mathbb{M}}&#10;\def\IN{\mathbb{N}}&#10;\def\IO{\mathbb{O}}&#10;\def\IP{\mathbb{P}}&#10;\def\IQ{\mathbb{Q}}&#10;\def\IR{{\mathbb{R}}}&#10;\def\IS{{\mathbb{S}}}&#10;\def\IT{{\mathbb{T}}}&#10;\def\IV{{\mathbb{V}}}&#10;\def\IZ{{\mathbb{Z}}}&#10;&#10;&#10;&#10;\def\fa{\mathfrak{a}}&#10;\def\fb{\mathfrak{b}}&#10;\def\fc{\mathfrak{c}}&#10;\def\fd{\mathfrak{d}}&#10;\def\fe{\mathfrak{e}}&#10;\def\ff{\mathfrak{f}}&#10;\def\lieg{\mathfrak{g}}&#10;\def\fg{\mathfrak{g}}&#10;\def\lieh{\mathfrak{h}}&#10;\def\fh{\mathfrak{h}}&#10;%\def\fi{\mathfrak{i}}&#10;\def\fj{\mathfrak{j}}&#10;\def\fk{\mathfrak{k}}&#10;\def\fl{\mathfrak{l}}&#10;\def\fm{\mathfrak{m}}&#10;\def\fn{\mathfrak{n}}&#10;\def\fo{\mathfrak{o}}&#10;\def\fp{\mathfrak{p}}&#10;\def\fq{\mathfrak{q}}&#10;\def\fr{\mathfrak{r}}&#10;\def\fs{\mathfrak{s}}&#10;\def\ft{\mathfrak{t}}&#10;\def\liet{\mathfrak{t}}&#10;\def\fp{\mathfrak{p}}&#10;\def\fq{\mathfrak{q}}&#10;\def\fr{\mathfrak{r}}&#10;\def\fs{\mathfrak{s}}&#10;\def\ft{\mathfrak{t}}&#10;\def\fu{\mathfrak{u}}&#10;\def\fv{\mathfrak{v}}&#10;\def\fw{\mathfrak{w}}&#10;\def\fx{\mathfrak{x}}&#10;\def\fy{\mathfrak{y}}&#10;\def\fz{\mathfrak{z}}&#10;\def\fA{\mathfrak{A}}&#10;\def\fB{\mathfrak{B}}&#10;\def\fC{\mathfrak{C}}&#10;\def\fF{\mathfrak{F}}&#10;\def\fI{\mathfrak{I}}&#10;\def\fL{\mathfrak{L}}&#10;\def\fM{\mathfrak{M}}&#10;\def\fS{\mathfrak{S}}&#10;\def\fP{\mathfrak{P}}&#10;\def\fV{\mathfrak{V}}&#10;\def\fX{\mathfrak{X}}&#10;&#10;\pagestyle{empty}&#10;\begin{document}&#10; &#10;$\color{Blue} \fX  $&#10;&#10;&#10;&#10;\end{document}"/>
  <p:tag name="IGUANATEXSIZE" val="40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amssymb}&#10;\usepackage{amsfonts}&#10;\usepackage{amsbsy}&#10;\usepackage[usenames,dvipsnames]{xcolor}&#10;&#10;\def\cok{{\rm cok}}&#10;\def\cot{{\rm cot}}&#10;\def\det{{\rm det}}&#10;\def\dim{{\rm dim}}&#10;\def\exp{{\rm exp}}&#10;\def\Ext{{\rm Ext}}&#10;\def\GeV{{\rm GeV}}&#10;\def\Hom{{\rm Hom}}&#10;\def\Hop{{\rm Hop}}&#10;\def\I{{\rm i}}&#10;\def\vol{{\rm vol}}&#10;\def\half{\frac{1}{2}}&#10;\def\p{\partial}&#10;\def\prl{\parallel}&#10;&#10;&#10;\def\CA{{\cal A}}&#10;\def\CB{{\cal B}}&#10;\def\CC {{\cal C}}&#10;\def\CD {{\cal D}}&#10;\def\CE {{\cal E}}&#10;\def\CF {{\cal F}}&#10;\def\CG {{\cal G}}&#10;\def\CH {{\cal H}}&#10;\def\CI {{\cal I}}&#10;\def\CJ {{\cal J}}&#10;\def\CK {{\cal K}}&#10;\def\CL {{\cal L}}&#10;\def\CM {{\cal M}}&#10;\def\CN {{\cal N}}&#10;\def\CO {{\cal O}}&#10;\def\CP {{\cal P}}&#10;\def\CR {{\cal R}}&#10;\def\CV {{\cal V}}&#10;\def\CW {{\cal W}}&#10;\def\CX {{\cal X}}&#10;\def\CO {{\cal O}}&#10;\def\CZ {{\cal Z}}&#10;\def\CE {{\cal E}}&#10;\def\CG {{\cal G}}&#10;\def\CH {{\cal H}}&#10;\def\CI {{{\cal I}}}&#10;\def\CB {{\cal B}}&#10;\def\CQ {{\cal Q}}&#10;\def\CS {{\cal S}}&#10;\def\CT {{\cal T}}&#10;\def\CU {{\cal U}}&#10;\def\CX {{\cal X}}&#10;\def\CY {{\cal Y}}&#10;\def\CZ{{\cal Z}}&#10;&#10;&#10;\def\IA{\mathbb{A}}&#10;\def\IB{\mathbb{B}}&#10;\def\IC{\mathbb{C}}&#10;\def\ID{\mathbb{D}}&#10;\def\IE{\mathbb{E}}&#10;\def\IF{\mathbb{F}}&#10;\def\IG{\mathbb{G}}&#10;\def\IH{\mathbb{H}}&#10;\def\IJ{\mathbb{J}}&#10;\def\IK{\mathbb{K}}&#10;\def\IL{\mathbb{L}}&#10;\def\IM{\mathbb{M}}&#10;\def\IN{\mathbb{N}}&#10;\def\IO{\mathbb{O}}&#10;\def\IP{\mathbb{P}}&#10;\def\IQ{\mathbb{Q}}&#10;\def\IR{{\mathbb{R}}}&#10;\def\IS{{\mathbb{S}}}&#10;\def\IT{{\mathbb{T}}}&#10;\def\IV{{\mathbb{V}}}&#10;\def\IZ{{\mathbb{Z}}}&#10;&#10;&#10;&#10;\def\fa{\mathfrak{a}}&#10;\def\fb{\mathfrak{b}}&#10;\def\fc{\mathfrak{c}}&#10;\def\fd{\mathfrak{d}}&#10;\def\fe{\mathfrak{e}}&#10;\def\ff{\mathfrak{f}}&#10;\def\lieg{\mathfrak{g}}&#10;\def\fg{\mathfrak{g}}&#10;\def\lieh{\mathfrak{h}}&#10;\def\fh{\mathfrak{h}}&#10;%\def\fi{\mathfrak{i}}&#10;\def\fj{\mathfrak{j}}&#10;\def\fk{\mathfrak{k}}&#10;\def\fl{\mathfrak{l}}&#10;\def\fm{\mathfrak{m}}&#10;\def\fn{\mathfrak{n}}&#10;\def\fo{\mathfrak{o}}&#10;\def\fp{\mathfrak{p}}&#10;\def\fq{\mathfrak{q}}&#10;\def\fr{\mathfrak{r}}&#10;\def\fs{\mathfrak{s}}&#10;\def\ft{\mathfrak{t}}&#10;\def\liet{\mathfrak{t}}&#10;\def\fp{\mathfrak{p}}&#10;\def\fq{\mathfrak{q}}&#10;\def\fr{\mathfrak{r}}&#10;\def\fs{\mathfrak{s}}&#10;\def\ft{\mathfrak{t}}&#10;\def\fu{\mathfrak{u}}&#10;\def\fv{\mathfrak{v}}&#10;\def\fw{\mathfrak{w}}&#10;\def\fx{\mathfrak{x}}&#10;\def\fy{\mathfrak{y}}&#10;\def\fz{\mathfrak{z}}&#10;\def\fA{\mathfrak{A}}&#10;\def\fB{\mathfrak{B}}&#10;\def\fC{\mathfrak{C}}&#10;\def\fF{\mathfrak{F}}&#10;\def\fI{\mathfrak{I}}&#10;\def\fL{\mathfrak{L}}&#10;\def\fM{\mathfrak{M}}&#10;\def\fS{\mathfrak{S}}&#10;\def\fP{\mathfrak{P}}&#10;\def\fV{\mathfrak{V}}&#10;\def\fX{\mathfrak{X}}&#10;&#10;\pagestyle{empty}&#10;\begin{document}&#10; &#10;$\color{Blue} {\rm Het}/T^2\times K3'  $&#10;&#10;&#10;&#10;\end{document}"/>
  <p:tag name="IGUANATEXSIZE" val="40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amssymb}&#10;\usepackage{amsfonts}&#10;\usepackage{amsbsy}&#10;\usepackage[usenames,dvipsnames]{xcolor}&#10;&#10;\def\cok{{\rm cok}}&#10;\def\cot{{\rm cot}}&#10;\def\det{{\rm det}}&#10;\def\dim{{\rm dim}}&#10;\def\exp{{\rm exp}}&#10;\def\Ext{{\rm Ext}}&#10;\def\GeV{{\rm GeV}}&#10;\def\Hom{{\rm Hom}}&#10;\def\Hop{{\rm Hop}}&#10;\def\I{{\rm i}}&#10;\def\vol{{\rm vol}}&#10;\def\half{\frac{1}{2}}&#10;\def\p{\partial}&#10;\def\prl{\parallel}&#10;&#10;&#10;\def\CA{{\cal A}}&#10;\def\CB{{\cal B}}&#10;\def\CC {{\cal C}}&#10;\def\CD {{\cal D}}&#10;\def\CE {{\cal E}}&#10;\def\CF {{\cal F}}&#10;\def\CG {{\cal G}}&#10;\def\CH {{\cal H}}&#10;\def\CI {{\cal I}}&#10;\def\CJ {{\cal J}}&#10;\def\CK {{\cal K}}&#10;\def\CL {{\cal L}}&#10;\def\CM {{\cal M}}&#10;\def\CN {{\cal N}}&#10;\def\CO {{\cal O}}&#10;\def\CP {{\cal P}}&#10;\def\CR {{\cal R}}&#10;\def\CV {{\cal V}}&#10;\def\CW {{\cal W}}&#10;\def\CX {{\cal X}}&#10;\def\CO {{\cal O}}&#10;\def\CZ {{\cal Z}}&#10;\def\CE {{\cal E}}&#10;\def\CG {{\cal G}}&#10;\def\CH {{\cal H}}&#10;\def\CI {{{\cal I}}}&#10;\def\CB {{\cal B}}&#10;\def\CQ {{\cal Q}}&#10;\def\CS {{\cal S}}&#10;\def\CT {{\cal T}}&#10;\def\CU {{\cal U}}&#10;\def\CX {{\cal X}}&#10;\def\CY {{\cal Y}}&#10;\def\CZ{{\cal Z}}&#10;&#10;&#10;\def\IA{\mathbb{A}}&#10;\def\IB{\mathbb{B}}&#10;\def\IC{\mathbb{C}}&#10;\def\ID{\mathbb{D}}&#10;\def\IE{\mathbb{E}}&#10;\def\IF{\mathbb{F}}&#10;\def\IG{\mathbb{G}}&#10;\def\IH{\mathbb{H}}&#10;\def\IJ{\mathbb{J}}&#10;\def\IK{\mathbb{K}}&#10;\def\IL{\mathbb{L}}&#10;\def\IM{\mathbb{M}}&#10;\def\IN{\mathbb{N}}&#10;\def\IO{\mathbb{O}}&#10;\def\IP{\mathbb{P}}&#10;\def\IQ{\mathbb{Q}}&#10;\def\IR{{\mathbb{R}}}&#10;\def\IS{{\mathbb{S}}}&#10;\def\IT{{\mathbb{T}}}&#10;\def\IV{{\mathbb{V}}}&#10;\def\IZ{{\mathbb{Z}}}&#10;&#10;&#10;&#10;\def\fa{\mathfrak{a}}&#10;\def\fb{\mathfrak{b}}&#10;\def\fc{\mathfrak{c}}&#10;\def\fd{\mathfrak{d}}&#10;\def\fe{\mathfrak{e}}&#10;\def\ff{\mathfrak{f}}&#10;\def\lieg{\mathfrak{g}}&#10;\def\fg{\mathfrak{g}}&#10;\def\lieh{\mathfrak{h}}&#10;\def\fh{\mathfrak{h}}&#10;%\def\fi{\mathfrak{i}}&#10;\def\fj{\mathfrak{j}}&#10;\def\fk{\mathfrak{k}}&#10;\def\fl{\mathfrak{l}}&#10;\def\fm{\mathfrak{m}}&#10;\def\fn{\mathfrak{n}}&#10;\def\fo{\mathfrak{o}}&#10;\def\fp{\mathfrak{p}}&#10;\def\fq{\mathfrak{q}}&#10;\def\fr{\mathfrak{r}}&#10;\def\fs{\mathfrak{s}}&#10;\def\ft{\mathfrak{t}}&#10;\def\liet{\mathfrak{t}}&#10;\def\fp{\mathfrak{p}}&#10;\def\fq{\mathfrak{q}}&#10;\def\fr{\mathfrak{r}}&#10;\def\fs{\mathfrak{s}}&#10;\def\ft{\mathfrak{t}}&#10;\def\fu{\mathfrak{u}}&#10;\def\fv{\mathfrak{v}}&#10;\def\fw{\mathfrak{w}}&#10;\def\fx{\mathfrak{x}}&#10;\def\fy{\mathfrak{y}}&#10;\def\fz{\mathfrak{z}}&#10;\def\fA{\mathfrak{A}}&#10;\def\fB{\mathfrak{B}}&#10;\def\fC{\mathfrak{C}}&#10;\def\fF{\mathfrak{F}}&#10;\def\fI{\mathfrak{I}}&#10;\def\fL{\mathfrak{L}}&#10;\def\fM{\mathfrak{M}}&#10;\def\fS{\mathfrak{S}}&#10;\def\fP{\mathfrak{P}}&#10;\def\fV{\mathfrak{V}}&#10;&#10;&#10;\pagestyle{empty}&#10;\begin{document}&#10; &#10;$\color{Blue} X \to R X + \delta  $&#10;&#10;&#10;&#10;\end{document}"/>
  <p:tag name="IGUANATEXSIZE" val="40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amssymb}&#10;\usepackage{amsfonts}&#10;\usepackage{amsbsy}&#10;\usepackage[usenames,dvipsnames]{xcolor}&#10;&#10;\def\cok{{\rm cok}}&#10;\def\cot{{\rm cot}}&#10;\def\det{{\rm det}}&#10;\def\dim{{\rm dim}}&#10;\def\exp{{\rm exp}}&#10;\def\Ext{{\rm Ext}}&#10;\def\GeV{{\rm GeV}}&#10;\def\Hom{{\rm Hom}}&#10;\def\Hop{{\rm Hop}}&#10;\def\I{{\rm i}}&#10;\def\vol{{\rm vol}}&#10;\def\half{\frac{1}{2}}&#10;\def\p{\partial}&#10;\def\prl{\parallel}&#10;&#10;&#10;\def\CA{{\cal A}}&#10;\def\CB{{\cal B}}&#10;\def\CC {{\cal C}}&#10;\def\CD {{\cal D}}&#10;\def\CE {{\cal E}}&#10;\def\CF {{\cal F}}&#10;\def\CG {{\cal G}}&#10;\def\CH {{\cal H}}&#10;\def\CI {{\cal I}}&#10;\def\CJ {{\cal J}}&#10;\def\CK {{\cal K}}&#10;\def\CL {{\cal L}}&#10;\def\CM {{\cal M}}&#10;\def\CN {{\cal N}}&#10;\def\CO {{\cal O}}&#10;\def\CP {{\cal P}}&#10;\def\CR {{\cal R}}&#10;\def\CV {{\cal V}}&#10;\def\CW {{\cal W}}&#10;\def\CX {{\cal X}}&#10;\def\CO {{\cal O}}&#10;\def\CZ {{\cal Z}}&#10;\def\CE {{\cal E}}&#10;\def\CG {{\cal G}}&#10;\def\CH {{\cal H}}&#10;\def\CI {{{\cal I}}}&#10;\def\CB {{\cal B}}&#10;\def\CQ {{\cal Q}}&#10;\def\CS {{\cal S}}&#10;\def\CT {{\cal T}}&#10;\def\CU {{\cal U}}&#10;\def\CX {{\cal X}}&#10;\def\CY {{\cal Y}}&#10;\def\CZ{{\cal Z}}&#10;&#10;&#10;\def\IA{\mathbb{A}}&#10;\def\IB{\mathbb{B}}&#10;\def\IC{\mathbb{C}}&#10;\def\ID{\mathbb{D}}&#10;\def\IE{\mathbb{E}}&#10;\def\IF{\mathbb{F}}&#10;\def\IG{\mathbb{G}}&#10;\def\IH{\mathbb{H}}&#10;\def\IJ{\mathbb{J}}&#10;\def\IK{\mathbb{K}}&#10;\def\IL{\mathbb{L}}&#10;\def\IM{\mathbb{M}}&#10;\def\IN{\mathbb{N}}&#10;\def\IO{\mathbb{O}}&#10;\def\IP{\mathbb{P}}&#10;\def\IQ{\mathbb{Q}}&#10;\def\IR{{\mathbb{R}}}&#10;\def\IS{{\mathbb{S}}}&#10;\def\IT{{\mathbb{T}}}&#10;\def\IV{{\mathbb{V}}}&#10;\def\IZ{{\mathbb{Z}}}&#10;&#10;&#10;&#10;\def\fa{\mathfrak{a}}&#10;\def\fb{\mathfrak{b}}&#10;\def\fc{\mathfrak{c}}&#10;\def\fd{\mathfrak{d}}&#10;\def\fe{\mathfrak{e}}&#10;\def\ff{\mathfrak{f}}&#10;\def\lieg{\mathfrak{g}}&#10;\def\fg{\mathfrak{g}}&#10;\def\lieh{\mathfrak{h}}&#10;\def\fh{\mathfrak{h}}&#10;%\def\fi{\mathfrak{i}}&#10;\def\fj{\mathfrak{j}}&#10;\def\fk{\mathfrak{k}}&#10;\def\fl{\mathfrak{l}}&#10;\def\fm{\mathfrak{m}}&#10;\def\fn{\mathfrak{n}}&#10;\def\fo{\mathfrak{o}}&#10;\def\fp{\mathfrak{p}}&#10;\def\fq{\mathfrak{q}}&#10;\def\fr{\mathfrak{r}}&#10;\def\fs{\mathfrak{s}}&#10;\def\ft{\mathfrak{t}}&#10;\def\liet{\mathfrak{t}}&#10;\def\fp{\mathfrak{p}}&#10;\def\fq{\mathfrak{q}}&#10;\def\fr{\mathfrak{r}}&#10;\def\fs{\mathfrak{s}}&#10;\def\ft{\mathfrak{t}}&#10;\def\fu{\mathfrak{u}}&#10;\def\fv{\mathfrak{v}}&#10;\def\fw{\mathfrak{w}}&#10;\def\fx{\mathfrak{x}}&#10;\def\fy{\mathfrak{y}}&#10;\def\fz{\mathfrak{z}}&#10;\def\fA{\mathfrak{A}}&#10;\def\fB{\mathfrak{B}}&#10;\def\fC{\mathfrak{C}}&#10;\def\fF{\mathfrak{F}}&#10;\def\fI{\mathfrak{I}}&#10;\def\fL{\mathfrak{L}}&#10;\def\fM{\mathfrak{M}}&#10;\def\fS{\mathfrak{S}}&#10;\def\fP{\mathfrak{P}}&#10;\def\fV{\mathfrak{V}}&#10;&#10;&#10;\pagestyle{empty}&#10;\begin{document}&#10; &#10;$\color{Blue} R = (g_L;g_R) \in G_L \times G_R $&#10;&#10;&#10;&#10;\end{document}"/>
  <p:tag name="IGUANATEXSIZE" val="40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amssymb}&#10;\usepackage{amsfonts}&#10;\usepackage{amsbsy}&#10;\usepackage[usenames,dvipsnames]{xcolor}&#10;&#10;\def\cok{{\rm cok}}&#10;\def\cot{{\rm cot}}&#10;\def\det{{\rm det}}&#10;\def\dim{{\rm dim}}&#10;\def\exp{{\rm exp}}&#10;\def\Ext{{\rm Ext}}&#10;\def\GeV{{\rm GeV}}&#10;\def\Hom{{\rm Hom}}&#10;\def\vol{{\rm vol}}&#10;\def\half{\frac{1}{2}}&#10;\def\p{\partial}&#10;\def\prl{\parallel}&#10;&#10;&#10;\def\CA{{\cal A}}&#10;\def\CB{{\cal B}}&#10;\def\CC {{\cal C}}&#10;\def\CD {{\cal D}}&#10;\def\CE {{\cal E}}&#10;\def\CF {{\cal F}}&#10;\def\CG {{\cal G}}&#10;\def\CH {{\cal H}}&#10;\def\CI {{\cal I}}&#10;\def\CJ {{\cal J}}&#10;\def\CK {{\cal K}}&#10;\def\CL {{\cal L}}&#10;\def\CM {{\cal M}}&#10;\def\CN {{\cal N}}&#10;\def\CO {{\cal O}}&#10;\def\CP {{\cal P}}&#10;\def\CR {{\cal R}}&#10;\def\CV {{\cal V}}&#10;\def\CW {{\cal W}}&#10;\def\CX {{\cal X}}&#10;\def\CO {{\cal O}}&#10;\def\CZ {{\cal Z}}&#10;\def\CE {{\cal E}}&#10;\def\CG {{\cal G}}&#10;\def\CH {{\cal H}}&#10;\def\CI {{{\cal I}}}&#10;\def\CB {{\cal B}}&#10;\def\CQ {{\cal Q}}&#10;\def\CS {{\cal S}}&#10;\def\CT {{\cal T}}&#10;\def\CU {{\cal U}}&#10;\def\CX {{\cal X}}&#10;\def\CY {{\cal Y}}&#10;\def\CZ{{\cal Z}}&#10;&#10;&#10;\def\IA{\mathbb{A}}&#10;\def\IB{\mathbb{B}}&#10;\def\IC{\mathbb{C}}&#10;\def\ID{\mathbb{D}}&#10;\def\IE{\mathbb{E}}&#10;\def\IF{\mathbb{F}}&#10;\def\IG{\mathbb{G}}&#10;\def\IH{\mathbb{H}}&#10;\def\IJ{\mathbb{J}}&#10;\def\IK{\mathbb{K}}&#10;\def\IL{\mathbb{L}}&#10;\def\IM{\mathbb{M}}&#10;\def\IN{\mathbb{N}}&#10;\def\IO{\mathbb{O}}&#10;\def\IP{\mathbb{P}}&#10;\def\IQ{\mathbb{Q}}&#10;\def\IR{{\mathbb{R}}}&#10;\def\IS{{\mathbb{S}}}&#10;\def\IT{{\mathbb{T}}}&#10;\def\IV{{\mathbb{V}}}&#10;\def\IZ{{\mathbb{Z}}}&#10;&#10;&#10;&#10;\def\fa{\mathfrak{a}}&#10;\def\fb{\mathfrak{b}}&#10;\def\fc{\mathfrak{c}}&#10;\def\fd{\mathfrak{d}}&#10;\def\fe{\mathfrak{e}}&#10;\def\ff{\mathfrak{f}}&#10;\def\lieg{\mathfrak{g}}&#10;\def\fg{\mathfrak{g}}&#10;\def\lieh{\mathfrak{h}}&#10;\def\fh{\mathfrak{h}}&#10;%\def\fi{\mathfrak{i}}&#10;\def\fj{\mathfrak{j}}&#10;\def\fk{\mathfrak{k}}&#10;\def\fl{\mathfrak{l}}&#10;\def\fm{\mathfrak{m}}&#10;\def\fn{\mathfrak{n}}&#10;\def\fo{\mathfrak{o}}&#10;\def\fp{\mathfrak{p}}&#10;\def\fq{\mathfrak{q}}&#10;\def\fr{\mathfrak{r}}&#10;\def\fs{\mathfrak{s}}&#10;\def\ft{\mathfrak{t}}&#10;\def\liet{\mathfrak{t}}&#10;\def\fp{\mathfrak{p}}&#10;\def\fq{\mathfrak{q}}&#10;\def\fr{\mathfrak{r}}&#10;\def\fs{\mathfrak{s}}&#10;\def\ft{\mathfrak{t}}&#10;\def\fu{\mathfrak{u}}&#10;\def\fv{\mathfrak{v}}&#10;\def\fw{\mathfrak{w}}&#10;\def\fx{\mathfrak{x}}&#10;\def\fy{\mathfrak{y}}&#10;\def\fz{\mathfrak{z}}&#10;\def\fA{\mathfrak{A}}&#10;\def\fC{\mathfrak{C}}&#10;\def\fL{\mathfrak{L}}&#10;\def\fM{\mathfrak{M}}&#10;\def\fS{\mathfrak{S}}&#10;\def\fP{\mathfrak{P}}&#10;\def\fV{\mathfrak{V}}&#10;\def\I{{\rm i}}&#10;&#10;&#10;\pagestyle{empty}&#10;\begin{document}&#10; &#10;$\color{Blue}= \begin{pmatrix} 4 &amp; 0 \\ 0 &amp; 4 \\ \end{pmatrix} $&#10;&#10;&#10;&#10;\end{document}"/>
  <p:tag name="IGUANATEXSIZE" val="40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amssymb}&#10;\usepackage{amsfonts}&#10;\usepackage{amsbsy}&#10;\usepackage[usenames,dvipsnames]{xcolor}&#10;&#10;\def\cok{{\rm cok}}&#10;\def\cot{{\rm cot}}&#10;\def\det{{\rm det}}&#10;\def\dim{{\rm dim}}&#10;\def\exp{{\rm exp}}&#10;\def\Ext{{\rm Ext}}&#10;\def\GeV{{\rm GeV}}&#10;\def\Hom{{\rm Hom}}&#10;\def\vol{{\rm vol}}&#10;\def\half{\frac{1}{2}}&#10;\def\p{\partial}&#10;\def\prl{\parallel}&#10;&#10;&#10;\def\CA{{\cal A}}&#10;\def\CB{{\cal B}}&#10;\def\CC {{\cal C}}&#10;\def\CD {{\cal D}}&#10;\def\CE {{\cal E}}&#10;\def\CF {{\cal F}}&#10;\def\CG {{\cal G}}&#10;\def\CH {{\cal H}}&#10;\def\CI {{\cal I}}&#10;\def\CJ {{\cal J}}&#10;\def\CK {{\cal K}}&#10;\def\CL {{\cal L}}&#10;\def\CM {{\cal M}}&#10;\def\CN {{\cal N}}&#10;\def\CO {{\cal O}}&#10;\def\CP {{\cal P}}&#10;\def\CR {{\cal R}}&#10;\def\CV {{\cal V}}&#10;\def\CW {{\cal W}}&#10;\def\CX {{\cal X}}&#10;\def\CO {{\cal O}}&#10;\def\CZ {{\cal Z}}&#10;\def\CE {{\cal E}}&#10;\def\CG {{\cal G}}&#10;\def\CH {{\cal H}}&#10;\def\CI {{{\cal I}}}&#10;\def\CB {{\cal B}}&#10;\def\CQ {{\cal Q}}&#10;\def\CS {{\cal S}}&#10;\def\CT {{\cal T}}&#10;\def\CU {{\cal U}}&#10;\def\CX {{\cal X}}&#10;\def\CY {{\cal Y}}&#10;\def\CZ{{\cal Z}}&#10;&#10;&#10;\def\IA{\mathbb{A}}&#10;\def\IB{\mathbb{B}}&#10;\def\IC{\mathbb{C}}&#10;\def\ID{\mathbb{D}}&#10;\def\IE{\mathbb{E}}&#10;\def\IF{\mathbb{F}}&#10;\def\IG{\mathbb{G}}&#10;\def\IH{\mathbb{H}}&#10;\def\IJ{\mathbb{J}}&#10;\def\IK{\mathbb{K}}&#10;\def\IL{\mathbb{L}}&#10;\def\IM{\mathbb{M}}&#10;\def\IN{\mathbb{N}}&#10;\def\IO{\mathbb{O}}&#10;\def\IP{\mathbb{P}}&#10;\def\IQ{\mathbb{Q}}&#10;\def\IR{{\mathbb{R}}}&#10;\def\IS{{\mathbb{S}}}&#10;\def\IT{{\mathbb{T}}}&#10;\def\IV{{\mathbb{V}}}&#10;\def\IZ{{\mathbb{Z}}}&#10;&#10;&#10;&#10;\def\fa{\mathfrak{a}}&#10;\def\fb{\mathfrak{b}}&#10;\def\fc{\mathfrak{c}}&#10;\def\fd{\mathfrak{d}}&#10;\def\fe{\mathfrak{e}}&#10;\def\ff{\mathfrak{f}}&#10;\def\lieg{\mathfrak{g}}&#10;\def\fg{\mathfrak{g}}&#10;\def\lieh{\mathfrak{h}}&#10;\def\fh{\mathfrak{h}}&#10;%\def\fi{\mathfrak{i}}&#10;\def\fj{\mathfrak{j}}&#10;\def\fk{\mathfrak{k}}&#10;\def\fl{\mathfrak{l}}&#10;\def\fm{\mathfrak{m}}&#10;\def\fn{\mathfrak{n}}&#10;\def\fo{\mathfrak{o}}&#10;\def\fp{\mathfrak{p}}&#10;\def\fq{\mathfrak{q}}&#10;\def\fr{\mathfrak{r}}&#10;\def\fs{\mathfrak{s}}&#10;\def\ft{\mathfrak{t}}&#10;\def\liet{\mathfrak{t}}&#10;\def\fp{\mathfrak{p}}&#10;\def\fq{\mathfrak{q}}&#10;\def\fr{\mathfrak{r}}&#10;\def\fs{\mathfrak{s}}&#10;\def\ft{\mathfrak{t}}&#10;\def\fu{\mathfrak{u}}&#10;\def\fv{\mathfrak{v}}&#10;\def\fw{\mathfrak{w}}&#10;\def\fx{\mathfrak{x}}&#10;\def\fy{\mathfrak{y}}&#10;\def\fz{\mathfrak{z}}&#10;\def\fA{\mathfrak{A}}&#10;\def\fC{\mathfrak{C}}&#10;\def\fF{\mathfrak{F}}&#10;\def\fL{\mathfrak{L}}&#10;\def\fM{\mathfrak{M}}&#10;\def\fS{\mathfrak{S}}&#10;\def\fP{\mathfrak{P}}&#10;\def\fV{\mathfrak{V}}&#10;\def\I{{\rm i}}&#10;&#10;&#10;\pagestyle{empty}&#10;\begin{document}&#10; &#10;$\color{Blue} \fF_R $&#10;&#10;&#10;&#10;\end{document}"/>
  <p:tag name="IGUANATEXSIZE" val="40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amssymb}&#10;\usepackage{amsfonts}&#10;\usepackage{amsbsy}&#10;\usepackage[usenames,dvipsnames]{xcolor}&#10;&#10;\def\cok{{\rm cok}}&#10;\def\cot{{\rm cot}}&#10;\def\det{{\rm det}}&#10;\def\dim{{\rm dim}}&#10;\def\exp{{\rm exp}}&#10;\def\Ext{{\rm Ext}}&#10;\def\GeV{{\rm GeV}}&#10;\def\Hom{{\rm Hom}}&#10;\def\Hop{{\rm Hop}}&#10;\def\I{{\rm i}}&#10;\def\vol{{\rm vol}}&#10;\def\half{\frac{1}{2}}&#10;\def\p{\partial}&#10;\def\prl{\parallel}&#10;&#10;&#10;\def\CA{{\cal A}}&#10;\def\CB{{\cal B}}&#10;\def\CC {{\cal C}}&#10;\def\CD {{\cal D}}&#10;\def\CE {{\cal E}}&#10;\def\CF {{\cal F}}&#10;\def\CG {{\cal G}}&#10;\def\CH {{\cal H}}&#10;\def\CI {{\cal I}}&#10;\def\CJ {{\cal J}}&#10;\def\CK {{\cal K}}&#10;\def\CL {{\cal L}}&#10;\def\CM {{\cal M}}&#10;\def\CN {{\cal N}}&#10;\def\CO {{\cal O}}&#10;\def\CP {{\cal P}}&#10;\def\CR {{\cal R}}&#10;\def\CV {{\cal V}}&#10;\def\CW {{\cal W}}&#10;\def\CX {{\cal X}}&#10;\def\CO {{\cal O}}&#10;\def\CZ {{\cal Z}}&#10;\def\CE {{\cal E}}&#10;\def\CG {{\cal G}}&#10;\def\CH {{\cal H}}&#10;\def\CI {{{\cal I}}}&#10;\def\CB {{\cal B}}&#10;\def\CQ {{\cal Q}}&#10;\def\CS {{\cal S}}&#10;\def\CT {{\cal T}}&#10;\def\CU {{\cal U}}&#10;\def\CX {{\cal X}}&#10;\def\CY {{\cal Y}}&#10;\def\CZ{{\cal Z}}&#10;&#10;&#10;\def\IA{\mathbb{A}}&#10;\def\IB{\mathbb{B}}&#10;\def\IC{\mathbb{C}}&#10;\def\ID{\mathbb{D}}&#10;\def\IE{\mathbb{E}}&#10;\def\IF{\mathbb{F}}&#10;\def\IG{\mathbb{G}}&#10;\def\IH{\mathbb{H}}&#10;\def\IJ{\mathbb{J}}&#10;\def\IK{\mathbb{K}}&#10;\def\IL{\mathbb{L}}&#10;\def\IM{\mathbb{M}}&#10;\def\IN{\mathbb{N}}&#10;\def\IO{\mathbb{O}}&#10;\def\IP{\mathbb{P}}&#10;\def\IQ{\mathbb{Q}}&#10;\def\IR{{\mathbb{R}}}&#10;\def\IS{{\mathbb{S}}}&#10;\def\IT{{\mathbb{T}}}&#10;\def\IV{{\mathbb{V}}}&#10;\def\IZ{{\mathbb{Z}}}&#10;&#10;&#10;&#10;\def\fa{\mathfrak{a}}&#10;\def\fb{\mathfrak{b}}&#10;\def\fc{\mathfrak{c}}&#10;\def\fd{\mathfrak{d}}&#10;\def\fe{\mathfrak{e}}&#10;\def\ff{\mathfrak{f}}&#10;\def\lieg{\mathfrak{g}}&#10;\def\fg{\mathfrak{g}}&#10;\def\lieh{\mathfrak{h}}&#10;\def\fh{\mathfrak{h}}&#10;%\def\fi{\mathfrak{i}}&#10;\def\fj{\mathfrak{j}}&#10;\def\fk{\mathfrak{k}}&#10;\def\fl{\mathfrak{l}}&#10;\def\fm{\mathfrak{m}}&#10;\def\fn{\mathfrak{n}}&#10;\def\fo{\mathfrak{o}}&#10;\def\fp{\mathfrak{p}}&#10;\def\fq{\mathfrak{q}}&#10;\def\fr{\mathfrak{r}}&#10;\def\fs{\mathfrak{s}}&#10;\def\ft{\mathfrak{t}}&#10;\def\liet{\mathfrak{t}}&#10;\def\fp{\mathfrak{p}}&#10;\def\fq{\mathfrak{q}}&#10;\def\fr{\mathfrak{r}}&#10;\def\fs{\mathfrak{s}}&#10;\def\ft{\mathfrak{t}}&#10;\def\fu{\mathfrak{u}}&#10;\def\fv{\mathfrak{v}}&#10;\def\fw{\mathfrak{w}}&#10;\def\fx{\mathfrak{x}}&#10;\def\fy{\mathfrak{y}}&#10;\def\fz{\mathfrak{z}}&#10;\def\fA{\mathfrak{A}}&#10;\def\fB{\mathfrak{B}}&#10;\def\fC{\mathfrak{C}}&#10;\def\fI{\mathfrak{I}}&#10;\def\fL{\mathfrak{L}}&#10;\def\fM{\mathfrak{M}}&#10;\def\fS{\mathfrak{S}}&#10;\def\fP{\mathfrak{P}}&#10;\def\fV{\mathfrak{V}}&#10;&#10;&#10;\pagestyle{empty}&#10;\begin{document}&#10; &#10;$\color{Blue} G = G_L \times G_R  $&#10;&#10;&#10;&#10;\end{document}"/>
  <p:tag name="IGUANATEXSIZE" val="35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amssymb}&#10;\usepackage{amsfonts}&#10;\usepackage{amsbsy}&#10;\usepackage[usenames,dvipsnames]{xcolor}&#10;&#10;\def\cok{{\rm cok}}&#10;\def\cot{{\rm cot}}&#10;\def\det{{\rm det}}&#10;\def\dim{{\rm dim}}&#10;\def\exp{{\rm exp}}&#10;\def\Ext{{\rm Ext}}&#10;\def\GeV{{\rm GeV}}&#10;\def\Hom{{\rm Hom}}&#10;\def\vol{{\rm vol}}&#10;\def\half{\frac{1}{2}}&#10;\def\p{\partial}&#10;\def\prl{\parallel}&#10;&#10;&#10;\def\CA{{\cal A}}&#10;\def\CB{{\cal B}}&#10;\def\CC {{\cal C}}&#10;\def\CD {{\cal D}}&#10;\def\CE {{\cal E}}&#10;\def\CF {{\cal F}}&#10;\def\CG {{\cal G}}&#10;\def\CH {{\cal H}}&#10;\def\CI {{\cal I}}&#10;\def\CJ {{\cal J}}&#10;\def\CK {{\cal K}}&#10;\def\CL {{\cal L}}&#10;\def\CM {{\cal M}}&#10;\def\CN {{\cal N}}&#10;\def\CO {{\cal O}}&#10;\def\CP {{\cal P}}&#10;\def\CR {{\cal R}}&#10;\def\CV {{\cal V}}&#10;\def\CW {{\cal W}}&#10;\def\CX {{\cal X}}&#10;\def\CO {{\cal O}}&#10;\def\CZ {{\cal Z}}&#10;\def\CE {{\cal E}}&#10;\def\CG {{\cal G}}&#10;\def\CH {{\cal H}}&#10;\def\CI {{{\cal I}}}&#10;\def\CB {{\cal B}}&#10;\def\CQ {{\cal Q}}&#10;\def\CS {{\cal S}}&#10;\def\CT {{\cal T}}&#10;\def\CU {{\cal U}}&#10;\def\CX {{\cal X}}&#10;\def\CY {{\cal Y}}&#10;\def\CZ{{\cal Z}}&#10;&#10;&#10;\def\IA{\mathbb{A}}&#10;\def\IB{\mathbb{B}}&#10;\def\IC{\mathbb{C}}&#10;\def\ID{\mathbb{D}}&#10;\def\IE{\mathbb{E}}&#10;\def\IF{\mathbb{F}}&#10;\def\IG{\mathbb{G}}&#10;\def\IH{\mathbb{H}}&#10;\def\IJ{\mathbb{J}}&#10;\def\IK{\mathbb{K}}&#10;\def\IL{\mathbb{L}}&#10;\def\IM{\mathbb{M}}&#10;\def\IN{\mathbb{N}}&#10;\def\IO{\mathbb{O}}&#10;\def\IP{\mathbb{P}}&#10;\def\IQ{\mathbb{Q}}&#10;\def\IR{{\mathbb{R}}}&#10;\def\IS{{\mathbb{S}}}&#10;\def\IT{{\mathbb{T}}}&#10;\def\IV{{\mathbb{V}}}&#10;\def\IZ{{\mathbb{Z}}}&#10;&#10;&#10;&#10;\def\fa{\mathfrak{a}}&#10;\def\fb{\mathfrak{b}}&#10;\def\fc{\mathfrak{c}}&#10;\def\fd{\mathfrak{d}}&#10;\def\fe{\mathfrak{e}}&#10;\def\ff{\mathfrak{f}}&#10;\def\lieg{\mathfrak{g}}&#10;\def\fg{\mathfrak{g}}&#10;\def\lieh{\mathfrak{h}}&#10;\def\fh{\mathfrak{h}}&#10;%\def\fi{\mathfrak{i}}&#10;\def\fj{\mathfrak{j}}&#10;\def\fk{\mathfrak{k}}&#10;\def\fl{\mathfrak{l}}&#10;\def\fm{\mathfrak{m}}&#10;\def\fn{\mathfrak{n}}&#10;\def\fo{\mathfrak{o}}&#10;\def\fp{\mathfrak{p}}&#10;\def\fq{\mathfrak{q}}&#10;\def\fr{\mathfrak{r}}&#10;\def\fs{\mathfrak{s}}&#10;\def\ft{\mathfrak{t}}&#10;\def\liet{\mathfrak{t}}&#10;\def\fp{\mathfrak{p}}&#10;\def\fq{\mathfrak{q}}&#10;\def\fr{\mathfrak{r}}&#10;\def\fs{\mathfrak{s}}&#10;\def\ft{\mathfrak{t}}&#10;\def\fu{\mathfrak{u}}&#10;\def\fv{\mathfrak{v}}&#10;\def\fw{\mathfrak{w}}&#10;\def\fx{\mathfrak{x}}&#10;\def\fy{\mathfrak{y}}&#10;\def\fz{\mathfrak{z}}&#10;\def\fA{\mathfrak{A}}&#10;\def\fC{\mathfrak{C}}&#10;\def\fF{\mathfrak{F}}&#10;\def\fL{\mathfrak{L}}&#10;\def\fM{\mathfrak{M}}&#10;\def\fS{\mathfrak{S}}&#10;\def\fP{\mathfrak{P}}&#10;\def\fV{\mathfrak{V}}&#10;\def\I{{\rm i}}&#10;&#10;&#10;\pagestyle{empty}&#10;\begin{document}&#10; &#10;$\color{Blue} \fF_R $&#10;&#10;&#10;&#10;\end{document}"/>
  <p:tag name="IGUANATEXSIZE" val="40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amssymb}&#10;\usepackage{amsfonts}&#10;\usepackage{amsbsy}&#10;\usepackage[usenames,dvipsnames]{xcolor}&#10;&#10;\def\cok{{\rm cok}}&#10;\def\cot{{\rm cot}}&#10;\def\det{{\rm det}}&#10;\def\dim{{\rm dim}}&#10;\def\exp{{\rm exp}}&#10;\def\Ext{{\rm Ext}}&#10;\def\GeV{{\rm GeV}}&#10;\def\Hom{{\rm Hom}}&#10;\def\vol{{\rm vol}}&#10;\def\half{\frac{1}{2}}&#10;\def\p{\partial}&#10;\def\prl{\parallel}&#10;&#10;&#10;\def\CA{{\cal A}}&#10;\def\CB{{\cal B}}&#10;\def\CC {{\cal C}}&#10;\def\CD {{\cal D}}&#10;\def\CE {{\cal E}}&#10;\def\CF {{\cal F}}&#10;\def\CG {{\cal G}}&#10;\def\CH {{\cal H}}&#10;\def\CI {{\cal I}}&#10;\def\CJ {{\cal J}}&#10;\def\CK {{\cal K}}&#10;\def\CL {{\cal L}}&#10;\def\CM {{\cal M}}&#10;\def\CN {{\cal N}}&#10;\def\CO {{\cal O}}&#10;\def\CP {{\cal P}}&#10;\def\CR {{\cal R}}&#10;\def\CV {{\cal V}}&#10;\def\CW {{\cal W}}&#10;\def\CX {{\cal X}}&#10;\def\CO {{\cal O}}&#10;\def\CZ {{\cal Z}}&#10;\def\CE {{\cal E}}&#10;\def\CG {{\cal G}}&#10;\def\CH {{\cal H}}&#10;\def\CI {{{\cal I}}}&#10;\def\CB {{\cal B}}&#10;\def\CQ {{\cal Q}}&#10;\def\CS {{\cal S}}&#10;\def\CT {{\cal T}}&#10;\def\CU {{\cal U}}&#10;\def\CX {{\cal X}}&#10;\def\CY {{\cal Y}}&#10;\def\CZ{{\cal Z}}&#10;&#10;&#10;\def\IA{\mathbb{A}}&#10;\def\IB{\mathbb{B}}&#10;\def\IC{\mathbb{C}}&#10;\def\ID{\mathbb{D}}&#10;\def\IE{\mathbb{E}}&#10;\def\IF{\mathbb{F}}&#10;\def\IG{\mathbb{G}}&#10;\def\IH{\mathbb{H}}&#10;\def\IJ{\mathbb{J}}&#10;\def\IK{\mathbb{K}}&#10;\def\IL{\mathbb{L}}&#10;\def\IM{\mathbb{M}}&#10;\def\IN{\mathbb{N}}&#10;\def\IO{\mathbb{O}}&#10;\def\IP{\mathbb{P}}&#10;\def\IQ{\mathbb{Q}}&#10;\def\IR{{\mathbb{R}}}&#10;\def\IS{{\mathbb{S}}}&#10;\def\IT{{\mathbb{T}}}&#10;\def\IV{{\mathbb{V}}}&#10;\def\IZ{{\mathbb{Z}}}&#10;&#10;&#10;&#10;\def\fa{\mathfrak{a}}&#10;\def\fb{\mathfrak{b}}&#10;\def\fc{\mathfrak{c}}&#10;\def\fd{\mathfrak{d}}&#10;\def\fe{\mathfrak{e}}&#10;\def\ff{\mathfrak{f}}&#10;\def\lieg{\mathfrak{g}}&#10;\def\fg{\mathfrak{g}}&#10;\def\lieh{\mathfrak{h}}&#10;\def\fh{\mathfrak{h}}&#10;%\def\fi{\mathfrak{i}}&#10;\def\fj{\mathfrak{j}}&#10;\def\fk{\mathfrak{k}}&#10;\def\fl{\mathfrak{l}}&#10;\def\fm{\mathfrak{m}}&#10;\def\fn{\mathfrak{n}}&#10;\def\fo{\mathfrak{o}}&#10;\def\fp{\mathfrak{p}}&#10;\def\fq{\mathfrak{q}}&#10;\def\fr{\mathfrak{r}}&#10;\def\fs{\mathfrak{s}}&#10;\def\ft{\mathfrak{t}}&#10;\def\liet{\mathfrak{t}}&#10;\def\fp{\mathfrak{p}}&#10;\def\fq{\mathfrak{q}}&#10;\def\fr{\mathfrak{r}}&#10;\def\fs{\mathfrak{s}}&#10;\def\ft{\mathfrak{t}}&#10;\def\fu{\mathfrak{u}}&#10;\def\fv{\mathfrak{v}}&#10;\def\fw{\mathfrak{w}}&#10;\def\fx{\mathfrak{x}}&#10;\def\fy{\mathfrak{y}}&#10;\def\fz{\mathfrak{z}}&#10;\def\fA{\mathfrak{A}}&#10;\def\fC{\mathfrak{C}}&#10;\def\fL{\mathfrak{L}}&#10;\def\fM{\mathfrak{M}}&#10;\def\fS{\mathfrak{S}}&#10;\def\fP{\mathfrak{P}}&#10;\def\fV{\mathfrak{V}}&#10;\def\I{{\rm i}}&#10;&#10;&#10;\pagestyle{empty}&#10;\begin{document}&#10; &#10;$\color{Sepia} g_L \sim {\rm Diag}\{ -1^8, +1^{16} \}  $&#10;&#10;&#10;&#10;\end{document}"/>
  <p:tag name="IGUANATEXSIZE" val="20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amssymb}&#10;\usepackage{amsfonts}&#10;\usepackage{amsbsy}&#10;\usepackage[usenames,dvipsnames]{xcolor}&#10;&#10;\def\cok{{\rm cok}}&#10;\def\cot{{\rm cot}}&#10;\def\det{{\rm det}}&#10;\def\dim{{\rm dim}}&#10;\def\exp{{\rm exp}}&#10;\def\Ext{{\rm Ext}}&#10;\def\GeV{{\rm GeV}}&#10;\def\Hom{{\rm Hom}}&#10;\def\vol{{\rm vol}}&#10;\def\half{\frac{1}{2}}&#10;\def\p{\partial}&#10;\def\prl{\parallel}&#10;&#10;&#10;\def\CA{{\cal A}}&#10;\def\CB{{\cal B}}&#10;\def\CC {{\cal C}}&#10;\def\CD {{\cal D}}&#10;\def\CE {{\cal E}}&#10;\def\CF {{\cal F}}&#10;\def\CG {{\cal G}}&#10;\def\CH {{\cal H}}&#10;\def\CI {{\cal I}}&#10;\def\CJ {{\cal J}}&#10;\def\CK {{\cal K}}&#10;\def\CL {{\cal L}}&#10;\def\CM {{\cal M}}&#10;\def\CN {{\cal N}}&#10;\def\CO {{\cal O}}&#10;\def\CP {{\cal P}}&#10;\def\CR {{\cal R}}&#10;\def\CV {{\cal V}}&#10;\def\CW {{\cal W}}&#10;\def\CX {{\cal X}}&#10;\def\CO {{\cal O}}&#10;\def\CZ {{\cal Z}}&#10;\def\CE {{\cal E}}&#10;\def\CG {{\cal G}}&#10;\def\CH {{\cal H}}&#10;\def\CI {{{\cal I}}}&#10;\def\CB {{\cal B}}&#10;\def\CQ {{\cal Q}}&#10;\def\CS {{\cal S}}&#10;\def\CT {{\cal T}}&#10;\def\CU {{\cal U}}&#10;\def\CX {{\cal X}}&#10;\def\CY {{\cal Y}}&#10;\def\CZ{{\cal Z}}&#10;&#10;&#10;\def\IA{\mathbb{A}}&#10;\def\IB{\mathbb{B}}&#10;\def\IC{\mathbb{C}}&#10;\def\ID{\mathbb{D}}&#10;\def\IE{\mathbb{E}}&#10;\def\IF{\mathbb{F}}&#10;\def\IG{\mathbb{G}}&#10;\def\IH{\mathbb{H}}&#10;\def\IJ{\mathbb{J}}&#10;\def\IK{\mathbb{K}}&#10;\def\IL{\mathbb{L}}&#10;\def\IM{\mathbb{M}}&#10;\def\IN{\mathbb{N}}&#10;\def\IO{\mathbb{O}}&#10;\def\IP{\mathbb{P}}&#10;\def\IQ{\mathbb{Q}}&#10;\def\IR{{\mathbb{R}}}&#10;\def\IS{{\mathbb{S}}}&#10;\def\IT{{\mathbb{T}}}&#10;\def\IV{{\mathbb{V}}}&#10;\def\IZ{{\mathbb{Z}}}&#10;&#10;&#10;&#10;\def\fa{\mathfrak{a}}&#10;\def\fb{\mathfrak{b}}&#10;\def\fc{\mathfrak{c}}&#10;\def\fd{\mathfrak{d}}&#10;\def\fe{\mathfrak{e}}&#10;\def\ff{\mathfrak{f}}&#10;\def\lieg{\mathfrak{g}}&#10;\def\fg{\mathfrak{g}}&#10;\def\lieh{\mathfrak{h}}&#10;\def\fh{\mathfrak{h}}&#10;%\def\fi{\mathfrak{i}}&#10;\def\fj{\mathfrak{j}}&#10;\def\fk{\mathfrak{k}}&#10;\def\fl{\mathfrak{l}}&#10;\def\fm{\mathfrak{m}}&#10;\def\fn{\mathfrak{n}}&#10;\def\fo{\mathfrak{o}}&#10;\def\fp{\mathfrak{p}}&#10;\def\fq{\mathfrak{q}}&#10;\def\fr{\mathfrak{r}}&#10;\def\fs{\mathfrak{s}}&#10;\def\ft{\mathfrak{t}}&#10;\def\liet{\mathfrak{t}}&#10;\def\fp{\mathfrak{p}}&#10;\def\fq{\mathfrak{q}}&#10;\def\fr{\mathfrak{r}}&#10;\def\fs{\mathfrak{s}}&#10;\def\ft{\mathfrak{t}}&#10;\def\fu{\mathfrak{u}}&#10;\def\fv{\mathfrak{v}}&#10;\def\fw{\mathfrak{w}}&#10;\def\fx{\mathfrak{x}}&#10;\def\fy{\mathfrak{y}}&#10;\def\fz{\mathfrak{z}}&#10;\def\fA{\mathfrak{A}}&#10;\def\fC{\mathfrak{C}}&#10;\def\fL{\mathfrak{L}}&#10;\def\fM{\mathfrak{M}}&#10;\def\fS{\mathfrak{S}}&#10;\def\fP{\mathfrak{P}}&#10;\def\fV{\mathfrak{V}}&#10;\def\I{{\rm i}}&#10;&#10;&#10;\pagestyle{empty}&#10;\begin{document}&#10; &#10;$\color{Sepia} g_L \sim {\rm Diag}\{ -1^{12}, +1^{12} \}  $&#10;&#10;&#10;&#10;\end{document}"/>
  <p:tag name="IGUANATEXSIZE" val="20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amssymb}&#10;\usepackage{amsfonts}&#10;\usepackage{amsbsy}&#10;\usepackage[usenames,dvipsnames]{xcolor}&#10;&#10;\def\cok{{\rm cok}}&#10;\def\cot{{\rm cot}}&#10;\def\det{{\rm det}}&#10;\def\dim{{\rm dim}}&#10;\def\exp{{\rm exp}}&#10;\def\Ext{{\rm Ext}}&#10;\def\GeV{{\rm GeV}}&#10;\def\Hom{{\rm Hom}}&#10;\def\vol{{\rm vol}}&#10;\def\half{\frac{1}{2}}&#10;\def\p{\partial}&#10;\def\prl{\parallel}&#10;&#10;&#10;\def\CA{{\cal A}}&#10;\def\CB{{\cal B}}&#10;\def\CC {{\cal C}}&#10;\def\CD {{\cal D}}&#10;\def\CE {{\cal E}}&#10;\def\CF {{\cal F}}&#10;\def\CG {{\cal G}}&#10;\def\CH {{\cal H}}&#10;\def\CI {{\cal I}}&#10;\def\CJ {{\cal J}}&#10;\def\CK {{\cal K}}&#10;\def\CL {{\cal L}}&#10;\def\CM {{\cal M}}&#10;\def\CN {{\cal N}}&#10;\def\CO {{\cal O}}&#10;\def\CP {{\cal P}}&#10;\def\CR {{\cal R}}&#10;\def\CV {{\cal V}}&#10;\def\CW {{\cal W}}&#10;\def\CX {{\cal X}}&#10;\def\CO {{\cal O}}&#10;\def\CZ {{\cal Z}}&#10;\def\CE {{\cal E}}&#10;\def\CG {{\cal G}}&#10;\def\CH {{\cal H}}&#10;\def\CI {{{\cal I}}}&#10;\def\CB {{\cal B}}&#10;\def\CQ {{\cal Q}}&#10;\def\CS {{\cal S}}&#10;\def\CT {{\cal T}}&#10;\def\CU {{\cal U}}&#10;\def\CX {{\cal X}}&#10;\def\CY {{\cal Y}}&#10;\def\CZ{{\cal Z}}&#10;&#10;&#10;\def\IA{\mathbb{A}}&#10;\def\IB{\mathbb{B}}&#10;\def\IC{\mathbb{C}}&#10;\def\ID{\mathbb{D}}&#10;\def\IE{\mathbb{E}}&#10;\def\IF{\mathbb{F}}&#10;\def\IG{\mathbb{G}}&#10;\def\IH{\mathbb{H}}&#10;\def\IJ{\mathbb{J}}&#10;\def\IK{\mathbb{K}}&#10;\def\IL{\mathbb{L}}&#10;\def\IM{\mathbb{M}}&#10;\def\IN{\mathbb{N}}&#10;\def\IO{\mathbb{O}}&#10;\def\IP{\mathbb{P}}&#10;\def\IQ{\mathbb{Q}}&#10;\def\IR{{\mathbb{R}}}&#10;\def\IS{{\mathbb{S}}}&#10;\def\IT{{\mathbb{T}}}&#10;\def\IV{{\mathbb{V}}}&#10;\def\IZ{{\mathbb{Z}}}&#10;&#10;&#10;&#10;\def\fa{\mathfrak{a}}&#10;\def\fb{\mathfrak{b}}&#10;\def\fc{\mathfrak{c}}&#10;\def\fd{\mathfrak{d}}&#10;\def\fe{\mathfrak{e}}&#10;\def\ff{\mathfrak{f}}&#10;\def\lieg{\mathfrak{g}}&#10;\def\fg{\mathfrak{g}}&#10;\def\lieh{\mathfrak{h}}&#10;\def\fh{\mathfrak{h}}&#10;%\def\fi{\mathfrak{i}}&#10;\def\fj{\mathfrak{j}}&#10;\def\fk{\mathfrak{k}}&#10;\def\fl{\mathfrak{l}}&#10;\def\fm{\mathfrak{m}}&#10;\def\fn{\mathfrak{n}}&#10;\def\fo{\mathfrak{o}}&#10;\def\fp{\mathfrak{p}}&#10;\def\fq{\mathfrak{q}}&#10;\def\fr{\mathfrak{r}}&#10;\def\fs{\mathfrak{s}}&#10;\def\ft{\mathfrak{t}}&#10;\def\liet{\mathfrak{t}}&#10;\def\fp{\mathfrak{p}}&#10;\def\fq{\mathfrak{q}}&#10;\def\fr{\mathfrak{r}}&#10;\def\fs{\mathfrak{s}}&#10;\def\ft{\mathfrak{t}}&#10;\def\fu{\mathfrak{u}}&#10;\def\fv{\mathfrak{v}}&#10;\def\fw{\mathfrak{w}}&#10;\def\fx{\mathfrak{x}}&#10;\def\fy{\mathfrak{y}}&#10;\def\fz{\mathfrak{z}}&#10;\def\fA{\mathfrak{A}}&#10;\def\fC{\mathfrak{C}}&#10;\def\fL{\mathfrak{L}}&#10;\def\fM{\mathfrak{M}}&#10;\def\fS{\mathfrak{S}}&#10;\def\fP{\mathfrak{P}}&#10;\def\fV{\mathfrak{V}}&#10;\def\I{{\rm i}}&#10;&#10;&#10;\pagestyle{empty}&#10;\begin{document}&#10; &#10;$\color{Sepia} g_L \sim {\rm Diag}\{ -1^{16}, +1^{8} \}  $&#10;&#10;&#10;&#10;\end{document}"/>
  <p:tag name="IGUANATEXSIZE" val="20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amssymb}&#10;\usepackage{amsfonts}&#10;\usepackage{amsbsy}&#10;\usepackage[usenames,dvipsnames]{xcolor}&#10;&#10;\def\cok{{\rm cok}}&#10;\def\cot{{\rm cot}}&#10;\def\det{{\rm det}}&#10;\def\dim{{\rm dim}}&#10;\def\exp{{\rm exp}}&#10;\def\Ext{{\rm Ext}}&#10;\def\GeV{{\rm GeV}}&#10;\def\Hom{{\rm Hom}}&#10;\def\vol{{\rm vol}}&#10;\def\half{\frac{1}{2}}&#10;\def\p{\partial}&#10;\def\prl{\parallel}&#10;&#10;&#10;\def\CA{{\cal A}}&#10;\def\CB{{\cal B}}&#10;\def\CC {{\cal C}}&#10;\def\CD {{\cal D}}&#10;\def\CE {{\cal E}}&#10;\def\CF {{\cal F}}&#10;\def\CG {{\cal G}}&#10;\def\CH {{\cal H}}&#10;\def\CI {{\cal I}}&#10;\def\CJ {{\cal J}}&#10;\def\CK {{\cal K}}&#10;\def\CL {{\cal L}}&#10;\def\CM {{\cal M}}&#10;\def\CN {{\cal N}}&#10;\def\CO {{\cal O}}&#10;\def\CP {{\cal P}}&#10;\def\CR {{\cal R}}&#10;\def\CV {{\cal V}}&#10;\def\CW {{\cal W}}&#10;\def\CX {{\cal X}}&#10;\def\CO {{\cal O}}&#10;\def\CZ {{\cal Z}}&#10;\def\CE {{\cal E}}&#10;\def\CG {{\cal G}}&#10;\def\CH {{\cal H}}&#10;\def\CI {{{\cal I}}}&#10;\def\CB {{\cal B}}&#10;\def\CQ {{\cal Q}}&#10;\def\CS {{\cal S}}&#10;\def\CT {{\cal T}}&#10;\def\CU {{\cal U}}&#10;\def\CX {{\cal X}}&#10;\def\CY {{\cal Y}}&#10;\def\CZ{{\cal Z}}&#10;&#10;&#10;\def\IA{\mathbb{A}}&#10;\def\IB{\mathbb{B}}&#10;\def\IC{\mathbb{C}}&#10;\def\ID{\mathbb{D}}&#10;\def\IE{\mathbb{E}}&#10;\def\IF{\mathbb{F}}&#10;\def\IG{\mathbb{G}}&#10;\def\IH{\mathbb{H}}&#10;\def\IJ{\mathbb{J}}&#10;\def\IK{\mathbb{K}}&#10;\def\IL{\mathbb{L}}&#10;\def\IM{\mathbb{M}}&#10;\def\IN{\mathbb{N}}&#10;\def\IO{\mathbb{O}}&#10;\def\IP{\mathbb{P}}&#10;\def\IQ{\mathbb{Q}}&#10;\def\IR{{\mathbb{R}}}&#10;\def\IS{{\mathbb{S}}}&#10;\def\IT{{\mathbb{T}}}&#10;\def\IV{{\mathbb{V}}}&#10;\def\IZ{{\mathbb{Z}}}&#10;&#10;&#10;&#10;\def\fa{\mathfrak{a}}&#10;\def\fb{\mathfrak{b}}&#10;\def\fc{\mathfrak{c}}&#10;\def\fd{\mathfrak{d}}&#10;\def\fe{\mathfrak{e}}&#10;\def\ff{\mathfrak{f}}&#10;\def\lieg{\mathfrak{g}}&#10;\def\fg{\mathfrak{g}}&#10;\def\lieh{\mathfrak{h}}&#10;\def\fh{\mathfrak{h}}&#10;%\def\fi{\mathfrak{i}}&#10;\def\fj{\mathfrak{j}}&#10;\def\fk{\mathfrak{k}}&#10;\def\fl{\mathfrak{l}}&#10;\def\fm{\mathfrak{m}}&#10;\def\fn{\mathfrak{n}}&#10;\def\fo{\mathfrak{o}}&#10;\def\fp{\mathfrak{p}}&#10;\def\fq{\mathfrak{q}}&#10;\def\fr{\mathfrak{r}}&#10;\def\fs{\mathfrak{s}}&#10;\def\ft{\mathfrak{t}}&#10;\def\liet{\mathfrak{t}}&#10;\def\fp{\mathfrak{p}}&#10;\def\fq{\mathfrak{q}}&#10;\def\fr{\mathfrak{r}}&#10;\def\fs{\mathfrak{s}}&#10;\def\ft{\mathfrak{t}}&#10;\def\fu{\mathfrak{u}}&#10;\def\fv{\mathfrak{v}}&#10;\def\fw{\mathfrak{w}}&#10;\def\fx{\mathfrak{x}}&#10;\def\fy{\mathfrak{y}}&#10;\def\fz{\mathfrak{z}}&#10;\def\fA{\mathfrak{A}}&#10;\def\fC{\mathfrak{C}}&#10;\def\fF{\mathfrak{F}}&#10;\def\fL{\mathfrak{L}}&#10;\def\fM{\mathfrak{M}}&#10;\def\fS{\mathfrak{S}}&#10;\def\fP{\mathfrak{P}}&#10;\def\fV{\mathfrak{V}}&#10;\def\fX{\mathfrak{X}}&#10;\def\I{{\rm i}}&#10;&#10;&#10;\pagestyle{empty}&#10;\begin{document}&#10; &#10;$\color{Blue} h^{1,2}(\fX) \leq 491  $&#10;&#10;&#10;&#10;\end{document}"/>
  <p:tag name="IGUANATEXSIZE" val="35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amssymb}&#10;\usepackage{amsfonts}&#10;\usepackage{amsbsy}&#10;\usepackage[usenames,dvipsnames]{xcolor}&#10;&#10;\def\cok{{\rm cok}}&#10;\def\cot{{\rm cot}}&#10;\def\det{{\rm det}}&#10;\def\dim{{\rm dim}}&#10;\def\exp{{\rm exp}}&#10;\def\Ext{{\rm Ext}}&#10;\def\GeV{{\rm GeV}}&#10;\def\Hom{{\rm Hom}}&#10;\def\vol{{\rm vol}}&#10;\def\half{\frac{1}{2}}&#10;\def\p{\partial}&#10;\def\prl{\parallel}&#10;&#10;&#10;\def\CA{{\cal A}}&#10;\def\CB{{\cal B}}&#10;\def\CC {{\cal C}}&#10;\def\CD {{\cal D}}&#10;\def\CE {{\cal E}}&#10;\def\CF {{\cal F}}&#10;\def\CG {{\cal G}}&#10;\def\CH {{\cal H}}&#10;\def\CI {{\cal I}}&#10;\def\CJ {{\cal J}}&#10;\def\CK {{\cal K}}&#10;\def\CL {{\cal L}}&#10;\def\CM {{\cal M}}&#10;\def\CN {{\cal N}}&#10;\def\CO {{\cal O}}&#10;\def\CP {{\cal P}}&#10;\def\CR {{\cal R}}&#10;\def\CV {{\cal V}}&#10;\def\CW {{\cal W}}&#10;\def\CX {{\cal X}}&#10;\def\CO {{\cal O}}&#10;\def\CZ {{\cal Z}}&#10;\def\CE {{\cal E}}&#10;\def\CG {{\cal G}}&#10;\def\CH {{\cal H}}&#10;\def\CI {{{\cal I}}}&#10;\def\CB {{\cal B}}&#10;\def\CQ {{\cal Q}}&#10;\def\CS {{\cal S}}&#10;\def\CT {{\cal T}}&#10;\def\CU {{\cal U}}&#10;\def\CX {{\cal X}}&#10;\def\CY {{\cal Y}}&#10;\def\CZ{{\cal Z}}&#10;&#10;&#10;\def\IA{\mathbb{A}}&#10;\def\IB{\mathbb{B}}&#10;\def\IC{\mathbb{C}}&#10;\def\ID{\mathbb{D}}&#10;\def\IE{\mathbb{E}}&#10;\def\IF{\mathbb{F}}&#10;\def\IG{\mathbb{G}}&#10;\def\IH{\mathbb{H}}&#10;\def\IJ{\mathbb{J}}&#10;\def\IK{\mathbb{K}}&#10;\def\IL{\mathbb{L}}&#10;\def\IM{\mathbb{M}}&#10;\def\IN{\mathbb{N}}&#10;\def\IO{\mathbb{O}}&#10;\def\IP{\mathbb{P}}&#10;\def\IQ{\mathbb{Q}}&#10;\def\IR{{\mathbb{R}}}&#10;\def\IS{{\mathbb{S}}}&#10;\def\IT{{\mathbb{T}}}&#10;\def\IV{{\mathbb{V}}}&#10;\def\IZ{{\mathbb{Z}}}&#10;&#10;&#10;&#10;\def\fa{\mathfrak{a}}&#10;\def\fb{\mathfrak{b}}&#10;\def\fc{\mathfrak{c}}&#10;\def\fd{\mathfrak{d}}&#10;\def\fe{\mathfrak{e}}&#10;\def\ff{\mathfrak{f}}&#10;\def\lieg{\mathfrak{g}}&#10;\def\fg{\mathfrak{g}}&#10;\def\lieh{\mathfrak{h}}&#10;\def\fh{\mathfrak{h}}&#10;%\def\fi{\mathfrak{i}}&#10;\def\fj{\mathfrak{j}}&#10;\def\fk{\mathfrak{k}}&#10;\def\fl{\mathfrak{l}}&#10;\def\fm{\mathfrak{m}}&#10;\def\fn{\mathfrak{n}}&#10;\def\fo{\mathfrak{o}}&#10;\def\fp{\mathfrak{p}}&#10;\def\fq{\mathfrak{q}}&#10;\def\fr{\mathfrak{r}}&#10;\def\fs{\mathfrak{s}}&#10;\def\ft{\mathfrak{t}}&#10;\def\liet{\mathfrak{t}}&#10;\def\fp{\mathfrak{p}}&#10;\def\fq{\mathfrak{q}}&#10;\def\fr{\mathfrak{r}}&#10;\def\fs{\mathfrak{s}}&#10;\def\ft{\mathfrak{t}}&#10;\def\fu{\mathfrak{u}}&#10;\def\fv{\mathfrak{v}}&#10;\def\fw{\mathfrak{w}}&#10;\def\fx{\mathfrak{x}}&#10;\def\fy{\mathfrak{y}}&#10;\def\fz{\mathfrak{z}}&#10;\def\fA{\mathfrak{A}}&#10;\def\fC{\mathfrak{C}}&#10;\def\fF{\mathfrak{F}}&#10;\def\fL{\mathfrak{L}}&#10;\def\fM{\mathfrak{M}}&#10;\def\fS{\mathfrak{S}}&#10;\def\fP{\mathfrak{P}}&#10;\def\fV{\mathfrak{V}}&#10;\def\fX{\mathfrak{X}}&#10;\def\I{{\rm i}}&#10;&#10;&#10;\pagestyle{empty}&#10;\begin{document}&#10; &#10;$\color{Blue} \chi(\fX_B) = -1040 $&#10;&#10;&#10;&#10;\end{document}"/>
  <p:tag name="IGUANATEXSIZE" val="35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amssymb}&#10;\usepackage{amsfonts}&#10;\usepackage{amsbsy}&#10;\usepackage[usenames,dvipsnames]{xcolor}&#10;&#10;\def\cok{{\rm cok}}&#10;\def\cot{{\rm cot}}&#10;\def\det{{\rm det}}&#10;\def\dim{{\rm dim}}&#10;\def\exp{{\rm exp}}&#10;\def\Ext{{\rm Ext}}&#10;\def\GeV{{\rm GeV}}&#10;\def\Hom{{\rm Hom}}&#10;\def\Hop{{\rm Hop}}&#10;\def\I{{\rm i}}&#10;\def\vol{{\rm vol}}&#10;\def\half{\frac{1}{2}}&#10;\def\p{\partial}&#10;\def\prl{\parallel}&#10;&#10;&#10;\def\CA{{\cal A}}&#10;\def\CB{{\cal B}}&#10;\def\CC {{\cal C}}&#10;\def\CD {{\cal D}}&#10;\def\CE {{\cal E}}&#10;\def\CF {{\cal F}}&#10;\def\CG {{\cal G}}&#10;\def\CH {{\cal H}}&#10;\def\CI {{\cal I}}&#10;\def\CJ {{\cal J}}&#10;\def\CK {{\cal K}}&#10;\def\CL {{\cal L}}&#10;\def\CM {{\cal M}}&#10;\def\CN {{\cal N}}&#10;\def\CO {{\cal O}}&#10;\def\CP {{\cal P}}&#10;\def\CR {{\cal R}}&#10;\def\CV {{\cal V}}&#10;\def\CW {{\cal W}}&#10;\def\CX {{\cal X}}&#10;\def\CO {{\cal O}}&#10;\def\CZ {{\cal Z}}&#10;\def\CE {{\cal E}}&#10;\def\CG {{\cal G}}&#10;\def\CH {{\cal H}}&#10;\def\CI {{{\cal I}}}&#10;\def\CB {{\cal B}}&#10;\def\CQ {{\cal Q}}&#10;\def\CS {{\cal S}}&#10;\def\CT {{\cal T}}&#10;\def\CU {{\cal U}}&#10;\def\CX {{\cal X}}&#10;\def\CY {{\cal Y}}&#10;\def\CZ{{\cal Z}}&#10;&#10;&#10;\def\IA{\mathbb{A}}&#10;\def\IB{\mathbb{B}}&#10;\def\IC{\mathbb{C}}&#10;\def\ID{\mathbb{D}}&#10;\def\IE{\mathbb{E}}&#10;\def\IF{\mathbb{F}}&#10;\def\IG{\mathbb{G}}&#10;\def\IH{\mathbb{H}}&#10;\def\IJ{\mathbb{J}}&#10;\def\IK{\mathbb{K}}&#10;\def\IL{\mathbb{L}}&#10;\def\IM{\mathbb{M}}&#10;\def\IN{\mathbb{N}}&#10;\def\IO{\mathbb{O}}&#10;\def\IP{\mathbb{P}}&#10;\def\IQ{\mathbb{Q}}&#10;\def\IR{{\mathbb{R}}}&#10;\def\IS{{\mathbb{S}}}&#10;\def\IT{{\mathbb{T}}}&#10;\def\IV{{\mathbb{V}}}&#10;\def\IZ{{\mathbb{Z}}}&#10;&#10;&#10;&#10;\def\fa{\mathfrak{a}}&#10;\def\fb{\mathfrak{b}}&#10;\def\fc{\mathfrak{c}}&#10;\def\fd{\mathfrak{d}}&#10;\def\fe{\mathfrak{e}}&#10;\def\ff{\mathfrak{f}}&#10;\def\lieg{\mathfrak{g}}&#10;\def\fg{\mathfrak{g}}&#10;\def\lieh{\mathfrak{h}}&#10;\def\fh{\mathfrak{h}}&#10;%\def\fi{\mathfrak{i}}&#10;\def\fj{\mathfrak{j}}&#10;\def\fk{\mathfrak{k}}&#10;\def\fl{\mathfrak{l}}&#10;\def\fm{\mathfrak{m}}&#10;\def\fn{\mathfrak{n}}&#10;\def\fo{\mathfrak{o}}&#10;\def\fp{\mathfrak{p}}&#10;\def\fq{\mathfrak{q}}&#10;\def\fr{\mathfrak{r}}&#10;\def\fs{\mathfrak{s}}&#10;\def\ft{\mathfrak{t}}&#10;\def\liet{\mathfrak{t}}&#10;\def\fp{\mathfrak{p}}&#10;\def\fq{\mathfrak{q}}&#10;\def\fr{\mathfrak{r}}&#10;\def\fs{\mathfrak{s}}&#10;\def\ft{\mathfrak{t}}&#10;\def\fu{\mathfrak{u}}&#10;\def\fv{\mathfrak{v}}&#10;\def\fw{\mathfrak{w}}&#10;\def\fx{\mathfrak{x}}&#10;\def\fy{\mathfrak{y}}&#10;\def\fz{\mathfrak{z}}&#10;\def\fA{\mathfrak{A}}&#10;\def\fB{\mathfrak{B}}&#10;\def\fC{\mathfrak{C}}&#10;\def\fF{\mathfrak{F}}&#10;\def\fI{\mathfrak{I}}&#10;\def\fL{\mathfrak{L}}&#10;\def\fM{\mathfrak{M}}&#10;\def\fS{\mathfrak{S}}&#10;\def\fP{\mathfrak{P}}&#10;\def\fV{\mathfrak{V}}&#10;\def\fX{\mathfrak{X}}&#10;&#10;\pagestyle{empty}&#10;\begin{document}&#10; &#10;$\color{Blue}  {\rm Aut}_{\sigma}(D^b(\fX)_{\rm vertical })$&#10;&#10;&#10;&#10;\end{document}"/>
  <p:tag name="IGUANATEXSIZE" val="40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amssymb}&#10;\usepackage{amsfonts}&#10;\usepackage{amsbsy}&#10;\usepackage[usenames,dvipsnames]{xcolor}&#10;&#10;\def\cok{{\rm cok}}&#10;\def\cot{{\rm cot}}&#10;\def\det{{\rm det}}&#10;\def\dim{{\rm dim}}&#10;\def\exp{{\rm exp}}&#10;\def\Ext{{\rm Ext}}&#10;\def\GeV{{\rm GeV}}&#10;\def\Hom{{\rm Hom}}&#10;\def\Hop{{\rm Hop}}&#10;\def\I{{\rm i}}&#10;\def\vol{{\rm vol}}&#10;\def\half{\frac{1}{2}}&#10;\def\p{\partial}&#10;\def\prl{\parallel}&#10;&#10;&#10;\def\CA{{\cal A}}&#10;\def\CB{{\cal B}}&#10;\def\CC {{\cal C}}&#10;\def\CD {{\cal D}}&#10;\def\CE {{\cal E}}&#10;\def\CF {{\cal F}}&#10;\def\CG {{\cal G}}&#10;\def\CH {{\cal H}}&#10;\def\CI {{\cal I}}&#10;\def\CJ {{\cal J}}&#10;\def\CK {{\cal K}}&#10;\def\CL {{\cal L}}&#10;\def\CM {{\cal M}}&#10;\def\CN {{\cal N}}&#10;\def\CO {{\cal O}}&#10;\def\CP {{\cal P}}&#10;\def\CR {{\cal R}}&#10;\def\CV {{\cal V}}&#10;\def\CW {{\cal W}}&#10;\def\CX {{\cal X}}&#10;\def\CO {{\cal O}}&#10;\def\CZ {{\cal Z}}&#10;\def\CE {{\cal E}}&#10;\def\CG {{\cal G}}&#10;\def\CH {{\cal H}}&#10;\def\CI {{{\cal I}}}&#10;\def\CB {{\cal B}}&#10;\def\CQ {{\cal Q}}&#10;\def\CS {{\cal S}}&#10;\def\CT {{\cal T}}&#10;\def\CU {{\cal U}}&#10;\def\CX {{\cal X}}&#10;\def\CY {{\cal Y}}&#10;\def\CZ{{\cal Z}}&#10;&#10;&#10;\def\IA{\mathbb{A}}&#10;\def\IB{\mathbb{B}}&#10;\def\IC{\mathbb{C}}&#10;\def\ID{\mathbb{D}}&#10;\def\IE{\mathbb{E}}&#10;\def\IF{\mathbb{F}}&#10;\def\IG{\mathbb{G}}&#10;\def\IH{\mathbb{H}}&#10;\def\IJ{\mathbb{J}}&#10;\def\IK{\mathbb{K}}&#10;\def\IL{\mathbb{L}}&#10;\def\IM{\mathbb{M}}&#10;\def\IN{\mathbb{N}}&#10;\def\IO{\mathbb{O}}&#10;\def\IP{\mathbb{P}}&#10;\def\IQ{\mathbb{Q}}&#10;\def\IR{{\mathbb{R}}}&#10;\def\IS{{\mathbb{S}}}&#10;\def\IT{{\mathbb{T}}}&#10;\def\IV{{\mathbb{V}}}&#10;\def\IZ{{\mathbb{Z}}}&#10;&#10;&#10;&#10;\def\fa{\mathfrak{a}}&#10;\def\fb{\mathfrak{b}}&#10;\def\fc{\mathfrak{c}}&#10;\def\fd{\mathfrak{d}}&#10;\def\fe{\mathfrak{e}}&#10;\def\ff{\mathfrak{f}}&#10;\def\lieg{\mathfrak{g}}&#10;\def\fg{\mathfrak{g}}&#10;\def\lieh{\mathfrak{h}}&#10;\def\fh{\mathfrak{h}}&#10;%\def\fi{\mathfrak{i}}&#10;\def\fj{\mathfrak{j}}&#10;\def\fk{\mathfrak{k}}&#10;\def\fl{\mathfrak{l}}&#10;\def\fm{\mathfrak{m}}&#10;\def\fn{\mathfrak{n}}&#10;\def\fo{\mathfrak{o}}&#10;\def\fp{\mathfrak{p}}&#10;\def\fq{\mathfrak{q}}&#10;\def\fr{\mathfrak{r}}&#10;\def\fs{\mathfrak{s}}&#10;\def\ft{\mathfrak{t}}&#10;\def\liet{\mathfrak{t}}&#10;\def\fp{\mathfrak{p}}&#10;\def\fq{\mathfrak{q}}&#10;\def\fr{\mathfrak{r}}&#10;\def\fs{\mathfrak{s}}&#10;\def\ft{\mathfrak{t}}&#10;\def\fu{\mathfrak{u}}&#10;\def\fv{\mathfrak{v}}&#10;\def\fw{\mathfrak{w}}&#10;\def\fx{\mathfrak{x}}&#10;\def\fy{\mathfrak{y}}&#10;\def\fz{\mathfrak{z}}&#10;\def\fA{\mathfrak{A}}&#10;\def\fB{\mathfrak{B}}&#10;\def\fC{\mathfrak{C}}&#10;\def\fF{\mathfrak{F}}&#10;\def\fI{\mathfrak{I}}&#10;\def\fL{\mathfrak{L}}&#10;\def\fM{\mathfrak{M}}&#10;\def\fS{\mathfrak{S}}&#10;\def\fP{\mathfrak{P}}&#10;\def\fV{\mathfrak{V}}&#10;&#10;&#10;\pagestyle{empty}&#10;\begin{document}&#10; &#10;$\color{Blue} p \in \Gamma^{20,4}$&#10;&#10;&#10;&#10;\end{document}"/>
  <p:tag name="IGUANATEXSIZE" val="60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amssymb}&#10;\usepackage{amsfonts}&#10;\usepackage{amsbsy}&#10;\usepackage[usenames,dvipsnames]{xcolor}&#10;&#10;\def\cok{{\rm cok}}&#10;\def\cot{{\rm cot}}&#10;\def\det{{\rm det}}&#10;\def\dim{{\rm dim}}&#10;\def\exp{{\rm exp}}&#10;\def\Ext{{\rm Ext}}&#10;\def\GeV{{\rm GeV}}&#10;\def\Hom{{\rm Hom}}&#10;\def\vol{{\rm vol}}&#10;\def\half{\frac{1}{2}}&#10;\def\p{\partial}&#10;\def\prl{\parallel}&#10;&#10;&#10;\def\CA{{\cal A}}&#10;\def\CB{{\cal B}}&#10;\def\CC {{\cal C}}&#10;\def\CD {{\cal D}}&#10;\def\CE {{\cal E}}&#10;\def\CF {{\cal F}}&#10;\def\CG {{\cal G}}&#10;\def\CH {{\cal H}}&#10;\def\CI {{\cal I}}&#10;\def\CJ {{\cal J}}&#10;\def\CK {{\cal K}}&#10;\def\CL {{\cal L}}&#10;\def\CM {{\cal M}}&#10;\def\CN {{\cal N}}&#10;\def\CO {{\cal O}}&#10;\def\CP {{\cal P}}&#10;\def\CR {{\cal R}}&#10;\def\CV {{\cal V}}&#10;\def\CW {{\cal W}}&#10;\def\CX {{\cal X}}&#10;\def\CO {{\cal O}}&#10;\def\CZ {{\cal Z}}&#10;\def\CE {{\cal E}}&#10;\def\CG {{\cal G}}&#10;\def\CH {{\cal H}}&#10;\def\CI {{{\cal I}}}&#10;\def\CB {{\cal B}}&#10;\def\CQ {{\cal Q}}&#10;\def\CS {{\cal S}}&#10;\def\CT {{\cal T}}&#10;\def\CU {{\cal U}}&#10;\def\CX {{\cal X}}&#10;\def\CY {{\cal Y}}&#10;\def\CZ{{\cal Z}}&#10;&#10;&#10;\def\IA{\mathbb{A}}&#10;\def\IB{\mathbb{B}}&#10;\def\IC{\mathbb{C}}&#10;\def\ID{\mathbb{D}}&#10;\def\IE{\mathbb{E}}&#10;\def\IF{\mathbb{F}}&#10;\def\IG{\mathbb{G}}&#10;\def\IH{\mathbb{H}}&#10;\def\IJ{\mathbb{J}}&#10;\def\IK{\mathbb{K}}&#10;\def\IL{\mathbb{L}}&#10;\def\IM{\mathbb{M}}&#10;\def\IN{\mathbb{N}}&#10;\def\IO{\mathbb{O}}&#10;\def\IP{\mathbb{P}}&#10;\def\IQ{\mathbb{Q}}&#10;\def\IR{{\mathbb{R}}}&#10;\def\IS{{\mathbb{S}}}&#10;\def\IT{{\mathbb{T}}}&#10;\def\IV{{\mathbb{V}}}&#10;\def\IZ{{\mathbb{Z}}}&#10;&#10;&#10;&#10;\def\fa{\mathfrak{a}}&#10;\def\fb{\mathfrak{b}}&#10;\def\fc{\mathfrak{c}}&#10;\def\fd{\mathfrak{d}}&#10;\def\fe{\mathfrak{e}}&#10;\def\ff{\mathfrak{f}}&#10;\def\lieg{\mathfrak{g}}&#10;\def\fg{\mathfrak{g}}&#10;\def\lieh{\mathfrak{h}}&#10;\def\fh{\mathfrak{h}}&#10;%\def\fi{\mathfrak{i}}&#10;\def\fj{\mathfrak{j}}&#10;\def\fk{\mathfrak{k}}&#10;\def\fl{\mathfrak{l}}&#10;\def\fm{\mathfrak{m}}&#10;\def\fn{\mathfrak{n}}&#10;\def\fo{\mathfrak{o}}&#10;\def\fp{\mathfrak{p}}&#10;\def\fq{\mathfrak{q}}&#10;\def\fr{\mathfrak{r}}&#10;\def\fs{\mathfrak{s}}&#10;\def\ft{\mathfrak{t}}&#10;\def\liet{\mathfrak{t}}&#10;\def\fp{\mathfrak{p}}&#10;\def\fq{\mathfrak{q}}&#10;\def\fr{\mathfrak{r}}&#10;\def\fs{\mathfrak{s}}&#10;\def\ft{\mathfrak{t}}&#10;\def\fu{\mathfrak{u}}&#10;\def\fv{\mathfrak{v}}&#10;\def\fw{\mathfrak{w}}&#10;\def\fx{\mathfrak{x}}&#10;\def\fy{\mathfrak{y}}&#10;\def\fz{\mathfrak{z}}&#10;\def\fA{\mathfrak{A}}&#10;\def\fC{\mathfrak{C}}&#10;\def\fL{\mathfrak{L}}&#10;\def\fM{\mathfrak{M}}&#10;\def\fS{\mathfrak{S}}&#10;\def\fP{\mathfrak{P}}&#10;\def\fV{\mathfrak{V}}&#10;\def\I{{\rm i}}&#10;&#10;&#10;\pagestyle{empty}&#10;\begin{document}&#10; &#10;$\color{Blue} = e^{\I p\cdot x}  $&#10;&#10;&#10;&#10;\end{document}"/>
  <p:tag name="IGUANATEXSIZE" val="60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amssymb}&#10;\usepackage{amsfonts}&#10;\usepackage{amsbsy}&#10;\usepackage[usenames,dvipsnames]{xcolor}&#10;&#10;\def\cok{{\rm cok}}&#10;\def\cot{{\rm cot}}&#10;\def\det{{\rm det}}&#10;\def\dim{{\rm dim}}&#10;\def\exp{{\rm exp}}&#10;\def\Ext{{\rm Ext}}&#10;\def\GeV{{\rm GeV}}&#10;\def\Hom{{\rm Hom}}&#10;\def\Hop{{\rm Hop}}&#10;\def\I{{\rm i}}&#10;\def\vol{{\rm vol}}&#10;\def\half{\frac{1}{2}}&#10;\def\p{\partial}&#10;\def\prl{\parallel}&#10;&#10;&#10;\def\CA{{\cal A}}&#10;\def\CB{{\cal B}}&#10;\def\CC {{\cal C}}&#10;\def\CD {{\cal D}}&#10;\def\CE {{\cal E}}&#10;\def\CF {{\cal F}}&#10;\def\CG {{\cal G}}&#10;\def\CH {{\cal H}}&#10;\def\CI {{\cal I}}&#10;\def\CJ {{\cal J}}&#10;\def\CK {{\cal K}}&#10;\def\CL {{\cal L}}&#10;\def\CM {{\cal M}}&#10;\def\CN {{\cal N}}&#10;\def\CO {{\cal O}}&#10;\def\CP {{\cal P}}&#10;\def\CR {{\cal R}}&#10;\def\CV {{\cal V}}&#10;\def\CW {{\cal W}}&#10;\def\CX {{\cal X}}&#10;\def\CO {{\cal O}}&#10;\def\CZ {{\cal Z}}&#10;\def\CE {{\cal E}}&#10;\def\CG {{\cal G}}&#10;\def\CH {{\cal H}}&#10;\def\CI {{{\cal I}}}&#10;\def\CB {{\cal B}}&#10;\def\CQ {{\cal Q}}&#10;\def\CS {{\cal S}}&#10;\def\CT {{\cal T}}&#10;\def\CU {{\cal U}}&#10;\def\CX {{\cal X}}&#10;\def\CY {{\cal Y}}&#10;\def\CZ{{\cal Z}}&#10;&#10;&#10;\def\IA{\mathbb{A}}&#10;\def\IB{\mathbb{B}}&#10;\def\IC{\mathbb{C}}&#10;\def\ID{\mathbb{D}}&#10;\def\IE{\mathbb{E}}&#10;\def\IF{\mathbb{F}}&#10;\def\IG{\mathbb{G}}&#10;\def\IH{\mathbb{H}}&#10;\def\IJ{\mathbb{J}}&#10;\def\IK{\mathbb{K}}&#10;\def\IL{\mathbb{L}}&#10;\def\IM{\mathbb{M}}&#10;\def\IN{\mathbb{N}}&#10;\def\IO{\mathbb{O}}&#10;\def\IP{\mathbb{P}}&#10;\def\IQ{\mathbb{Q}}&#10;\def\IR{{\mathbb{R}}}&#10;\def\IS{{\mathbb{S}}}&#10;\def\IT{{\mathbb{T}}}&#10;\def\IV{{\mathbb{V}}}&#10;\def\IZ{{\mathbb{Z}}}&#10;&#10;&#10;&#10;\def\fa{\mathfrak{a}}&#10;\def\fb{\mathfrak{b}}&#10;\def\fc{\mathfrak{c}}&#10;\def\fd{\mathfrak{d}}&#10;\def\fe{\mathfrak{e}}&#10;\def\ff{\mathfrak{f}}&#10;\def\lieg{\mathfrak{g}}&#10;\def\fg{\mathfrak{g}}&#10;\def\lieh{\mathfrak{h}}&#10;\def\fh{\mathfrak{h}}&#10;%\def\fi{\mathfrak{i}}&#10;\def\fj{\mathfrak{j}}&#10;\def\fk{\mathfrak{k}}&#10;\def\fl{\mathfrak{l}}&#10;\def\fm{\mathfrak{m}}&#10;\def\fn{\mathfrak{n}}&#10;\def\fo{\mathfrak{o}}&#10;\def\fp{\mathfrak{p}}&#10;\def\fq{\mathfrak{q}}&#10;\def\fr{\mathfrak{r}}&#10;\def\fs{\mathfrak{s}}&#10;\def\ft{\mathfrak{t}}&#10;\def\liet{\mathfrak{t}}&#10;\def\fp{\mathfrak{p}}&#10;\def\fq{\mathfrak{q}}&#10;\def\fr{\mathfrak{r}}&#10;\def\fs{\mathfrak{s}}&#10;\def\ft{\mathfrak{t}}&#10;\def\fu{\mathfrak{u}}&#10;\def\fv{\mathfrak{v}}&#10;\def\fw{\mathfrak{w}}&#10;\def\fx{\mathfrak{x}}&#10;\def\fy{\mathfrak{y}}&#10;\def\fz{\mathfrak{z}}&#10;\def\fA{\mathfrak{A}}&#10;\def\fB{\mathfrak{B}}&#10;\def\fC{\mathfrak{C}}&#10;\def\fI{\mathfrak{I}}&#10;\def\fL{\mathfrak{L}}&#10;\def\fM{\mathfrak{M}}&#10;\def\fS{\mathfrak{S}}&#10;\def\fP{\mathfrak{P}}&#10;\def\fV{\mathfrak{V}}&#10;&#10;&#10;\pagestyle{empty}&#10;\begin{document}&#10; &#10;$\color{Blue} G_L \subset&#10;O_{\IR}(24-d) $&#10;&#10;&#10;&#10;\end{document}"/>
  <p:tag name="IGUANATEXSIZE" val="40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amssymb}&#10;\usepackage{amsfonts}&#10;\usepackage{amsbsy}&#10;\usepackage[usenames,dvipsnames]{xcolor}&#10;&#10;\def\cok{{\rm cok}}&#10;\def\cot{{\rm cot}}&#10;\def\det{{\rm det}}&#10;\def\dim{{\rm dim}}&#10;\def\exp{{\rm exp}}&#10;\def\Ext{{\rm Ext}}&#10;\def\GeV{{\rm GeV}}&#10;\def\Hom{{\rm Hom}}&#10;\def\Hop{{\rm Hop}}&#10;\def\I{{\rm i}}&#10;\def\vol{{\rm vol}}&#10;\def\half{\frac{1}{2}}&#10;\def\p{\partial}&#10;\def\prl{\parallel}&#10;&#10;&#10;\def\CA{{\cal A}}&#10;\def\CB{{\cal B}}&#10;\def\CC {{\cal C}}&#10;\def\CD {{\cal D}}&#10;\def\CE {{\cal E}}&#10;\def\CF {{\cal F}}&#10;\def\CG {{\cal G}}&#10;\def\CH {{\cal H}}&#10;\def\CI {{\cal I}}&#10;\def\CJ {{\cal J}}&#10;\def\CK {{\cal K}}&#10;\def\CL {{\cal L}}&#10;\def\CM {{\cal M}}&#10;\def\CN {{\cal N}}&#10;\def\CO {{\cal O}}&#10;\def\CP {{\cal P}}&#10;\def\CR {{\cal R}}&#10;\def\CV {{\cal V}}&#10;\def\CW {{\cal W}}&#10;\def\CX {{\cal X}}&#10;\def\CO {{\cal O}}&#10;\def\CZ {{\cal Z}}&#10;\def\CE {{\cal E}}&#10;\def\CG {{\cal G}}&#10;\def\CH {{\cal H}}&#10;\def\CI {{{\cal I}}}&#10;\def\CB {{\cal B}}&#10;\def\CQ {{\cal Q}}&#10;\def\CS {{\cal S}}&#10;\def\CT {{\cal T}}&#10;\def\CU {{\cal U}}&#10;\def\CX {{\cal X}}&#10;\def\CY {{\cal Y}}&#10;\def\CZ{{\cal Z}}&#10;&#10;&#10;\def\IA{\mathbb{A}}&#10;\def\IB{\mathbb{B}}&#10;\def\IC{\mathbb{C}}&#10;\def\ID{\mathbb{D}}&#10;\def\IE{\mathbb{E}}&#10;\def\IF{\mathbb{F}}&#10;\def\IG{\mathbb{G}}&#10;\def\IH{\mathbb{H}}&#10;\def\IJ{\mathbb{J}}&#10;\def\IK{\mathbb{K}}&#10;\def\IL{\mathbb{L}}&#10;\def\IM{\mathbb{M}}&#10;\def\IN{\mathbb{N}}&#10;\def\IO{\mathbb{O}}&#10;\def\IP{\mathbb{P}}&#10;\def\IQ{\mathbb{Q}}&#10;\def\IR{{\mathbb{R}}}&#10;\def\IS{{\mathbb{S}}}&#10;\def\IT{{\mathbb{T}}}&#10;\def\IV{{\mathbb{V}}}&#10;\def\IZ{{\mathbb{Z}}}&#10;&#10;&#10;&#10;\def\fa{\mathfrak{a}}&#10;\def\fb{\mathfrak{b}}&#10;\def\fc{\mathfrak{c}}&#10;\def\fd{\mathfrak{d}}&#10;\def\fe{\mathfrak{e}}&#10;\def\ff{\mathfrak{f}}&#10;\def\lieg{\mathfrak{g}}&#10;\def\fg{\mathfrak{g}}&#10;\def\lieh{\mathfrak{h}}&#10;\def\fh{\mathfrak{h}}&#10;%\def\fi{\mathfrak{i}}&#10;\def\fj{\mathfrak{j}}&#10;\def\fk{\mathfrak{k}}&#10;\def\fl{\mathfrak{l}}&#10;\def\fm{\mathfrak{m}}&#10;\def\fn{\mathfrak{n}}&#10;\def\fo{\mathfrak{o}}&#10;\def\fp{\mathfrak{p}}&#10;\def\fq{\mathfrak{q}}&#10;\def\fr{\mathfrak{r}}&#10;\def\fs{\mathfrak{s}}&#10;\def\ft{\mathfrak{t}}&#10;\def\liet{\mathfrak{t}}&#10;\def\fp{\mathfrak{p}}&#10;\def\fq{\mathfrak{q}}&#10;\def\fr{\mathfrak{r}}&#10;\def\fs{\mathfrak{s}}&#10;\def\ft{\mathfrak{t}}&#10;\def\fu{\mathfrak{u}}&#10;\def\fv{\mathfrak{v}}&#10;\def\fw{\mathfrak{w}}&#10;\def\fx{\mathfrak{x}}&#10;\def\fy{\mathfrak{y}}&#10;\def\fz{\mathfrak{z}}&#10;\def\fA{\mathfrak{A}}&#10;\def\fB{\mathfrak{B}}&#10;\def\fC{\mathfrak{C}}&#10;\def\fI{\mathfrak{I}}&#10;\def\fL{\mathfrak{L}}&#10;\def\fM{\mathfrak{M}}&#10;\def\fS{\mathfrak{S}}&#10;\def\fP{\mathfrak{P}}&#10;\def\fV{\mathfrak{V}}&#10;&#10;&#10;\pagestyle{empty}&#10;\begin{document}&#10; &#10;$\color{Blue} G_R \subset&#10;O_{\IR}(8-d) $&#10;&#10;&#10;&#10;\end{document}"/>
  <p:tag name="IGUANATEXSIZE" val="40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9083</TotalTime>
  <Words>1561</Words>
  <Application>Microsoft Office PowerPoint</Application>
  <PresentationFormat>On-screen Show (4:3)</PresentationFormat>
  <Paragraphs>169</Paragraphs>
  <Slides>34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34</vt:i4>
      </vt:variant>
    </vt:vector>
  </HeadingPairs>
  <TitlesOfParts>
    <vt:vector size="43" baseType="lpstr">
      <vt:lpstr>Arial</vt:lpstr>
      <vt:lpstr>Calibri</vt:lpstr>
      <vt:lpstr>Colonna MT</vt:lpstr>
      <vt:lpstr>Freestyle Script</vt:lpstr>
      <vt:lpstr>Mathematica1</vt:lpstr>
      <vt:lpstr>Mathematica7Mono</vt:lpstr>
      <vt:lpstr>Old English Text MT</vt:lpstr>
      <vt:lpstr>Script MT Bold</vt:lpstr>
      <vt:lpstr>Office Theme</vt:lpstr>
      <vt:lpstr>Desperately Seeking Moonshine</vt:lpstr>
      <vt:lpstr>Motivation</vt:lpstr>
      <vt:lpstr>String-Math, 2014</vt:lpstr>
      <vt:lpstr>PowerPoint Presentation</vt:lpstr>
      <vt:lpstr>Heterotic/Type II Duality</vt:lpstr>
      <vt:lpstr>Heterotic Toroidal Compactifications</vt:lpstr>
      <vt:lpstr>Crystal Symmetries Of Toroidal Compactifications</vt:lpstr>
      <vt:lpstr>Conway Subgroup Symmetries </vt:lpstr>
      <vt:lpstr>A Lattice Lemmino</vt:lpstr>
      <vt:lpstr>Easy Proof</vt:lpstr>
      <vt:lpstr>CSS Compactifications</vt:lpstr>
      <vt:lpstr>Fixed Sublattices Of The Leech Lattice</vt:lpstr>
      <vt:lpstr>Symmetries Of D4-D2-D0 Boundstates</vt:lpstr>
      <vt:lpstr>Symmetries Of Derived Category</vt:lpstr>
      <vt:lpstr>But Is There Moonshine In KKP Invariants? </vt:lpstr>
      <vt:lpstr>Silly Moonshine </vt:lpstr>
      <vt:lpstr>Baby Case: T7 &amp; d=1</vt:lpstr>
      <vt:lpstr>The SumDimension Game</vt:lpstr>
      <vt:lpstr>Defining Moonshine</vt:lpstr>
      <vt:lpstr>Virtual Representations</vt:lpstr>
      <vt:lpstr>PowerPoint Presentation</vt:lpstr>
      <vt:lpstr>Lessons</vt:lpstr>
      <vt:lpstr>What About d=4 ? </vt:lpstr>
      <vt:lpstr>Characters Of An Involution</vt:lpstr>
      <vt:lpstr>What Is Your Weight? </vt:lpstr>
      <vt:lpstr>PowerPoint Presentation</vt:lpstr>
      <vt:lpstr>Application To Heterotic-Type II Duality</vt:lpstr>
      <vt:lpstr>Orbifolds At CSS Points</vt:lpstr>
      <vt:lpstr>PowerPoint Presentation</vt:lpstr>
      <vt:lpstr>Explicit Example – 1/2</vt:lpstr>
      <vt:lpstr>Explicit Example – 2/2</vt:lpstr>
      <vt:lpstr>Generalized Huybrechts Theorem</vt:lpstr>
      <vt:lpstr>Some General Questions</vt:lpstr>
      <vt:lpstr>PowerPoint Presentation</vt:lpstr>
    </vt:vector>
  </TitlesOfParts>
  <Company>HP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Greg</dc:creator>
  <cp:lastModifiedBy>gmoore</cp:lastModifiedBy>
  <cp:revision>480</cp:revision>
  <cp:lastPrinted>2016-02-24T23:46:06Z</cp:lastPrinted>
  <dcterms:created xsi:type="dcterms:W3CDTF">2012-12-09T22:45:15Z</dcterms:created>
  <dcterms:modified xsi:type="dcterms:W3CDTF">2016-02-25T22:37:54Z</dcterms:modified>
</cp:coreProperties>
</file>