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622" r:id="rId2"/>
    <p:sldId id="425" r:id="rId3"/>
    <p:sldId id="689" r:id="rId4"/>
    <p:sldId id="483" r:id="rId5"/>
    <p:sldId id="484" r:id="rId6"/>
    <p:sldId id="506" r:id="rId7"/>
    <p:sldId id="719" r:id="rId8"/>
    <p:sldId id="787" r:id="rId9"/>
    <p:sldId id="728" r:id="rId10"/>
    <p:sldId id="788" r:id="rId11"/>
    <p:sldId id="720" r:id="rId12"/>
    <p:sldId id="721" r:id="rId13"/>
    <p:sldId id="819" r:id="rId14"/>
    <p:sldId id="808" r:id="rId15"/>
    <p:sldId id="722" r:id="rId16"/>
    <p:sldId id="729" r:id="rId17"/>
    <p:sldId id="814" r:id="rId18"/>
    <p:sldId id="730" r:id="rId19"/>
    <p:sldId id="732" r:id="rId20"/>
    <p:sldId id="802" r:id="rId21"/>
    <p:sldId id="733" r:id="rId22"/>
    <p:sldId id="801" r:id="rId23"/>
    <p:sldId id="735" r:id="rId24"/>
    <p:sldId id="736" r:id="rId25"/>
    <p:sldId id="737" r:id="rId26"/>
    <p:sldId id="738" r:id="rId27"/>
    <p:sldId id="809" r:id="rId28"/>
    <p:sldId id="805" r:id="rId29"/>
    <p:sldId id="739" r:id="rId30"/>
    <p:sldId id="740" r:id="rId31"/>
    <p:sldId id="741" r:id="rId32"/>
    <p:sldId id="742" r:id="rId33"/>
    <p:sldId id="652" r:id="rId34"/>
    <p:sldId id="803" r:id="rId35"/>
    <p:sldId id="745" r:id="rId36"/>
    <p:sldId id="746" r:id="rId37"/>
    <p:sldId id="775" r:id="rId38"/>
    <p:sldId id="776" r:id="rId39"/>
    <p:sldId id="817" r:id="rId40"/>
    <p:sldId id="748" r:id="rId41"/>
    <p:sldId id="777" r:id="rId42"/>
    <p:sldId id="778" r:id="rId43"/>
    <p:sldId id="779" r:id="rId44"/>
    <p:sldId id="818" r:id="rId45"/>
    <p:sldId id="810" r:id="rId46"/>
    <p:sldId id="749" r:id="rId47"/>
    <p:sldId id="750" r:id="rId48"/>
    <p:sldId id="798" r:id="rId49"/>
    <p:sldId id="751" r:id="rId50"/>
    <p:sldId id="752" r:id="rId51"/>
    <p:sldId id="753" r:id="rId52"/>
    <p:sldId id="754" r:id="rId53"/>
    <p:sldId id="766" r:id="rId54"/>
    <p:sldId id="755" r:id="rId55"/>
    <p:sldId id="756" r:id="rId56"/>
    <p:sldId id="804" r:id="rId57"/>
    <p:sldId id="758" r:id="rId58"/>
    <p:sldId id="800" r:id="rId59"/>
    <p:sldId id="816" r:id="rId60"/>
    <p:sldId id="811" r:id="rId61"/>
    <p:sldId id="757" r:id="rId62"/>
    <p:sldId id="760" r:id="rId63"/>
    <p:sldId id="761" r:id="rId64"/>
    <p:sldId id="763" r:id="rId65"/>
    <p:sldId id="765" r:id="rId66"/>
    <p:sldId id="812" r:id="rId67"/>
    <p:sldId id="762" r:id="rId68"/>
    <p:sldId id="768" r:id="rId69"/>
    <p:sldId id="769" r:id="rId70"/>
    <p:sldId id="770" r:id="rId71"/>
    <p:sldId id="771" r:id="rId72"/>
    <p:sldId id="772" r:id="rId73"/>
    <p:sldId id="773" r:id="rId74"/>
    <p:sldId id="806" r:id="rId75"/>
    <p:sldId id="783" r:id="rId76"/>
    <p:sldId id="354" r:id="rId77"/>
    <p:sldId id="774" r:id="rId78"/>
    <p:sldId id="813" r:id="rId79"/>
    <p:sldId id="539" r:id="rId80"/>
    <p:sldId id="807" r:id="rId81"/>
    <p:sldId id="391" r:id="rId8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3366FF"/>
    <a:srgbClr val="F75E09"/>
    <a:srgbClr val="FF33CC"/>
    <a:srgbClr val="0F0498"/>
    <a:srgbClr val="FF66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2" autoAdjust="0"/>
    <p:restoredTop sz="83454" autoAdjust="0"/>
  </p:normalViewPr>
  <p:slideViewPr>
    <p:cSldViewPr>
      <p:cViewPr varScale="1">
        <p:scale>
          <a:sx n="52" d="100"/>
          <a:sy n="52" d="100"/>
        </p:scale>
        <p:origin x="62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309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1"/>
          </a:xfrm>
          <a:prstGeom prst="rect">
            <a:avLst/>
          </a:prstGeom>
        </p:spPr>
        <p:txBody>
          <a:bodyPr vert="horz" lIns="93137" tIns="46569" rIns="93137" bIns="4656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1" y="1"/>
            <a:ext cx="3037840" cy="464821"/>
          </a:xfrm>
          <a:prstGeom prst="rect">
            <a:avLst/>
          </a:prstGeom>
        </p:spPr>
        <p:txBody>
          <a:bodyPr vert="horz" lIns="93137" tIns="46569" rIns="93137" bIns="46569" rtlCol="0"/>
          <a:lstStyle>
            <a:lvl1pPr algn="r">
              <a:defRPr sz="1200"/>
            </a:lvl1pPr>
          </a:lstStyle>
          <a:p>
            <a:fld id="{98A5ECA1-AB10-45E6-BCA8-DC1BA3E26014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7" tIns="46569" rIns="93137" bIns="4656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1"/>
          </a:xfrm>
          <a:prstGeom prst="rect">
            <a:avLst/>
          </a:prstGeom>
        </p:spPr>
        <p:txBody>
          <a:bodyPr vert="horz" lIns="93137" tIns="46569" rIns="93137" bIns="4656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1"/>
          </a:xfrm>
          <a:prstGeom prst="rect">
            <a:avLst/>
          </a:prstGeom>
        </p:spPr>
        <p:txBody>
          <a:bodyPr vert="horz" lIns="93137" tIns="46569" rIns="93137" bIns="4656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1" y="8829967"/>
            <a:ext cx="3037840" cy="464821"/>
          </a:xfrm>
          <a:prstGeom prst="rect">
            <a:avLst/>
          </a:prstGeom>
        </p:spPr>
        <p:txBody>
          <a:bodyPr vert="horz" lIns="93137" tIns="46569" rIns="93137" bIns="46569" rtlCol="0" anchor="b"/>
          <a:lstStyle>
            <a:lvl1pPr algn="r">
              <a:defRPr sz="1200"/>
            </a:lvl1pPr>
          </a:lstStyle>
          <a:p>
            <a:fld id="{5BAA4790-2064-4CC5-944F-773F18D31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9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the history of the relation between math and</a:t>
            </a:r>
            <a:r>
              <a:rPr lang="en-US" baseline="0" dirty="0"/>
              <a:t> fundamental physics </a:t>
            </a:r>
          </a:p>
          <a:p>
            <a:r>
              <a:rPr lang="en-US" baseline="0" dirty="0"/>
              <a:t>Has had its ups and downs over the past centuries. A high water mark came </a:t>
            </a:r>
          </a:p>
          <a:p>
            <a:r>
              <a:rPr lang="en-US" baseline="0" dirty="0"/>
              <a:t>After the upheavals in early 20</a:t>
            </a:r>
            <a:r>
              <a:rPr lang="en-US" baseline="30000" dirty="0"/>
              <a:t>th</a:t>
            </a:r>
            <a:r>
              <a:rPr lang="en-US" baseline="0" dirty="0"/>
              <a:t> century physics with the introduction of </a:t>
            </a:r>
          </a:p>
          <a:p>
            <a:r>
              <a:rPr lang="en-US" baseline="0" dirty="0"/>
              <a:t>General relativity and quantum mechanics. In a famous paper Dirac said --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39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23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52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 was a graduate student here extremely good physicists would say…      We’ll re-examine that viewpoint, but for now let’s see how this is connected to the asymptotic expansions of Stokes and Poincare.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08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72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weight the graphs by some rules which we should call the Feynman rules because in the context of QFT this IS the Feynman diagram expansion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60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59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25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19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38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50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then something happened</a:t>
            </a:r>
            <a:r>
              <a:rPr lang="en-US" baseline="0" dirty="0"/>
              <a:t> during the 30’s – 60’s and there was relatively </a:t>
            </a:r>
          </a:p>
          <a:p>
            <a:r>
              <a:rPr lang="en-US" baseline="0" dirty="0"/>
              <a:t>Little interaction. This was perhaps most famously articulated by Freeman Dyson –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83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definition, Stokes walls are real codimension one walls associated with pairs of critical points. By definition the set of (</a:t>
            </a:r>
            <a:r>
              <a:rPr lang="en-US" dirty="0" err="1"/>
              <a:t>k,z</a:t>
            </a:r>
            <a:r>
              <a:rPr lang="en-US" dirty="0"/>
              <a:t>) such that….</a:t>
            </a:r>
          </a:p>
          <a:p>
            <a:endParaRPr lang="en-US" dirty="0"/>
          </a:p>
          <a:p>
            <a:r>
              <a:rPr lang="en-US" dirty="0"/>
              <a:t>We’ll call D(p1) the “Big Thimble” and D(p2) the “Small Thimble”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43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60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57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69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the nature of the theory depends strongly on the nature of the gauge group 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98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44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06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</a:t>
            </a:r>
            <a:r>
              <a:rPr lang="en-US" dirty="0" err="1"/>
              <a:t>Davide</a:t>
            </a:r>
            <a:r>
              <a:rPr lang="en-US" baseline="0" dirty="0"/>
              <a:t> </a:t>
            </a:r>
            <a:r>
              <a:rPr lang="en-US" dirty="0"/>
              <a:t>on the left, dealing with one of our paradoxes.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78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in the theory of D branes there is a very interesting geometrization of the Higgs mechanism that points to an important role for noncommutative geometry.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82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63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1994 was 25 years ago. Has anything happened since then?  Well, quite a bit. </a:t>
            </a:r>
          </a:p>
          <a:p>
            <a:r>
              <a:rPr lang="en-US" dirty="0"/>
              <a:t>I have just told you one vignette within the larger subject of physical mathematics. </a:t>
            </a:r>
          </a:p>
          <a:p>
            <a:r>
              <a:rPr lang="en-US" dirty="0"/>
              <a:t>I could tell you other remarkable stories of the interplay between mathematicians </a:t>
            </a:r>
          </a:p>
          <a:p>
            <a:r>
              <a:rPr lang="en-US" dirty="0"/>
              <a:t>And physicists. </a:t>
            </a:r>
          </a:p>
          <a:p>
            <a:endParaRPr lang="en-US" dirty="0"/>
          </a:p>
          <a:p>
            <a:r>
              <a:rPr lang="en-US" dirty="0"/>
              <a:t>You might still be wondering: What about the four-manifold story? Well, there </a:t>
            </a:r>
          </a:p>
          <a:p>
            <a:r>
              <a:rPr lang="en-US" dirty="0"/>
              <a:t>Has been steady progress, and new results. I’ve produced a few myself. There </a:t>
            </a:r>
          </a:p>
          <a:p>
            <a:r>
              <a:rPr lang="en-US" dirty="0"/>
              <a:t>Hasn’t been anything like the </a:t>
            </a:r>
            <a:r>
              <a:rPr lang="en-US" dirty="0" err="1"/>
              <a:t>Seiberg</a:t>
            </a:r>
            <a:r>
              <a:rPr lang="en-US" dirty="0"/>
              <a:t>-Witten revolution – but  it is clear the story is not over. The SW invariants are blind to certain very interesting questions about 4-dimensional spaces. As I said: We do not have anything close to a complete topological </a:t>
            </a:r>
          </a:p>
          <a:p>
            <a:r>
              <a:rPr lang="en-US" dirty="0"/>
              <a:t>Invariant. Will physics once again point the way? Some of us hope so, but we </a:t>
            </a:r>
          </a:p>
          <a:p>
            <a:r>
              <a:rPr lang="en-US" dirty="0"/>
              <a:t>Don’t know. That is always the nature of research, we don’t know what we’ll find because we are exploring the unknown – </a:t>
            </a:r>
          </a:p>
          <a:p>
            <a:r>
              <a:rPr lang="en-US" dirty="0"/>
              <a:t>Thanks for your attention.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09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Graham’s book is</a:t>
            </a:r>
            <a:r>
              <a:rPr lang="en-US" baseline="0" dirty="0"/>
              <a:t> about.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EECED-3543-4CAF-8403-00580D0C0BB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02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85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69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69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Stokes, who was primarily interested in applications of mathematics to the physical sciences wrote to the pure mathematician Arthur Cayley while working on his 1850 paper……… </a:t>
            </a:r>
          </a:p>
          <a:p>
            <a:r>
              <a:rPr lang="en-US" dirty="0"/>
              <a:t>History does not record whether Cayley thought this prospect was horrible or not, or whether Stokes was being sarcastic but…..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40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02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395AA-D3F1-4AE9-806B-FD0C59DDBC4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230.png"/><Relationship Id="rId9" Type="http://schemas.openxmlformats.org/officeDocument/2006/relationships/image" Target="../media/image2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751.png"/><Relationship Id="rId4" Type="http://schemas.openxmlformats.org/officeDocument/2006/relationships/image" Target="../media/image75.png"/><Relationship Id="rId9" Type="http://schemas.openxmlformats.org/officeDocument/2006/relationships/image" Target="../media/image7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13" Type="http://schemas.openxmlformats.org/officeDocument/2006/relationships/image" Target="../media/image1090.png"/><Relationship Id="rId3" Type="http://schemas.openxmlformats.org/officeDocument/2006/relationships/image" Target="../media/image990.png"/><Relationship Id="rId7" Type="http://schemas.openxmlformats.org/officeDocument/2006/relationships/image" Target="../media/image1050.png"/><Relationship Id="rId12" Type="http://schemas.openxmlformats.org/officeDocument/2006/relationships/image" Target="../media/image10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0.png"/><Relationship Id="rId11" Type="http://schemas.openxmlformats.org/officeDocument/2006/relationships/image" Target="../media/image1070.png"/><Relationship Id="rId5" Type="http://schemas.openxmlformats.org/officeDocument/2006/relationships/image" Target="../media/image1010.png"/><Relationship Id="rId10" Type="http://schemas.openxmlformats.org/officeDocument/2006/relationships/image" Target="../media/image1060.png"/><Relationship Id="rId4" Type="http://schemas.openxmlformats.org/officeDocument/2006/relationships/image" Target="../media/image1000.png"/><Relationship Id="rId9" Type="http://schemas.openxmlformats.org/officeDocument/2006/relationships/image" Target="../media/image1061.png"/><Relationship Id="rId14" Type="http://schemas.openxmlformats.org/officeDocument/2006/relationships/image" Target="../media/image110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0.png"/><Relationship Id="rId4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1.png"/><Relationship Id="rId13" Type="http://schemas.openxmlformats.org/officeDocument/2006/relationships/image" Target="../media/image139.png"/><Relationship Id="rId3" Type="http://schemas.openxmlformats.org/officeDocument/2006/relationships/image" Target="../media/image1210.png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1200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0.png"/><Relationship Id="rId11" Type="http://schemas.openxmlformats.org/officeDocument/2006/relationships/image" Target="../media/image137.png"/><Relationship Id="rId5" Type="http://schemas.openxmlformats.org/officeDocument/2006/relationships/image" Target="../media/image133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122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0.png"/><Relationship Id="rId13" Type="http://schemas.openxmlformats.org/officeDocument/2006/relationships/image" Target="../media/image1472.png"/><Relationship Id="rId3" Type="http://schemas.openxmlformats.org/officeDocument/2006/relationships/image" Target="../media/image1431.png"/><Relationship Id="rId12" Type="http://schemas.openxmlformats.org/officeDocument/2006/relationships/image" Target="../media/image13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0.png"/><Relationship Id="rId5" Type="http://schemas.openxmlformats.org/officeDocument/2006/relationships/image" Target="../media/image1451.png"/><Relationship Id="rId4" Type="http://schemas.openxmlformats.org/officeDocument/2006/relationships/image" Target="../media/image1441.png"/><Relationship Id="rId9" Type="http://schemas.openxmlformats.org/officeDocument/2006/relationships/image" Target="../media/image135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1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560.png"/><Relationship Id="rId7" Type="http://schemas.openxmlformats.org/officeDocument/2006/relationships/image" Target="../media/image1650.png"/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0.png"/><Relationship Id="rId5" Type="http://schemas.openxmlformats.org/officeDocument/2006/relationships/image" Target="../media/image1580.png"/><Relationship Id="rId4" Type="http://schemas.openxmlformats.org/officeDocument/2006/relationships/image" Target="../media/image15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0.png"/><Relationship Id="rId2" Type="http://schemas.openxmlformats.org/officeDocument/2006/relationships/image" Target="../media/image17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emf"/><Relationship Id="rId5" Type="http://schemas.openxmlformats.org/officeDocument/2006/relationships/image" Target="../media/image186.png"/><Relationship Id="rId4" Type="http://schemas.openxmlformats.org/officeDocument/2006/relationships/image" Target="../media/image185.png"/><Relationship Id="rId9" Type="http://schemas.openxmlformats.org/officeDocument/2006/relationships/image" Target="../media/image18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85832" y="20053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GiovanniStd-Book"/>
              </a:rPr>
              <a:t> On The Physical Mathematics Dialogue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831285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</a:rPr>
              <a:t>Gregory Moore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4959" y="1802832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Rutgers University</a:t>
            </a:r>
          </a:p>
        </p:txBody>
      </p:sp>
      <p:pic>
        <p:nvPicPr>
          <p:cNvPr id="2" name="Picture 2" descr="2022 Summer Introduction to Mathematical Research - CMSA">
            <a:extLst>
              <a:ext uri="{FF2B5EF4-FFF2-40B4-BE49-F238E27FC236}">
                <a16:creationId xmlns:a16="http://schemas.microsoft.com/office/drawing/2014/main" id="{EFA8F35B-459A-3518-B759-10B6398AA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620" y="2950200"/>
            <a:ext cx="528909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6F778B-181C-CB6E-F281-79F8D10917DC}"/>
              </a:ext>
            </a:extLst>
          </p:cNvPr>
          <p:cNvSpPr txBox="1"/>
          <p:nvPr/>
        </p:nvSpPr>
        <p:spPr>
          <a:xfrm>
            <a:off x="2590800" y="59220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October 27, 2023</a:t>
            </a:r>
          </a:p>
        </p:txBody>
      </p:sp>
    </p:spTree>
    <p:extLst>
      <p:ext uri="{BB962C8B-B14F-4D97-AF65-F5344CB8AC3E}">
        <p14:creationId xmlns:p14="http://schemas.microsoft.com/office/powerpoint/2010/main" val="374235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F9CC3-1203-AFC1-C346-EF8323FD7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" y="304800"/>
            <a:ext cx="9111916" cy="627505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FD31885-A079-874D-7638-FC0A76A74905}"/>
              </a:ext>
            </a:extLst>
          </p:cNvPr>
          <p:cNvSpPr/>
          <p:nvPr/>
        </p:nvSpPr>
        <p:spPr>
          <a:xfrm>
            <a:off x="32084" y="1981200"/>
            <a:ext cx="5530516" cy="533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20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5587F1-AD87-64F4-F710-22C1E3412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254" y="1576646"/>
            <a:ext cx="1805651" cy="1846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FAC1B3-907C-83CB-E933-0263D433C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069" y="1623188"/>
            <a:ext cx="1967696" cy="18288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8CCD1B4-1100-FE74-03E9-8DDBB80C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138">
            <a:off x="7610977" y="1838572"/>
            <a:ext cx="1608061" cy="160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F68757-83BC-EA77-CCF8-DD972E4B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54" y="-21225"/>
            <a:ext cx="8229600" cy="1143000"/>
          </a:xfrm>
        </p:spPr>
        <p:txBody>
          <a:bodyPr/>
          <a:lstStyle/>
          <a:p>
            <a:r>
              <a:rPr lang="en-US" dirty="0"/>
              <a:t>GENERALIZED SYMMETRY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89FF20-1E64-FB3D-7A6D-0219A552C9F4}"/>
              </a:ext>
            </a:extLst>
          </p:cNvPr>
          <p:cNvSpPr txBox="1"/>
          <p:nvPr/>
        </p:nvSpPr>
        <p:spPr>
          <a:xfrm>
            <a:off x="-95224" y="1608730"/>
            <a:ext cx="44291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Simons Collaboration on </a:t>
            </a:r>
          </a:p>
          <a:p>
            <a:pPr algn="ctr"/>
            <a:r>
              <a:rPr lang="en-US" sz="3200" dirty="0"/>
              <a:t>Global Categorical </a:t>
            </a:r>
          </a:p>
          <a:p>
            <a:pPr algn="ctr"/>
            <a:r>
              <a:rPr lang="en-US" sz="3200" dirty="0"/>
              <a:t>Symmetry  </a:t>
            </a:r>
          </a:p>
          <a:p>
            <a:pPr algn="ctr"/>
            <a:br>
              <a:rPr lang="en-US" sz="3200" dirty="0"/>
            </a:br>
            <a:r>
              <a:rPr lang="en-US" sz="3200" dirty="0"/>
              <a:t>  </a:t>
            </a:r>
          </a:p>
        </p:txBody>
      </p:sp>
      <p:pic>
        <p:nvPicPr>
          <p:cNvPr id="1026" name="Picture 2" descr="Simons Collaboration on Global Categorical Symmetries">
            <a:extLst>
              <a:ext uri="{FF2B5EF4-FFF2-40B4-BE49-F238E27FC236}">
                <a16:creationId xmlns:a16="http://schemas.microsoft.com/office/drawing/2014/main" id="{37EADB0B-7E42-4123-5592-52495C442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86" y="3251787"/>
            <a:ext cx="4429125" cy="361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ck Home">
            <a:extLst>
              <a:ext uri="{FF2B5EF4-FFF2-40B4-BE49-F238E27FC236}">
                <a16:creationId xmlns:a16="http://schemas.microsoft.com/office/drawing/2014/main" id="{D92427CE-8D55-AE6C-108E-08B6ACBEE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34" y="3286113"/>
            <a:ext cx="2776538" cy="166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689BE-7EF9-5A55-CDCA-17929582C6AA}"/>
              </a:ext>
            </a:extLst>
          </p:cNvPr>
          <p:cNvSpPr txBox="1"/>
          <p:nvPr/>
        </p:nvSpPr>
        <p:spPr>
          <a:xfrm>
            <a:off x="26980" y="5638800"/>
            <a:ext cx="466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Coals to Newcastle</a:t>
            </a:r>
          </a:p>
        </p:txBody>
      </p:sp>
    </p:spTree>
    <p:extLst>
      <p:ext uri="{BB962C8B-B14F-4D97-AF65-F5344CB8AC3E}">
        <p14:creationId xmlns:p14="http://schemas.microsoft.com/office/powerpoint/2010/main" val="26679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37B5-049F-DC76-0949-367FC94B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62491"/>
            <a:ext cx="8229600" cy="1143000"/>
          </a:xfrm>
        </p:spPr>
        <p:txBody>
          <a:bodyPr/>
          <a:lstStyle/>
          <a:p>
            <a:r>
              <a:rPr lang="en-US" dirty="0"/>
              <a:t>Somewhere Over The Rainbow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0281588-E9B9-8AA9-0A9B-8D763D90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859" y="3814562"/>
            <a:ext cx="3521561" cy="23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6458E7-C833-29E3-F854-73B599C1FE36}"/>
              </a:ext>
            </a:extLst>
          </p:cNvPr>
          <p:cNvSpPr txBox="1"/>
          <p:nvPr/>
        </p:nvSpPr>
        <p:spPr>
          <a:xfrm>
            <a:off x="147671" y="1010586"/>
            <a:ext cx="4618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Descartes, </a:t>
            </a:r>
            <a:r>
              <a:rPr lang="en-US" sz="4800" dirty="0" err="1"/>
              <a:t>Newton,Huygens,Young</a:t>
            </a:r>
            <a:r>
              <a:rPr lang="en-US" sz="4800" dirty="0"/>
              <a:t>, Fresnel,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46B4D-2686-089E-0C3C-409752C24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793" y="1129045"/>
            <a:ext cx="4410574" cy="2821290"/>
          </a:xfrm>
          <a:prstGeom prst="rect">
            <a:avLst/>
          </a:prstGeom>
        </p:spPr>
      </p:pic>
      <p:pic>
        <p:nvPicPr>
          <p:cNvPr id="2050" name="Picture 2" descr="Over the Rainbow': The Story Behind the Song of the Century | Columbia News">
            <a:extLst>
              <a:ext uri="{FF2B5EF4-FFF2-40B4-BE49-F238E27FC236}">
                <a16:creationId xmlns:a16="http://schemas.microsoft.com/office/drawing/2014/main" id="{8A26EF81-31C5-2FC6-FC47-C92CA2C3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9" y="3810000"/>
            <a:ext cx="5944547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5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83C3CE-E486-6077-249C-7F4AC1A7F8E9}"/>
              </a:ext>
            </a:extLst>
          </p:cNvPr>
          <p:cNvSpPr txBox="1"/>
          <p:nvPr/>
        </p:nvSpPr>
        <p:spPr>
          <a:xfrm>
            <a:off x="228600" y="2103555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Supernumerary Arcs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AF4829-F8BC-61E1-D427-F0C763EE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74" y="-1"/>
            <a:ext cx="5483191" cy="685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031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951" y="1206725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Physical Mathematics </a:t>
            </a: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48E87-5A27-96F2-C9AD-25D906202102}"/>
              </a:ext>
            </a:extLst>
          </p:cNvPr>
          <p:cNvSpPr txBox="1"/>
          <p:nvPr/>
        </p:nvSpPr>
        <p:spPr>
          <a:xfrm>
            <a:off x="848372" y="144944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George Airy &amp; George Stokes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15C22-0022-5B6D-EBBE-C87CEEAF5572}"/>
              </a:ext>
            </a:extLst>
          </p:cNvPr>
          <p:cNvSpPr txBox="1"/>
          <p:nvPr/>
        </p:nvSpPr>
        <p:spPr>
          <a:xfrm>
            <a:off x="848372" y="238463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Perturbative vs. Nonperturbative QFT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C7236-3338-4BD3-E24F-87AB38BDE6A3}"/>
              </a:ext>
            </a:extLst>
          </p:cNvPr>
          <p:cNvSpPr txBox="1"/>
          <p:nvPr/>
        </p:nvSpPr>
        <p:spPr>
          <a:xfrm>
            <a:off x="945351" y="331982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More About Airy &amp; Stokes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3C1B8-3CFE-45FE-DDA5-19867E58E326}"/>
              </a:ext>
            </a:extLst>
          </p:cNvPr>
          <p:cNvSpPr txBox="1"/>
          <p:nvPr/>
        </p:nvSpPr>
        <p:spPr>
          <a:xfrm>
            <a:off x="945351" y="4247734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Chern</a:t>
            </a:r>
            <a:r>
              <a:rPr lang="en-US" sz="3600" dirty="0"/>
              <a:t>-Simons-Witten Gauge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56BBF-9556-94F8-4D0D-5D6C9AA860DA}"/>
              </a:ext>
            </a:extLst>
          </p:cNvPr>
          <p:cNvSpPr txBox="1"/>
          <p:nvPr/>
        </p:nvSpPr>
        <p:spPr>
          <a:xfrm>
            <a:off x="945351" y="519020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Stokes &amp; Differential Equations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34934-FF17-CAE8-4371-AC1BE8F4C16C}"/>
              </a:ext>
            </a:extLst>
          </p:cNvPr>
          <p:cNvSpPr txBox="1"/>
          <p:nvPr/>
        </p:nvSpPr>
        <p:spPr>
          <a:xfrm>
            <a:off x="945351" y="6070089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Summary &amp;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10941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67C5-8E93-6A03-F883-2775890F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65" y="49163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err="1"/>
              <a:t>Airy’s</a:t>
            </a:r>
            <a:r>
              <a:rPr lang="en-US" sz="5400" dirty="0"/>
              <a:t> Integral [1838]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4D87C9-388A-3363-FB87-3B59EA871236}"/>
                  </a:ext>
                </a:extLst>
              </p:cNvPr>
              <p:cNvSpPr txBox="1"/>
              <p:nvPr/>
            </p:nvSpPr>
            <p:spPr>
              <a:xfrm>
                <a:off x="457196" y="1216346"/>
                <a:ext cx="8534400" cy="1287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𝐴𝑖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unc>
                            <m:func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4D87C9-388A-3363-FB87-3B59EA871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6" y="1216346"/>
                <a:ext cx="8534400" cy="12875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73A600-1E4E-DFE0-8820-F85B56858DF1}"/>
                  </a:ext>
                </a:extLst>
              </p:cNvPr>
              <p:cNvSpPr txBox="1"/>
              <p:nvPr/>
            </p:nvSpPr>
            <p:spPr>
              <a:xfrm>
                <a:off x="1681414" y="2483424"/>
                <a:ext cx="5892465" cy="1208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73A600-1E4E-DFE0-8820-F85B56858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414" y="2483424"/>
                <a:ext cx="5892465" cy="12087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0C44FCD-4A15-5BE8-5F1C-2120C9A58528}"/>
              </a:ext>
            </a:extLst>
          </p:cNvPr>
          <p:cNvSpPr txBox="1"/>
          <p:nvPr/>
        </p:nvSpPr>
        <p:spPr>
          <a:xfrm>
            <a:off x="333872" y="6135339"/>
            <a:ext cx="8781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But Airy couldn’t do the integral (very well) ….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7BE984-40B8-313B-8AC4-1E1098826C1E}"/>
                  </a:ext>
                </a:extLst>
              </p:cNvPr>
              <p:cNvSpPr txBox="1"/>
              <p:nvPr/>
            </p:nvSpPr>
            <p:spPr>
              <a:xfrm>
                <a:off x="1582153" y="5463738"/>
                <a:ext cx="60037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C00000"/>
                    </a:solidFill>
                  </a:rPr>
                  <a:t>Wanted: Behavior for large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7BE984-40B8-313B-8AC4-1E1098826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153" y="5463738"/>
                <a:ext cx="6003758" cy="646331"/>
              </a:xfrm>
              <a:prstGeom prst="rect">
                <a:avLst/>
              </a:prstGeom>
              <a:blipFill>
                <a:blip r:embed="rId5"/>
                <a:stretch>
                  <a:fillRect l="-3150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91B232-0D94-E579-27A5-235AEAB04B2F}"/>
                  </a:ext>
                </a:extLst>
              </p:cNvPr>
              <p:cNvSpPr txBox="1"/>
              <p:nvPr/>
            </p:nvSpPr>
            <p:spPr>
              <a:xfrm>
                <a:off x="843212" y="3716007"/>
                <a:ext cx="8001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</a:rPr>
                  <a:t>The distance from the main arc/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91B232-0D94-E579-27A5-235AEAB04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12" y="3716007"/>
                <a:ext cx="8001000" cy="646331"/>
              </a:xfrm>
              <a:prstGeom prst="rect">
                <a:avLst/>
              </a:prstGeom>
              <a:blipFill>
                <a:blip r:embed="rId6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60B017-86F5-D4F8-8C30-026982CCFFDE}"/>
                  </a:ext>
                </a:extLst>
              </p:cNvPr>
              <p:cNvSpPr txBox="1"/>
              <p:nvPr/>
            </p:nvSpPr>
            <p:spPr>
              <a:xfrm>
                <a:off x="624636" y="4503441"/>
                <a:ext cx="8438151" cy="745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∝  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</a:rPr>
                  <a:t>Intensity of (monochromatic) light.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60B017-86F5-D4F8-8C30-026982CCF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36" y="4503441"/>
                <a:ext cx="8438151" cy="745397"/>
              </a:xfrm>
              <a:prstGeom prst="rect">
                <a:avLst/>
              </a:prstGeom>
              <a:blipFill>
                <a:blip r:embed="rId7"/>
                <a:stretch>
                  <a:fillRect b="-23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670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4" grpId="0"/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0A0C-2466-E84F-D47B-DA523D43F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53" y="0"/>
            <a:ext cx="8229600" cy="1143000"/>
          </a:xfrm>
        </p:spPr>
        <p:txBody>
          <a:bodyPr/>
          <a:lstStyle/>
          <a:p>
            <a:r>
              <a:rPr lang="en-US" dirty="0"/>
              <a:t>Stokes To The Rescue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21C017-C457-C8ED-BEA1-F1D9ED80FEC8}"/>
                  </a:ext>
                </a:extLst>
              </p:cNvPr>
              <p:cNvSpPr txBox="1"/>
              <p:nvPr/>
            </p:nvSpPr>
            <p:spPr>
              <a:xfrm>
                <a:off x="132347" y="823253"/>
                <a:ext cx="8879306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00B050"/>
                    </a:solidFill>
                  </a:rPr>
                  <a:t>Stokes [1850,1857,1889,1902] Invented the </a:t>
                </a:r>
              </a:p>
              <a:p>
                <a:pPr algn="ctr"/>
                <a:r>
                  <a:rPr lang="en-US" sz="3200" dirty="0">
                    <a:solidFill>
                      <a:srgbClr val="00B050"/>
                    </a:solidFill>
                  </a:rPr>
                  <a:t>saddle point/steepest descent/stationary phase approximation to get a good approximation for the relevant ranges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3200" dirty="0">
                    <a:solidFill>
                      <a:srgbClr val="00B05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21C017-C457-C8ED-BEA1-F1D9ED80F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7" y="823253"/>
                <a:ext cx="8879306" cy="2062103"/>
              </a:xfrm>
              <a:prstGeom prst="rect">
                <a:avLst/>
              </a:prstGeom>
              <a:blipFill>
                <a:blip r:embed="rId2"/>
                <a:stretch>
                  <a:fillRect t="-3846" r="-1099" b="-9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>
            <a:extLst>
              <a:ext uri="{FF2B5EF4-FFF2-40B4-BE49-F238E27FC236}">
                <a16:creationId xmlns:a16="http://schemas.microsoft.com/office/drawing/2014/main" id="{B01F5C5E-2C0A-4A42-CB0C-ECA87830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43100" y="2674571"/>
            <a:ext cx="5257800" cy="325326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AD6493-48F9-5DC0-E7C2-A3AF6BA9A096}"/>
              </a:ext>
            </a:extLst>
          </p:cNvPr>
          <p:cNvCxnSpPr>
            <a:cxnSpLocks/>
          </p:cNvCxnSpPr>
          <p:nvPr/>
        </p:nvCxnSpPr>
        <p:spPr>
          <a:xfrm flipV="1">
            <a:off x="5029200" y="5791200"/>
            <a:ext cx="0" cy="10668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57C38C-638A-CB15-49DD-4DC53A084BDE}"/>
              </a:ext>
            </a:extLst>
          </p:cNvPr>
          <p:cNvCxnSpPr>
            <a:cxnSpLocks/>
          </p:cNvCxnSpPr>
          <p:nvPr/>
        </p:nvCxnSpPr>
        <p:spPr>
          <a:xfrm flipV="1">
            <a:off x="4267200" y="5791200"/>
            <a:ext cx="0" cy="10668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0AE016-F24A-CDC8-A9C8-D72454A52B1E}"/>
              </a:ext>
            </a:extLst>
          </p:cNvPr>
          <p:cNvCxnSpPr>
            <a:cxnSpLocks/>
          </p:cNvCxnSpPr>
          <p:nvPr/>
        </p:nvCxnSpPr>
        <p:spPr>
          <a:xfrm flipV="1">
            <a:off x="3733800" y="5791200"/>
            <a:ext cx="0" cy="10668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F0F2584-C60E-5783-D0B9-B6B7B7C282D0}"/>
              </a:ext>
            </a:extLst>
          </p:cNvPr>
          <p:cNvCxnSpPr>
            <a:cxnSpLocks/>
          </p:cNvCxnSpPr>
          <p:nvPr/>
        </p:nvCxnSpPr>
        <p:spPr>
          <a:xfrm flipV="1">
            <a:off x="3200400" y="5791200"/>
            <a:ext cx="0" cy="10668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33B1D0-5721-81D6-9238-5096BBA3FE8A}"/>
              </a:ext>
            </a:extLst>
          </p:cNvPr>
          <p:cNvCxnSpPr>
            <a:cxnSpLocks/>
          </p:cNvCxnSpPr>
          <p:nvPr/>
        </p:nvCxnSpPr>
        <p:spPr>
          <a:xfrm>
            <a:off x="4572000" y="2378421"/>
            <a:ext cx="0" cy="8977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8F9531-2282-E6B0-8B82-E603DEE2EA9B}"/>
              </a:ext>
            </a:extLst>
          </p:cNvPr>
          <p:cNvCxnSpPr>
            <a:cxnSpLocks/>
          </p:cNvCxnSpPr>
          <p:nvPr/>
        </p:nvCxnSpPr>
        <p:spPr>
          <a:xfrm>
            <a:off x="3962400" y="2378421"/>
            <a:ext cx="0" cy="8977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1574EE4-060E-78B2-F671-EB4288161FDC}"/>
              </a:ext>
            </a:extLst>
          </p:cNvPr>
          <p:cNvCxnSpPr>
            <a:cxnSpLocks/>
          </p:cNvCxnSpPr>
          <p:nvPr/>
        </p:nvCxnSpPr>
        <p:spPr>
          <a:xfrm>
            <a:off x="3429000" y="2378421"/>
            <a:ext cx="0" cy="8977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43AC047-91A7-81FE-188B-BB8A73292C87}"/>
              </a:ext>
            </a:extLst>
          </p:cNvPr>
          <p:cNvCxnSpPr>
            <a:cxnSpLocks/>
          </p:cNvCxnSpPr>
          <p:nvPr/>
        </p:nvCxnSpPr>
        <p:spPr>
          <a:xfrm>
            <a:off x="2971800" y="2378421"/>
            <a:ext cx="0" cy="8977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50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A3B6A99-94D9-987A-C7D7-3E1C46AB7AB9}"/>
                  </a:ext>
                </a:extLst>
              </p:cNvPr>
              <p:cNvSpPr txBox="1"/>
              <p:nvPr/>
            </p:nvSpPr>
            <p:spPr>
              <a:xfrm>
                <a:off x="76200" y="152400"/>
                <a:ext cx="8534400" cy="1287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𝐴𝑖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unc>
                            <m:func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A3B6A99-94D9-987A-C7D7-3E1C46AB7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52400"/>
                <a:ext cx="8534400" cy="12875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8AA7AA-276C-CA81-41C9-37A5F14CB243}"/>
                  </a:ext>
                </a:extLst>
              </p:cNvPr>
              <p:cNvSpPr txBox="1"/>
              <p:nvPr/>
            </p:nvSpPr>
            <p:spPr>
              <a:xfrm>
                <a:off x="838200" y="1600200"/>
                <a:ext cx="7010400" cy="1348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8AA7AA-276C-CA81-41C9-37A5F14CB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00200"/>
                <a:ext cx="7010400" cy="13482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7F4440-984E-11AF-BFC9-E9B94D56049F}"/>
                  </a:ext>
                </a:extLst>
              </p:cNvPr>
              <p:cNvSpPr txBox="1"/>
              <p:nvPr/>
            </p:nvSpPr>
            <p:spPr>
              <a:xfrm>
                <a:off x="443163" y="3903573"/>
                <a:ext cx="363353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⇒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4000" b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7F4440-984E-11AF-BFC9-E9B94D560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63" y="3903573"/>
                <a:ext cx="3633537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2CDF22-BD3F-4B10-5458-0480E27F3752}"/>
                  </a:ext>
                </a:extLst>
              </p:cNvPr>
              <p:cNvSpPr txBox="1"/>
              <p:nvPr/>
            </p:nvSpPr>
            <p:spPr>
              <a:xfrm>
                <a:off x="1100889" y="4831633"/>
                <a:ext cx="6896100" cy="763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&gt;0 ⇒ 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±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rad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2CDF22-BD3F-4B10-5458-0480E27F3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889" y="4831633"/>
                <a:ext cx="6896100" cy="7632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C44B46-5B37-1968-8846-D828490B0C77}"/>
                  </a:ext>
                </a:extLst>
              </p:cNvPr>
              <p:cNvSpPr txBox="1"/>
              <p:nvPr/>
            </p:nvSpPr>
            <p:spPr>
              <a:xfrm>
                <a:off x="1562100" y="5495604"/>
                <a:ext cx="6019800" cy="1298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b>
                              </m:sSub>
                              <m:r>
                                <a:rPr lang="en-US" sz="4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4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r>
                        <a:rPr lang="en-US" sz="4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∓</m:t>
                          </m:r>
                          <m:f>
                            <m:fPr>
                              <m:ctrlPr>
                                <a:rPr lang="en-US" sz="4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4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4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C44B46-5B37-1968-8846-D828490B0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100" y="5495604"/>
                <a:ext cx="6019800" cy="12984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356396-9A99-30BF-9252-3F0AAD27C21D}"/>
                  </a:ext>
                </a:extLst>
              </p:cNvPr>
              <p:cNvSpPr txBox="1"/>
              <p:nvPr/>
            </p:nvSpPr>
            <p:spPr>
              <a:xfrm>
                <a:off x="4076700" y="3933569"/>
                <a:ext cx="4305300" cy="742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>
                    <a:solidFill>
                      <a:srgbClr val="0000FF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 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 ±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rad>
                  </m:oMath>
                </a14:m>
                <a:endParaRPr lang="en-US" sz="4000" b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356396-9A99-30BF-9252-3F0AAD27C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0" y="3933569"/>
                <a:ext cx="4305300" cy="7427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D5B6FE-8F9C-FADE-1034-8F2D75EBE795}"/>
                  </a:ext>
                </a:extLst>
              </p:cNvPr>
              <p:cNvSpPr txBox="1"/>
              <p:nvPr/>
            </p:nvSpPr>
            <p:spPr>
              <a:xfrm>
                <a:off x="6229350" y="3115596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4000" b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D5B6FE-8F9C-FADE-1034-8F2D75EBE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3115596"/>
                <a:ext cx="25146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69EBF4A-8EC7-4AAC-82E5-3B4993E06D83}"/>
              </a:ext>
            </a:extLst>
          </p:cNvPr>
          <p:cNvSpPr txBox="1"/>
          <p:nvPr/>
        </p:nvSpPr>
        <p:spPr>
          <a:xfrm>
            <a:off x="304800" y="3148888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</a:rPr>
              <a:t>Saddle points = critical points: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5693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04F8D4-E1B1-1472-2463-46BD82C4C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2400" y="228600"/>
            <a:ext cx="3886200" cy="2404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94C09F-9055-0571-17EB-6B336401CABA}"/>
                  </a:ext>
                </a:extLst>
              </p:cNvPr>
              <p:cNvSpPr txBox="1"/>
              <p:nvPr/>
            </p:nvSpPr>
            <p:spPr>
              <a:xfrm>
                <a:off x="-228600" y="1295400"/>
                <a:ext cx="4191000" cy="1175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94C09F-9055-0571-17EB-6B336401C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1295400"/>
                <a:ext cx="4191000" cy="1175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4E5274-2339-4BE1-586B-5F0E9590BD30}"/>
                  </a:ext>
                </a:extLst>
              </p:cNvPr>
              <p:cNvSpPr txBox="1"/>
              <p:nvPr/>
            </p:nvSpPr>
            <p:spPr>
              <a:xfrm>
                <a:off x="609600" y="480845"/>
                <a:ext cx="26870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→+∞</m:t>
                      </m:r>
                    </m:oMath>
                  </m:oMathPara>
                </a14:m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4E5274-2339-4BE1-586B-5F0E9590B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80845"/>
                <a:ext cx="2687053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phic 7">
            <a:extLst>
              <a:ext uri="{FF2B5EF4-FFF2-40B4-BE49-F238E27FC236}">
                <a16:creationId xmlns:a16="http://schemas.microsoft.com/office/drawing/2014/main" id="{BEDEF9A5-30BB-1F8B-409E-A4F9CD1AB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2400" y="2961983"/>
            <a:ext cx="4267200" cy="2640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0E5103-6BF2-06F2-C4D6-1744FC60FCFD}"/>
                  </a:ext>
                </a:extLst>
              </p:cNvPr>
              <p:cNvSpPr txBox="1"/>
              <p:nvPr/>
            </p:nvSpPr>
            <p:spPr>
              <a:xfrm>
                <a:off x="762000" y="4475715"/>
                <a:ext cx="26870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→−∞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0E5103-6BF2-06F2-C4D6-1744FC60F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475715"/>
                <a:ext cx="2687053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62D772-F5DF-699D-5919-58C62E2BEF74}"/>
                  </a:ext>
                </a:extLst>
              </p:cNvPr>
              <p:cNvSpPr txBox="1"/>
              <p:nvPr/>
            </p:nvSpPr>
            <p:spPr>
              <a:xfrm>
                <a:off x="914400" y="5475705"/>
                <a:ext cx="5715000" cy="11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62D772-F5DF-699D-5919-58C62E2BE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475705"/>
                <a:ext cx="5715000" cy="11988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971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FA0A4C-FBBA-908D-B3CA-56996FD4F0D9}"/>
                  </a:ext>
                </a:extLst>
              </p:cNvPr>
              <p:cNvSpPr txBox="1"/>
              <p:nvPr/>
            </p:nvSpPr>
            <p:spPr>
              <a:xfrm>
                <a:off x="213561" y="2057400"/>
                <a:ext cx="9296400" cy="2323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800" b="0" i="1" u="none" strike="noStrike" baseline="0" dirty="0">
                    <a:latin typeface="Times New Roman" panose="02020603050405020304" pitchFamily="18" charset="0"/>
                  </a:rPr>
                  <a:t>``Thomson [Lord Kelvin] and I are at present writing to each other about potentials. I think that potentials may throw light on the</a:t>
                </a:r>
                <a:r>
                  <a:rPr lang="en-US" sz="2800" b="0" i="1" u="none" strike="noStrike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i="1" u="none" strike="noStrike" baseline="0" dirty="0">
                    <a:latin typeface="Times New Roman" panose="02020603050405020304" pitchFamily="18" charset="0"/>
                  </a:rPr>
                  <a:t>interpretation of </a:t>
                </a:r>
                <a14:m>
                  <m:oMath xmlns:m="http://schemas.openxmlformats.org/officeDocument/2006/math">
                    <m:r>
                      <a:rPr lang="en-US" sz="2800" b="0" i="1" u="none" strike="noStrike" baseline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u="none" strike="noStrike" baseline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u="none" strike="noStrike" baseline="0" smtClean="0"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800" b="0" i="1" u="none" strike="noStrike" baseline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u="none" strike="noStrike" baseline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rad>
                        <m:r>
                          <a:rPr lang="en-US" sz="2800" b="0" i="1" u="none" strike="noStrike" baseline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u="none" strike="noStrike" baseline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800" b="0" i="1" u="none" strike="noStrike" baseline="0" dirty="0">
                    <a:latin typeface="Arial" panose="020B0604020202020204" pitchFamily="34" charset="0"/>
                  </a:rPr>
                  <a:t>. </a:t>
                </a:r>
                <a:r>
                  <a:rPr lang="en-US" sz="2800" b="0" i="1" u="none" strike="noStrike" baseline="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How horrible you would think it to prove, even in one’s own mind, a proposition in pure mathematics by means of physics</a:t>
                </a:r>
                <a:r>
                  <a:rPr lang="en-US" sz="2800" b="0" i="1" u="none" strike="noStrike" baseline="0" dirty="0">
                    <a:latin typeface="Times New Roman" panose="02020603050405020304" pitchFamily="18" charset="0"/>
                  </a:rPr>
                  <a:t>.’’</a:t>
                </a:r>
                <a:endParaRPr lang="en-US" sz="2800" i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FA0A4C-FBBA-908D-B3CA-56996FD4F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61" y="2057400"/>
                <a:ext cx="9296400" cy="2323265"/>
              </a:xfrm>
              <a:prstGeom prst="rect">
                <a:avLst/>
              </a:prstGeom>
              <a:blipFill>
                <a:blip r:embed="rId3"/>
                <a:stretch>
                  <a:fillRect l="-1311" t="-2887" b="-5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0444232-1CFC-4A80-3277-95297069A917}"/>
              </a:ext>
            </a:extLst>
          </p:cNvPr>
          <p:cNvSpPr txBox="1"/>
          <p:nvPr/>
        </p:nvSpPr>
        <p:spPr>
          <a:xfrm>
            <a:off x="-161925" y="381426"/>
            <a:ext cx="94678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u="none" strike="noStrike" baseline="0" dirty="0">
                <a:latin typeface="Times New Roman" panose="02020603050405020304" pitchFamily="18" charset="0"/>
              </a:rPr>
              <a:t>Stokes wrote to Arthur Cayley,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0" i="0" u="none" strike="noStrike" baseline="0" dirty="0">
                <a:latin typeface="Times New Roman" panose="02020603050405020304" pitchFamily="18" charset="0"/>
              </a:rPr>
              <a:t>a pure mathematician,  about his work 29th Oct. 1849 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81351F-750C-C2E9-A582-CEEFFB22066D}"/>
              </a:ext>
            </a:extLst>
          </p:cNvPr>
          <p:cNvSpPr txBox="1"/>
          <p:nvPr/>
        </p:nvSpPr>
        <p:spPr>
          <a:xfrm>
            <a:off x="213561" y="5737796"/>
            <a:ext cx="910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(Quoted from A. O’Donnell,  ``The work of G.G. Stokes in </a:t>
            </a:r>
          </a:p>
          <a:p>
            <a:pPr algn="ctr"/>
            <a:r>
              <a:rPr lang="en-US" sz="2000" dirty="0"/>
              <a:t>evaluating the Airy rainbow integral and its ramifications today,’’) </a:t>
            </a:r>
          </a:p>
        </p:txBody>
      </p:sp>
    </p:spTree>
    <p:extLst>
      <p:ext uri="{BB962C8B-B14F-4D97-AF65-F5344CB8AC3E}">
        <p14:creationId xmlns:p14="http://schemas.microsoft.com/office/powerpoint/2010/main" val="1427214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20" y="-19493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Phys-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err="1">
                <a:solidFill>
                  <a:srgbClr val="FF0000"/>
                </a:solidFill>
              </a:rPr>
              <a:t>cal</a:t>
            </a:r>
            <a:r>
              <a:rPr lang="en-US" dirty="0">
                <a:solidFill>
                  <a:srgbClr val="FF0000"/>
                </a:solidFill>
              </a:rPr>
              <a:t> Math-e-ma-tics, n.</a:t>
            </a:r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04800" y="1553905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Physical mathematics is a fusion of mathematical and physical ideas, motivated </a:t>
            </a:r>
          </a:p>
          <a:p>
            <a:pPr algn="ctr"/>
            <a:r>
              <a:rPr lang="en-US" sz="3600" dirty="0"/>
              <a:t>by the dual, </a:t>
            </a:r>
            <a:r>
              <a:rPr lang="en-US" sz="3600" i="1" u="sng" dirty="0"/>
              <a:t>but equally central</a:t>
            </a:r>
            <a:r>
              <a:rPr lang="en-US" sz="3600" dirty="0"/>
              <a:t>, goals of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0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75114" y="594125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/>
              <a:t>Brit.  /ˈ</a:t>
            </a:r>
            <a:r>
              <a:rPr lang="en-US" sz="2000" dirty="0" err="1"/>
              <a:t>fɪzᵻkl</a:t>
            </a:r>
            <a:r>
              <a:rPr lang="en-US" sz="2000" dirty="0"/>
              <a:t>  ˌma</a:t>
            </a:r>
            <a:r>
              <a:rPr lang="el-GR" sz="2000" dirty="0"/>
              <a:t>θ(</a:t>
            </a:r>
            <a:r>
              <a:rPr lang="en-US" sz="2000" dirty="0"/>
              <a:t>ə)ˈ</a:t>
            </a:r>
            <a:r>
              <a:rPr lang="en-US" sz="2000" dirty="0" err="1"/>
              <a:t>matɪks</a:t>
            </a:r>
            <a:r>
              <a:rPr lang="en-US" sz="2000" dirty="0"/>
              <a:t> / , U.S. /ˈ</a:t>
            </a:r>
            <a:r>
              <a:rPr lang="en-US" sz="2000" dirty="0" err="1"/>
              <a:t>fɪzək</a:t>
            </a:r>
            <a:r>
              <a:rPr lang="en-US" sz="2000" dirty="0"/>
              <a:t>(ə)l ˌ</a:t>
            </a:r>
            <a:r>
              <a:rPr lang="en-US" sz="2000" dirty="0" err="1"/>
              <a:t>mæ</a:t>
            </a:r>
            <a:r>
              <a:rPr lang="el-GR" sz="2000" dirty="0"/>
              <a:t>θ(</a:t>
            </a:r>
            <a:r>
              <a:rPr lang="en-US" sz="2000" dirty="0"/>
              <a:t>ə)ˈ</a:t>
            </a:r>
            <a:r>
              <a:rPr lang="en-US" sz="2000" dirty="0" err="1"/>
              <a:t>mædɪks</a:t>
            </a:r>
            <a:r>
              <a:rPr lang="en-US" sz="2000" dirty="0"/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-33636" y="817848"/>
            <a:ext cx="2379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Pronunciation: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5039333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>
                <a:solidFill>
                  <a:srgbClr val="C00000"/>
                </a:solidFill>
              </a:rPr>
              <a:t>together with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866" y="5943600"/>
            <a:ext cx="864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 Discovering deep mathematical truths.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980" y="3617888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1. Elucidating the laws of nature at their most fundamental level, </a:t>
            </a:r>
          </a:p>
        </p:txBody>
      </p:sp>
    </p:spTree>
    <p:extLst>
      <p:ext uri="{BB962C8B-B14F-4D97-AF65-F5344CB8AC3E}">
        <p14:creationId xmlns:p14="http://schemas.microsoft.com/office/powerpoint/2010/main" val="37382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5" grpId="0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FA0A4C-FBBA-908D-B3CA-56996FD4F0D9}"/>
              </a:ext>
            </a:extLst>
          </p:cNvPr>
          <p:cNvSpPr txBox="1"/>
          <p:nvPr/>
        </p:nvSpPr>
        <p:spPr>
          <a:xfrm>
            <a:off x="12032" y="685800"/>
            <a:ext cx="9296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1" u="none" strike="noStrike" baseline="0" dirty="0">
                <a:latin typeface="Times New Roman" panose="02020603050405020304" pitchFamily="18" charset="0"/>
              </a:rPr>
              <a:t>`` </a:t>
            </a:r>
            <a:r>
              <a:rPr lang="en-US" sz="2800" b="0" i="1" u="none" strike="noStrike" baseline="0" dirty="0">
                <a:latin typeface="Arial" panose="020B0604020202020204" pitchFamily="34" charset="0"/>
              </a:rPr>
              <a:t> </a:t>
            </a:r>
            <a:r>
              <a:rPr lang="en-US" sz="2800" b="0" i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How horrible you would think it to prove, even in one’s own mind, a proposition in pure mathematics by means of physics</a:t>
            </a:r>
            <a:r>
              <a:rPr lang="en-US" sz="2800" b="0" i="1" u="none" strike="noStrike" baseline="0" dirty="0">
                <a:latin typeface="Times New Roman" panose="02020603050405020304" pitchFamily="18" charset="0"/>
              </a:rPr>
              <a:t>.’’</a:t>
            </a:r>
            <a:endParaRPr lang="en-US" sz="2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53B53-EBB2-4968-4933-A1644ABCF80E}"/>
              </a:ext>
            </a:extLst>
          </p:cNvPr>
          <p:cNvSpPr txBox="1"/>
          <p:nvPr/>
        </p:nvSpPr>
        <p:spPr>
          <a:xfrm>
            <a:off x="-152400" y="2057400"/>
            <a:ext cx="9105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Today, that ``horrible idea’’ 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</a:rPr>
              <a:t>is at the heart of physical mathematics.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A81C7-C1AB-2F72-8671-4A8E0D218012}"/>
              </a:ext>
            </a:extLst>
          </p:cNvPr>
          <p:cNvSpPr txBox="1"/>
          <p:nvPr/>
        </p:nvSpPr>
        <p:spPr>
          <a:xfrm>
            <a:off x="44115" y="3962400"/>
            <a:ext cx="88893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In the context of (cohomological) TFT exact saddle point integrals have led to many important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mathematical developments: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Donaldson/</a:t>
            </a:r>
            <a:r>
              <a:rPr lang="en-US" sz="3200" dirty="0" err="1">
                <a:solidFill>
                  <a:srgbClr val="C00000"/>
                </a:solidFill>
              </a:rPr>
              <a:t>Seiberg</a:t>
            </a:r>
            <a:r>
              <a:rPr lang="en-US" sz="3200" dirty="0">
                <a:solidFill>
                  <a:srgbClr val="C00000"/>
                </a:solidFill>
              </a:rPr>
              <a:t>-Witten, Gromov-Witten invariants, </a:t>
            </a:r>
            <a:r>
              <a:rPr lang="en-US" sz="3200" dirty="0" err="1">
                <a:solidFill>
                  <a:srgbClr val="C00000"/>
                </a:solidFill>
              </a:rPr>
              <a:t>Floer</a:t>
            </a:r>
            <a:r>
              <a:rPr lang="en-US" sz="3200" dirty="0">
                <a:solidFill>
                  <a:srgbClr val="C00000"/>
                </a:solidFill>
              </a:rPr>
              <a:t> Theory,…  </a:t>
            </a:r>
          </a:p>
        </p:txBody>
      </p:sp>
    </p:spTree>
    <p:extLst>
      <p:ext uri="{BB962C8B-B14F-4D97-AF65-F5344CB8AC3E}">
        <p14:creationId xmlns:p14="http://schemas.microsoft.com/office/powerpoint/2010/main" val="38158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94DF16-1622-8B8B-4D2C-EB8C1F5F59A8}"/>
              </a:ext>
            </a:extLst>
          </p:cNvPr>
          <p:cNvSpPr txBox="1"/>
          <p:nvPr/>
        </p:nvSpPr>
        <p:spPr>
          <a:xfrm>
            <a:off x="152400" y="304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Three Odd Things About Stokes’ Computation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A09DEC-1FC3-66D6-72C7-F0D412BDFCC1}"/>
                  </a:ext>
                </a:extLst>
              </p:cNvPr>
              <p:cNvSpPr txBox="1"/>
              <p:nvPr/>
            </p:nvSpPr>
            <p:spPr>
              <a:xfrm>
                <a:off x="-16042" y="1752600"/>
                <a:ext cx="9160042" cy="1900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3600" dirty="0">
                    <a:solidFill>
                      <a:srgbClr val="0000FF"/>
                    </a:solidFill>
                  </a:rPr>
                  <a:t>Why take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sup>
                    </m:sSup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sup>
                    </m:sSup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 and not the other saddle point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sup>
                    </m:sSup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sup>
                    </m:sSup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 ?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A09DEC-1FC3-66D6-72C7-F0D412BDF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042" y="1752600"/>
                <a:ext cx="9160042" cy="1900905"/>
              </a:xfrm>
              <a:prstGeom prst="rect">
                <a:avLst/>
              </a:prstGeom>
              <a:blipFill>
                <a:blip r:embed="rId3"/>
                <a:stretch>
                  <a:fillRect l="-2063" r="-4125" b="-11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2D6B2F-083D-1CE8-600A-E4A15F05BCE5}"/>
                  </a:ext>
                </a:extLst>
              </p:cNvPr>
              <p:cNvSpPr txBox="1"/>
              <p:nvPr/>
            </p:nvSpPr>
            <p:spPr>
              <a:xfrm>
                <a:off x="304800" y="4800600"/>
                <a:ext cx="8839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C00000"/>
                    </a:solidFill>
                  </a:rPr>
                  <a:t>Is there a principle, other than that we don’t like the answer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C00000"/>
                    </a:solidFill>
                  </a:rPr>
                  <a:t>?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2D6B2F-083D-1CE8-600A-E4A15F05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800600"/>
                <a:ext cx="8839200" cy="1323439"/>
              </a:xfrm>
              <a:prstGeom prst="rect">
                <a:avLst/>
              </a:prstGeom>
              <a:blipFill>
                <a:blip r:embed="rId4"/>
                <a:stretch>
                  <a:fillRect t="-8295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81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94DF16-1622-8B8B-4D2C-EB8C1F5F59A8}"/>
              </a:ext>
            </a:extLst>
          </p:cNvPr>
          <p:cNvSpPr txBox="1"/>
          <p:nvPr/>
        </p:nvSpPr>
        <p:spPr>
          <a:xfrm>
            <a:off x="128337" y="65351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Three Odd Things About Stokes’ Computation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D9AD89-BC2D-CD2F-C2B7-9E3DD494B442}"/>
                  </a:ext>
                </a:extLst>
              </p:cNvPr>
              <p:cNvSpPr txBox="1"/>
              <p:nvPr/>
            </p:nvSpPr>
            <p:spPr>
              <a:xfrm>
                <a:off x="128337" y="1143000"/>
                <a:ext cx="883920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0000FF"/>
                    </a:solidFill>
                  </a:rPr>
                  <a:t>2.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𝐴𝑖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rgbClr val="0000FF"/>
                    </a:solidFill>
                  </a:rPr>
                  <a:t> is a </a:t>
                </a:r>
                <a:r>
                  <a:rPr lang="en-US" sz="4000" i="1" u="sng" dirty="0">
                    <a:solidFill>
                      <a:srgbClr val="0000FF"/>
                    </a:solidFill>
                  </a:rPr>
                  <a:t>single-valued</a:t>
                </a:r>
                <a:r>
                  <a:rPr lang="en-US" sz="4000" dirty="0">
                    <a:solidFill>
                      <a:srgbClr val="0000FF"/>
                    </a:solidFill>
                  </a:rPr>
                  <a:t> and </a:t>
                </a:r>
                <a:r>
                  <a:rPr lang="en-US" sz="4000" i="1" u="sng" dirty="0">
                    <a:solidFill>
                      <a:srgbClr val="0000FF"/>
                    </a:solidFill>
                  </a:rPr>
                  <a:t>entire</a:t>
                </a:r>
                <a:r>
                  <a:rPr lang="en-US" sz="4000" dirty="0">
                    <a:solidFill>
                      <a:srgbClr val="0000FF"/>
                    </a:solidFill>
                  </a:rPr>
                  <a:t> function on the complex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rgbClr val="0000FF"/>
                    </a:solidFill>
                  </a:rPr>
                  <a:t>-plane. </a:t>
                </a:r>
              </a:p>
              <a:p>
                <a:pPr algn="ctr"/>
                <a:r>
                  <a:rPr lang="en-US" sz="4000" dirty="0">
                    <a:solidFill>
                      <a:srgbClr val="0000FF"/>
                    </a:solidFill>
                  </a:rPr>
                  <a:t>But the </a:t>
                </a:r>
                <a:r>
                  <a:rPr lang="en-US" sz="4000" dirty="0" err="1">
                    <a:solidFill>
                      <a:srgbClr val="0000FF"/>
                    </a:solidFill>
                  </a:rPr>
                  <a:t>asymptotics</a:t>
                </a:r>
                <a:r>
                  <a:rPr lang="en-US" sz="4000" dirty="0">
                    <a:solidFill>
                      <a:srgbClr val="0000FF"/>
                    </a:solidFill>
                  </a:rPr>
                  <a:t> look very different for the two ways of approaching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∞: </m:t>
                    </m:r>
                  </m:oMath>
                </a14:m>
                <a:r>
                  <a:rPr lang="en-US" sz="4000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D9AD89-BC2D-CD2F-C2B7-9E3DD494B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37" y="1143000"/>
                <a:ext cx="8839200" cy="2554545"/>
              </a:xfrm>
              <a:prstGeom prst="rect">
                <a:avLst/>
              </a:prstGeom>
              <a:blipFill>
                <a:blip r:embed="rId3"/>
                <a:stretch>
                  <a:fillRect t="-4296" r="-69" b="-9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6AA3B5-C32B-261F-30EF-4129EAE29A65}"/>
                  </a:ext>
                </a:extLst>
              </p:cNvPr>
              <p:cNvSpPr txBox="1"/>
              <p:nvPr/>
            </p:nvSpPr>
            <p:spPr>
              <a:xfrm>
                <a:off x="3637548" y="3697545"/>
                <a:ext cx="4191000" cy="1175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6AA3B5-C32B-261F-30EF-4129EAE29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548" y="3697545"/>
                <a:ext cx="4191000" cy="1175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26F35-AD80-92C9-0BCA-FC60DE36F14B}"/>
                  </a:ext>
                </a:extLst>
              </p:cNvPr>
              <p:cNvSpPr txBox="1"/>
              <p:nvPr/>
            </p:nvSpPr>
            <p:spPr>
              <a:xfrm>
                <a:off x="914400" y="3961976"/>
                <a:ext cx="26870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→+∞</m:t>
                      </m:r>
                    </m:oMath>
                  </m:oMathPara>
                </a14:m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26F35-AD80-92C9-0BCA-FC60DE36F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961976"/>
                <a:ext cx="2687053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FBE437-0084-B820-14C3-978E4AF1D7F6}"/>
                  </a:ext>
                </a:extLst>
              </p:cNvPr>
              <p:cNvSpPr txBox="1"/>
              <p:nvPr/>
            </p:nvSpPr>
            <p:spPr>
              <a:xfrm>
                <a:off x="128337" y="5573675"/>
                <a:ext cx="26870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→−∞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FBE437-0084-B820-14C3-978E4AF1D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37" y="5573675"/>
                <a:ext cx="2687053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F687F5-17A6-29C4-6E2E-3C41EC083A72}"/>
                  </a:ext>
                </a:extLst>
              </p:cNvPr>
              <p:cNvSpPr txBox="1"/>
              <p:nvPr/>
            </p:nvSpPr>
            <p:spPr>
              <a:xfrm>
                <a:off x="3252537" y="5298465"/>
                <a:ext cx="5715000" cy="913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0" dirty="0">
                    <a:solidFill>
                      <a:srgbClr val="FF0000"/>
                    </a:solidFill>
                  </a:rPr>
                  <a:t>Const.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</m:sup>
                        </m:s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</m:sup>
                        </m:s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F687F5-17A6-29C4-6E2E-3C41EC083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537" y="5298465"/>
                <a:ext cx="5715000" cy="913520"/>
              </a:xfrm>
              <a:prstGeom prst="rect">
                <a:avLst/>
              </a:prstGeom>
              <a:blipFill>
                <a:blip r:embed="rId7"/>
                <a:stretch>
                  <a:fillRect l="-277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95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B28534-C97B-49B3-3C39-97FFF862A1F0}"/>
                  </a:ext>
                </a:extLst>
              </p:cNvPr>
              <p:cNvSpPr txBox="1"/>
              <p:nvPr/>
            </p:nvSpPr>
            <p:spPr>
              <a:xfrm>
                <a:off x="990600" y="1228746"/>
                <a:ext cx="85344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00FF"/>
                    </a:solidFill>
                  </a:rPr>
                  <a:t>3.  Stokes got an even better approximation.  For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→+∞</m:t>
                    </m:r>
                  </m:oMath>
                </a14:m>
                <a:r>
                  <a:rPr lang="en-US" sz="4000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B28534-C97B-49B3-3C39-97FFF862A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228746"/>
                <a:ext cx="8534400" cy="1323439"/>
              </a:xfrm>
              <a:prstGeom prst="rect">
                <a:avLst/>
              </a:prstGeom>
              <a:blipFill>
                <a:blip r:embed="rId2"/>
                <a:stretch>
                  <a:fillRect l="-2571"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51D900-4035-5087-5B76-FAA84E28880E}"/>
                  </a:ext>
                </a:extLst>
              </p:cNvPr>
              <p:cNvSpPr txBox="1"/>
              <p:nvPr/>
            </p:nvSpPr>
            <p:spPr>
              <a:xfrm>
                <a:off x="-228600" y="2627338"/>
                <a:ext cx="8610600" cy="1603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𝐴𝑖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51D900-4035-5087-5B76-FAA84E288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2627338"/>
                <a:ext cx="8610600" cy="16033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17D948-8B4C-5050-9C2A-3CAEA10B2944}"/>
                  </a:ext>
                </a:extLst>
              </p:cNvPr>
              <p:cNvSpPr txBox="1"/>
              <p:nvPr/>
            </p:nvSpPr>
            <p:spPr>
              <a:xfrm>
                <a:off x="180474" y="4812627"/>
                <a:ext cx="25908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𝜁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f>
                            <m:f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17D948-8B4C-5050-9C2A-3CAEA10B2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74" y="4812627"/>
                <a:ext cx="25908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CD095A-E358-5301-C22C-E90D55B6184A}"/>
                  </a:ext>
                </a:extLst>
              </p:cNvPr>
              <p:cNvSpPr txBox="1"/>
              <p:nvPr/>
            </p:nvSpPr>
            <p:spPr>
              <a:xfrm>
                <a:off x="2819400" y="4598154"/>
                <a:ext cx="6096000" cy="1497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∼ 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!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CD095A-E358-5301-C22C-E90D55B61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598154"/>
                <a:ext cx="6096000" cy="14978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07BAD5A-AF2D-07ED-CA8F-951D9434562C}"/>
              </a:ext>
            </a:extLst>
          </p:cNvPr>
          <p:cNvSpPr txBox="1"/>
          <p:nvPr/>
        </p:nvSpPr>
        <p:spPr>
          <a:xfrm>
            <a:off x="495300" y="60960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Series diverges: Has zero radius of convergence.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B1F068-2C90-75BC-B802-81D2BCB3DF0E}"/>
              </a:ext>
            </a:extLst>
          </p:cNvPr>
          <p:cNvSpPr txBox="1"/>
          <p:nvPr/>
        </p:nvSpPr>
        <p:spPr>
          <a:xfrm>
            <a:off x="172453" y="320805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Three Odd Things About Stokes’ Computation </a:t>
            </a:r>
          </a:p>
        </p:txBody>
      </p:sp>
    </p:spTree>
    <p:extLst>
      <p:ext uri="{BB962C8B-B14F-4D97-AF65-F5344CB8AC3E}">
        <p14:creationId xmlns:p14="http://schemas.microsoft.com/office/powerpoint/2010/main" val="388070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CDBC6C-6823-F57F-8DD4-550C1F71255D}"/>
              </a:ext>
            </a:extLst>
          </p:cNvPr>
          <p:cNvSpPr txBox="1"/>
          <p:nvPr/>
        </p:nvSpPr>
        <p:spPr>
          <a:xfrm>
            <a:off x="304800" y="157476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Stokes was confronting an example of an asymptotic series.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801B7-86C1-E68D-4257-1C43322C8F4D}"/>
                  </a:ext>
                </a:extLst>
              </p:cNvPr>
              <p:cNvSpPr txBox="1"/>
              <p:nvPr/>
            </p:nvSpPr>
            <p:spPr>
              <a:xfrm>
                <a:off x="647700" y="5422007"/>
                <a:ext cx="7620000" cy="1453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C00000"/>
                    </a:solidFill>
                  </a:rPr>
                  <a:t>For fixed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</a:rPr>
                  <a:t> the best approximation </a:t>
                </a:r>
              </a:p>
              <a:p>
                <a:pPr algn="ctr"/>
                <a:r>
                  <a:rPr lang="en-US" sz="4000" dirty="0">
                    <a:solidFill>
                      <a:srgbClr val="C00000"/>
                    </a:solidFill>
                  </a:rPr>
                  <a:t>has error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</m:d>
                      </m:e>
                    </m:rad>
                    <m:sSup>
                      <m:sSup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−2 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</m:d>
                      </m:sup>
                    </m:sSup>
                  </m:oMath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801B7-86C1-E68D-4257-1C43322C8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5422007"/>
                <a:ext cx="7620000" cy="1453347"/>
              </a:xfrm>
              <a:prstGeom prst="rect">
                <a:avLst/>
              </a:prstGeom>
              <a:blipFill>
                <a:blip r:embed="rId2"/>
                <a:stretch>
                  <a:fillRect l="-400" t="-7531" r="-2000" b="-15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3EFD63-0C0D-666D-0FA6-6F77ED51372F}"/>
                  </a:ext>
                </a:extLst>
              </p:cNvPr>
              <p:cNvSpPr txBox="1"/>
              <p:nvPr/>
            </p:nvSpPr>
            <p:spPr>
              <a:xfrm>
                <a:off x="275690" y="1469798"/>
                <a:ext cx="8971546" cy="105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</a:rPr>
                  <a:t>Fix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Err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d>
                    <m:r>
                      <a:rPr lang="en-US" sz="32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≔   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𝐴𝑖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32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32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den>
                    </m:f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sup>
                    </m:sSup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nary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3EFD63-0C0D-666D-0FA6-6F77ED513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90" y="1469798"/>
                <a:ext cx="8971546" cy="1054199"/>
              </a:xfrm>
              <a:prstGeom prst="rect">
                <a:avLst/>
              </a:prstGeom>
              <a:blipFill>
                <a:blip r:embed="rId3"/>
                <a:stretch>
                  <a:fillRect l="-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DB8CF8-7BEF-56D5-A114-4E26D2FCB43C}"/>
                  </a:ext>
                </a:extLst>
              </p:cNvPr>
              <p:cNvSpPr txBox="1"/>
              <p:nvPr/>
            </p:nvSpPr>
            <p:spPr>
              <a:xfrm>
                <a:off x="6725720" y="3044577"/>
                <a:ext cx="1219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DB8CF8-7BEF-56D5-A114-4E26D2FCB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720" y="3044577"/>
                <a:ext cx="121920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B06B68-D01A-5E59-5E62-E1DBA11DEE31}"/>
                  </a:ext>
                </a:extLst>
              </p:cNvPr>
              <p:cNvSpPr txBox="1"/>
              <p:nvPr/>
            </p:nvSpPr>
            <p:spPr>
              <a:xfrm>
                <a:off x="6477000" y="3713646"/>
                <a:ext cx="24473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=1,…, 30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B06B68-D01A-5E59-5E62-E1DBA11DE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713646"/>
                <a:ext cx="244739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>
            <a:extLst>
              <a:ext uri="{FF2B5EF4-FFF2-40B4-BE49-F238E27FC236}">
                <a16:creationId xmlns:a16="http://schemas.microsoft.com/office/drawing/2014/main" id="{EEE3DAB0-5437-7933-F9DD-B5D6A1BA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0" y="2654939"/>
            <a:ext cx="4572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3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66AA13-F3DA-BC8A-3D3C-C655C732F96C}"/>
              </a:ext>
            </a:extLst>
          </p:cNvPr>
          <p:cNvSpPr txBox="1"/>
          <p:nvPr/>
        </p:nvSpPr>
        <p:spPr>
          <a:xfrm>
            <a:off x="151454" y="135865"/>
            <a:ext cx="7730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Modern definition of an asymptotic series [Poincare’ [1886]…. See Dingle’s book]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DFC5D8-5666-A6E3-393C-14E47B4DA3FC}"/>
                  </a:ext>
                </a:extLst>
              </p:cNvPr>
              <p:cNvSpPr txBox="1"/>
              <p:nvPr/>
            </p:nvSpPr>
            <p:spPr>
              <a:xfrm>
                <a:off x="265493" y="1540648"/>
                <a:ext cx="665297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an analytic function in some </a:t>
                </a:r>
                <a:r>
                  <a:rPr lang="en-US" sz="3600" i="1" u="sng" dirty="0">
                    <a:solidFill>
                      <a:srgbClr val="0000FF"/>
                    </a:solidFill>
                  </a:rPr>
                  <a:t>wedge sector </a:t>
                </a:r>
                <a:r>
                  <a:rPr lang="en-US" sz="3600" dirty="0">
                    <a:solidFill>
                      <a:srgbClr val="0000FF"/>
                    </a:solidFill>
                  </a:rPr>
                  <a:t>around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=∞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DFC5D8-5666-A6E3-393C-14E47B4DA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93" y="1540648"/>
                <a:ext cx="6652973" cy="1200329"/>
              </a:xfrm>
              <a:prstGeom prst="rect">
                <a:avLst/>
              </a:prstGeom>
              <a:blipFill>
                <a:blip r:embed="rId2"/>
                <a:stretch>
                  <a:fillRect t="-8122" r="-3208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D1FB8DE-4463-C5DC-51BA-F31F555693D1}"/>
                  </a:ext>
                </a:extLst>
              </p:cNvPr>
              <p:cNvSpPr txBox="1"/>
              <p:nvPr/>
            </p:nvSpPr>
            <p:spPr>
              <a:xfrm>
                <a:off x="-381000" y="3274729"/>
                <a:ext cx="4038600" cy="1603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nary>
                        <m:naryPr>
                          <m:chr m:val="∑"/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D1FB8DE-4463-C5DC-51BA-F31F55569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3274729"/>
                <a:ext cx="4038600" cy="16033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9815F3-5346-C7CC-77E9-F69EB5AA00AC}"/>
                  </a:ext>
                </a:extLst>
              </p:cNvPr>
              <p:cNvSpPr txBox="1"/>
              <p:nvPr/>
            </p:nvSpPr>
            <p:spPr>
              <a:xfrm>
                <a:off x="3420478" y="3427476"/>
                <a:ext cx="5596687" cy="173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|→∞</m:t>
                          </m:r>
                        </m:lim>
                      </m:limLow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(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 =0 </m:t>
                          </m:r>
                        </m:e>
                      </m:nary>
                    </m:oMath>
                  </m:oMathPara>
                </a14:m>
                <a:endParaRPr lang="en-US" sz="2800" b="0" dirty="0">
                  <a:solidFill>
                    <a:srgbClr val="FF0000"/>
                  </a:solidFill>
                </a:endParaRPr>
              </a:p>
              <a:p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9815F3-5346-C7CC-77E9-F69EB5AA0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478" y="3427476"/>
                <a:ext cx="5596687" cy="17351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6FC7036A-CD31-D66A-B650-08881EBFA88E}"/>
              </a:ext>
            </a:extLst>
          </p:cNvPr>
          <p:cNvSpPr txBox="1"/>
          <p:nvPr/>
        </p:nvSpPr>
        <p:spPr>
          <a:xfrm>
            <a:off x="118311" y="5299205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</a:rPr>
              <a:t>Why the wedge?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428F60-F8C7-6330-7FFB-4E4D998809D5}"/>
                  </a:ext>
                </a:extLst>
              </p:cNvPr>
              <p:cNvSpPr txBox="1"/>
              <p:nvPr/>
            </p:nvSpPr>
            <p:spPr>
              <a:xfrm>
                <a:off x="3465097" y="5335300"/>
                <a:ext cx="55966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∼0 </m:t>
                    </m:r>
                  </m:oMath>
                </a14:m>
                <a:r>
                  <a:rPr lang="en-US" sz="3200" dirty="0">
                    <a:solidFill>
                      <a:srgbClr val="FF3399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→∞ </m:t>
                    </m:r>
                  </m:oMath>
                </a14:m>
                <a:r>
                  <a:rPr lang="en-US" sz="3200" dirty="0">
                    <a:solidFill>
                      <a:srgbClr val="FF3399"/>
                    </a:solidFill>
                  </a:rPr>
                  <a:t>in RHP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428F60-F8C7-6330-7FFB-4E4D99880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097" y="5335300"/>
                <a:ext cx="5596686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EE870DD-F7F2-3AFC-08B9-E5347BA4542C}"/>
                  </a:ext>
                </a:extLst>
              </p:cNvPr>
              <p:cNvSpPr txBox="1"/>
              <p:nvPr/>
            </p:nvSpPr>
            <p:spPr>
              <a:xfrm>
                <a:off x="3849102" y="6056622"/>
                <a:ext cx="47394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𝑁𝑂𝑇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→∞ </m:t>
                    </m:r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in LHP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EE870DD-F7F2-3AFC-08B9-E5347BA45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102" y="6056622"/>
                <a:ext cx="4739440" cy="584775"/>
              </a:xfrm>
              <a:prstGeom prst="rect">
                <a:avLst/>
              </a:prstGeom>
              <a:blipFill>
                <a:blip r:embed="rId6"/>
                <a:stretch>
                  <a:fillRect t="-12632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EE86D9-A861-7508-C1C2-5018B5D7D1DC}"/>
              </a:ext>
            </a:extLst>
          </p:cNvPr>
          <p:cNvCxnSpPr>
            <a:cxnSpLocks/>
          </p:cNvCxnSpPr>
          <p:nvPr/>
        </p:nvCxnSpPr>
        <p:spPr>
          <a:xfrm flipV="1">
            <a:off x="7019943" y="1095626"/>
            <a:ext cx="1304680" cy="1196999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C5E257-9BB7-72C3-EB8D-25159090AA4E}"/>
              </a:ext>
            </a:extLst>
          </p:cNvPr>
          <p:cNvCxnSpPr>
            <a:cxnSpLocks/>
          </p:cNvCxnSpPr>
          <p:nvPr/>
        </p:nvCxnSpPr>
        <p:spPr>
          <a:xfrm>
            <a:off x="7019943" y="2285519"/>
            <a:ext cx="1537913" cy="630182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A428AB-0F27-83B2-F9E2-B0D65765AE68}"/>
              </a:ext>
            </a:extLst>
          </p:cNvPr>
          <p:cNvCxnSpPr>
            <a:cxnSpLocks/>
          </p:cNvCxnSpPr>
          <p:nvPr/>
        </p:nvCxnSpPr>
        <p:spPr>
          <a:xfrm flipH="1">
            <a:off x="7675812" y="2288918"/>
            <a:ext cx="134135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7202FD-00AC-421E-41BE-E2CE24E29474}"/>
              </a:ext>
            </a:extLst>
          </p:cNvPr>
          <p:cNvCxnSpPr>
            <a:cxnSpLocks/>
          </p:cNvCxnSpPr>
          <p:nvPr/>
        </p:nvCxnSpPr>
        <p:spPr>
          <a:xfrm flipH="1" flipV="1">
            <a:off x="7023954" y="2275187"/>
            <a:ext cx="1191171" cy="137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97891A-024A-720A-D4D5-7B87B110657E}"/>
                  </a:ext>
                </a:extLst>
              </p:cNvPr>
              <p:cNvSpPr txBox="1"/>
              <p:nvPr/>
            </p:nvSpPr>
            <p:spPr>
              <a:xfrm>
                <a:off x="8024456" y="1587752"/>
                <a:ext cx="8698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1/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97891A-024A-720A-D4D5-7B87B1106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456" y="1587752"/>
                <a:ext cx="869819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EFB7EF-A314-9A94-D5A7-7D7794F79B23}"/>
                  </a:ext>
                </a:extLst>
              </p:cNvPr>
              <p:cNvSpPr txBox="1"/>
              <p:nvPr/>
            </p:nvSpPr>
            <p:spPr>
              <a:xfrm>
                <a:off x="7262226" y="2682966"/>
                <a:ext cx="212479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EFB7EF-A314-9A94-D5A7-7D7794F79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226" y="2682966"/>
                <a:ext cx="2124794" cy="1015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CA92E4F-49C3-E826-5082-34BCE0E00C8D}"/>
              </a:ext>
            </a:extLst>
          </p:cNvPr>
          <p:cNvGrpSpPr/>
          <p:nvPr/>
        </p:nvGrpSpPr>
        <p:grpSpPr>
          <a:xfrm>
            <a:off x="7865205" y="90440"/>
            <a:ext cx="1385301" cy="873048"/>
            <a:chOff x="7613149" y="126251"/>
            <a:chExt cx="1385301" cy="8730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818415-B99A-4580-3E54-3B5E83BB4B46}"/>
                </a:ext>
              </a:extLst>
            </p:cNvPr>
            <p:cNvSpPr/>
            <p:nvPr/>
          </p:nvSpPr>
          <p:spPr>
            <a:xfrm>
              <a:off x="7772400" y="126251"/>
              <a:ext cx="1066800" cy="873048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C1B01E-7005-0026-F74C-A814521AD8AE}"/>
                    </a:ext>
                  </a:extLst>
                </p:cNvPr>
                <p:cNvSpPr txBox="1"/>
                <p:nvPr/>
              </p:nvSpPr>
              <p:spPr>
                <a:xfrm>
                  <a:off x="7613149" y="156676"/>
                  <a:ext cx="1385301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C1B01E-7005-0026-F74C-A814521AD8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3149" y="156676"/>
                  <a:ext cx="1385301" cy="76944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C0EFBB-46D9-2C6B-96C7-BC3DFE5734AA}"/>
                  </a:ext>
                </a:extLst>
              </p:cNvPr>
              <p:cNvSpPr txBox="1"/>
              <p:nvPr/>
            </p:nvSpPr>
            <p:spPr>
              <a:xfrm>
                <a:off x="6506969" y="2181665"/>
                <a:ext cx="814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C0EFBB-46D9-2C6B-96C7-BC3DFE573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969" y="2181665"/>
                <a:ext cx="814974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804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5" grpId="0"/>
      <p:bldP spid="27" grpId="0"/>
      <p:bldP spid="28" grpId="0"/>
      <p:bldP spid="24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5A1041-FCC3-A9BB-2905-9D5830AA4D3E}"/>
                  </a:ext>
                </a:extLst>
              </p:cNvPr>
              <p:cNvSpPr txBox="1"/>
              <p:nvPr/>
            </p:nvSpPr>
            <p:spPr>
              <a:xfrm>
                <a:off x="1828800" y="111952"/>
                <a:ext cx="52959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C00000"/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rgbClr val="C00000"/>
                    </a:solidFill>
                  </a:rPr>
                  <a:t> is entire.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5A1041-FCC3-A9BB-2905-9D5830AA4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11952"/>
                <a:ext cx="5295900" cy="707886"/>
              </a:xfrm>
              <a:prstGeom prst="rect">
                <a:avLst/>
              </a:prstGeom>
              <a:blipFill>
                <a:blip r:embed="rId2"/>
                <a:stretch>
                  <a:fillRect l="-4028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DCFD48-E8AB-DE63-5751-BEC35DCC89D4}"/>
                  </a:ext>
                </a:extLst>
              </p:cNvPr>
              <p:cNvSpPr txBox="1"/>
              <p:nvPr/>
            </p:nvSpPr>
            <p:spPr>
              <a:xfrm>
                <a:off x="762000" y="1027477"/>
                <a:ext cx="5005137" cy="742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DCFD48-E8AB-DE63-5751-BEC35DCC8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027477"/>
                <a:ext cx="5005137" cy="7425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55A414-2684-9329-5E83-CEC951DAD786}"/>
                  </a:ext>
                </a:extLst>
              </p:cNvPr>
              <p:cNvSpPr txBox="1"/>
              <p:nvPr/>
            </p:nvSpPr>
            <p:spPr>
              <a:xfrm>
                <a:off x="1371600" y="1941084"/>
                <a:ext cx="7086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→+∞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in the positive half-plane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55A414-2684-9329-5E83-CEC951DAD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41084"/>
                <a:ext cx="7086600" cy="646331"/>
              </a:xfrm>
              <a:prstGeom prst="rect">
                <a:avLst/>
              </a:prstGeom>
              <a:blipFill>
                <a:blip r:embed="rId4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E718C6-134A-E2BB-FC9B-500EC0BE0443}"/>
                  </a:ext>
                </a:extLst>
              </p:cNvPr>
              <p:cNvSpPr txBox="1"/>
              <p:nvPr/>
            </p:nvSpPr>
            <p:spPr>
              <a:xfrm>
                <a:off x="35011" y="2813222"/>
                <a:ext cx="9144000" cy="1231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are very different 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→∞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 </a:t>
                </a:r>
              </a:p>
              <a:p>
                <a:pPr algn="ctr"/>
                <a:r>
                  <a:rPr lang="en-US" sz="3600" dirty="0">
                    <a:solidFill>
                      <a:srgbClr val="0000FF"/>
                    </a:solidFill>
                  </a:rPr>
                  <a:t>in the negative half-plane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E718C6-134A-E2BB-FC9B-500EC0BE0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1" y="2813222"/>
                <a:ext cx="9144000" cy="1231556"/>
              </a:xfrm>
              <a:prstGeom prst="rect">
                <a:avLst/>
              </a:prstGeom>
              <a:blipFill>
                <a:blip r:embed="rId5"/>
                <a:stretch>
                  <a:fillRect t="-4433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CF7DE6D-6821-2B4B-543F-EF3B75AEC2A5}"/>
              </a:ext>
            </a:extLst>
          </p:cNvPr>
          <p:cNvSpPr txBox="1"/>
          <p:nvPr/>
        </p:nvSpPr>
        <p:spPr>
          <a:xfrm>
            <a:off x="530311" y="4192109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 </a:t>
            </a:r>
            <a:r>
              <a:rPr lang="en-US" sz="3600" i="1" dirty="0">
                <a:solidFill>
                  <a:srgbClr val="FF0000"/>
                </a:solidFill>
              </a:rPr>
              <a:t>Asymptotic Expansion</a:t>
            </a:r>
            <a:r>
              <a:rPr lang="en-US" sz="3600" i="1" dirty="0"/>
              <a:t> and </a:t>
            </a:r>
          </a:p>
          <a:p>
            <a:pPr algn="ctr"/>
            <a:r>
              <a:rPr lang="en-US" sz="3600" i="1" dirty="0">
                <a:solidFill>
                  <a:srgbClr val="0000FF"/>
                </a:solidFill>
              </a:rPr>
              <a:t>Analytic Continuation</a:t>
            </a:r>
            <a:r>
              <a:rPr lang="en-US" sz="3600" i="1" dirty="0"/>
              <a:t>  do not commute!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DA65D-318B-061D-8A24-956B750C6CAD}"/>
              </a:ext>
            </a:extLst>
          </p:cNvPr>
          <p:cNvSpPr txBox="1"/>
          <p:nvPr/>
        </p:nvSpPr>
        <p:spPr>
          <a:xfrm>
            <a:off x="259681" y="5572722"/>
            <a:ext cx="8624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This is part of what’s going on in Stokes’ evaluation of </a:t>
            </a:r>
            <a:r>
              <a:rPr lang="en-US" sz="3200" dirty="0" err="1">
                <a:solidFill>
                  <a:srgbClr val="7030A0"/>
                </a:solidFill>
              </a:rPr>
              <a:t>Airy’s</a:t>
            </a:r>
            <a:r>
              <a:rPr lang="en-US" sz="3200" dirty="0">
                <a:solidFill>
                  <a:srgbClr val="7030A0"/>
                </a:solidFill>
              </a:rPr>
              <a:t> integral – but there is so much more…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B96AAA-10CB-57EF-6C63-3C03F218C27D}"/>
                  </a:ext>
                </a:extLst>
              </p:cNvPr>
              <p:cNvSpPr txBox="1"/>
              <p:nvPr/>
            </p:nvSpPr>
            <p:spPr>
              <a:xfrm>
                <a:off x="4312318" y="1044789"/>
                <a:ext cx="45720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  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B96AAA-10CB-57EF-6C63-3C03F218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318" y="1044789"/>
                <a:ext cx="457200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80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951" y="2223344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Physical Mathematics </a:t>
            </a: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48E87-5A27-96F2-C9AD-25D906202102}"/>
              </a:ext>
            </a:extLst>
          </p:cNvPr>
          <p:cNvSpPr txBox="1"/>
          <p:nvPr/>
        </p:nvSpPr>
        <p:spPr>
          <a:xfrm>
            <a:off x="848372" y="144944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George Airy &amp; George Stokes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15C22-0022-5B6D-EBBE-C87CEEAF5572}"/>
              </a:ext>
            </a:extLst>
          </p:cNvPr>
          <p:cNvSpPr txBox="1"/>
          <p:nvPr/>
        </p:nvSpPr>
        <p:spPr>
          <a:xfrm>
            <a:off x="848372" y="238463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Perturbative vs. Nonperturbative QFT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C7236-3338-4BD3-E24F-87AB38BDE6A3}"/>
              </a:ext>
            </a:extLst>
          </p:cNvPr>
          <p:cNvSpPr txBox="1"/>
          <p:nvPr/>
        </p:nvSpPr>
        <p:spPr>
          <a:xfrm>
            <a:off x="945351" y="331982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More About Airy &amp; Stokes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3C1B8-3CFE-45FE-DDA5-19867E58E326}"/>
              </a:ext>
            </a:extLst>
          </p:cNvPr>
          <p:cNvSpPr txBox="1"/>
          <p:nvPr/>
        </p:nvSpPr>
        <p:spPr>
          <a:xfrm>
            <a:off x="945351" y="4247734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Chern</a:t>
            </a:r>
            <a:r>
              <a:rPr lang="en-US" sz="3600" dirty="0"/>
              <a:t>-Simons-Witten Gauge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56BBF-9556-94F8-4D0D-5D6C9AA860DA}"/>
              </a:ext>
            </a:extLst>
          </p:cNvPr>
          <p:cNvSpPr txBox="1"/>
          <p:nvPr/>
        </p:nvSpPr>
        <p:spPr>
          <a:xfrm>
            <a:off x="945351" y="519020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Stokes &amp; Differential Equations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34934-FF17-CAE8-4371-AC1BE8F4C16C}"/>
              </a:ext>
            </a:extLst>
          </p:cNvPr>
          <p:cNvSpPr txBox="1"/>
          <p:nvPr/>
        </p:nvSpPr>
        <p:spPr>
          <a:xfrm>
            <a:off x="945351" y="6070089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Summary &amp;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1289941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C0C901-A31B-0C7C-D809-D5F2544ED741}"/>
              </a:ext>
            </a:extLst>
          </p:cNvPr>
          <p:cNvSpPr txBox="1"/>
          <p:nvPr/>
        </p:nvSpPr>
        <p:spPr>
          <a:xfrm>
            <a:off x="125858" y="25685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Stokes’ asymptotic expansion has a very common analog in Quantum Field Theory.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75FEFE-8EA0-9140-3CBA-ADD7E77BE712}"/>
              </a:ext>
            </a:extLst>
          </p:cNvPr>
          <p:cNvSpPr txBox="1"/>
          <p:nvPr/>
        </p:nvSpPr>
        <p:spPr>
          <a:xfrm>
            <a:off x="152400" y="19812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  Quantum Field Theory: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The most successful framework for describing Nature in the history of Science.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934D7-CE4F-3341-4E6C-BB265745DD87}"/>
              </a:ext>
            </a:extLst>
          </p:cNvPr>
          <p:cNvSpPr txBox="1"/>
          <p:nvPr/>
        </p:nvSpPr>
        <p:spPr>
          <a:xfrm>
            <a:off x="2324100" y="3812614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OK. But What is QFT?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D2C7A1-2379-BB1C-8879-8D4771FCF424}"/>
              </a:ext>
            </a:extLst>
          </p:cNvPr>
          <p:cNvSpPr txBox="1"/>
          <p:nvPr/>
        </p:nvSpPr>
        <p:spPr>
          <a:xfrm>
            <a:off x="447675" y="4608243"/>
            <a:ext cx="8248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A table of correlation functions </a:t>
            </a:r>
          </a:p>
          <a:p>
            <a:pPr algn="ctr"/>
            <a:r>
              <a:rPr lang="en-US" sz="3600" dirty="0">
                <a:solidFill>
                  <a:srgbClr val="00B050"/>
                </a:solidFill>
              </a:rPr>
              <a:t>of local observables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A737DD-A5D7-8814-8234-4114AA45DFE3}"/>
              </a:ext>
            </a:extLst>
          </p:cNvPr>
          <p:cNvSpPr txBox="1"/>
          <p:nvPr/>
        </p:nvSpPr>
        <p:spPr>
          <a:xfrm>
            <a:off x="914400" y="6026937"/>
            <a:ext cx="811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Evaluation of Feynman path integrals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C0A763-ECFB-D9B0-197D-75A80A977E86}"/>
              </a:ext>
            </a:extLst>
          </p:cNvPr>
          <p:cNvSpPr txBox="1"/>
          <p:nvPr/>
        </p:nvSpPr>
        <p:spPr>
          <a:xfrm>
            <a:off x="2819400" y="127062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What is QFT? </a:t>
            </a:r>
          </a:p>
        </p:txBody>
      </p:sp>
    </p:spTree>
    <p:extLst>
      <p:ext uri="{BB962C8B-B14F-4D97-AF65-F5344CB8AC3E}">
        <p14:creationId xmlns:p14="http://schemas.microsoft.com/office/powerpoint/2010/main" val="329678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4FA90-AEA2-224B-936E-A763C8A4615F}"/>
                  </a:ext>
                </a:extLst>
              </p:cNvPr>
              <p:cNvSpPr txBox="1"/>
              <p:nvPr/>
            </p:nvSpPr>
            <p:spPr>
              <a:xfrm>
                <a:off x="0" y="542820"/>
                <a:ext cx="4876800" cy="1194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𝐴𝑖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4FA90-AEA2-224B-936E-A763C8A4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2820"/>
                <a:ext cx="4876800" cy="11949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28934F-18F9-1B18-37F1-4E2EF5C428DC}"/>
                  </a:ext>
                </a:extLst>
              </p:cNvPr>
              <p:cNvSpPr txBox="1"/>
              <p:nvPr/>
            </p:nvSpPr>
            <p:spPr>
              <a:xfrm>
                <a:off x="5013158" y="780577"/>
                <a:ext cx="4114800" cy="719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&amp;  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28934F-18F9-1B18-37F1-4E2EF5C42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158" y="780577"/>
                <a:ext cx="4114800" cy="719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F5B56C-A7A5-C004-F5D9-8E03370027AD}"/>
                  </a:ext>
                </a:extLst>
              </p:cNvPr>
              <p:cNvSpPr txBox="1"/>
              <p:nvPr/>
            </p:nvSpPr>
            <p:spPr>
              <a:xfrm>
                <a:off x="288758" y="2188926"/>
                <a:ext cx="47244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F5B56C-A7A5-C004-F5D9-8E0337002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58" y="2188926"/>
                <a:ext cx="47244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6692F4-36BF-A31D-0663-69B33928B495}"/>
                  </a:ext>
                </a:extLst>
              </p:cNvPr>
              <p:cNvSpPr txBox="1"/>
              <p:nvPr/>
            </p:nvSpPr>
            <p:spPr>
              <a:xfrm>
                <a:off x="5013158" y="2239099"/>
                <a:ext cx="3657600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6692F4-36BF-A31D-0663-69B33928B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158" y="2239099"/>
                <a:ext cx="3657600" cy="10804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ACB4B93-53B3-36B1-75FC-774207141588}"/>
              </a:ext>
            </a:extLst>
          </p:cNvPr>
          <p:cNvSpPr txBox="1"/>
          <p:nvPr/>
        </p:nvSpPr>
        <p:spPr>
          <a:xfrm>
            <a:off x="1431758" y="3703462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Example of a 0-dimensional QFT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8E78A5-3876-7C50-E0CE-4F0D3CB49C9C}"/>
                  </a:ext>
                </a:extLst>
              </p:cNvPr>
              <p:cNvSpPr txBox="1"/>
              <p:nvPr/>
            </p:nvSpPr>
            <p:spPr>
              <a:xfrm>
                <a:off x="144379" y="4571764"/>
                <a:ext cx="6926179" cy="1105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ℏ;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8E78A5-3876-7C50-E0CE-4F0D3CB49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79" y="4571764"/>
                <a:ext cx="6926179" cy="11051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66332C-E600-1993-3F03-5B80B3B8068A}"/>
                  </a:ext>
                </a:extLst>
              </p:cNvPr>
              <p:cNvSpPr txBox="1"/>
              <p:nvPr/>
            </p:nvSpPr>
            <p:spPr>
              <a:xfrm>
                <a:off x="0" y="6065166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</a:rPr>
                  <a:t>Many (possibly infinitely many) degrees of freedom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66332C-E600-1993-3F03-5B80B3B80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65166"/>
                <a:ext cx="9296400" cy="584775"/>
              </a:xfrm>
              <a:prstGeom prst="rect">
                <a:avLst/>
              </a:prstGeom>
              <a:blipFill>
                <a:blip r:embed="rId8"/>
                <a:stretch>
                  <a:fillRect l="-1639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BCCB9B-A8C4-C0B3-74A4-6DC7A43A99EE}"/>
                  </a:ext>
                </a:extLst>
              </p:cNvPr>
              <p:cNvSpPr txBox="1"/>
              <p:nvPr/>
            </p:nvSpPr>
            <p:spPr>
              <a:xfrm>
                <a:off x="7070558" y="4969052"/>
                <a:ext cx="2057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ℳ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BCCB9B-A8C4-C0B3-74A4-6DC7A43A9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558" y="4969052"/>
                <a:ext cx="205740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936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SdQghMHoJA2-Uo-CqGl0z3ZSr0V3Dcd4hmOKYrzxgcZR0MPg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56" y="0"/>
            <a:ext cx="3383985" cy="20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838" y="228600"/>
            <a:ext cx="5638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1931: Dirac’s Paper on Monopoles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35" y="2209800"/>
            <a:ext cx="8177364" cy="1407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1400"/>
            <a:ext cx="84234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410200"/>
            <a:ext cx="8834461" cy="125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95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ED028-E2EA-B8AE-5B30-87E58C0002DD}"/>
              </a:ext>
            </a:extLst>
          </p:cNvPr>
          <p:cNvSpPr txBox="1"/>
          <p:nvPr/>
        </p:nvSpPr>
        <p:spPr>
          <a:xfrm>
            <a:off x="2438400" y="152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Semiclassical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8C8D23-6621-40A0-0D7F-71D410E1EE8A}"/>
                  </a:ext>
                </a:extLst>
              </p:cNvPr>
              <p:cNvSpPr txBox="1"/>
              <p:nvPr/>
            </p:nvSpPr>
            <p:spPr>
              <a:xfrm>
                <a:off x="76200" y="868754"/>
                <a:ext cx="8694496" cy="136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0000FF"/>
                    </a:solidFill>
                  </a:rPr>
                  <a:t>Saddle point = solution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3200" dirty="0">
                    <a:solidFill>
                      <a:srgbClr val="0000FF"/>
                    </a:solidFill>
                  </a:rPr>
                  <a:t> to equations of motion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𝛿𝜙</m:t>
                        </m:r>
                      </m:den>
                    </m:f>
                    <m:sSub>
                      <m:sSub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8C8D23-6621-40A0-0D7F-71D410E1E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868754"/>
                <a:ext cx="8694496" cy="1368773"/>
              </a:xfrm>
              <a:prstGeom prst="rect">
                <a:avLst/>
              </a:prstGeom>
              <a:blipFill>
                <a:blip r:embed="rId2"/>
                <a:stretch>
                  <a:fillRect t="-5357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371038-F6D0-3E15-F57C-FB73177A2E88}"/>
                  </a:ext>
                </a:extLst>
              </p:cNvPr>
              <p:cNvSpPr txBox="1"/>
              <p:nvPr/>
            </p:nvSpPr>
            <p:spPr>
              <a:xfrm>
                <a:off x="3048000" y="4016041"/>
                <a:ext cx="6096000" cy="1029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f>
                        <m:f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+ 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371038-F6D0-3E15-F57C-FB73177A2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016041"/>
                <a:ext cx="6096000" cy="10294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92DDA2-ACBC-31D9-C64B-B0C63D9A4477}"/>
                  </a:ext>
                </a:extLst>
              </p:cNvPr>
              <p:cNvSpPr txBox="1"/>
              <p:nvPr/>
            </p:nvSpPr>
            <p:spPr>
              <a:xfrm>
                <a:off x="282146" y="4291790"/>
                <a:ext cx="2362200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92DDA2-ACBC-31D9-C64B-B0C63D9A4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46" y="4291790"/>
                <a:ext cx="2362200" cy="5564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FCBC93-0AA8-AF91-D2E2-6FD7C53644FD}"/>
                  </a:ext>
                </a:extLst>
              </p:cNvPr>
              <p:cNvSpPr txBox="1"/>
              <p:nvPr/>
            </p:nvSpPr>
            <p:spPr>
              <a:xfrm>
                <a:off x="457200" y="5318791"/>
                <a:ext cx="8229600" cy="1267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3399"/>
                    </a:solidFill>
                  </a:rPr>
                  <a:t>Expand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3600" b="0" i="0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/ℏ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>
                    <a:solidFill>
                      <a:srgbClr val="FF3399"/>
                    </a:solidFill>
                  </a:rPr>
                  <a:t>as a power series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>
                    <a:solidFill>
                      <a:srgbClr val="FF3399"/>
                    </a:solidFill>
                  </a:rPr>
                  <a:t> and do the Gaussian integrals…  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FCBC93-0AA8-AF91-D2E2-6FD7C5364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318791"/>
                <a:ext cx="8229600" cy="1267848"/>
              </a:xfrm>
              <a:prstGeom prst="rect">
                <a:avLst/>
              </a:prstGeom>
              <a:blipFill>
                <a:blip r:embed="rId5"/>
                <a:stretch>
                  <a:fillRect t="-6280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2FA767-6305-552E-58EC-C66216EA8657}"/>
                  </a:ext>
                </a:extLst>
              </p:cNvPr>
              <p:cNvSpPr txBox="1"/>
              <p:nvPr/>
            </p:nvSpPr>
            <p:spPr>
              <a:xfrm>
                <a:off x="38100" y="2502700"/>
                <a:ext cx="9067800" cy="612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</a:rPr>
                  <a:t>(e.g. saddle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 ±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</a:rPr>
                  <a:t> in the Airy integral)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2FA767-6305-552E-58EC-C66216EA8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2502700"/>
                <a:ext cx="9067800" cy="612604"/>
              </a:xfrm>
              <a:prstGeom prst="rect">
                <a:avLst/>
              </a:prstGeom>
              <a:blipFill>
                <a:blip r:embed="rId6"/>
                <a:stretch>
                  <a:fillRect l="-1680" t="-9000" r="-161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BEE3417-400E-98FD-309B-E84A93E10403}"/>
              </a:ext>
            </a:extLst>
          </p:cNvPr>
          <p:cNvSpPr txBox="1"/>
          <p:nvPr/>
        </p:nvSpPr>
        <p:spPr>
          <a:xfrm>
            <a:off x="1600200" y="327328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Expand in quantum </a:t>
            </a:r>
            <a:r>
              <a:rPr lang="en-US" sz="3200" dirty="0" err="1">
                <a:solidFill>
                  <a:srgbClr val="00B050"/>
                </a:solidFill>
              </a:rPr>
              <a:t>fluctuactions</a:t>
            </a:r>
            <a:r>
              <a:rPr lang="en-US" sz="3200" dirty="0">
                <a:solidFill>
                  <a:srgbClr val="00B05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77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B6532A-B12E-7CD0-C17F-EA9B4BE59CE5}"/>
                  </a:ext>
                </a:extLst>
              </p:cNvPr>
              <p:cNvSpPr txBox="1"/>
              <p:nvPr/>
            </p:nvSpPr>
            <p:spPr>
              <a:xfrm>
                <a:off x="152400" y="84554"/>
                <a:ext cx="8839200" cy="1365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ℏ;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∼ 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𝑐𝑙</m:t>
                              </m:r>
                            </m:sub>
                          </m:sSub>
                        </m:sup>
                      </m:sSup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rad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×   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B6532A-B12E-7CD0-C17F-EA9B4BE59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84554"/>
                <a:ext cx="8839200" cy="13653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CD436F-4EB9-5091-A0BB-0E0C6A81283D}"/>
                  </a:ext>
                </a:extLst>
              </p:cNvPr>
              <p:cNvSpPr txBox="1"/>
              <p:nvPr/>
            </p:nvSpPr>
            <p:spPr>
              <a:xfrm>
                <a:off x="304800" y="1656759"/>
                <a:ext cx="8534400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1+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≥2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𝒢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𝑆𝑦𝑚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nary>
                                <m:naryPr>
                                  <m:chr m:val="∏"/>
                                  <m:supHide m:val="on"/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𝑉𝑒𝑟𝑡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CD436F-4EB9-5091-A0BB-0E0C6A812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56759"/>
                <a:ext cx="8534400" cy="13987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116A0A-A1A7-5230-7476-D819487890B2}"/>
                  </a:ext>
                </a:extLst>
              </p:cNvPr>
              <p:cNvSpPr txBox="1"/>
              <p:nvPr/>
            </p:nvSpPr>
            <p:spPr>
              <a:xfrm>
                <a:off x="152400" y="3398458"/>
                <a:ext cx="8839200" cy="558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Set of (Feynman) graphs of Euler character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116A0A-A1A7-5230-7476-D81948789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398458"/>
                <a:ext cx="8839200" cy="558230"/>
              </a:xfrm>
              <a:prstGeom prst="rect">
                <a:avLst/>
              </a:prstGeom>
              <a:blipFill>
                <a:blip r:embed="rId5"/>
                <a:stretch>
                  <a:fillRect t="-9783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E63535-C85F-C9DB-BAB3-2E37776F595B}"/>
                  </a:ext>
                </a:extLst>
              </p:cNvPr>
              <p:cNvSpPr txBox="1"/>
              <p:nvPr/>
            </p:nvSpPr>
            <p:spPr>
              <a:xfrm>
                <a:off x="1987663" y="5461398"/>
                <a:ext cx="4443663" cy="1250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′′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E63535-C85F-C9DB-BAB3-2E37776F5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663" y="5461398"/>
                <a:ext cx="4443663" cy="12507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B2928088-42CB-1C7D-FFE4-65991F664C9C}"/>
              </a:ext>
            </a:extLst>
          </p:cNvPr>
          <p:cNvSpPr/>
          <p:nvPr/>
        </p:nvSpPr>
        <p:spPr>
          <a:xfrm>
            <a:off x="4305232" y="4423274"/>
            <a:ext cx="514292" cy="76217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1223F9-0459-D4F9-5528-1BC7957241AC}"/>
              </a:ext>
            </a:extLst>
          </p:cNvPr>
          <p:cNvCxnSpPr>
            <a:cxnSpLocks/>
          </p:cNvCxnSpPr>
          <p:nvPr/>
        </p:nvCxnSpPr>
        <p:spPr>
          <a:xfrm>
            <a:off x="4819524" y="4829518"/>
            <a:ext cx="6794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CED935C-7D81-CCE1-CB99-9735038DCC5F}"/>
              </a:ext>
            </a:extLst>
          </p:cNvPr>
          <p:cNvSpPr/>
          <p:nvPr/>
        </p:nvSpPr>
        <p:spPr>
          <a:xfrm>
            <a:off x="5545474" y="4408382"/>
            <a:ext cx="514292" cy="76217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1073CF-7DD5-26D8-C220-F533B14C6034}"/>
                  </a:ext>
                </a:extLst>
              </p:cNvPr>
              <p:cNvSpPr txBox="1"/>
              <p:nvPr/>
            </p:nvSpPr>
            <p:spPr>
              <a:xfrm>
                <a:off x="229374" y="4323413"/>
                <a:ext cx="272632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𝒢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={   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1073CF-7DD5-26D8-C220-F533B14C6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4" y="4323413"/>
                <a:ext cx="2726322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FA6E67-5D78-8AC7-1B95-B4DEE4FB6511}"/>
                  </a:ext>
                </a:extLst>
              </p:cNvPr>
              <p:cNvSpPr txBox="1"/>
              <p:nvPr/>
            </p:nvSpPr>
            <p:spPr>
              <a:xfrm>
                <a:off x="7834195" y="4393660"/>
                <a:ext cx="155069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FA6E67-5D78-8AC7-1B95-B4DEE4FB6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195" y="4393660"/>
                <a:ext cx="1550693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5B5548-E3A3-AD7B-CBD1-A4F299005E53}"/>
                  </a:ext>
                </a:extLst>
              </p:cNvPr>
              <p:cNvSpPr txBox="1"/>
              <p:nvPr/>
            </p:nvSpPr>
            <p:spPr>
              <a:xfrm>
                <a:off x="3463418" y="4290602"/>
                <a:ext cx="94050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5B5548-E3A3-AD7B-CBD1-A4F299005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418" y="4290602"/>
                <a:ext cx="940508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FA38301E-C6D4-8688-312D-74217D073985}"/>
              </a:ext>
            </a:extLst>
          </p:cNvPr>
          <p:cNvSpPr/>
          <p:nvPr/>
        </p:nvSpPr>
        <p:spPr>
          <a:xfrm>
            <a:off x="7504711" y="4439064"/>
            <a:ext cx="681839" cy="76217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B56A5F-5FBE-1D1A-084A-E3FDB44AFC99}"/>
                  </a:ext>
                </a:extLst>
              </p:cNvPr>
              <p:cNvSpPr txBox="1"/>
              <p:nvPr/>
            </p:nvSpPr>
            <p:spPr>
              <a:xfrm>
                <a:off x="5961072" y="4367853"/>
                <a:ext cx="94050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B56A5F-5FBE-1D1A-084A-E3FDB44AF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072" y="4367853"/>
                <a:ext cx="940508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17F3CA4B-4C00-7BC4-E538-45B4E35C26C5}"/>
              </a:ext>
            </a:extLst>
          </p:cNvPr>
          <p:cNvSpPr/>
          <p:nvPr/>
        </p:nvSpPr>
        <p:spPr>
          <a:xfrm>
            <a:off x="6773686" y="4456013"/>
            <a:ext cx="712589" cy="76217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5E1F4A-1ACF-DFF7-7F62-65755C8C0ABC}"/>
              </a:ext>
            </a:extLst>
          </p:cNvPr>
          <p:cNvGrpSpPr/>
          <p:nvPr/>
        </p:nvGrpSpPr>
        <p:grpSpPr>
          <a:xfrm>
            <a:off x="2417954" y="4334076"/>
            <a:ext cx="1119653" cy="950979"/>
            <a:chOff x="2366198" y="4142801"/>
            <a:chExt cx="1119653" cy="9509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5961C7B-1B49-7427-BDC6-4AB7D976CAD0}"/>
                </a:ext>
              </a:extLst>
            </p:cNvPr>
            <p:cNvCxnSpPr>
              <a:cxnSpLocks/>
            </p:cNvCxnSpPr>
            <p:nvPr/>
          </p:nvCxnSpPr>
          <p:spPr>
            <a:xfrm>
              <a:off x="2913158" y="4161961"/>
              <a:ext cx="0" cy="89350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A039B4-FC96-853F-FCD7-F6D88FD0C5B9}"/>
                </a:ext>
              </a:extLst>
            </p:cNvPr>
            <p:cNvSpPr/>
            <p:nvPr/>
          </p:nvSpPr>
          <p:spPr>
            <a:xfrm>
              <a:off x="2366198" y="4142801"/>
              <a:ext cx="1119653" cy="950979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38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 animBg="1"/>
      <p:bldP spid="13" grpId="0" animBg="1"/>
      <p:bldP spid="14" grpId="0"/>
      <p:bldP spid="16" grpId="0"/>
      <p:bldP spid="9" grpId="0"/>
      <p:bldP spid="21" grpId="0" animBg="1"/>
      <p:bldP spid="22" grpId="0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8C3A16-607C-CE40-90CE-CE4A2C3D7DF4}"/>
              </a:ext>
            </a:extLst>
          </p:cNvPr>
          <p:cNvSpPr txBox="1"/>
          <p:nvPr/>
        </p:nvSpPr>
        <p:spPr>
          <a:xfrm>
            <a:off x="498307" y="524282"/>
            <a:ext cx="8267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In a general QFT we face the same   puzzles we encounter in Stokes’ evaluation of the Airy integral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136179-5160-4425-49B4-00CB1AEC3DEA}"/>
              </a:ext>
            </a:extLst>
          </p:cNvPr>
          <p:cNvSpPr txBox="1"/>
          <p:nvPr/>
        </p:nvSpPr>
        <p:spPr>
          <a:xfrm>
            <a:off x="823159" y="3282806"/>
            <a:ext cx="7617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Which saddle points contribute?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2024A3-06DC-2982-E5AD-F5D4CA4E7DE6}"/>
                  </a:ext>
                </a:extLst>
              </p:cNvPr>
              <p:cNvSpPr txBox="1"/>
              <p:nvPr/>
            </p:nvSpPr>
            <p:spPr>
              <a:xfrm>
                <a:off x="304800" y="4687113"/>
                <a:ext cx="826769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00B050"/>
                    </a:solidFill>
                  </a:rPr>
                  <a:t>The series in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ℏ </m:t>
                    </m:r>
                  </m:oMath>
                </a14:m>
                <a:r>
                  <a:rPr lang="en-US" sz="4800" dirty="0">
                    <a:solidFill>
                      <a:srgbClr val="00B050"/>
                    </a:solidFill>
                  </a:rPr>
                  <a:t>is typically an asymptotic series.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2024A3-06DC-2982-E5AD-F5D4CA4E7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687113"/>
                <a:ext cx="8267699" cy="1569660"/>
              </a:xfrm>
              <a:prstGeom prst="rect">
                <a:avLst/>
              </a:prstGeom>
              <a:blipFill>
                <a:blip r:embed="rId2"/>
                <a:stretch>
                  <a:fillRect t="-8560" b="-2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53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-3268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Triumph of the perturbative approach: QED: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Dyson, Feynman, Schwinger, </a:t>
            </a:r>
            <a:r>
              <a:rPr lang="en-US" sz="3200" dirty="0" err="1">
                <a:solidFill>
                  <a:srgbClr val="FF0000"/>
                </a:solidFill>
              </a:rPr>
              <a:t>Tomonaga</a:t>
            </a:r>
            <a:r>
              <a:rPr lang="en-US" sz="3200" dirty="0">
                <a:solidFill>
                  <a:srgbClr val="FF0000"/>
                </a:solidFill>
              </a:rPr>
              <a:t>  (1946-1949)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186" y="2064718"/>
            <a:ext cx="3347472" cy="20789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344" y="1292260"/>
            <a:ext cx="1307057" cy="1504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205" y="1025526"/>
            <a:ext cx="1510873" cy="23847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38200" y="996837"/>
            <a:ext cx="1869564" cy="2509941"/>
            <a:chOff x="1665514" y="1426026"/>
            <a:chExt cx="2419003" cy="3842658"/>
          </a:xfrm>
        </p:grpSpPr>
        <p:sp>
          <p:nvSpPr>
            <p:cNvPr id="10" name="Rectangle 9"/>
            <p:cNvSpPr/>
            <p:nvPr/>
          </p:nvSpPr>
          <p:spPr>
            <a:xfrm>
              <a:off x="1676400" y="4343400"/>
              <a:ext cx="2255716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2053145" y="3204656"/>
              <a:ext cx="3788229" cy="274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87286" y="1426026"/>
              <a:ext cx="2255716" cy="174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-91343" y="3237312"/>
              <a:ext cx="3788229" cy="274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408" y="3410255"/>
            <a:ext cx="1084928" cy="1655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349" y="3586573"/>
            <a:ext cx="1210763" cy="15188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3DC553-16D7-1C03-0181-F7E89E8D2FA1}"/>
                  </a:ext>
                </a:extLst>
              </p:cNvPr>
              <p:cNvSpPr txBox="1"/>
              <p:nvPr/>
            </p:nvSpPr>
            <p:spPr>
              <a:xfrm>
                <a:off x="2428208" y="4275108"/>
                <a:ext cx="3886200" cy="830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3DC553-16D7-1C03-0181-F7E89E8D2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208" y="4275108"/>
                <a:ext cx="3886200" cy="8302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27D683-892E-A2BC-A0E3-28AC9EBB6DB1}"/>
                  </a:ext>
                </a:extLst>
              </p:cNvPr>
              <p:cNvSpPr txBox="1"/>
              <p:nvPr/>
            </p:nvSpPr>
            <p:spPr>
              <a:xfrm>
                <a:off x="457200" y="5320123"/>
                <a:ext cx="7285319" cy="836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𝑒𝑥𝑝𝑡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=1.001 159 652 180 73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28 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𝑝𝑝𝑡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27D683-892E-A2BC-A0E3-28AC9EBB6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320123"/>
                <a:ext cx="7285319" cy="8361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B8EBB7-34E7-1A5D-436D-7932C5BE1838}"/>
                  </a:ext>
                </a:extLst>
              </p:cNvPr>
              <p:cNvSpPr txBox="1"/>
              <p:nvPr/>
            </p:nvSpPr>
            <p:spPr>
              <a:xfrm>
                <a:off x="533400" y="6030135"/>
                <a:ext cx="7285319" cy="836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𝑡h𝑟𝑦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=1.001 159 652 177 60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520 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𝑝𝑝𝑡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B8EBB7-34E7-1A5D-436D-7932C5BE1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6030135"/>
                <a:ext cx="7285319" cy="8367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54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F4B80E-0800-F27B-666E-2B192DD2FDC2}"/>
              </a:ext>
            </a:extLst>
          </p:cNvPr>
          <p:cNvSpPr txBox="1"/>
          <p:nvPr/>
        </p:nvSpPr>
        <p:spPr>
          <a:xfrm>
            <a:off x="0" y="299316"/>
            <a:ext cx="922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But doesn’t work so well for nonabelian gauge theories at large distance.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2CFF5A-3055-B9C2-1077-474B714E786F}"/>
              </a:ext>
            </a:extLst>
          </p:cNvPr>
          <p:cNvSpPr txBox="1"/>
          <p:nvPr/>
        </p:nvSpPr>
        <p:spPr>
          <a:xfrm>
            <a:off x="457200" y="3559337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Nonperturbative effects can be important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B76974-82CE-48CB-F6CB-F2160FA079FC}"/>
              </a:ext>
            </a:extLst>
          </p:cNvPr>
          <p:cNvSpPr txBox="1"/>
          <p:nvPr/>
        </p:nvSpPr>
        <p:spPr>
          <a:xfrm>
            <a:off x="304800" y="4582156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Central Issue In Much Of Modern Fundamental Physics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22F37-4E2A-5CE3-0B1D-DB9363686674}"/>
              </a:ext>
            </a:extLst>
          </p:cNvPr>
          <p:cNvSpPr txBox="1"/>
          <p:nvPr/>
        </p:nvSpPr>
        <p:spPr>
          <a:xfrm>
            <a:off x="258679" y="1802602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Perturbative analysis does not tell the whole story, in general. </a:t>
            </a:r>
          </a:p>
        </p:txBody>
      </p:sp>
    </p:spTree>
    <p:extLst>
      <p:ext uri="{BB962C8B-B14F-4D97-AF65-F5344CB8AC3E}">
        <p14:creationId xmlns:p14="http://schemas.microsoft.com/office/powerpoint/2010/main" val="1288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2D74B8-0371-6F5D-F99F-A2CFD7549118}"/>
              </a:ext>
            </a:extLst>
          </p:cNvPr>
          <p:cNvSpPr txBox="1"/>
          <p:nvPr/>
        </p:nvSpPr>
        <p:spPr>
          <a:xfrm>
            <a:off x="1392655" y="3518452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2d Rational Conformal Field Theory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D2544-72C9-AB91-235F-9E8B6299D771}"/>
              </a:ext>
            </a:extLst>
          </p:cNvPr>
          <p:cNvSpPr txBox="1"/>
          <p:nvPr/>
        </p:nvSpPr>
        <p:spPr>
          <a:xfrm>
            <a:off x="204535" y="4440328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3399"/>
                </a:solidFill>
              </a:rPr>
              <a:t>Integrable models (</a:t>
            </a:r>
            <a:r>
              <a:rPr lang="en-US" sz="3200" dirty="0" err="1">
                <a:solidFill>
                  <a:srgbClr val="FF3399"/>
                </a:solidFill>
              </a:rPr>
              <a:t>Ising</a:t>
            </a:r>
            <a:r>
              <a:rPr lang="en-US" sz="3200" dirty="0">
                <a:solidFill>
                  <a:srgbClr val="FF3399"/>
                </a:solidFill>
              </a:rPr>
              <a:t> field theory, and relatives)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2033F-81C0-88EB-1088-DD63B9ECC73B}"/>
              </a:ext>
            </a:extLst>
          </p:cNvPr>
          <p:cNvSpPr txBox="1"/>
          <p:nvPr/>
        </p:nvSpPr>
        <p:spPr>
          <a:xfrm>
            <a:off x="363955" y="5251966"/>
            <a:ext cx="8520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Solvable aspects of supersymmetric field theories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DF947B-80F2-8D99-C642-6065B0B37FAD}"/>
              </a:ext>
            </a:extLst>
          </p:cNvPr>
          <p:cNvSpPr txBox="1"/>
          <p:nvPr/>
        </p:nvSpPr>
        <p:spPr>
          <a:xfrm>
            <a:off x="363955" y="1936283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Typically involve ingenious and relentless pursuit of consequences of symmetry: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CC76C-4156-0CB4-704E-5BCA569F6CF9}"/>
              </a:ext>
            </a:extLst>
          </p:cNvPr>
          <p:cNvSpPr txBox="1"/>
          <p:nvPr/>
        </p:nvSpPr>
        <p:spPr>
          <a:xfrm>
            <a:off x="-125329" y="253191"/>
            <a:ext cx="93946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Physical mathematics dialogue of the past few decades has revealed special classes of theories or aspects of </a:t>
            </a:r>
            <a:r>
              <a:rPr lang="en-US" sz="3200">
                <a:solidFill>
                  <a:srgbClr val="0000FF"/>
                </a:solidFill>
              </a:rPr>
              <a:t>theories allowing </a:t>
            </a:r>
            <a:r>
              <a:rPr lang="en-US" sz="3200" dirty="0">
                <a:solidFill>
                  <a:srgbClr val="0000FF"/>
                </a:solidFill>
              </a:rPr>
              <a:t>nonperturbative analysis.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161B6B-125C-718E-1ABA-F67B60A41847}"/>
              </a:ext>
            </a:extLst>
          </p:cNvPr>
          <p:cNvSpPr txBox="1"/>
          <p:nvPr/>
        </p:nvSpPr>
        <p:spPr>
          <a:xfrm>
            <a:off x="3378867" y="6063605"/>
            <a:ext cx="2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75E09"/>
                </a:solidFill>
              </a:rPr>
              <a:t>Anomalies </a:t>
            </a:r>
          </a:p>
        </p:txBody>
      </p:sp>
    </p:spTree>
    <p:extLst>
      <p:ext uri="{BB962C8B-B14F-4D97-AF65-F5344CB8AC3E}">
        <p14:creationId xmlns:p14="http://schemas.microsoft.com/office/powerpoint/2010/main" val="137916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FCF3EA-ECBA-0ED5-FFB2-DF17C4FEF8CF}"/>
              </a:ext>
            </a:extLst>
          </p:cNvPr>
          <p:cNvSpPr txBox="1"/>
          <p:nvPr/>
        </p:nvSpPr>
        <p:spPr>
          <a:xfrm>
            <a:off x="381000" y="845357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Mathematically sound exact results in important cases like 4d Yang-Mills or QCD remains a major open problem </a:t>
            </a:r>
          </a:p>
        </p:txBody>
      </p:sp>
      <p:pic>
        <p:nvPicPr>
          <p:cNvPr id="1026" name="Picture 2" descr="Image result for precious and few climax">
            <a:extLst>
              <a:ext uri="{FF2B5EF4-FFF2-40B4-BE49-F238E27FC236}">
                <a16:creationId xmlns:a16="http://schemas.microsoft.com/office/drawing/2014/main" id="{CD43F25C-1A48-972F-AC0B-079976A5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10" y="3120120"/>
            <a:ext cx="6263981" cy="367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58A1C3-6463-5BE0-0B5A-EAE226C9E27A}"/>
              </a:ext>
            </a:extLst>
          </p:cNvPr>
          <p:cNvSpPr txBox="1"/>
          <p:nvPr/>
        </p:nvSpPr>
        <p:spPr>
          <a:xfrm>
            <a:off x="2508286" y="19654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Precious &amp; Few </a:t>
            </a:r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EACC2B9F-1B90-A8CE-D7FD-026AF3A8FD21}"/>
              </a:ext>
            </a:extLst>
          </p:cNvPr>
          <p:cNvSpPr/>
          <p:nvPr/>
        </p:nvSpPr>
        <p:spPr>
          <a:xfrm rot="11372517">
            <a:off x="4848423" y="2633920"/>
            <a:ext cx="3427039" cy="1782359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8C399-6C4B-B89F-9BC1-1812F51BC54A}"/>
              </a:ext>
            </a:extLst>
          </p:cNvPr>
          <p:cNvSpPr txBox="1"/>
          <p:nvPr/>
        </p:nvSpPr>
        <p:spPr>
          <a:xfrm>
            <a:off x="5009146" y="2924934"/>
            <a:ext cx="2899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Precious and few are the exact results we two can share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3B9658-838C-A157-A5C5-520C844EE626}"/>
                  </a:ext>
                </a:extLst>
              </p:cNvPr>
              <p:cNvSpPr txBox="1"/>
              <p:nvPr/>
            </p:nvSpPr>
            <p:spPr>
              <a:xfrm>
                <a:off x="1303652" y="1851850"/>
                <a:ext cx="748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Value for humanity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𝑈𝑆𝐷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3B9658-838C-A157-A5C5-520C844EE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652" y="1851850"/>
                <a:ext cx="7485086" cy="584775"/>
              </a:xfrm>
              <a:prstGeom prst="rect">
                <a:avLst/>
              </a:prstGeom>
              <a:blipFill>
                <a:blip r:embed="rId3"/>
                <a:stretch>
                  <a:fillRect l="-211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72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25B6C2-4124-C19A-6AA0-0BE6F1168CCF}"/>
              </a:ext>
            </a:extLst>
          </p:cNvPr>
          <p:cNvSpPr txBox="1"/>
          <p:nvPr/>
        </p:nvSpPr>
        <p:spPr>
          <a:xfrm>
            <a:off x="188495" y="1630739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1. Putting theories with nontrivial RG flow on a firm mathematical basis has proven to be extremely difficult.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7EB11-8C21-9F45-67AD-1B59743F7E0C}"/>
              </a:ext>
            </a:extLst>
          </p:cNvPr>
          <p:cNvSpPr txBox="1"/>
          <p:nvPr/>
        </p:nvSpPr>
        <p:spPr>
          <a:xfrm>
            <a:off x="1447800" y="8021"/>
            <a:ext cx="5429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Textbook Formulations </a:t>
            </a:r>
          </a:p>
          <a:p>
            <a:pPr algn="ctr"/>
            <a:r>
              <a:rPr lang="en-US" sz="4000" dirty="0"/>
              <a:t>Of QFT Are Inadequate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0C32B-8535-0832-298E-8E0B83F71D65}"/>
              </a:ext>
            </a:extLst>
          </p:cNvPr>
          <p:cNvSpPr txBox="1"/>
          <p:nvPr/>
        </p:nvSpPr>
        <p:spPr>
          <a:xfrm>
            <a:off x="58153" y="3200399"/>
            <a:ext cx="868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2. There is much more to a QFT than the correlation functions of the local operators. </a:t>
            </a:r>
          </a:p>
          <a:p>
            <a:pPr algn="ctr"/>
            <a:r>
              <a:rPr lang="en-US" sz="3200" dirty="0">
                <a:solidFill>
                  <a:srgbClr val="0000FF"/>
                </a:solidFill>
              </a:rPr>
              <a:t>A QFT is </a:t>
            </a:r>
            <a:r>
              <a:rPr lang="en-US" sz="3200" i="1" u="sng" dirty="0">
                <a:solidFill>
                  <a:srgbClr val="0000FF"/>
                </a:solidFill>
              </a:rPr>
              <a:t>NOT</a:t>
            </a:r>
            <a:r>
              <a:rPr lang="en-US" sz="3200" dirty="0">
                <a:solidFill>
                  <a:srgbClr val="0000FF"/>
                </a:solidFill>
              </a:rPr>
              <a:t> equivalent to a table of correlation functions of local operators. </a:t>
            </a:r>
          </a:p>
          <a:p>
            <a:pPr algn="ctr"/>
            <a:r>
              <a:rPr lang="en-US" sz="3200" dirty="0">
                <a:solidFill>
                  <a:srgbClr val="0000FF"/>
                </a:solidFill>
              </a:rPr>
              <a:t>A full description involves nonlocal ``defects’’  like </a:t>
            </a:r>
          </a:p>
          <a:p>
            <a:pPr algn="ctr"/>
            <a:r>
              <a:rPr lang="en-US" sz="3200" dirty="0">
                <a:solidFill>
                  <a:srgbClr val="0000FF"/>
                </a:solidFill>
              </a:rPr>
              <a:t>Wilson-’t Hooft lines, and their generalizations. </a:t>
            </a:r>
          </a:p>
        </p:txBody>
      </p:sp>
    </p:spTree>
    <p:extLst>
      <p:ext uri="{BB962C8B-B14F-4D97-AF65-F5344CB8AC3E}">
        <p14:creationId xmlns:p14="http://schemas.microsoft.com/office/powerpoint/2010/main" val="401623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C3C197-D4F5-E7F9-7B39-442D73D5CC5F}"/>
              </a:ext>
            </a:extLst>
          </p:cNvPr>
          <p:cNvSpPr txBox="1"/>
          <p:nvPr/>
        </p:nvSpPr>
        <p:spPr>
          <a:xfrm>
            <a:off x="228600" y="3465095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5. Physical observables like S-matrix amplitudes encode causality and locality in highly nonobvious and nontrivial ways.  (See </a:t>
            </a:r>
            <a:r>
              <a:rPr lang="en-US" sz="3200" dirty="0" err="1">
                <a:solidFill>
                  <a:srgbClr val="7030A0"/>
                </a:solidFill>
              </a:rPr>
              <a:t>Arkani</a:t>
            </a:r>
            <a:r>
              <a:rPr lang="en-US" sz="3200" dirty="0">
                <a:solidFill>
                  <a:srgbClr val="7030A0"/>
                </a:solidFill>
              </a:rPr>
              <a:t>-Hamed’s talk. 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DB047-0C53-603C-66EE-C3A558463533}"/>
              </a:ext>
            </a:extLst>
          </p:cNvPr>
          <p:cNvSpPr txBox="1"/>
          <p:nvPr/>
        </p:nvSpPr>
        <p:spPr>
          <a:xfrm>
            <a:off x="395036" y="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3. Some QFT’s are thought to have no description via an action principle involving fundamental field theoretic degrees of freedom.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CDECCD-705B-70BD-A6F5-9FD15602DC6E}"/>
              </a:ext>
            </a:extLst>
          </p:cNvPr>
          <p:cNvSpPr txBox="1"/>
          <p:nvPr/>
        </p:nvSpPr>
        <p:spPr>
          <a:xfrm>
            <a:off x="395036" y="1720516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4. Some QFT’s have many different action principles involving totally different field theoretic degrees of freedom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A7BAA-1BC7-0D2F-EB69-CA8F5F630209}"/>
              </a:ext>
            </a:extLst>
          </p:cNvPr>
          <p:cNvSpPr txBox="1"/>
          <p:nvPr/>
        </p:nvSpPr>
        <p:spPr>
          <a:xfrm>
            <a:off x="395036" y="53340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6. Many nontrivial field-theoretic phenomena have nontrivial geometrical reformulations. </a:t>
            </a:r>
          </a:p>
        </p:txBody>
      </p:sp>
    </p:spTree>
    <p:extLst>
      <p:ext uri="{BB962C8B-B14F-4D97-AF65-F5344CB8AC3E}">
        <p14:creationId xmlns:p14="http://schemas.microsoft.com/office/powerpoint/2010/main" val="2358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DE5574-5D18-87AE-1820-D9C46AF54774}"/>
              </a:ext>
            </a:extLst>
          </p:cNvPr>
          <p:cNvSpPr txBox="1"/>
          <p:nvPr/>
        </p:nvSpPr>
        <p:spPr>
          <a:xfrm>
            <a:off x="2209800" y="2721114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So, what is QFT? </a:t>
            </a:r>
          </a:p>
        </p:txBody>
      </p:sp>
    </p:spTree>
    <p:extLst>
      <p:ext uri="{BB962C8B-B14F-4D97-AF65-F5344CB8AC3E}">
        <p14:creationId xmlns:p14="http://schemas.microsoft.com/office/powerpoint/2010/main" val="2985566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1182" y="3754"/>
            <a:ext cx="9157447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</a:rPr>
              <a:t>c. 1970:  Some great mathematicians </a:t>
            </a:r>
          </a:p>
          <a:p>
            <a:pPr algn="ctr"/>
            <a:r>
              <a:rPr lang="en-US" sz="4400" dirty="0">
                <a:solidFill>
                  <a:srgbClr val="0033CC"/>
                </a:solidFill>
              </a:rPr>
              <a:t> got interested in aspects of                fundamental physics …..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48" y="4039495"/>
            <a:ext cx="84381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While some great physicists started producing results requiring ever increasing mathematical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sophistication,  …..</a:t>
            </a:r>
          </a:p>
        </p:txBody>
      </p:sp>
      <p:pic>
        <p:nvPicPr>
          <p:cNvPr id="4" name="Picture 3" descr="http://bloximages.chicago2.vip.townnews.com/journalstar.com/content/tncms/assets/v3/editorial/3/8a/38a26710-4084-57bb-b6d6-e446c956dbf4/38a26710-4084-57bb-b6d6-e446c956dbf4.preview-300.jpg">
            <a:extLst>
              <a:ext uri="{FF2B5EF4-FFF2-40B4-BE49-F238E27FC236}">
                <a16:creationId xmlns:a16="http://schemas.microsoft.com/office/drawing/2014/main" id="{431AABB6-AFB4-2A79-865A-FE4984029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5" y="2408835"/>
            <a:ext cx="2405307" cy="158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0.gstatic.com/images?q=tbn:ANd9GcRgV4N4Sb4YQFJVTJpjAhJgjW_3vNCYzn5HpxOKTUhW5xwPelUGow">
            <a:extLst>
              <a:ext uri="{FF2B5EF4-FFF2-40B4-BE49-F238E27FC236}">
                <a16:creationId xmlns:a16="http://schemas.microsoft.com/office/drawing/2014/main" id="{BAACDADB-BAC2-8E47-C687-7659C1D4D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381" y="2140403"/>
            <a:ext cx="1447800" cy="193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3.gstatic.com/images?q=tbn:ANd9GcQiayB3epXyt5SJVSfsnynBZuTRfsN-sChnx3CTarT9LQBWFXmP">
            <a:extLst>
              <a:ext uri="{FF2B5EF4-FFF2-40B4-BE49-F238E27FC236}">
                <a16:creationId xmlns:a16="http://schemas.microsoft.com/office/drawing/2014/main" id="{1DAAF6F3-0F81-EACD-9C97-D31EC518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08835"/>
            <a:ext cx="272142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all-souls.ox.ac.uk/people_image.php?personid=63">
            <a:extLst>
              <a:ext uri="{FF2B5EF4-FFF2-40B4-BE49-F238E27FC236}">
                <a16:creationId xmlns:a16="http://schemas.microsoft.com/office/drawing/2014/main" id="{F49E3FD2-4D73-F1D5-0335-6BA06BC1C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075" y="2204686"/>
            <a:ext cx="1245736" cy="186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encrypted-tbn1.gstatic.com/images?q=tbn:ANd9GcS7lPGKCjL74sh_kgL3BLV-h5otongiA05OfpGpTnlfuUfSZ-7nYA">
            <a:extLst>
              <a:ext uri="{FF2B5EF4-FFF2-40B4-BE49-F238E27FC236}">
                <a16:creationId xmlns:a16="http://schemas.microsoft.com/office/drawing/2014/main" id="{5927D2BC-7D4B-C845-7700-B4C991337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970" y="5531872"/>
            <a:ext cx="195503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4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AAC7FE-F17E-09BF-18D4-15CE153E819D}"/>
              </a:ext>
            </a:extLst>
          </p:cNvPr>
          <p:cNvSpPr txBox="1"/>
          <p:nvPr/>
        </p:nvSpPr>
        <p:spPr>
          <a:xfrm>
            <a:off x="1828800" y="-40003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Functorial Approach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FA5C9-B281-2F5D-B713-748472CA0C14}"/>
              </a:ext>
            </a:extLst>
          </p:cNvPr>
          <p:cNvSpPr txBox="1"/>
          <p:nvPr/>
        </p:nvSpPr>
        <p:spPr>
          <a:xfrm>
            <a:off x="685800" y="1381217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Physics tells us how states evolve from the past to the future.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81D25C-F2F0-3E55-2B99-8CEBAC635D66}"/>
                  </a:ext>
                </a:extLst>
              </p:cNvPr>
              <p:cNvSpPr txBox="1"/>
              <p:nvPr/>
            </p:nvSpPr>
            <p:spPr>
              <a:xfrm>
                <a:off x="16042" y="4276463"/>
                <a:ext cx="920415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0000"/>
                    </a:solidFill>
                  </a:rPr>
                  <a:t>A description of the way things are, at a 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</a:rPr>
                  <a:t>fixed time, and is hence associated 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</a:rPr>
                  <a:t>with a spatial slice, i.e. an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manifold: Space, at fixed time.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81D25C-F2F0-3E55-2B99-8CEBAC635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" y="4276463"/>
                <a:ext cx="9204158" cy="2308324"/>
              </a:xfrm>
              <a:prstGeom prst="rect">
                <a:avLst/>
              </a:prstGeom>
              <a:blipFill>
                <a:blip r:embed="rId3"/>
                <a:stretch>
                  <a:fillRect t="-4233" r="-199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5518EC2-4D73-AD7A-CEC3-25F02CC41880}"/>
              </a:ext>
            </a:extLst>
          </p:cNvPr>
          <p:cNvSpPr txBox="1"/>
          <p:nvPr/>
        </p:nvSpPr>
        <p:spPr>
          <a:xfrm>
            <a:off x="2667000" y="734348"/>
            <a:ext cx="453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Atiyah</a:t>
            </a:r>
            <a:r>
              <a:rPr lang="en-US" sz="2800" dirty="0"/>
              <a:t>, Segal [1988],…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CC1ACB-42FC-C019-EDF2-CCF38F14A996}"/>
                  </a:ext>
                </a:extLst>
              </p:cNvPr>
              <p:cNvSpPr txBox="1"/>
              <p:nvPr/>
            </p:nvSpPr>
            <p:spPr>
              <a:xfrm>
                <a:off x="1066800" y="2828835"/>
                <a:ext cx="64770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0000"/>
                    </a:solidFill>
                  </a:rPr>
                  <a:t>A physical state of a system in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spacetime dimensions is: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CC1ACB-42FC-C019-EDF2-CCF38F14A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828835"/>
                <a:ext cx="6477000" cy="1200329"/>
              </a:xfrm>
              <a:prstGeom prst="rect">
                <a:avLst/>
              </a:prstGeom>
              <a:blipFill>
                <a:blip r:embed="rId4"/>
                <a:stretch>
                  <a:fillRect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209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AAC7FE-F17E-09BF-18D4-15CE153E819D}"/>
              </a:ext>
            </a:extLst>
          </p:cNvPr>
          <p:cNvSpPr txBox="1"/>
          <p:nvPr/>
        </p:nvSpPr>
        <p:spPr>
          <a:xfrm>
            <a:off x="1790700" y="13425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Functorial Approach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7B493-CF97-95B5-0386-BEABBA762804}"/>
              </a:ext>
            </a:extLst>
          </p:cNvPr>
          <p:cNvSpPr txBox="1"/>
          <p:nvPr/>
        </p:nvSpPr>
        <p:spPr>
          <a:xfrm>
            <a:off x="228600" y="1242432"/>
            <a:ext cx="8686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So spacetime evolution is described mathematically by a </a:t>
            </a:r>
            <a:r>
              <a:rPr lang="en-US" sz="4400" dirty="0" err="1">
                <a:solidFill>
                  <a:srgbClr val="0000FF"/>
                </a:solidFill>
              </a:rPr>
              <a:t>bordism</a:t>
            </a:r>
            <a:r>
              <a:rPr lang="en-US" sz="4400" dirty="0">
                <a:solidFill>
                  <a:srgbClr val="0000FF"/>
                </a:solidFill>
              </a:rPr>
              <a:t> from an initial spatial manifold to a </a:t>
            </a:r>
          </a:p>
          <a:p>
            <a:pPr algn="ctr"/>
            <a:r>
              <a:rPr lang="en-US" sz="4400" dirty="0">
                <a:solidFill>
                  <a:srgbClr val="0000FF"/>
                </a:solidFill>
              </a:rPr>
              <a:t>final spatial manifold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9D446-EBE2-E720-61AF-CD2CE6ABE0A9}"/>
              </a:ext>
            </a:extLst>
          </p:cNvPr>
          <p:cNvCxnSpPr/>
          <p:nvPr/>
        </p:nvCxnSpPr>
        <p:spPr>
          <a:xfrm>
            <a:off x="4752474" y="4337609"/>
            <a:ext cx="0" cy="2514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DF31BB3-6645-0B58-6E09-EE409E8E9246}"/>
              </a:ext>
            </a:extLst>
          </p:cNvPr>
          <p:cNvGrpSpPr/>
          <p:nvPr/>
        </p:nvGrpSpPr>
        <p:grpSpPr>
          <a:xfrm>
            <a:off x="2743200" y="3738167"/>
            <a:ext cx="4244768" cy="2967433"/>
            <a:chOff x="1066800" y="-228600"/>
            <a:chExt cx="4244768" cy="29674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21DCC05-3C79-0EE6-C895-20C07091E9F5}"/>
                </a:ext>
              </a:extLst>
            </p:cNvPr>
            <p:cNvGrpSpPr/>
            <p:nvPr/>
          </p:nvGrpSpPr>
          <p:grpSpPr>
            <a:xfrm>
              <a:off x="2110595" y="-228600"/>
              <a:ext cx="2537605" cy="2967433"/>
              <a:chOff x="2123627" y="3738167"/>
              <a:chExt cx="2537605" cy="2967433"/>
            </a:xfrm>
          </p:grpSpPr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413874AC-EA5F-8B4D-355D-C4240D2C9031}"/>
                  </a:ext>
                </a:extLst>
              </p:cNvPr>
              <p:cNvSpPr/>
              <p:nvPr/>
            </p:nvSpPr>
            <p:spPr>
              <a:xfrm rot="19287390">
                <a:off x="2286000" y="5410200"/>
                <a:ext cx="1524000" cy="1295400"/>
              </a:xfrm>
              <a:prstGeom prst="arc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90F7D718-22B8-C89E-9A40-0AAFD4B562D3}"/>
                  </a:ext>
                </a:extLst>
              </p:cNvPr>
              <p:cNvSpPr/>
              <p:nvPr/>
            </p:nvSpPr>
            <p:spPr>
              <a:xfrm rot="8794391">
                <a:off x="2123627" y="3738167"/>
                <a:ext cx="2537605" cy="1948853"/>
              </a:xfrm>
              <a:prstGeom prst="arc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921A74F-59F2-0F8A-D46D-E292EB454CDB}"/>
                </a:ext>
              </a:extLst>
            </p:cNvPr>
            <p:cNvGrpSpPr/>
            <p:nvPr/>
          </p:nvGrpSpPr>
          <p:grpSpPr>
            <a:xfrm>
              <a:off x="1066800" y="713742"/>
              <a:ext cx="4244768" cy="1828800"/>
              <a:chOff x="982054" y="745826"/>
              <a:chExt cx="4244768" cy="18288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B0F58A8-0119-082A-8208-F878663DB469}"/>
                  </a:ext>
                </a:extLst>
              </p:cNvPr>
              <p:cNvSpPr/>
              <p:nvPr/>
            </p:nvSpPr>
            <p:spPr>
              <a:xfrm>
                <a:off x="982054" y="745826"/>
                <a:ext cx="914400" cy="1828800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ABA1D0E-7A5E-81C6-6A19-6D9B17900911}"/>
                  </a:ext>
                </a:extLst>
              </p:cNvPr>
              <p:cNvSpPr/>
              <p:nvPr/>
            </p:nvSpPr>
            <p:spPr>
              <a:xfrm>
                <a:off x="4312422" y="745826"/>
                <a:ext cx="914400" cy="1828800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BFC53A7-DAB9-A5D1-52B1-F3D0452542FD}"/>
                  </a:ext>
                </a:extLst>
              </p:cNvPr>
              <p:cNvCxnSpPr>
                <a:stCxn id="8" idx="0"/>
                <a:endCxn id="9" idx="0"/>
              </p:cNvCxnSpPr>
              <p:nvPr/>
            </p:nvCxnSpPr>
            <p:spPr>
              <a:xfrm>
                <a:off x="1439254" y="745826"/>
                <a:ext cx="3330368" cy="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9A05CCE-7807-8145-18C6-A0E53806CE4B}"/>
                  </a:ext>
                </a:extLst>
              </p:cNvPr>
              <p:cNvCxnSpPr/>
              <p:nvPr/>
            </p:nvCxnSpPr>
            <p:spPr>
              <a:xfrm>
                <a:off x="1439254" y="2574626"/>
                <a:ext cx="3330368" cy="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202FAE-8EFD-B24C-01DD-7EAE6B48EF78}"/>
                  </a:ext>
                </a:extLst>
              </p:cNvPr>
              <p:cNvSpPr txBox="1"/>
              <p:nvPr/>
            </p:nvSpPr>
            <p:spPr>
              <a:xfrm>
                <a:off x="707807" y="5179410"/>
                <a:ext cx="1295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𝑖𝑛𝑖𝑡𝑖𝑎𝑙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202FAE-8EFD-B24C-01DD-7EAE6B48E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07" y="5179410"/>
                <a:ext cx="1295400" cy="830997"/>
              </a:xfrm>
              <a:prstGeom prst="rect">
                <a:avLst/>
              </a:prstGeom>
              <a:blipFill>
                <a:blip r:embed="rId2"/>
                <a:stretch>
                  <a:fillRect r="-38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284720-359F-090F-0B7A-147ACA885E72}"/>
                  </a:ext>
                </a:extLst>
              </p:cNvPr>
              <p:cNvSpPr txBox="1"/>
              <p:nvPr/>
            </p:nvSpPr>
            <p:spPr>
              <a:xfrm>
                <a:off x="7014137" y="5129090"/>
                <a:ext cx="1295400" cy="890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284720-359F-090F-0B7A-147ACA885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137" y="5129090"/>
                <a:ext cx="1295400" cy="890180"/>
              </a:xfrm>
              <a:prstGeom prst="rect">
                <a:avLst/>
              </a:prstGeom>
              <a:blipFill>
                <a:blip r:embed="rId3"/>
                <a:stretch>
                  <a:fillRect r="-1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871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39FF0D-DECA-45CD-C283-385E5FE7EF34}"/>
              </a:ext>
            </a:extLst>
          </p:cNvPr>
          <p:cNvSpPr txBox="1"/>
          <p:nvPr/>
        </p:nvSpPr>
        <p:spPr>
          <a:xfrm>
            <a:off x="-304800" y="92896"/>
            <a:ext cx="899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In QM the description of physical states involves Hilbert spaces.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BB0D5D-9263-423C-092A-E8632CA5E207}"/>
              </a:ext>
            </a:extLst>
          </p:cNvPr>
          <p:cNvCxnSpPr>
            <a:cxnSpLocks/>
          </p:cNvCxnSpPr>
          <p:nvPr/>
        </p:nvCxnSpPr>
        <p:spPr>
          <a:xfrm flipH="1">
            <a:off x="1866900" y="3788036"/>
            <a:ext cx="533400" cy="108344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D52FF4-082F-5904-4F73-2E37CF504675}"/>
                  </a:ext>
                </a:extLst>
              </p:cNvPr>
              <p:cNvSpPr txBox="1"/>
              <p:nvPr/>
            </p:nvSpPr>
            <p:spPr>
              <a:xfrm>
                <a:off x="533398" y="4844290"/>
                <a:ext cx="1905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𝒮</m:t>
                              </m:r>
                            </m:e>
                            <m:sub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D52FF4-082F-5904-4F73-2E37CF504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8" y="4844290"/>
                <a:ext cx="1905000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48A2DD-0EC8-FBAE-1EE5-B40274A409DE}"/>
              </a:ext>
            </a:extLst>
          </p:cNvPr>
          <p:cNvCxnSpPr>
            <a:cxnSpLocks/>
          </p:cNvCxnSpPr>
          <p:nvPr/>
        </p:nvCxnSpPr>
        <p:spPr>
          <a:xfrm>
            <a:off x="5254540" y="3705794"/>
            <a:ext cx="609600" cy="108023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E9EB9D-D80D-C778-2C8D-6DA5A631A17B}"/>
                  </a:ext>
                </a:extLst>
              </p:cNvPr>
              <p:cNvSpPr txBox="1"/>
              <p:nvPr/>
            </p:nvSpPr>
            <p:spPr>
              <a:xfrm>
                <a:off x="5105400" y="4773994"/>
                <a:ext cx="1905000" cy="872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𝒮</m:t>
                              </m:r>
                            </m:e>
                            <m:sub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𝑓𝑖𝑛</m:t>
                              </m:r>
                            </m:sub>
                          </m:sSub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E9EB9D-D80D-C778-2C8D-6DA5A631A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4773994"/>
                <a:ext cx="1905000" cy="872226"/>
              </a:xfrm>
              <a:prstGeom prst="rect">
                <a:avLst/>
              </a:prstGeom>
              <a:blipFill>
                <a:blip r:embed="rId3"/>
                <a:stretch>
                  <a:fillRect r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Right 11">
            <a:extLst>
              <a:ext uri="{FF2B5EF4-FFF2-40B4-BE49-F238E27FC236}">
                <a16:creationId xmlns:a16="http://schemas.microsoft.com/office/drawing/2014/main" id="{FD96FBE0-56DB-26B8-844B-6B592721513E}"/>
              </a:ext>
            </a:extLst>
          </p:cNvPr>
          <p:cNvSpPr/>
          <p:nvPr/>
        </p:nvSpPr>
        <p:spPr>
          <a:xfrm>
            <a:off x="2743199" y="5014409"/>
            <a:ext cx="2057400" cy="4374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2A6988-67F5-4A63-0920-39B582BF7A70}"/>
                  </a:ext>
                </a:extLst>
              </p:cNvPr>
              <p:cNvSpPr txBox="1"/>
              <p:nvPr/>
            </p:nvSpPr>
            <p:spPr>
              <a:xfrm>
                <a:off x="1905000" y="5543436"/>
                <a:ext cx="6096000" cy="1284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7030A0"/>
                    </a:solidFill>
                  </a:rPr>
                  <a:t>Amplitude -  a linear map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</m:d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ℋ</m:t>
                    </m:r>
                    <m:d>
                      <m:dPr>
                        <m:ctrlPr>
                          <a:rPr lang="en-US" sz="3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𝒮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ℋ</m:t>
                    </m:r>
                    <m:d>
                      <m:dPr>
                        <m:ctrlPr>
                          <a:rPr lang="en-US" sz="3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𝒮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𝑓𝑖𝑛</m:t>
                            </m:r>
                          </m:sub>
                        </m:sSub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2A6988-67F5-4A63-0920-39B582BF7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543436"/>
                <a:ext cx="6096000" cy="1284454"/>
              </a:xfrm>
              <a:prstGeom prst="rect">
                <a:avLst/>
              </a:prstGeom>
              <a:blipFill>
                <a:blip r:embed="rId4"/>
                <a:stretch>
                  <a:fillRect l="-3100" t="-7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8B22B4D-65DB-1D14-172F-D8C193C71A39}"/>
              </a:ext>
            </a:extLst>
          </p:cNvPr>
          <p:cNvSpPr txBox="1"/>
          <p:nvPr/>
        </p:nvSpPr>
        <p:spPr>
          <a:xfrm>
            <a:off x="1303988" y="1228885"/>
            <a:ext cx="58032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So, to spatial manifolds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we associate Hilbert spaces.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33E9E3-C0CB-2F67-6E15-9141FDF8DB5E}"/>
              </a:ext>
            </a:extLst>
          </p:cNvPr>
          <p:cNvGrpSpPr/>
          <p:nvPr/>
        </p:nvGrpSpPr>
        <p:grpSpPr>
          <a:xfrm>
            <a:off x="2332970" y="1882534"/>
            <a:ext cx="3112982" cy="1981796"/>
            <a:chOff x="1066800" y="-228600"/>
            <a:chExt cx="4244768" cy="29674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C9763F1-C3AB-9EA5-0C6F-A77323A8B87A}"/>
                </a:ext>
              </a:extLst>
            </p:cNvPr>
            <p:cNvGrpSpPr/>
            <p:nvPr/>
          </p:nvGrpSpPr>
          <p:grpSpPr>
            <a:xfrm>
              <a:off x="2110595" y="-228600"/>
              <a:ext cx="2537605" cy="2967433"/>
              <a:chOff x="2123627" y="3738167"/>
              <a:chExt cx="2537605" cy="2967433"/>
            </a:xfrm>
          </p:grpSpPr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F85D9E5E-C97C-22D7-39CB-31A3E3D4B485}"/>
                  </a:ext>
                </a:extLst>
              </p:cNvPr>
              <p:cNvSpPr/>
              <p:nvPr/>
            </p:nvSpPr>
            <p:spPr>
              <a:xfrm rot="19287390">
                <a:off x="2286000" y="5410200"/>
                <a:ext cx="1524000" cy="1295400"/>
              </a:xfrm>
              <a:prstGeom prst="arc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FAEAB1AE-370D-424E-F87B-E37657A5E2C6}"/>
                  </a:ext>
                </a:extLst>
              </p:cNvPr>
              <p:cNvSpPr/>
              <p:nvPr/>
            </p:nvSpPr>
            <p:spPr>
              <a:xfrm rot="8794391">
                <a:off x="2123627" y="3738167"/>
                <a:ext cx="2537605" cy="1948853"/>
              </a:xfrm>
              <a:prstGeom prst="arc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BFB044-801E-1B0C-BEF3-BAEE2AF421B2}"/>
                </a:ext>
              </a:extLst>
            </p:cNvPr>
            <p:cNvGrpSpPr/>
            <p:nvPr/>
          </p:nvGrpSpPr>
          <p:grpSpPr>
            <a:xfrm>
              <a:off x="1066800" y="713742"/>
              <a:ext cx="4244768" cy="1828800"/>
              <a:chOff x="982054" y="745826"/>
              <a:chExt cx="4244768" cy="18288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2511C4B-08A2-201E-1F08-D5016820D152}"/>
                  </a:ext>
                </a:extLst>
              </p:cNvPr>
              <p:cNvSpPr/>
              <p:nvPr/>
            </p:nvSpPr>
            <p:spPr>
              <a:xfrm>
                <a:off x="982054" y="745826"/>
                <a:ext cx="914400" cy="1828800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BB0D539-7F3B-F2B1-7932-B9E8A0EAAA2B}"/>
                  </a:ext>
                </a:extLst>
              </p:cNvPr>
              <p:cNvSpPr/>
              <p:nvPr/>
            </p:nvSpPr>
            <p:spPr>
              <a:xfrm>
                <a:off x="4312422" y="745826"/>
                <a:ext cx="914400" cy="1828800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8178ECE-6455-646C-5088-EDBE8500E257}"/>
                  </a:ext>
                </a:extLst>
              </p:cNvPr>
              <p:cNvCxnSpPr>
                <a:stCxn id="10" idx="0"/>
                <a:endCxn id="15" idx="0"/>
              </p:cNvCxnSpPr>
              <p:nvPr/>
            </p:nvCxnSpPr>
            <p:spPr>
              <a:xfrm>
                <a:off x="1439254" y="745826"/>
                <a:ext cx="3330368" cy="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44D87F9-0B22-264F-C01A-E914186B0091}"/>
                  </a:ext>
                </a:extLst>
              </p:cNvPr>
              <p:cNvCxnSpPr/>
              <p:nvPr/>
            </p:nvCxnSpPr>
            <p:spPr>
              <a:xfrm>
                <a:off x="1439254" y="2574626"/>
                <a:ext cx="3330368" cy="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AB2F41-94C7-8740-EEA1-1C8FB2204CD6}"/>
                  </a:ext>
                </a:extLst>
              </p:cNvPr>
              <p:cNvSpPr txBox="1"/>
              <p:nvPr/>
            </p:nvSpPr>
            <p:spPr>
              <a:xfrm>
                <a:off x="654283" y="2660462"/>
                <a:ext cx="1295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AB2F41-94C7-8740-EEA1-1C8FB2204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83" y="2660462"/>
                <a:ext cx="1295400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0332548-136B-66FC-D008-6B1A0CD58DD1}"/>
                  </a:ext>
                </a:extLst>
              </p:cNvPr>
              <p:cNvSpPr txBox="1"/>
              <p:nvPr/>
            </p:nvSpPr>
            <p:spPr>
              <a:xfrm>
                <a:off x="5738334" y="2788349"/>
                <a:ext cx="1295400" cy="890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𝑓𝑖𝑛</m:t>
                          </m:r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0332548-136B-66FC-D008-6B1A0CD58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334" y="2788349"/>
                <a:ext cx="1295400" cy="8901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407939-A42C-1FFC-6CBD-B641FBE2B2B0}"/>
                  </a:ext>
                </a:extLst>
              </p:cNvPr>
              <p:cNvSpPr txBox="1"/>
              <p:nvPr/>
            </p:nvSpPr>
            <p:spPr>
              <a:xfrm>
                <a:off x="3145884" y="3793407"/>
                <a:ext cx="12954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4800" b="0" dirty="0">
                  <a:solidFill>
                    <a:srgbClr val="0070C0"/>
                  </a:solidFill>
                </a:endParaRPr>
              </a:p>
              <a:p>
                <a:endParaRPr lang="en-US" sz="4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407939-A42C-1FFC-6CBD-B641FBE2B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884" y="3793407"/>
                <a:ext cx="1295400" cy="1569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0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  <p:bldP spid="13" grpId="0"/>
      <p:bldP spid="14" grpId="0"/>
      <p:bldP spid="20" grpId="0"/>
      <p:bldP spid="21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ABE525-1702-DAE7-BDEC-EE46426F0A0F}"/>
                  </a:ext>
                </a:extLst>
              </p:cNvPr>
              <p:cNvSpPr txBox="1"/>
              <p:nvPr/>
            </p:nvSpPr>
            <p:spPr>
              <a:xfrm>
                <a:off x="228600" y="185798"/>
                <a:ext cx="8534400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/>
                  <a:t>DEFINITION:  </a:t>
                </a:r>
              </a:p>
              <a:p>
                <a:pPr algn="ctr"/>
                <a:r>
                  <a:rPr lang="en-US" sz="4400" dirty="0"/>
                  <a:t>An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400" dirty="0"/>
                  <a:t>dimensional QFT  is a monoidal functor from an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400" dirty="0"/>
                  <a:t>dimensional </a:t>
                </a:r>
                <a:r>
                  <a:rPr lang="en-US" sz="4400" dirty="0" err="1"/>
                  <a:t>bordism</a:t>
                </a:r>
                <a:r>
                  <a:rPr lang="en-US" sz="4400" dirty="0"/>
                  <a:t> category to a monoidal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400" dirty="0"/>
                  <a:t>category.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ABE525-1702-DAE7-BDEC-EE46426F0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5798"/>
                <a:ext cx="8534400" cy="3477875"/>
              </a:xfrm>
              <a:prstGeom prst="rect">
                <a:avLst/>
              </a:prstGeom>
              <a:blipFill>
                <a:blip r:embed="rId2"/>
                <a:stretch>
                  <a:fillRect t="-3503" r="-4143" b="-7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91C4B85-5D8D-4A6E-7ABB-DFE0DBF0FA77}"/>
              </a:ext>
            </a:extLst>
          </p:cNvPr>
          <p:cNvSpPr txBox="1"/>
          <p:nvPr/>
        </p:nvSpPr>
        <p:spPr>
          <a:xfrm>
            <a:off x="487166" y="452695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Leading experts  Dan Freed, Mike Hopkins, 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ADDBF6-7F75-9E72-F068-646031F48132}"/>
              </a:ext>
            </a:extLst>
          </p:cNvPr>
          <p:cNvSpPr txBox="1"/>
          <p:nvPr/>
        </p:nvSpPr>
        <p:spPr>
          <a:xfrm>
            <a:off x="560798" y="3771285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Many successes,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444E0-6118-EA76-3D2B-2103B484D88D}"/>
              </a:ext>
            </a:extLst>
          </p:cNvPr>
          <p:cNvSpPr txBox="1"/>
          <p:nvPr/>
        </p:nvSpPr>
        <p:spPr>
          <a:xfrm>
            <a:off x="1600200" y="5349301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Does QCD fit this framework?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E2BA6-F0D5-F0CD-85CE-B1A0167B8069}"/>
              </a:ext>
            </a:extLst>
          </p:cNvPr>
          <p:cNvSpPr txBox="1"/>
          <p:nvPr/>
        </p:nvSpPr>
        <p:spPr>
          <a:xfrm>
            <a:off x="914400" y="6147979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Doesn’t address many of the points above. </a:t>
            </a:r>
          </a:p>
        </p:txBody>
      </p:sp>
    </p:spTree>
    <p:extLst>
      <p:ext uri="{BB962C8B-B14F-4D97-AF65-F5344CB8AC3E}">
        <p14:creationId xmlns:p14="http://schemas.microsoft.com/office/powerpoint/2010/main" val="124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DE5574-5D18-87AE-1820-D9C46AF54774}"/>
              </a:ext>
            </a:extLst>
          </p:cNvPr>
          <p:cNvSpPr txBox="1"/>
          <p:nvPr/>
        </p:nvSpPr>
        <p:spPr>
          <a:xfrm>
            <a:off x="1409700" y="1327666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So, what is QFT?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452F6-889C-2EF6-1A88-ACA84BEF60CE}"/>
              </a:ext>
            </a:extLst>
          </p:cNvPr>
          <p:cNvSpPr txBox="1"/>
          <p:nvPr/>
        </p:nvSpPr>
        <p:spPr>
          <a:xfrm>
            <a:off x="1485900" y="32766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We know it when we see it. </a:t>
            </a:r>
          </a:p>
        </p:txBody>
      </p:sp>
    </p:spTree>
    <p:extLst>
      <p:ext uri="{BB962C8B-B14F-4D97-AF65-F5344CB8AC3E}">
        <p14:creationId xmlns:p14="http://schemas.microsoft.com/office/powerpoint/2010/main" val="388183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3109" y="3088344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Physical Mathematics </a:t>
            </a: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48E87-5A27-96F2-C9AD-25D906202102}"/>
              </a:ext>
            </a:extLst>
          </p:cNvPr>
          <p:cNvSpPr txBox="1"/>
          <p:nvPr/>
        </p:nvSpPr>
        <p:spPr>
          <a:xfrm>
            <a:off x="848372" y="144944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George Airy &amp; George Stokes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15C22-0022-5B6D-EBBE-C87CEEAF5572}"/>
              </a:ext>
            </a:extLst>
          </p:cNvPr>
          <p:cNvSpPr txBox="1"/>
          <p:nvPr/>
        </p:nvSpPr>
        <p:spPr>
          <a:xfrm>
            <a:off x="848372" y="238463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Perturbative vs. Nonperturbative QFT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C7236-3338-4BD3-E24F-87AB38BDE6A3}"/>
              </a:ext>
            </a:extLst>
          </p:cNvPr>
          <p:cNvSpPr txBox="1"/>
          <p:nvPr/>
        </p:nvSpPr>
        <p:spPr>
          <a:xfrm>
            <a:off x="945351" y="331982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More About Airy &amp; Stokes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3C1B8-3CFE-45FE-DDA5-19867E58E326}"/>
              </a:ext>
            </a:extLst>
          </p:cNvPr>
          <p:cNvSpPr txBox="1"/>
          <p:nvPr/>
        </p:nvSpPr>
        <p:spPr>
          <a:xfrm>
            <a:off x="945351" y="4247734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Chern</a:t>
            </a:r>
            <a:r>
              <a:rPr lang="en-US" sz="3600" dirty="0"/>
              <a:t>-Simons-Witten Gauge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56BBF-9556-94F8-4D0D-5D6C9AA860DA}"/>
              </a:ext>
            </a:extLst>
          </p:cNvPr>
          <p:cNvSpPr txBox="1"/>
          <p:nvPr/>
        </p:nvSpPr>
        <p:spPr>
          <a:xfrm>
            <a:off x="945351" y="519020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Stokes &amp; Differential Equations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34934-FF17-CAE8-4371-AC1BE8F4C16C}"/>
              </a:ext>
            </a:extLst>
          </p:cNvPr>
          <p:cNvSpPr txBox="1"/>
          <p:nvPr/>
        </p:nvSpPr>
        <p:spPr>
          <a:xfrm>
            <a:off x="945351" y="6070089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Summary &amp;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1896637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64BAFF-7F93-BE37-DA73-FA80FC6DA5C6}"/>
              </a:ext>
            </a:extLst>
          </p:cNvPr>
          <p:cNvSpPr txBox="1"/>
          <p:nvPr/>
        </p:nvSpPr>
        <p:spPr>
          <a:xfrm>
            <a:off x="473242" y="1181561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about the choice of saddle point?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8104F9-2656-AB4D-AC8E-F688A8E33887}"/>
                  </a:ext>
                </a:extLst>
              </p:cNvPr>
              <p:cNvSpPr txBox="1"/>
              <p:nvPr/>
            </p:nvSpPr>
            <p:spPr>
              <a:xfrm>
                <a:off x="1066800" y="2590800"/>
                <a:ext cx="8686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00FF"/>
                    </a:solidFill>
                  </a:rPr>
                  <a:t>Recall Stokes’ evaluation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𝐴𝑖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sz="3600" b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8104F9-2656-AB4D-AC8E-F688A8E33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590800"/>
                <a:ext cx="8686800" cy="646331"/>
              </a:xfrm>
              <a:prstGeom prst="rect">
                <a:avLst/>
              </a:prstGeom>
              <a:blipFill>
                <a:blip r:embed="rId2"/>
                <a:stretch>
                  <a:fillRect l="-2105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7B02E9-4469-FA47-68A8-6ECCDAB6AA55}"/>
                  </a:ext>
                </a:extLst>
              </p:cNvPr>
              <p:cNvSpPr txBox="1"/>
              <p:nvPr/>
            </p:nvSpPr>
            <p:spPr>
              <a:xfrm>
                <a:off x="762000" y="4114800"/>
                <a:ext cx="7391400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One saddle contributes 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→+∞ 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en-US" sz="3600" dirty="0">
                  <a:solidFill>
                    <a:srgbClr val="FF0000"/>
                  </a:solidFill>
                </a:endParaRP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Two saddles contribute 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→−∞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7B02E9-4469-FA47-68A8-6ECCDAB6A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114800"/>
                <a:ext cx="7391400" cy="1754326"/>
              </a:xfrm>
              <a:prstGeom prst="rect">
                <a:avLst/>
              </a:prstGeom>
              <a:blipFill>
                <a:blip r:embed="rId3"/>
                <a:stretch>
                  <a:fillRect l="-2473" t="-5208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966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265592-8152-BC61-053C-E3A5E711A995}"/>
                  </a:ext>
                </a:extLst>
              </p:cNvPr>
              <p:cNvSpPr txBox="1"/>
              <p:nvPr/>
            </p:nvSpPr>
            <p:spPr>
              <a:xfrm>
                <a:off x="1447800" y="763633"/>
                <a:ext cx="6096000" cy="129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ℐ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265592-8152-BC61-053C-E3A5E711A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763633"/>
                <a:ext cx="6096000" cy="12904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B1414ED-FA30-8022-DF42-E63A34E68804}"/>
              </a:ext>
            </a:extLst>
          </p:cNvPr>
          <p:cNvSpPr txBox="1"/>
          <p:nvPr/>
        </p:nvSpPr>
        <p:spPr>
          <a:xfrm>
            <a:off x="2874043" y="19997"/>
            <a:ext cx="259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Generalize: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846C5E-4737-536F-2EE3-E9BEAB249B3C}"/>
                  </a:ext>
                </a:extLst>
              </p:cNvPr>
              <p:cNvSpPr txBox="1"/>
              <p:nvPr/>
            </p:nvSpPr>
            <p:spPr>
              <a:xfrm>
                <a:off x="1066800" y="4139665"/>
                <a:ext cx="6629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Noncompact real cycle: </a:t>
                </a:r>
              </a:p>
              <a:p>
                <a:pPr algn="ctr"/>
                <a:r>
                  <a:rPr lang="en-US" sz="3200" dirty="0">
                    <a:solidFill>
                      <a:srgbClr val="C00000"/>
                    </a:solidFill>
                  </a:rPr>
                  <a:t>Half the dimension of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846C5E-4737-536F-2EE3-E9BEAB249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139665"/>
                <a:ext cx="6629400" cy="1077218"/>
              </a:xfrm>
              <a:prstGeom prst="rect">
                <a:avLst/>
              </a:prstGeom>
              <a:blipFill>
                <a:blip r:embed="rId3"/>
                <a:stretch>
                  <a:fillRect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6EDC4A-137A-EA45-B1EC-778005E00711}"/>
                  </a:ext>
                </a:extLst>
              </p:cNvPr>
              <p:cNvSpPr txBox="1"/>
              <p:nvPr/>
            </p:nvSpPr>
            <p:spPr>
              <a:xfrm>
                <a:off x="2123572" y="6044646"/>
                <a:ext cx="5105400" cy="703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</a:rPr>
                  <a:t> in QM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</a:rPr>
                  <a:t> in optics; 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6EDC4A-137A-EA45-B1EC-778005E00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572" y="6044646"/>
                <a:ext cx="5105400" cy="703013"/>
              </a:xfrm>
              <a:prstGeom prst="rect">
                <a:avLst/>
              </a:prstGeom>
              <a:blipFill>
                <a:blip r:embed="rId4"/>
                <a:stretch>
                  <a:fillRect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CEA11BF-607C-8845-933F-6558843C82A4}"/>
                  </a:ext>
                </a:extLst>
              </p:cNvPr>
              <p:cNvSpPr txBox="1"/>
              <p:nvPr/>
            </p:nvSpPr>
            <p:spPr>
              <a:xfrm>
                <a:off x="427120" y="5283389"/>
                <a:ext cx="87249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0" dirty="0">
                    <a:solidFill>
                      <a:srgbClr val="7030A0"/>
                    </a:solidFill>
                  </a:rPr>
                  <a:t>e.g.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ℂ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32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</a:rPr>
                  <a:t>comes in from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∞ 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</a:rPr>
                  <a:t>and goes out to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CEA11BF-607C-8845-933F-6558843C8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20" y="5283389"/>
                <a:ext cx="8724901" cy="584775"/>
              </a:xfrm>
              <a:prstGeom prst="rect">
                <a:avLst/>
              </a:prstGeom>
              <a:blipFill>
                <a:blip r:embed="rId5"/>
                <a:stretch>
                  <a:fillRect l="-174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FE867C-FFB2-9364-3CEB-A1D0093B3D78}"/>
                  </a:ext>
                </a:extLst>
              </p:cNvPr>
              <p:cNvSpPr txBox="1"/>
              <p:nvPr/>
            </p:nvSpPr>
            <p:spPr>
              <a:xfrm>
                <a:off x="427120" y="2010470"/>
                <a:ext cx="849830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 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Holomorphic function on a noncompact </a:t>
                </a:r>
                <a:r>
                  <a:rPr lang="en-US" sz="3600" dirty="0" err="1">
                    <a:solidFill>
                      <a:srgbClr val="0000FF"/>
                    </a:solidFill>
                  </a:rPr>
                  <a:t>Kähler</a:t>
                </a:r>
                <a:r>
                  <a:rPr lang="en-US" sz="3600" dirty="0">
                    <a:solidFill>
                      <a:srgbClr val="0000FF"/>
                    </a:solidFill>
                  </a:rPr>
                  <a:t> manifold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FE867C-FFB2-9364-3CEB-A1D0093B3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20" y="2010470"/>
                <a:ext cx="8498305" cy="1200329"/>
              </a:xfrm>
              <a:prstGeom prst="rect">
                <a:avLst/>
              </a:prstGeom>
              <a:blipFill>
                <a:blip r:embed="rId6"/>
                <a:stretch>
                  <a:fillRect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AF0888-48CA-C630-51E9-25A749FD888D}"/>
                  </a:ext>
                </a:extLst>
              </p:cNvPr>
              <p:cNvSpPr txBox="1"/>
              <p:nvPr/>
            </p:nvSpPr>
            <p:spPr>
              <a:xfrm>
                <a:off x="435141" y="3324951"/>
                <a:ext cx="8310813" cy="60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</a:rPr>
                  <a:t>Example: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</a:rPr>
                  <a:t> polynomial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AF0888-48CA-C630-51E9-25A749FD8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41" y="3324951"/>
                <a:ext cx="8310813" cy="602409"/>
              </a:xfrm>
              <a:prstGeom prst="rect">
                <a:avLst/>
              </a:prstGeom>
              <a:blipFill>
                <a:blip r:embed="rId7"/>
                <a:stretch>
                  <a:fillRect l="-1833" t="-909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993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CCFEB7-22AB-B708-8334-9EDF5E77FBC4}"/>
                  </a:ext>
                </a:extLst>
              </p:cNvPr>
              <p:cNvSpPr txBox="1"/>
              <p:nvPr/>
            </p:nvSpPr>
            <p:spPr>
              <a:xfrm>
                <a:off x="994611" y="1371600"/>
                <a:ext cx="629151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C00000"/>
                    </a:solidFill>
                  </a:rPr>
                  <a:t>What cycles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C00000"/>
                    </a:solidFill>
                  </a:rPr>
                  <a:t> should we use so the integral is well defined?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CCFEB7-22AB-B708-8334-9EDF5E77F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11" y="1371600"/>
                <a:ext cx="6291513" cy="1200329"/>
              </a:xfrm>
              <a:prstGeom prst="rect">
                <a:avLst/>
              </a:prstGeom>
              <a:blipFill>
                <a:blip r:embed="rId2"/>
                <a:stretch>
                  <a:fillRect l="-1647" t="-7614" r="-3295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FCB31C-F9FD-BCE7-C4A4-27C864ACB64A}"/>
                  </a:ext>
                </a:extLst>
              </p:cNvPr>
              <p:cNvSpPr txBox="1"/>
              <p:nvPr/>
            </p:nvSpPr>
            <p:spPr>
              <a:xfrm>
                <a:off x="990600" y="3652318"/>
                <a:ext cx="815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7030A0"/>
                    </a:solidFill>
                  </a:rPr>
                  <a:t>What are the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→∞ </m:t>
                    </m:r>
                  </m:oMath>
                </a14:m>
                <a:r>
                  <a:rPr lang="en-US" sz="3600" dirty="0" err="1">
                    <a:solidFill>
                      <a:srgbClr val="7030A0"/>
                    </a:solidFill>
                  </a:rPr>
                  <a:t>asymptotics</a:t>
                </a:r>
                <a:r>
                  <a:rPr lang="en-US" sz="3600" dirty="0">
                    <a:solidFill>
                      <a:srgbClr val="7030A0"/>
                    </a:solidFill>
                  </a:rPr>
                  <a:t>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FCB31C-F9FD-BCE7-C4A4-27C864ACB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652318"/>
                <a:ext cx="8153400" cy="646331"/>
              </a:xfrm>
              <a:prstGeom prst="rect">
                <a:avLst/>
              </a:prstGeom>
              <a:blipFill>
                <a:blip r:embed="rId3"/>
                <a:stretch>
                  <a:fillRect l="-2319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29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6F2C6C-38EF-7D4F-3536-CE820A4E32BF}"/>
                  </a:ext>
                </a:extLst>
              </p:cNvPr>
              <p:cNvSpPr txBox="1"/>
              <p:nvPr/>
            </p:nvSpPr>
            <p:spPr>
              <a:xfrm>
                <a:off x="4953000" y="1651514"/>
                <a:ext cx="4098758" cy="71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6F2C6C-38EF-7D4F-3536-CE820A4E3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1651514"/>
                <a:ext cx="4098758" cy="7176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03FEFE-E4FE-0FBB-E6C0-F89AE1DF90A3}"/>
                  </a:ext>
                </a:extLst>
              </p:cNvPr>
              <p:cNvSpPr txBox="1"/>
              <p:nvPr/>
            </p:nvSpPr>
            <p:spPr>
              <a:xfrm>
                <a:off x="533400" y="2489441"/>
                <a:ext cx="8077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C00000"/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→∞ </m:t>
                    </m:r>
                  </m:oMath>
                </a14:m>
                <a:r>
                  <a:rPr lang="en-US" sz="3600" dirty="0">
                    <a:solidFill>
                      <a:srgbClr val="C00000"/>
                    </a:solidFill>
                  </a:rPr>
                  <a:t>along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C00000"/>
                    </a:solidFill>
                  </a:rPr>
                  <a:t>want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→−∞ </m:t>
                    </m:r>
                  </m:oMath>
                </a14:m>
                <a:r>
                  <a:rPr lang="en-US" sz="3600" dirty="0">
                    <a:solidFill>
                      <a:srgbClr val="C00000"/>
                    </a:solidFill>
                  </a:rPr>
                  <a:t> and not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→+∞ </m:t>
                    </m:r>
                  </m:oMath>
                </a14:m>
                <a:r>
                  <a:rPr lang="en-US" sz="3600" dirty="0">
                    <a:solidFill>
                      <a:srgbClr val="C00000"/>
                    </a:solidFill>
                  </a:rPr>
                  <a:t> for convergence.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03FEFE-E4FE-0FBB-E6C0-F89AE1DF9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489441"/>
                <a:ext cx="8077200" cy="1200329"/>
              </a:xfrm>
              <a:prstGeom prst="rect">
                <a:avLst/>
              </a:prstGeom>
              <a:blipFill>
                <a:blip r:embed="rId3"/>
                <a:stretch>
                  <a:fillRect l="-1208" t="-7614" r="-2415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8E23B9-7EBB-0C30-D3F3-E49AF8BE922B}"/>
                  </a:ext>
                </a:extLst>
              </p:cNvPr>
              <p:cNvSpPr txBox="1"/>
              <p:nvPr/>
            </p:nvSpPr>
            <p:spPr>
              <a:xfrm>
                <a:off x="1371600" y="191345"/>
                <a:ext cx="6096000" cy="129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ℐ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8E23B9-7EBB-0C30-D3F3-E49AF8BE9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1345"/>
                <a:ext cx="6096000" cy="12904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534BE7-9C6B-3F8C-96D0-5A3ADC1C1220}"/>
                  </a:ext>
                </a:extLst>
              </p:cNvPr>
              <p:cNvSpPr txBox="1"/>
              <p:nvPr/>
            </p:nvSpPr>
            <p:spPr>
              <a:xfrm>
                <a:off x="342900" y="3834931"/>
                <a:ext cx="8458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0000"/>
                    </a:solidFill>
                  </a:rPr>
                  <a:t>Cauchy: Integral depends only on </a:t>
                </a:r>
              </a:p>
              <a:p>
                <a:pPr algn="ctr"/>
                <a:r>
                  <a:rPr lang="en-US" sz="3600" b="1" i="1" u="sng" dirty="0">
                    <a:solidFill>
                      <a:srgbClr val="FF0000"/>
                    </a:solidFill>
                  </a:rPr>
                  <a:t>HOW</a:t>
                </a:r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behaves at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534BE7-9C6B-3F8C-96D0-5A3ADC1C1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3834931"/>
                <a:ext cx="8458200" cy="1200329"/>
              </a:xfrm>
              <a:prstGeom prst="rect">
                <a:avLst/>
              </a:prstGeom>
              <a:blipFill>
                <a:blip r:embed="rId5"/>
                <a:stretch>
                  <a:fillRect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DE668E-B78F-C3FB-9E12-E79CDF9A362D}"/>
                  </a:ext>
                </a:extLst>
              </p:cNvPr>
              <p:cNvSpPr txBox="1"/>
              <p:nvPr/>
            </p:nvSpPr>
            <p:spPr>
              <a:xfrm>
                <a:off x="451185" y="5194432"/>
                <a:ext cx="41789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DE668E-B78F-C3FB-9E12-E79CDF9A3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85" y="5194432"/>
                <a:ext cx="4178968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1326F3-1207-8800-A1E8-A3DED1C8A086}"/>
                  </a:ext>
                </a:extLst>
              </p:cNvPr>
              <p:cNvSpPr txBox="1"/>
              <p:nvPr/>
            </p:nvSpPr>
            <p:spPr>
              <a:xfrm>
                <a:off x="216568" y="6081880"/>
                <a:ext cx="90798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−∞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lit/>
                      </m:rP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}"/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&lt;−</m:t>
                        </m:r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B050"/>
                    </a:solidFill>
                  </a:rPr>
                  <a:t>  sufficiently large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1326F3-1207-8800-A1E8-A3DED1C8A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68" y="6081880"/>
                <a:ext cx="9079832" cy="584775"/>
              </a:xfrm>
              <a:prstGeom prst="rect">
                <a:avLst/>
              </a:prstGeom>
              <a:blipFill>
                <a:blip r:embed="rId7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E8BF69-8A10-B3BA-C266-F1A727E6C24F}"/>
                  </a:ext>
                </a:extLst>
              </p:cNvPr>
              <p:cNvSpPr txBox="1"/>
              <p:nvPr/>
            </p:nvSpPr>
            <p:spPr>
              <a:xfrm>
                <a:off x="693821" y="1601993"/>
                <a:ext cx="3886200" cy="728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E8BF69-8A10-B3BA-C266-F1A727E6C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821" y="1601993"/>
                <a:ext cx="3886200" cy="7282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96F8FC-232C-718E-3AFF-4D1EA23EB11F}"/>
                  </a:ext>
                </a:extLst>
              </p:cNvPr>
              <p:cNvSpPr txBox="1"/>
              <p:nvPr/>
            </p:nvSpPr>
            <p:spPr>
              <a:xfrm>
                <a:off x="4953000" y="5269836"/>
                <a:ext cx="3200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ℓ=</m:t>
                      </m:r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dim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ℂ</m:t>
                              </m:r>
                            </m:sub>
                          </m:sSub>
                        </m:fName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96F8FC-232C-718E-3AFF-4D1EA23E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5269836"/>
                <a:ext cx="3200400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222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en-US" dirty="0"/>
              <a:t>Physical Mathematics Dialogue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6948" y="870824"/>
            <a:ext cx="922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3CC"/>
                </a:solidFill>
              </a:rPr>
              <a:t>In the past few decades a new field has emerged </a:t>
            </a:r>
          </a:p>
          <a:p>
            <a:pPr algn="ctr"/>
            <a:r>
              <a:rPr lang="en-US" sz="2800" dirty="0">
                <a:solidFill>
                  <a:srgbClr val="0033CC"/>
                </a:solidFill>
              </a:rPr>
              <a:t>with its own distinctive character, its own aims and values, </a:t>
            </a:r>
          </a:p>
          <a:p>
            <a:pPr algn="ctr"/>
            <a:r>
              <a:rPr lang="en-US" sz="2800" dirty="0">
                <a:solidFill>
                  <a:srgbClr val="0033CC"/>
                </a:solidFill>
              </a:rPr>
              <a:t>its own standards of proof.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" y="2455039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One of the guiding principles is certainly the discovery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of the ultimate foundations of physics.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2" y="43996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6921E"/>
                </a:solidFill>
              </a:rPr>
              <a:t>A second guiding principle is that physical insights can lead to surprising and new results in mathematics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343" y="5473005"/>
            <a:ext cx="9126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3CC"/>
                </a:solidFill>
              </a:rPr>
              <a:t>Such insights are a great success - just as profound and notable as an experimental confirmation </a:t>
            </a:r>
          </a:p>
          <a:p>
            <a:pPr algn="ctr"/>
            <a:r>
              <a:rPr lang="en-US" sz="2800" dirty="0">
                <a:solidFill>
                  <a:srgbClr val="0033CC"/>
                </a:solidFill>
              </a:rPr>
              <a:t>of a theoretical prediction.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52" y="36427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This quest has led to ever more sophisticated mathematics…</a:t>
            </a:r>
          </a:p>
        </p:txBody>
      </p:sp>
    </p:spTree>
    <p:extLst>
      <p:ext uri="{BB962C8B-B14F-4D97-AF65-F5344CB8AC3E}">
        <p14:creationId xmlns:p14="http://schemas.microsoft.com/office/powerpoint/2010/main" val="118066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172CAB-092A-0E0F-87AD-941D57852590}"/>
              </a:ext>
            </a:extLst>
          </p:cNvPr>
          <p:cNvCxnSpPr/>
          <p:nvPr/>
        </p:nvCxnSpPr>
        <p:spPr>
          <a:xfrm>
            <a:off x="1021060" y="2667000"/>
            <a:ext cx="6858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ECE7DD-2556-D2C6-8FCC-F688A5FAD53D}"/>
              </a:ext>
            </a:extLst>
          </p:cNvPr>
          <p:cNvCxnSpPr>
            <a:cxnSpLocks/>
          </p:cNvCxnSpPr>
          <p:nvPr/>
        </p:nvCxnSpPr>
        <p:spPr>
          <a:xfrm flipV="1">
            <a:off x="2203784" y="381000"/>
            <a:ext cx="4724400" cy="44577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D01DDF-11FE-13EA-5ADF-A9CD28C9EC64}"/>
              </a:ext>
            </a:extLst>
          </p:cNvPr>
          <p:cNvCxnSpPr>
            <a:cxnSpLocks/>
          </p:cNvCxnSpPr>
          <p:nvPr/>
        </p:nvCxnSpPr>
        <p:spPr>
          <a:xfrm flipH="1" flipV="1">
            <a:off x="2452852" y="418244"/>
            <a:ext cx="4343400" cy="46101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9D8EFD-2F7F-7CB6-8D71-B9ED8B9BA27B}"/>
                  </a:ext>
                </a:extLst>
              </p:cNvPr>
              <p:cNvSpPr txBox="1"/>
              <p:nvPr/>
            </p:nvSpPr>
            <p:spPr>
              <a:xfrm>
                <a:off x="3918284" y="-118765"/>
                <a:ext cx="9906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9D8EFD-2F7F-7CB6-8D71-B9ED8B9BA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284" y="-118765"/>
                <a:ext cx="990600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7E1355-F68A-B1B1-9D11-1B16F9A7F1ED}"/>
                  </a:ext>
                </a:extLst>
              </p:cNvPr>
              <p:cNvSpPr txBox="1"/>
              <p:nvPr/>
            </p:nvSpPr>
            <p:spPr>
              <a:xfrm>
                <a:off x="6528134" y="3241415"/>
                <a:ext cx="9906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7E1355-F68A-B1B1-9D11-1B16F9A7F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134" y="3241415"/>
                <a:ext cx="990600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ECD705-3005-5DE2-88FA-6183E4F7E132}"/>
                  </a:ext>
                </a:extLst>
              </p:cNvPr>
              <p:cNvSpPr txBox="1"/>
              <p:nvPr/>
            </p:nvSpPr>
            <p:spPr>
              <a:xfrm flipH="1">
                <a:off x="1403684" y="3136500"/>
                <a:ext cx="9906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5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ECD705-3005-5DE2-88FA-6183E4F7E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403684" y="3136500"/>
                <a:ext cx="990600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1742D7-F47C-88F7-A46C-51F38F7B790D}"/>
                  </a:ext>
                </a:extLst>
              </p:cNvPr>
              <p:cNvSpPr txBox="1"/>
              <p:nvPr/>
            </p:nvSpPr>
            <p:spPr>
              <a:xfrm flipH="1">
                <a:off x="3965909" y="3947454"/>
                <a:ext cx="9906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5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1742D7-F47C-88F7-A46C-51F38F7B7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965909" y="3947454"/>
                <a:ext cx="990600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6A272F-B497-0D9E-EDD4-1C5B16F92F0C}"/>
                  </a:ext>
                </a:extLst>
              </p:cNvPr>
              <p:cNvSpPr txBox="1"/>
              <p:nvPr/>
            </p:nvSpPr>
            <p:spPr>
              <a:xfrm>
                <a:off x="7603993" y="1303496"/>
                <a:ext cx="9905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5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6A272F-B497-0D9E-EDD4-1C5B16F92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993" y="1303496"/>
                <a:ext cx="990599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9F5816-CEF7-017F-8A60-0AFACB530BE7}"/>
                  </a:ext>
                </a:extLst>
              </p:cNvPr>
              <p:cNvSpPr txBox="1"/>
              <p:nvPr/>
            </p:nvSpPr>
            <p:spPr>
              <a:xfrm flipH="1">
                <a:off x="1436771" y="964853"/>
                <a:ext cx="9906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5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9F5816-CEF7-017F-8A60-0AFACB530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436771" y="964853"/>
                <a:ext cx="990600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5E2CCE0-AAC7-6BED-4A68-3E78DD7B2476}"/>
                  </a:ext>
                </a:extLst>
              </p:cNvPr>
              <p:cNvSpPr txBox="1"/>
              <p:nvPr/>
            </p:nvSpPr>
            <p:spPr>
              <a:xfrm>
                <a:off x="4021537" y="6017190"/>
                <a:ext cx="50131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𝒞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5E2CCE0-AAC7-6BED-4A68-3E78DD7B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537" y="6017190"/>
                <a:ext cx="5013193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EA2B122-EBAE-B3DC-D607-E65B2DCFDB7E}"/>
              </a:ext>
            </a:extLst>
          </p:cNvPr>
          <p:cNvGrpSpPr/>
          <p:nvPr/>
        </p:nvGrpSpPr>
        <p:grpSpPr>
          <a:xfrm>
            <a:off x="291144" y="-79981"/>
            <a:ext cx="844215" cy="1015663"/>
            <a:chOff x="445670" y="125563"/>
            <a:chExt cx="844215" cy="101566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BD166AF-553F-3156-F0AA-05A12FCD8E37}"/>
                </a:ext>
              </a:extLst>
            </p:cNvPr>
            <p:cNvSpPr/>
            <p:nvPr/>
          </p:nvSpPr>
          <p:spPr>
            <a:xfrm>
              <a:off x="457200" y="342899"/>
              <a:ext cx="789071" cy="687807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63B3AEC-E691-1948-E86C-DE1E2AD48CF8}"/>
                    </a:ext>
                  </a:extLst>
                </p:cNvPr>
                <p:cNvSpPr txBox="1"/>
                <p:nvPr/>
              </p:nvSpPr>
              <p:spPr>
                <a:xfrm>
                  <a:off x="445670" y="125563"/>
                  <a:ext cx="84421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63B3AEC-E691-1948-E86C-DE1E2AD48C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670" y="125563"/>
                  <a:ext cx="844215" cy="101566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5F55E4-E40E-5C8A-ED38-F672C421AB62}"/>
              </a:ext>
            </a:extLst>
          </p:cNvPr>
          <p:cNvSpPr/>
          <p:nvPr/>
        </p:nvSpPr>
        <p:spPr>
          <a:xfrm>
            <a:off x="3573379" y="661737"/>
            <a:ext cx="4572000" cy="4788568"/>
          </a:xfrm>
          <a:custGeom>
            <a:avLst/>
            <a:gdLst>
              <a:gd name="connsiteX0" fmla="*/ 0 w 4572000"/>
              <a:gd name="connsiteY0" fmla="*/ 4788568 h 4788568"/>
              <a:gd name="connsiteX1" fmla="*/ 1287379 w 4572000"/>
              <a:gd name="connsiteY1" fmla="*/ 2093495 h 4788568"/>
              <a:gd name="connsiteX2" fmla="*/ 4572000 w 4572000"/>
              <a:gd name="connsiteY2" fmla="*/ 0 h 4788568"/>
              <a:gd name="connsiteX3" fmla="*/ 4572000 w 4572000"/>
              <a:gd name="connsiteY3" fmla="*/ 0 h 4788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4788568">
                <a:moveTo>
                  <a:pt x="0" y="4788568"/>
                </a:moveTo>
                <a:cubicBezTo>
                  <a:pt x="262689" y="3840079"/>
                  <a:pt x="525379" y="2891590"/>
                  <a:pt x="1287379" y="2093495"/>
                </a:cubicBezTo>
                <a:cubicBezTo>
                  <a:pt x="2049379" y="1295400"/>
                  <a:pt x="4572000" y="0"/>
                  <a:pt x="4572000" y="0"/>
                </a:cubicBezTo>
                <a:lnTo>
                  <a:pt x="4572000" y="0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6341596-B7FD-E748-88EB-3D5911FB09A9}"/>
              </a:ext>
            </a:extLst>
          </p:cNvPr>
          <p:cNvSpPr/>
          <p:nvPr/>
        </p:nvSpPr>
        <p:spPr>
          <a:xfrm rot="13558549">
            <a:off x="2312191" y="-1355769"/>
            <a:ext cx="4807178" cy="5551286"/>
          </a:xfrm>
          <a:custGeom>
            <a:avLst/>
            <a:gdLst>
              <a:gd name="connsiteX0" fmla="*/ 0 w 4572000"/>
              <a:gd name="connsiteY0" fmla="*/ 4788568 h 4788568"/>
              <a:gd name="connsiteX1" fmla="*/ 1287379 w 4572000"/>
              <a:gd name="connsiteY1" fmla="*/ 2093495 h 4788568"/>
              <a:gd name="connsiteX2" fmla="*/ 4572000 w 4572000"/>
              <a:gd name="connsiteY2" fmla="*/ 0 h 4788568"/>
              <a:gd name="connsiteX3" fmla="*/ 4572000 w 4572000"/>
              <a:gd name="connsiteY3" fmla="*/ 0 h 4788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4788568">
                <a:moveTo>
                  <a:pt x="0" y="4788568"/>
                </a:moveTo>
                <a:cubicBezTo>
                  <a:pt x="262689" y="3840079"/>
                  <a:pt x="525379" y="2891590"/>
                  <a:pt x="1287379" y="2093495"/>
                </a:cubicBezTo>
                <a:cubicBezTo>
                  <a:pt x="2049379" y="1295400"/>
                  <a:pt x="4572000" y="0"/>
                  <a:pt x="4572000" y="0"/>
                </a:cubicBezTo>
                <a:lnTo>
                  <a:pt x="4572000" y="0"/>
                </a:lnTo>
              </a:path>
            </a:pathLst>
          </a:cu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E549D11-B050-021D-AC1A-9B9F8D6491C4}"/>
              </a:ext>
            </a:extLst>
          </p:cNvPr>
          <p:cNvSpPr/>
          <p:nvPr/>
        </p:nvSpPr>
        <p:spPr>
          <a:xfrm rot="6095014">
            <a:off x="1733433" y="544901"/>
            <a:ext cx="3739255" cy="5377990"/>
          </a:xfrm>
          <a:custGeom>
            <a:avLst/>
            <a:gdLst>
              <a:gd name="connsiteX0" fmla="*/ 0 w 4572000"/>
              <a:gd name="connsiteY0" fmla="*/ 4788568 h 4788568"/>
              <a:gd name="connsiteX1" fmla="*/ 1287379 w 4572000"/>
              <a:gd name="connsiteY1" fmla="*/ 2093495 h 4788568"/>
              <a:gd name="connsiteX2" fmla="*/ 4572000 w 4572000"/>
              <a:gd name="connsiteY2" fmla="*/ 0 h 4788568"/>
              <a:gd name="connsiteX3" fmla="*/ 4572000 w 4572000"/>
              <a:gd name="connsiteY3" fmla="*/ 0 h 4788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4788568">
                <a:moveTo>
                  <a:pt x="0" y="4788568"/>
                </a:moveTo>
                <a:cubicBezTo>
                  <a:pt x="262689" y="3840079"/>
                  <a:pt x="525379" y="2891590"/>
                  <a:pt x="1287379" y="2093495"/>
                </a:cubicBezTo>
                <a:cubicBezTo>
                  <a:pt x="2049379" y="1295400"/>
                  <a:pt x="4572000" y="0"/>
                  <a:pt x="4572000" y="0"/>
                </a:cubicBezTo>
                <a:lnTo>
                  <a:pt x="4572000" y="0"/>
                </a:ln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C9F4E5E-31EB-5C46-5729-3ED57CB506C8}"/>
                  </a:ext>
                </a:extLst>
              </p:cNvPr>
              <p:cNvSpPr txBox="1"/>
              <p:nvPr/>
            </p:nvSpPr>
            <p:spPr>
              <a:xfrm>
                <a:off x="794084" y="1614729"/>
                <a:ext cx="990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𝒞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C9F4E5E-31EB-5C46-5729-3ED57CB50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84" y="1614729"/>
                <a:ext cx="990600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357F94-687F-5710-5BD0-F19586834B65}"/>
                  </a:ext>
                </a:extLst>
              </p:cNvPr>
              <p:cNvSpPr txBox="1"/>
              <p:nvPr/>
            </p:nvSpPr>
            <p:spPr>
              <a:xfrm>
                <a:off x="7951676" y="132924"/>
                <a:ext cx="990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𝒞</m:t>
                      </m:r>
                      <m:r>
                        <a:rPr lang="en-US" sz="4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′ </m:t>
                      </m:r>
                    </m:oMath>
                  </m:oMathPara>
                </a14:m>
                <a:endParaRPr lang="en-US" sz="4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357F94-687F-5710-5BD0-F19586834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676" y="132924"/>
                <a:ext cx="990600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0A961D-F0F2-1DF7-6B83-E16007C6694A}"/>
                  </a:ext>
                </a:extLst>
              </p:cNvPr>
              <p:cNvSpPr txBox="1"/>
              <p:nvPr/>
            </p:nvSpPr>
            <p:spPr>
              <a:xfrm>
                <a:off x="5859379" y="5009139"/>
                <a:ext cx="990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𝒞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′′ </m:t>
                      </m:r>
                    </m:oMath>
                  </m:oMathPara>
                </a14:m>
                <a:endParaRPr lang="en-US" sz="4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0A961D-F0F2-1DF7-6B83-E16007C66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379" y="5009139"/>
                <a:ext cx="990600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2A51C66-FB2B-6872-7162-29F739A20E3E}"/>
                  </a:ext>
                </a:extLst>
              </p:cNvPr>
              <p:cNvSpPr txBox="1"/>
              <p:nvPr/>
            </p:nvSpPr>
            <p:spPr>
              <a:xfrm>
                <a:off x="-4819" y="5337534"/>
                <a:ext cx="3467602" cy="1208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2A51C66-FB2B-6872-7162-29F739A20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19" y="5337534"/>
                <a:ext cx="3467602" cy="120879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55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26" grpId="0"/>
      <p:bldP spid="20" grpId="0" animBg="1"/>
      <p:bldP spid="21" grpId="0" animBg="1"/>
      <p:bldP spid="23" grpId="0" animBg="1"/>
      <p:bldP spid="27" grpId="0"/>
      <p:bldP spid="28" grpId="0"/>
      <p:bldP spid="2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3EC323-5AC8-BE77-6FAB-5049E74E67BA}"/>
              </a:ext>
            </a:extLst>
          </p:cNvPr>
          <p:cNvSpPr txBox="1"/>
          <p:nvPr/>
        </p:nvSpPr>
        <p:spPr>
          <a:xfrm>
            <a:off x="228601" y="328465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Morse Theory Indomitable!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6088D-33B3-C398-4291-8E821E681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71879"/>
            <a:ext cx="3047999" cy="1805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CD68BE-E84B-C38F-FA34-DDD311ED6535}"/>
              </a:ext>
            </a:extLst>
          </p:cNvPr>
          <p:cNvSpPr txBox="1"/>
          <p:nvPr/>
        </p:nvSpPr>
        <p:spPr>
          <a:xfrm>
            <a:off x="304800" y="1940728"/>
            <a:ext cx="891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Good basis of cycles from the downward Morse flows: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5D56EB-31D2-C4EF-0D53-02D2014C6B23}"/>
                  </a:ext>
                </a:extLst>
              </p:cNvPr>
              <p:cNvSpPr txBox="1"/>
              <p:nvPr/>
            </p:nvSpPr>
            <p:spPr>
              <a:xfrm>
                <a:off x="64169" y="2546830"/>
                <a:ext cx="4191000" cy="1223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5D56EB-31D2-C4EF-0D53-02D2014C6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9" y="2546830"/>
                <a:ext cx="4191000" cy="12236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B69B46-CF75-92C1-AEBE-F048823306FD}"/>
                  </a:ext>
                </a:extLst>
              </p:cNvPr>
              <p:cNvSpPr txBox="1"/>
              <p:nvPr/>
            </p:nvSpPr>
            <p:spPr>
              <a:xfrm>
                <a:off x="457199" y="3979971"/>
                <a:ext cx="89153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𝒞𝓇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lit/>
                      </m:rP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}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𝑑h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 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:  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Isolated Morse critical points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B69B46-CF75-92C1-AEBE-F04882330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3979971"/>
                <a:ext cx="8915399" cy="523220"/>
              </a:xfrm>
              <a:prstGeom prst="rect">
                <a:avLst/>
              </a:prstGeom>
              <a:blipFill>
                <a:blip r:embed="rId5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EEC14A-4D77-09D4-00F2-10A15E4E75A1}"/>
                  </a:ext>
                </a:extLst>
              </p:cNvPr>
              <p:cNvSpPr txBox="1"/>
              <p:nvPr/>
            </p:nvSpPr>
            <p:spPr>
              <a:xfrm>
                <a:off x="52137" y="4759732"/>
                <a:ext cx="9091863" cy="689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lit/>
                      </m:rP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|  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flows to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→−∞ } 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EEC14A-4D77-09D4-00F2-10A15E4E7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7" y="4759732"/>
                <a:ext cx="9091863" cy="689099"/>
              </a:xfrm>
              <a:prstGeom prst="rect">
                <a:avLst/>
              </a:prstGeom>
              <a:blipFill>
                <a:blip r:embed="rId6"/>
                <a:stretch>
                  <a:fillRect t="-13274" b="-27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C8A9C0-3D02-A580-BC2D-AB837884ED57}"/>
                  </a:ext>
                </a:extLst>
              </p:cNvPr>
              <p:cNvSpPr txBox="1"/>
              <p:nvPr/>
            </p:nvSpPr>
            <p:spPr>
              <a:xfrm>
                <a:off x="120317" y="5669703"/>
                <a:ext cx="876299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7030A0"/>
                    </a:solidFill>
                  </a:rPr>
                  <a:t>Steepest descent paths from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𝒞𝓇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sz="3600" b="0" dirty="0">
                  <a:solidFill>
                    <a:srgbClr val="7030A0"/>
                  </a:solidFill>
                </a:endParaRPr>
              </a:p>
              <a:p>
                <a:pPr algn="ctr"/>
                <a:r>
                  <a:rPr lang="en-US" sz="3600" dirty="0">
                    <a:solidFill>
                      <a:srgbClr val="7030A0"/>
                    </a:solidFill>
                  </a:rPr>
                  <a:t>Submanifold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of half-dimension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C8A9C0-3D02-A580-BC2D-AB837884E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17" y="5669703"/>
                <a:ext cx="8762998" cy="1200329"/>
              </a:xfrm>
              <a:prstGeom prst="rect">
                <a:avLst/>
              </a:prstGeom>
              <a:blipFill>
                <a:blip r:embed="rId7"/>
                <a:stretch>
                  <a:fillRect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6BCD97-709A-F5C0-B78D-81DDB6CC0F33}"/>
                  </a:ext>
                </a:extLst>
              </p:cNvPr>
              <p:cNvSpPr txBox="1"/>
              <p:nvPr/>
            </p:nvSpPr>
            <p:spPr>
              <a:xfrm>
                <a:off x="3886201" y="2926419"/>
                <a:ext cx="4191000" cy="6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6BCD97-709A-F5C0-B78D-81DDB6CC0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1" y="2926419"/>
                <a:ext cx="4191000" cy="648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36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5C951-EF74-FE70-10C2-7C6EFCFF985C}"/>
              </a:ext>
            </a:extLst>
          </p:cNvPr>
          <p:cNvSpPr txBox="1"/>
          <p:nvPr/>
        </p:nvSpPr>
        <p:spPr>
          <a:xfrm>
            <a:off x="2362200" y="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Lefshetz</a:t>
            </a:r>
            <a:r>
              <a:rPr lang="en-US" sz="4000" dirty="0"/>
              <a:t> Thimbles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2A88C7-4F4D-C276-FD53-790C34907B4D}"/>
                  </a:ext>
                </a:extLst>
              </p:cNvPr>
              <p:cNvSpPr txBox="1"/>
              <p:nvPr/>
            </p:nvSpPr>
            <p:spPr>
              <a:xfrm>
                <a:off x="95250" y="753861"/>
                <a:ext cx="8458200" cy="71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𝑅𝑒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 Morse Flow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2A88C7-4F4D-C276-FD53-790C34907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753861"/>
                <a:ext cx="8458200" cy="717697"/>
              </a:xfrm>
              <a:prstGeom prst="rect">
                <a:avLst/>
              </a:prstGeom>
              <a:blipFill>
                <a:blip r:embed="rId3"/>
                <a:stretch>
                  <a:fillRect t="-6838" b="-2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945B7B-1F97-C372-AA1E-7F68B071A6EB}"/>
                  </a:ext>
                </a:extLst>
              </p:cNvPr>
              <p:cNvSpPr txBox="1"/>
              <p:nvPr/>
            </p:nvSpPr>
            <p:spPr>
              <a:xfrm>
                <a:off x="-48627" y="2298510"/>
                <a:ext cx="9048750" cy="1607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3200" dirty="0">
                    <a:solidFill>
                      <a:srgbClr val="00B050"/>
                    </a:solidFill>
                  </a:rPr>
                  <a:t> Steepest descent manifold</a:t>
                </a:r>
              </a:p>
              <a:p>
                <a:pPr algn="ctr"/>
                <a:r>
                  <a:rPr lang="en-US" sz="3200" dirty="0">
                    <a:solidFill>
                      <a:srgbClr val="00B050"/>
                    </a:solidFill>
                  </a:rPr>
                  <a:t>                    = Stationary phase  manifold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en-US" sz="3200" b="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→∞ </m:t>
                    </m:r>
                  </m:oMath>
                </a14:m>
                <a:r>
                  <a:rPr lang="en-US" sz="3200" dirty="0" err="1">
                    <a:solidFill>
                      <a:srgbClr val="00B050"/>
                    </a:solidFill>
                  </a:rPr>
                  <a:t>asymptotics</a:t>
                </a:r>
                <a:r>
                  <a:rPr lang="en-US" sz="3200" dirty="0">
                    <a:solidFill>
                      <a:srgbClr val="00B050"/>
                    </a:solidFill>
                  </a:rPr>
                  <a:t> given by Feynman expansion: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945B7B-1F97-C372-AA1E-7F68B071A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627" y="2298510"/>
                <a:ext cx="9048750" cy="1607620"/>
              </a:xfrm>
              <a:prstGeom prst="rect">
                <a:avLst/>
              </a:prstGeom>
              <a:blipFill>
                <a:blip r:embed="rId4"/>
                <a:stretch>
                  <a:fillRect t="-4545" b="-11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77600B-C1EE-868D-4B97-3453E41E705A}"/>
                  </a:ext>
                </a:extLst>
              </p:cNvPr>
              <p:cNvSpPr txBox="1"/>
              <p:nvPr/>
            </p:nvSpPr>
            <p:spPr>
              <a:xfrm>
                <a:off x="-1002" y="4883206"/>
                <a:ext cx="8953500" cy="181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1+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77600B-C1EE-868D-4B97-3453E41E7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02" y="4883206"/>
                <a:ext cx="8953500" cy="18151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DBF91F-161B-231A-8B7E-62F06DC6D1BC}"/>
                  </a:ext>
                </a:extLst>
              </p:cNvPr>
              <p:cNvSpPr txBox="1"/>
              <p:nvPr/>
            </p:nvSpPr>
            <p:spPr>
              <a:xfrm>
                <a:off x="1936082" y="4091713"/>
                <a:ext cx="4776536" cy="870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ℐ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DBF91F-161B-231A-8B7E-62F06DC6D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082" y="4091713"/>
                <a:ext cx="4776536" cy="8701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9B2D61-7AAB-DB6F-4888-D4F6124E807A}"/>
                  </a:ext>
                </a:extLst>
              </p:cNvPr>
              <p:cNvSpPr txBox="1"/>
              <p:nvPr/>
            </p:nvSpPr>
            <p:spPr>
              <a:xfrm>
                <a:off x="342900" y="1482046"/>
                <a:ext cx="8458200" cy="71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= Hamiltonian Flow for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𝐼𝑚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9B2D61-7AAB-DB6F-4888-D4F6124E8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482046"/>
                <a:ext cx="8458200" cy="717697"/>
              </a:xfrm>
              <a:prstGeom prst="rect">
                <a:avLst/>
              </a:prstGeom>
              <a:blipFill>
                <a:blip r:embed="rId7"/>
                <a:stretch>
                  <a:fillRect l="-504" t="-5932" b="-27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10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853ECE-F96D-81A7-2B99-C1731DF1DC0D}"/>
              </a:ext>
            </a:extLst>
          </p:cNvPr>
          <p:cNvSpPr txBox="1"/>
          <p:nvPr/>
        </p:nvSpPr>
        <p:spPr>
          <a:xfrm>
            <a:off x="152400" y="2286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Lefshetz</a:t>
            </a:r>
            <a:r>
              <a:rPr lang="en-US" sz="4800" dirty="0"/>
              <a:t> thimbles form a basis of the relative homology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604ECE-38DC-AA5B-41FE-2E499B41DFF3}"/>
                  </a:ext>
                </a:extLst>
              </p:cNvPr>
              <p:cNvSpPr txBox="1"/>
              <p:nvPr/>
            </p:nvSpPr>
            <p:spPr>
              <a:xfrm>
                <a:off x="952500" y="2057400"/>
                <a:ext cx="7010400" cy="196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𝒞𝓇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4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nary>
                    </m:oMath>
                  </m:oMathPara>
                </a14:m>
                <a:endParaRPr lang="en-US" sz="4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604ECE-38DC-AA5B-41FE-2E499B41D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2057400"/>
                <a:ext cx="7010400" cy="19658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A7FB4E-9260-6006-4ACC-E59657F07CAF}"/>
                  </a:ext>
                </a:extLst>
              </p:cNvPr>
              <p:cNvSpPr txBox="1"/>
              <p:nvPr/>
            </p:nvSpPr>
            <p:spPr>
              <a:xfrm>
                <a:off x="152400" y="4648200"/>
                <a:ext cx="8839200" cy="1653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ℐ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𝒞𝓇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ℐ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A7FB4E-9260-6006-4ACC-E59657F07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648200"/>
                <a:ext cx="8839200" cy="1653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173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DA4091-7F4F-18E0-68F5-488AD9C422DE}"/>
              </a:ext>
            </a:extLst>
          </p:cNvPr>
          <p:cNvSpPr txBox="1"/>
          <p:nvPr/>
        </p:nvSpPr>
        <p:spPr>
          <a:xfrm>
            <a:off x="12032" y="80367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Lefshetz</a:t>
            </a:r>
            <a:r>
              <a:rPr lang="en-US" sz="4000" dirty="0"/>
              <a:t> Thimbles Jump Across Stokes Walls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2027ED-6358-50A7-C657-41C1CD5088B4}"/>
                  </a:ext>
                </a:extLst>
              </p:cNvPr>
              <p:cNvSpPr txBox="1"/>
              <p:nvPr/>
            </p:nvSpPr>
            <p:spPr>
              <a:xfrm>
                <a:off x="1816768" y="908580"/>
                <a:ext cx="53179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00FF"/>
                    </a:solidFill>
                  </a:rPr>
                  <a:t>Vary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ℂ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2027ED-6358-50A7-C657-41C1CD508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768" y="908580"/>
                <a:ext cx="5317958" cy="707886"/>
              </a:xfrm>
              <a:prstGeom prst="rect">
                <a:avLst/>
              </a:prstGeom>
              <a:blipFill>
                <a:blip r:embed="rId3"/>
                <a:stretch>
                  <a:fillRect l="-401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5A272D-FAA0-44E0-9466-9D992C97E305}"/>
                  </a:ext>
                </a:extLst>
              </p:cNvPr>
              <p:cNvSpPr txBox="1"/>
              <p:nvPr/>
            </p:nvSpPr>
            <p:spPr>
              <a:xfrm>
                <a:off x="16043" y="1697973"/>
                <a:ext cx="8991600" cy="1243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00FF"/>
                    </a:solidFill>
                  </a:rPr>
                  <a:t>The thimbles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 vary smoothly  </a:t>
                </a:r>
              </a:p>
              <a:p>
                <a:pPr algn="ctr"/>
                <a:r>
                  <a:rPr lang="en-US" sz="3600" dirty="0">
                    <a:solidFill>
                      <a:srgbClr val="0000FF"/>
                    </a:solidFill>
                  </a:rPr>
                  <a:t>(parallel transport by Gauss-</a:t>
                </a:r>
                <a:r>
                  <a:rPr lang="en-US" sz="3600" dirty="0" err="1">
                    <a:solidFill>
                      <a:srgbClr val="0000FF"/>
                    </a:solidFill>
                  </a:rPr>
                  <a:t>Manin</a:t>
                </a:r>
                <a:r>
                  <a:rPr lang="en-US" sz="3600" dirty="0">
                    <a:solidFill>
                      <a:srgbClr val="0000FF"/>
                    </a:solidFill>
                  </a:rPr>
                  <a:t> connection)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5A272D-FAA0-44E0-9466-9D992C97E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" y="1697973"/>
                <a:ext cx="8991600" cy="1243097"/>
              </a:xfrm>
              <a:prstGeom prst="rect">
                <a:avLst/>
              </a:prstGeom>
              <a:blipFill>
                <a:blip r:embed="rId4"/>
                <a:stretch>
                  <a:fillRect l="-1763" t="-7389" r="-1627" b="-18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37ECA9-D830-72F1-4334-853543640548}"/>
                  </a:ext>
                </a:extLst>
              </p:cNvPr>
              <p:cNvSpPr txBox="1"/>
              <p:nvPr/>
            </p:nvSpPr>
            <p:spPr>
              <a:xfrm>
                <a:off x="1102895" y="3701706"/>
                <a:ext cx="7772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dirty="0">
                    <a:solidFill>
                      <a:srgbClr val="C00000"/>
                    </a:solidFill>
                  </a:rPr>
                  <a:t> Set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3600" dirty="0">
                    <a:solidFill>
                      <a:srgbClr val="C00000"/>
                    </a:solidFill>
                  </a:rPr>
                  <a:t> such that: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37ECA9-D830-72F1-4334-853543640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95" y="3701706"/>
                <a:ext cx="7772400" cy="646331"/>
              </a:xfrm>
              <a:prstGeom prst="rect">
                <a:avLst/>
              </a:prstGeom>
              <a:blipFill>
                <a:blip r:embed="rId5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A4313F-F735-75DE-7715-6F55E373BCDA}"/>
                  </a:ext>
                </a:extLst>
              </p:cNvPr>
              <p:cNvSpPr txBox="1"/>
              <p:nvPr/>
            </p:nvSpPr>
            <p:spPr>
              <a:xfrm>
                <a:off x="870284" y="4468896"/>
                <a:ext cx="8077200" cy="6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1.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𝐼𝑚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3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  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𝐼𝑚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3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A4313F-F735-75DE-7715-6F55E373B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84" y="4468896"/>
                <a:ext cx="8077200" cy="648191"/>
              </a:xfrm>
              <a:prstGeom prst="rect">
                <a:avLst/>
              </a:prstGeom>
              <a:blipFill>
                <a:blip r:embed="rId6"/>
                <a:stretch>
                  <a:fillRect l="-1962" t="-5660" b="-27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BE47F2-98E2-D855-57CA-4DE07F78AECD}"/>
                  </a:ext>
                </a:extLst>
              </p:cNvPr>
              <p:cNvSpPr txBox="1"/>
              <p:nvPr/>
            </p:nvSpPr>
            <p:spPr>
              <a:xfrm>
                <a:off x="870284" y="5205862"/>
                <a:ext cx="8077200" cy="6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</a:rPr>
                  <a:t>2.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)&gt;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𝑅𝑒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BE47F2-98E2-D855-57CA-4DE07F78A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84" y="5205862"/>
                <a:ext cx="8077200" cy="648191"/>
              </a:xfrm>
              <a:prstGeom prst="rect">
                <a:avLst/>
              </a:prstGeom>
              <a:blipFill>
                <a:blip r:embed="rId7"/>
                <a:stretch>
                  <a:fillRect l="-1962" t="-5660" b="-27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3B34FF-504D-5F59-96DB-13364BBA9069}"/>
                  </a:ext>
                </a:extLst>
              </p:cNvPr>
              <p:cNvSpPr txBox="1"/>
              <p:nvPr/>
            </p:nvSpPr>
            <p:spPr>
              <a:xfrm>
                <a:off x="894347" y="6004866"/>
                <a:ext cx="8077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</a:rPr>
                  <a:t>3. There is a Morse flow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3B34FF-504D-5F59-96DB-13364BBA9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47" y="6004866"/>
                <a:ext cx="8077200" cy="584775"/>
              </a:xfrm>
              <a:prstGeom prst="rect">
                <a:avLst/>
              </a:prstGeom>
              <a:blipFill>
                <a:blip r:embed="rId8"/>
                <a:stretch>
                  <a:fillRect l="-1962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6C5E521-4036-D78D-7924-BA913E8E0565}"/>
              </a:ext>
            </a:extLst>
          </p:cNvPr>
          <p:cNvSpPr txBox="1"/>
          <p:nvPr/>
        </p:nvSpPr>
        <p:spPr>
          <a:xfrm>
            <a:off x="1066800" y="2921608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EXCEPT …. Across Stokes’  walls! </a:t>
            </a:r>
          </a:p>
        </p:txBody>
      </p:sp>
    </p:spTree>
    <p:extLst>
      <p:ext uri="{BB962C8B-B14F-4D97-AF65-F5344CB8AC3E}">
        <p14:creationId xmlns:p14="http://schemas.microsoft.com/office/powerpoint/2010/main" val="358706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0C3E3B-CCEA-E6EE-C42C-B33612FBAF8E}"/>
              </a:ext>
            </a:extLst>
          </p:cNvPr>
          <p:cNvSpPr txBox="1"/>
          <p:nvPr/>
        </p:nvSpPr>
        <p:spPr>
          <a:xfrm>
            <a:off x="228600" y="228600"/>
            <a:ext cx="4760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See How They Jump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1138CA-2315-595A-FCC7-E0A26444F060}"/>
              </a:ext>
            </a:extLst>
          </p:cNvPr>
          <p:cNvCxnSpPr>
            <a:cxnSpLocks/>
          </p:cNvCxnSpPr>
          <p:nvPr/>
        </p:nvCxnSpPr>
        <p:spPr>
          <a:xfrm>
            <a:off x="6553200" y="76200"/>
            <a:ext cx="76200" cy="2914636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A1DE8B-E383-6D00-A077-F56AF0B8625B}"/>
              </a:ext>
            </a:extLst>
          </p:cNvPr>
          <p:cNvCxnSpPr>
            <a:cxnSpLocks/>
          </p:cNvCxnSpPr>
          <p:nvPr/>
        </p:nvCxnSpPr>
        <p:spPr>
          <a:xfrm>
            <a:off x="4874795" y="1817403"/>
            <a:ext cx="31242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6DD642-8AAF-9CE2-4441-F3D7F0C04327}"/>
                  </a:ext>
                </a:extLst>
              </p:cNvPr>
              <p:cNvSpPr txBox="1"/>
              <p:nvPr/>
            </p:nvSpPr>
            <p:spPr>
              <a:xfrm>
                <a:off x="6553200" y="174049"/>
                <a:ext cx="2438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𝒮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6DD642-8AAF-9CE2-4441-F3D7F0C04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174049"/>
                <a:ext cx="243840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3304A3-6841-C333-F27E-3C99141B1A3F}"/>
                  </a:ext>
                </a:extLst>
              </p:cNvPr>
              <p:cNvSpPr txBox="1"/>
              <p:nvPr/>
            </p:nvSpPr>
            <p:spPr>
              <a:xfrm>
                <a:off x="3050005" y="1411901"/>
                <a:ext cx="2438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3304A3-6841-C333-F27E-3C99141B1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005" y="1411901"/>
                <a:ext cx="24384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3EB955-C807-0FDF-E5F3-233B4E5E0EAD}"/>
                  </a:ext>
                </a:extLst>
              </p:cNvPr>
              <p:cNvSpPr txBox="1"/>
              <p:nvPr/>
            </p:nvSpPr>
            <p:spPr>
              <a:xfrm>
                <a:off x="7341269" y="1801939"/>
                <a:ext cx="2438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3EB955-C807-0FDF-E5F3-233B4E5E0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269" y="1801939"/>
                <a:ext cx="24384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7104A2-FEAE-7A2B-3890-1CE3410BFAD8}"/>
                  </a:ext>
                </a:extLst>
              </p:cNvPr>
              <p:cNvSpPr txBox="1"/>
              <p:nvPr/>
            </p:nvSpPr>
            <p:spPr>
              <a:xfrm>
                <a:off x="4699883" y="683147"/>
                <a:ext cx="137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𝑐𝑟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7104A2-FEAE-7A2B-3890-1CE3410BF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883" y="683147"/>
                <a:ext cx="1371600" cy="707886"/>
              </a:xfrm>
              <a:prstGeom prst="rect">
                <a:avLst/>
              </a:prstGeom>
              <a:blipFill>
                <a:blip r:embed="rId5"/>
                <a:stretch>
                  <a:fillRect r="-19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58E596-0C1D-3F26-2347-2820E3497A0A}"/>
              </a:ext>
            </a:extLst>
          </p:cNvPr>
          <p:cNvCxnSpPr>
            <a:cxnSpLocks/>
          </p:cNvCxnSpPr>
          <p:nvPr/>
        </p:nvCxnSpPr>
        <p:spPr>
          <a:xfrm>
            <a:off x="5931114" y="1215925"/>
            <a:ext cx="660186" cy="5300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93CA08-00B6-B260-1988-D3943EFA6E7F}"/>
                  </a:ext>
                </a:extLst>
              </p:cNvPr>
              <p:cNvSpPr txBox="1"/>
              <p:nvPr/>
            </p:nvSpPr>
            <p:spPr>
              <a:xfrm>
                <a:off x="-191502" y="1370165"/>
                <a:ext cx="3733800" cy="923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≅</m:t>
                      </m:r>
                      <m:sSubSup>
                        <m:sSub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93CA08-00B6-B260-1988-D3943EFA6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1502" y="1370165"/>
                <a:ext cx="3733800" cy="923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C900EB-799E-E9F9-788C-DA7710671155}"/>
                  </a:ext>
                </a:extLst>
              </p:cNvPr>
              <p:cNvSpPr txBox="1"/>
              <p:nvPr/>
            </p:nvSpPr>
            <p:spPr>
              <a:xfrm>
                <a:off x="37098" y="2410775"/>
                <a:ext cx="6592302" cy="894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≅</m:t>
                      </m:r>
                      <m:sSubSup>
                        <m:sSub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C900EB-799E-E9F9-788C-DA7710671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8" y="2410775"/>
                <a:ext cx="6592302" cy="8944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D4F87ABE-2657-F720-B6BB-85EF8FCC0DC9}"/>
              </a:ext>
            </a:extLst>
          </p:cNvPr>
          <p:cNvGrpSpPr/>
          <p:nvPr/>
        </p:nvGrpSpPr>
        <p:grpSpPr>
          <a:xfrm>
            <a:off x="-43353" y="3250975"/>
            <a:ext cx="2438400" cy="3636452"/>
            <a:chOff x="-41032" y="3257522"/>
            <a:chExt cx="2438400" cy="36364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5FD4E6F-32D7-F536-821A-B994283CF4DD}"/>
                    </a:ext>
                  </a:extLst>
                </p:cNvPr>
                <p:cNvSpPr txBox="1"/>
                <p:nvPr/>
              </p:nvSpPr>
              <p:spPr>
                <a:xfrm>
                  <a:off x="795720" y="4103769"/>
                  <a:ext cx="7620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4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5FD4E6F-32D7-F536-821A-B994283CF4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720" y="4103769"/>
                  <a:ext cx="762000" cy="76944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E47F4A0-29E3-C653-4890-25A1E07D1359}"/>
                </a:ext>
              </a:extLst>
            </p:cNvPr>
            <p:cNvGrpSpPr/>
            <p:nvPr/>
          </p:nvGrpSpPr>
          <p:grpSpPr>
            <a:xfrm>
              <a:off x="-41032" y="3257522"/>
              <a:ext cx="2438400" cy="3636452"/>
              <a:chOff x="-41032" y="3257522"/>
              <a:chExt cx="2438400" cy="363645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EBAA846-3417-0566-C53B-41CC0D47D917}"/>
                      </a:ext>
                    </a:extLst>
                  </p:cNvPr>
                  <p:cNvSpPr txBox="1"/>
                  <p:nvPr/>
                </p:nvSpPr>
                <p:spPr>
                  <a:xfrm>
                    <a:off x="-41032" y="6186088"/>
                    <a:ext cx="2438400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4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EBAA846-3417-0566-C53B-41CC0D47D9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41032" y="6186088"/>
                    <a:ext cx="2438400" cy="70788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52FBC42-5408-DB72-98E9-AF954B82A669}"/>
                  </a:ext>
                </a:extLst>
              </p:cNvPr>
              <p:cNvGrpSpPr/>
              <p:nvPr/>
            </p:nvGrpSpPr>
            <p:grpSpPr>
              <a:xfrm>
                <a:off x="528387" y="3804261"/>
                <a:ext cx="1143000" cy="2381827"/>
                <a:chOff x="348888" y="2638926"/>
                <a:chExt cx="2029458" cy="3295650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7C679955-FEE0-3D1C-74B0-7C303F03ACE1}"/>
                    </a:ext>
                  </a:extLst>
                </p:cNvPr>
                <p:cNvSpPr/>
                <p:nvPr/>
              </p:nvSpPr>
              <p:spPr>
                <a:xfrm>
                  <a:off x="1390393" y="2638926"/>
                  <a:ext cx="155046" cy="17533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854B365B-3E31-68DD-D957-58FD955C8497}"/>
                    </a:ext>
                  </a:extLst>
                </p:cNvPr>
                <p:cNvSpPr/>
                <p:nvPr/>
              </p:nvSpPr>
              <p:spPr>
                <a:xfrm>
                  <a:off x="1080300" y="4012355"/>
                  <a:ext cx="155046" cy="17533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478942E7-0000-0E01-E930-BDD280E4BA77}"/>
                    </a:ext>
                  </a:extLst>
                </p:cNvPr>
                <p:cNvSpPr/>
                <p:nvPr/>
              </p:nvSpPr>
              <p:spPr>
                <a:xfrm>
                  <a:off x="348888" y="2780707"/>
                  <a:ext cx="1057655" cy="3153869"/>
                </a:xfrm>
                <a:custGeom>
                  <a:avLst/>
                  <a:gdLst>
                    <a:gd name="connsiteX0" fmla="*/ 1303655 w 1303655"/>
                    <a:gd name="connsiteY0" fmla="*/ 0 h 3549316"/>
                    <a:gd name="connsiteX1" fmla="*/ 533634 w 1303655"/>
                    <a:gd name="connsiteY1" fmla="*/ 589548 h 3549316"/>
                    <a:gd name="connsiteX2" fmla="*/ 64403 w 1303655"/>
                    <a:gd name="connsiteY2" fmla="*/ 1684421 h 3549316"/>
                    <a:gd name="connsiteX3" fmla="*/ 4245 w 1303655"/>
                    <a:gd name="connsiteY3" fmla="*/ 3549316 h 3549316"/>
                    <a:gd name="connsiteX4" fmla="*/ 4245 w 1303655"/>
                    <a:gd name="connsiteY4" fmla="*/ 3549316 h 3549316"/>
                    <a:gd name="connsiteX5" fmla="*/ 4245 w 1303655"/>
                    <a:gd name="connsiteY5" fmla="*/ 3549316 h 3549316"/>
                    <a:gd name="connsiteX6" fmla="*/ 4245 w 1303655"/>
                    <a:gd name="connsiteY6" fmla="*/ 3549316 h 3549316"/>
                    <a:gd name="connsiteX7" fmla="*/ 4245 w 1303655"/>
                    <a:gd name="connsiteY7" fmla="*/ 3549316 h 3549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3655" h="3549316">
                      <a:moveTo>
                        <a:pt x="1303655" y="0"/>
                      </a:moveTo>
                      <a:cubicBezTo>
                        <a:pt x="1021915" y="154405"/>
                        <a:pt x="740176" y="308811"/>
                        <a:pt x="533634" y="589548"/>
                      </a:cubicBezTo>
                      <a:cubicBezTo>
                        <a:pt x="327092" y="870285"/>
                        <a:pt x="152634" y="1191126"/>
                        <a:pt x="64403" y="1684421"/>
                      </a:cubicBezTo>
                      <a:cubicBezTo>
                        <a:pt x="-23828" y="2177716"/>
                        <a:pt x="4245" y="3549316"/>
                        <a:pt x="4245" y="3549316"/>
                      </a:cubicBezTo>
                      <a:lnTo>
                        <a:pt x="4245" y="3549316"/>
                      </a:lnTo>
                      <a:lnTo>
                        <a:pt x="4245" y="3549316"/>
                      </a:lnTo>
                      <a:lnTo>
                        <a:pt x="4245" y="3549316"/>
                      </a:lnTo>
                      <a:lnTo>
                        <a:pt x="4245" y="3549316"/>
                      </a:lnTo>
                    </a:path>
                  </a:pathLst>
                </a:custGeom>
                <a:noFill/>
                <a:ln w="7620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6061AAB3-1322-4CBD-2F7C-137663DCBC40}"/>
                    </a:ext>
                  </a:extLst>
                </p:cNvPr>
                <p:cNvSpPr/>
                <p:nvPr/>
              </p:nvSpPr>
              <p:spPr>
                <a:xfrm rot="10800000" flipV="1">
                  <a:off x="1542877" y="2792725"/>
                  <a:ext cx="835469" cy="3100598"/>
                </a:xfrm>
                <a:custGeom>
                  <a:avLst/>
                  <a:gdLst>
                    <a:gd name="connsiteX0" fmla="*/ 1303655 w 1303655"/>
                    <a:gd name="connsiteY0" fmla="*/ 0 h 3549316"/>
                    <a:gd name="connsiteX1" fmla="*/ 533634 w 1303655"/>
                    <a:gd name="connsiteY1" fmla="*/ 589548 h 3549316"/>
                    <a:gd name="connsiteX2" fmla="*/ 64403 w 1303655"/>
                    <a:gd name="connsiteY2" fmla="*/ 1684421 h 3549316"/>
                    <a:gd name="connsiteX3" fmla="*/ 4245 w 1303655"/>
                    <a:gd name="connsiteY3" fmla="*/ 3549316 h 3549316"/>
                    <a:gd name="connsiteX4" fmla="*/ 4245 w 1303655"/>
                    <a:gd name="connsiteY4" fmla="*/ 3549316 h 3549316"/>
                    <a:gd name="connsiteX5" fmla="*/ 4245 w 1303655"/>
                    <a:gd name="connsiteY5" fmla="*/ 3549316 h 3549316"/>
                    <a:gd name="connsiteX6" fmla="*/ 4245 w 1303655"/>
                    <a:gd name="connsiteY6" fmla="*/ 3549316 h 3549316"/>
                    <a:gd name="connsiteX7" fmla="*/ 4245 w 1303655"/>
                    <a:gd name="connsiteY7" fmla="*/ 3549316 h 3549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3655" h="3549316">
                      <a:moveTo>
                        <a:pt x="1303655" y="0"/>
                      </a:moveTo>
                      <a:cubicBezTo>
                        <a:pt x="1021915" y="154405"/>
                        <a:pt x="740176" y="308811"/>
                        <a:pt x="533634" y="589548"/>
                      </a:cubicBezTo>
                      <a:cubicBezTo>
                        <a:pt x="327092" y="870285"/>
                        <a:pt x="152634" y="1191126"/>
                        <a:pt x="64403" y="1684421"/>
                      </a:cubicBezTo>
                      <a:cubicBezTo>
                        <a:pt x="-23828" y="2177716"/>
                        <a:pt x="4245" y="3549316"/>
                        <a:pt x="4245" y="3549316"/>
                      </a:cubicBezTo>
                      <a:lnTo>
                        <a:pt x="4245" y="3549316"/>
                      </a:lnTo>
                      <a:lnTo>
                        <a:pt x="4245" y="3549316"/>
                      </a:lnTo>
                      <a:lnTo>
                        <a:pt x="4245" y="3549316"/>
                      </a:lnTo>
                      <a:lnTo>
                        <a:pt x="4245" y="3549316"/>
                      </a:lnTo>
                    </a:path>
                  </a:pathLst>
                </a:custGeom>
                <a:noFill/>
                <a:ln w="7620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A544D178-CBDF-B9E2-BF24-58E349D030FE}"/>
                    </a:ext>
                  </a:extLst>
                </p:cNvPr>
                <p:cNvSpPr/>
                <p:nvPr/>
              </p:nvSpPr>
              <p:spPr>
                <a:xfrm>
                  <a:off x="704126" y="4135394"/>
                  <a:ext cx="414896" cy="1787150"/>
                </a:xfrm>
                <a:custGeom>
                  <a:avLst/>
                  <a:gdLst>
                    <a:gd name="connsiteX0" fmla="*/ 1303655 w 1303655"/>
                    <a:gd name="connsiteY0" fmla="*/ 0 h 3549316"/>
                    <a:gd name="connsiteX1" fmla="*/ 533634 w 1303655"/>
                    <a:gd name="connsiteY1" fmla="*/ 589548 h 3549316"/>
                    <a:gd name="connsiteX2" fmla="*/ 64403 w 1303655"/>
                    <a:gd name="connsiteY2" fmla="*/ 1684421 h 3549316"/>
                    <a:gd name="connsiteX3" fmla="*/ 4245 w 1303655"/>
                    <a:gd name="connsiteY3" fmla="*/ 3549316 h 3549316"/>
                    <a:gd name="connsiteX4" fmla="*/ 4245 w 1303655"/>
                    <a:gd name="connsiteY4" fmla="*/ 3549316 h 3549316"/>
                    <a:gd name="connsiteX5" fmla="*/ 4245 w 1303655"/>
                    <a:gd name="connsiteY5" fmla="*/ 3549316 h 3549316"/>
                    <a:gd name="connsiteX6" fmla="*/ 4245 w 1303655"/>
                    <a:gd name="connsiteY6" fmla="*/ 3549316 h 3549316"/>
                    <a:gd name="connsiteX7" fmla="*/ 4245 w 1303655"/>
                    <a:gd name="connsiteY7" fmla="*/ 3549316 h 3549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3655" h="3549316">
                      <a:moveTo>
                        <a:pt x="1303655" y="0"/>
                      </a:moveTo>
                      <a:cubicBezTo>
                        <a:pt x="1021915" y="154405"/>
                        <a:pt x="740176" y="308811"/>
                        <a:pt x="533634" y="589548"/>
                      </a:cubicBezTo>
                      <a:cubicBezTo>
                        <a:pt x="327092" y="870285"/>
                        <a:pt x="152634" y="1191126"/>
                        <a:pt x="64403" y="1684421"/>
                      </a:cubicBezTo>
                      <a:cubicBezTo>
                        <a:pt x="-23828" y="2177716"/>
                        <a:pt x="4245" y="3549316"/>
                        <a:pt x="4245" y="3549316"/>
                      </a:cubicBezTo>
                      <a:lnTo>
                        <a:pt x="4245" y="3549316"/>
                      </a:lnTo>
                      <a:lnTo>
                        <a:pt x="4245" y="3549316"/>
                      </a:lnTo>
                      <a:lnTo>
                        <a:pt x="4245" y="3549316"/>
                      </a:lnTo>
                      <a:lnTo>
                        <a:pt x="4245" y="3549316"/>
                      </a:lnTo>
                    </a:path>
                  </a:pathLst>
                </a:custGeom>
                <a:noFill/>
                <a:ln w="76200">
                  <a:solidFill>
                    <a:srgbClr val="FFC000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B9CA4759-354B-E253-11DA-BA4EA6F19372}"/>
                    </a:ext>
                  </a:extLst>
                </p:cNvPr>
                <p:cNvSpPr/>
                <p:nvPr/>
              </p:nvSpPr>
              <p:spPr>
                <a:xfrm flipH="1">
                  <a:off x="1235346" y="4106173"/>
                  <a:ext cx="414896" cy="1787150"/>
                </a:xfrm>
                <a:custGeom>
                  <a:avLst/>
                  <a:gdLst>
                    <a:gd name="connsiteX0" fmla="*/ 1303655 w 1303655"/>
                    <a:gd name="connsiteY0" fmla="*/ 0 h 3549316"/>
                    <a:gd name="connsiteX1" fmla="*/ 533634 w 1303655"/>
                    <a:gd name="connsiteY1" fmla="*/ 589548 h 3549316"/>
                    <a:gd name="connsiteX2" fmla="*/ 64403 w 1303655"/>
                    <a:gd name="connsiteY2" fmla="*/ 1684421 h 3549316"/>
                    <a:gd name="connsiteX3" fmla="*/ 4245 w 1303655"/>
                    <a:gd name="connsiteY3" fmla="*/ 3549316 h 3549316"/>
                    <a:gd name="connsiteX4" fmla="*/ 4245 w 1303655"/>
                    <a:gd name="connsiteY4" fmla="*/ 3549316 h 3549316"/>
                    <a:gd name="connsiteX5" fmla="*/ 4245 w 1303655"/>
                    <a:gd name="connsiteY5" fmla="*/ 3549316 h 3549316"/>
                    <a:gd name="connsiteX6" fmla="*/ 4245 w 1303655"/>
                    <a:gd name="connsiteY6" fmla="*/ 3549316 h 3549316"/>
                    <a:gd name="connsiteX7" fmla="*/ 4245 w 1303655"/>
                    <a:gd name="connsiteY7" fmla="*/ 3549316 h 3549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3655" h="3549316">
                      <a:moveTo>
                        <a:pt x="1303655" y="0"/>
                      </a:moveTo>
                      <a:cubicBezTo>
                        <a:pt x="1021915" y="154405"/>
                        <a:pt x="740176" y="308811"/>
                        <a:pt x="533634" y="589548"/>
                      </a:cubicBezTo>
                      <a:cubicBezTo>
                        <a:pt x="327092" y="870285"/>
                        <a:pt x="152634" y="1191126"/>
                        <a:pt x="64403" y="1684421"/>
                      </a:cubicBezTo>
                      <a:cubicBezTo>
                        <a:pt x="-23828" y="2177716"/>
                        <a:pt x="4245" y="3549316"/>
                        <a:pt x="4245" y="3549316"/>
                      </a:cubicBezTo>
                      <a:lnTo>
                        <a:pt x="4245" y="3549316"/>
                      </a:lnTo>
                      <a:lnTo>
                        <a:pt x="4245" y="3549316"/>
                      </a:lnTo>
                      <a:lnTo>
                        <a:pt x="4245" y="3549316"/>
                      </a:lnTo>
                      <a:lnTo>
                        <a:pt x="4245" y="3549316"/>
                      </a:lnTo>
                    </a:path>
                  </a:pathLst>
                </a:custGeom>
                <a:noFill/>
                <a:ln w="76200">
                  <a:solidFill>
                    <a:srgbClr val="FFC000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E4A8452A-E307-01C9-F6D7-3E1C5B0C438F}"/>
                      </a:ext>
                    </a:extLst>
                  </p:cNvPr>
                  <p:cNvSpPr txBox="1"/>
                  <p:nvPr/>
                </p:nvSpPr>
                <p:spPr>
                  <a:xfrm>
                    <a:off x="291165" y="3257522"/>
                    <a:ext cx="762000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44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E4A8452A-E307-01C9-F6D7-3E1C5B0C43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1165" y="3257522"/>
                    <a:ext cx="762000" cy="76944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E37AA48-C25C-53E4-49B2-DF0C552B5039}"/>
              </a:ext>
            </a:extLst>
          </p:cNvPr>
          <p:cNvGrpSpPr/>
          <p:nvPr/>
        </p:nvGrpSpPr>
        <p:grpSpPr>
          <a:xfrm>
            <a:off x="3211265" y="3204374"/>
            <a:ext cx="2546423" cy="3647122"/>
            <a:chOff x="3211265" y="3204374"/>
            <a:chExt cx="2546423" cy="36471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CCCC3FF-3C56-4BEF-D87C-5354E9C4D8D8}"/>
                    </a:ext>
                  </a:extLst>
                </p:cNvPr>
                <p:cNvSpPr txBox="1"/>
                <p:nvPr/>
              </p:nvSpPr>
              <p:spPr>
                <a:xfrm>
                  <a:off x="3319288" y="6143610"/>
                  <a:ext cx="24384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𝑐𝑟</m:t>
                            </m:r>
                          </m:sup>
                        </m:sSup>
                      </m:oMath>
                    </m:oMathPara>
                  </a14:m>
                  <a:endParaRPr lang="en-US" sz="4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CCCC3FF-3C56-4BEF-D87C-5354E9C4D8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9288" y="6143610"/>
                  <a:ext cx="2438400" cy="7078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E9685C2-4DEB-B2FD-6463-AA13A7CD9718}"/>
                </a:ext>
              </a:extLst>
            </p:cNvPr>
            <p:cNvGrpSpPr/>
            <p:nvPr/>
          </p:nvGrpSpPr>
          <p:grpSpPr>
            <a:xfrm>
              <a:off x="3717757" y="3796531"/>
              <a:ext cx="1387643" cy="2240860"/>
              <a:chOff x="4056500" y="2370546"/>
              <a:chExt cx="1734699" cy="328361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C4BF929-92C8-5057-46D0-D6E6E9133F9E}"/>
                  </a:ext>
                </a:extLst>
              </p:cNvPr>
              <p:cNvSpPr/>
              <p:nvPr/>
            </p:nvSpPr>
            <p:spPr>
              <a:xfrm>
                <a:off x="4742767" y="2370546"/>
                <a:ext cx="155046" cy="17533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030A0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8795648-EA29-B4C8-A69C-4026AA9B4151}"/>
                  </a:ext>
                </a:extLst>
              </p:cNvPr>
              <p:cNvSpPr/>
              <p:nvPr/>
            </p:nvSpPr>
            <p:spPr>
              <a:xfrm>
                <a:off x="4432674" y="3743975"/>
                <a:ext cx="155046" cy="17533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7F65DD2-4941-FADD-4602-47D54716D906}"/>
                  </a:ext>
                </a:extLst>
              </p:cNvPr>
              <p:cNvSpPr/>
              <p:nvPr/>
            </p:nvSpPr>
            <p:spPr>
              <a:xfrm rot="10800000" flipV="1">
                <a:off x="4895251" y="2524345"/>
                <a:ext cx="895948" cy="3100598"/>
              </a:xfrm>
              <a:custGeom>
                <a:avLst/>
                <a:gdLst>
                  <a:gd name="connsiteX0" fmla="*/ 1303655 w 1303655"/>
                  <a:gd name="connsiteY0" fmla="*/ 0 h 3549316"/>
                  <a:gd name="connsiteX1" fmla="*/ 533634 w 1303655"/>
                  <a:gd name="connsiteY1" fmla="*/ 589548 h 3549316"/>
                  <a:gd name="connsiteX2" fmla="*/ 64403 w 1303655"/>
                  <a:gd name="connsiteY2" fmla="*/ 1684421 h 3549316"/>
                  <a:gd name="connsiteX3" fmla="*/ 4245 w 1303655"/>
                  <a:gd name="connsiteY3" fmla="*/ 3549316 h 3549316"/>
                  <a:gd name="connsiteX4" fmla="*/ 4245 w 1303655"/>
                  <a:gd name="connsiteY4" fmla="*/ 3549316 h 3549316"/>
                  <a:gd name="connsiteX5" fmla="*/ 4245 w 1303655"/>
                  <a:gd name="connsiteY5" fmla="*/ 3549316 h 3549316"/>
                  <a:gd name="connsiteX6" fmla="*/ 4245 w 1303655"/>
                  <a:gd name="connsiteY6" fmla="*/ 3549316 h 3549316"/>
                  <a:gd name="connsiteX7" fmla="*/ 4245 w 1303655"/>
                  <a:gd name="connsiteY7" fmla="*/ 3549316 h 3549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3655" h="3549316">
                    <a:moveTo>
                      <a:pt x="1303655" y="0"/>
                    </a:moveTo>
                    <a:cubicBezTo>
                      <a:pt x="1021915" y="154405"/>
                      <a:pt x="740176" y="308811"/>
                      <a:pt x="533634" y="589548"/>
                    </a:cubicBezTo>
                    <a:cubicBezTo>
                      <a:pt x="327092" y="870285"/>
                      <a:pt x="152634" y="1191126"/>
                      <a:pt x="64403" y="1684421"/>
                    </a:cubicBezTo>
                    <a:cubicBezTo>
                      <a:pt x="-23828" y="2177716"/>
                      <a:pt x="4245" y="3549316"/>
                      <a:pt x="4245" y="3549316"/>
                    </a:cubicBezTo>
                    <a:lnTo>
                      <a:pt x="4245" y="3549316"/>
                    </a:lnTo>
                    <a:lnTo>
                      <a:pt x="4245" y="3549316"/>
                    </a:lnTo>
                    <a:lnTo>
                      <a:pt x="4245" y="3549316"/>
                    </a:lnTo>
                    <a:lnTo>
                      <a:pt x="4245" y="3549316"/>
                    </a:lnTo>
                  </a:path>
                </a:pathLst>
              </a:custGeom>
              <a:noFill/>
              <a:ln w="7620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BD3A4D-BA62-3C43-63D9-7E5C6392E272}"/>
                  </a:ext>
                </a:extLst>
              </p:cNvPr>
              <p:cNvSpPr/>
              <p:nvPr/>
            </p:nvSpPr>
            <p:spPr>
              <a:xfrm>
                <a:off x="4056500" y="3867014"/>
                <a:ext cx="414896" cy="1787150"/>
              </a:xfrm>
              <a:custGeom>
                <a:avLst/>
                <a:gdLst>
                  <a:gd name="connsiteX0" fmla="*/ 1303655 w 1303655"/>
                  <a:gd name="connsiteY0" fmla="*/ 0 h 3549316"/>
                  <a:gd name="connsiteX1" fmla="*/ 533634 w 1303655"/>
                  <a:gd name="connsiteY1" fmla="*/ 589548 h 3549316"/>
                  <a:gd name="connsiteX2" fmla="*/ 64403 w 1303655"/>
                  <a:gd name="connsiteY2" fmla="*/ 1684421 h 3549316"/>
                  <a:gd name="connsiteX3" fmla="*/ 4245 w 1303655"/>
                  <a:gd name="connsiteY3" fmla="*/ 3549316 h 3549316"/>
                  <a:gd name="connsiteX4" fmla="*/ 4245 w 1303655"/>
                  <a:gd name="connsiteY4" fmla="*/ 3549316 h 3549316"/>
                  <a:gd name="connsiteX5" fmla="*/ 4245 w 1303655"/>
                  <a:gd name="connsiteY5" fmla="*/ 3549316 h 3549316"/>
                  <a:gd name="connsiteX6" fmla="*/ 4245 w 1303655"/>
                  <a:gd name="connsiteY6" fmla="*/ 3549316 h 3549316"/>
                  <a:gd name="connsiteX7" fmla="*/ 4245 w 1303655"/>
                  <a:gd name="connsiteY7" fmla="*/ 3549316 h 3549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3655" h="3549316">
                    <a:moveTo>
                      <a:pt x="1303655" y="0"/>
                    </a:moveTo>
                    <a:cubicBezTo>
                      <a:pt x="1021915" y="154405"/>
                      <a:pt x="740176" y="308811"/>
                      <a:pt x="533634" y="589548"/>
                    </a:cubicBezTo>
                    <a:cubicBezTo>
                      <a:pt x="327092" y="870285"/>
                      <a:pt x="152634" y="1191126"/>
                      <a:pt x="64403" y="1684421"/>
                    </a:cubicBezTo>
                    <a:cubicBezTo>
                      <a:pt x="-23828" y="2177716"/>
                      <a:pt x="4245" y="3549316"/>
                      <a:pt x="4245" y="3549316"/>
                    </a:cubicBezTo>
                    <a:lnTo>
                      <a:pt x="4245" y="3549316"/>
                    </a:lnTo>
                    <a:lnTo>
                      <a:pt x="4245" y="3549316"/>
                    </a:lnTo>
                    <a:lnTo>
                      <a:pt x="4245" y="3549316"/>
                    </a:lnTo>
                    <a:lnTo>
                      <a:pt x="4245" y="3549316"/>
                    </a:lnTo>
                  </a:path>
                </a:pathLst>
              </a:custGeom>
              <a:noFill/>
              <a:ln w="762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0B4DCFE-E231-D2C3-C660-2D54BE567185}"/>
                  </a:ext>
                </a:extLst>
              </p:cNvPr>
              <p:cNvSpPr/>
              <p:nvPr/>
            </p:nvSpPr>
            <p:spPr>
              <a:xfrm flipH="1">
                <a:off x="4587720" y="3837793"/>
                <a:ext cx="414896" cy="1787150"/>
              </a:xfrm>
              <a:custGeom>
                <a:avLst/>
                <a:gdLst>
                  <a:gd name="connsiteX0" fmla="*/ 1303655 w 1303655"/>
                  <a:gd name="connsiteY0" fmla="*/ 0 h 3549316"/>
                  <a:gd name="connsiteX1" fmla="*/ 533634 w 1303655"/>
                  <a:gd name="connsiteY1" fmla="*/ 589548 h 3549316"/>
                  <a:gd name="connsiteX2" fmla="*/ 64403 w 1303655"/>
                  <a:gd name="connsiteY2" fmla="*/ 1684421 h 3549316"/>
                  <a:gd name="connsiteX3" fmla="*/ 4245 w 1303655"/>
                  <a:gd name="connsiteY3" fmla="*/ 3549316 h 3549316"/>
                  <a:gd name="connsiteX4" fmla="*/ 4245 w 1303655"/>
                  <a:gd name="connsiteY4" fmla="*/ 3549316 h 3549316"/>
                  <a:gd name="connsiteX5" fmla="*/ 4245 w 1303655"/>
                  <a:gd name="connsiteY5" fmla="*/ 3549316 h 3549316"/>
                  <a:gd name="connsiteX6" fmla="*/ 4245 w 1303655"/>
                  <a:gd name="connsiteY6" fmla="*/ 3549316 h 3549316"/>
                  <a:gd name="connsiteX7" fmla="*/ 4245 w 1303655"/>
                  <a:gd name="connsiteY7" fmla="*/ 3549316 h 3549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3655" h="3549316">
                    <a:moveTo>
                      <a:pt x="1303655" y="0"/>
                    </a:moveTo>
                    <a:cubicBezTo>
                      <a:pt x="1021915" y="154405"/>
                      <a:pt x="740176" y="308811"/>
                      <a:pt x="533634" y="589548"/>
                    </a:cubicBezTo>
                    <a:cubicBezTo>
                      <a:pt x="327092" y="870285"/>
                      <a:pt x="152634" y="1191126"/>
                      <a:pt x="64403" y="1684421"/>
                    </a:cubicBezTo>
                    <a:cubicBezTo>
                      <a:pt x="-23828" y="2177716"/>
                      <a:pt x="4245" y="3549316"/>
                      <a:pt x="4245" y="3549316"/>
                    </a:cubicBezTo>
                    <a:lnTo>
                      <a:pt x="4245" y="3549316"/>
                    </a:lnTo>
                    <a:lnTo>
                      <a:pt x="4245" y="3549316"/>
                    </a:lnTo>
                    <a:lnTo>
                      <a:pt x="4245" y="3549316"/>
                    </a:lnTo>
                    <a:lnTo>
                      <a:pt x="4245" y="3549316"/>
                    </a:lnTo>
                  </a:path>
                </a:pathLst>
              </a:custGeom>
              <a:noFill/>
              <a:ln w="762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319523B-7916-CE89-B4A3-4956E3DA631B}"/>
                  </a:ext>
                </a:extLst>
              </p:cNvPr>
              <p:cNvSpPr/>
              <p:nvPr/>
            </p:nvSpPr>
            <p:spPr>
              <a:xfrm>
                <a:off x="4488021" y="2538663"/>
                <a:ext cx="276484" cy="1205312"/>
              </a:xfrm>
              <a:custGeom>
                <a:avLst/>
                <a:gdLst>
                  <a:gd name="connsiteX0" fmla="*/ 265264 w 265264"/>
                  <a:gd name="connsiteY0" fmla="*/ 0 h 1191126"/>
                  <a:gd name="connsiteX1" fmla="*/ 36664 w 265264"/>
                  <a:gd name="connsiteY1" fmla="*/ 517358 h 1191126"/>
                  <a:gd name="connsiteX2" fmla="*/ 570 w 265264"/>
                  <a:gd name="connsiteY2" fmla="*/ 1191126 h 1191126"/>
                  <a:gd name="connsiteX3" fmla="*/ 570 w 265264"/>
                  <a:gd name="connsiteY3" fmla="*/ 1191126 h 119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264" h="1191126">
                    <a:moveTo>
                      <a:pt x="265264" y="0"/>
                    </a:moveTo>
                    <a:cubicBezTo>
                      <a:pt x="173022" y="159418"/>
                      <a:pt x="80780" y="318837"/>
                      <a:pt x="36664" y="517358"/>
                    </a:cubicBezTo>
                    <a:cubicBezTo>
                      <a:pt x="-7452" y="715879"/>
                      <a:pt x="570" y="1191126"/>
                      <a:pt x="570" y="1191126"/>
                    </a:cubicBezTo>
                    <a:lnTo>
                      <a:pt x="570" y="1191126"/>
                    </a:lnTo>
                  </a:path>
                </a:pathLst>
              </a:custGeom>
              <a:noFill/>
              <a:ln w="7620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5B07FC0-0ABD-50AE-C723-F562F9BAEE44}"/>
                    </a:ext>
                  </a:extLst>
                </p:cNvPr>
                <p:cNvSpPr txBox="1"/>
                <p:nvPr/>
              </p:nvSpPr>
              <p:spPr>
                <a:xfrm>
                  <a:off x="3211265" y="4126581"/>
                  <a:ext cx="7620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4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5B07FC0-0ABD-50AE-C723-F562F9BAEE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1265" y="4126581"/>
                  <a:ext cx="762000" cy="76944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487DBDE-C22B-50F6-6D71-6B9205C6CB2B}"/>
                    </a:ext>
                  </a:extLst>
                </p:cNvPr>
                <p:cNvSpPr txBox="1"/>
                <p:nvPr/>
              </p:nvSpPr>
              <p:spPr>
                <a:xfrm>
                  <a:off x="3566949" y="3204374"/>
                  <a:ext cx="7620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4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487DBDE-C22B-50F6-6D71-6B9205C6CB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6949" y="3204374"/>
                  <a:ext cx="762000" cy="76944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79E76C8-78D0-5AF6-7DBA-B21BB310C9D0}"/>
              </a:ext>
            </a:extLst>
          </p:cNvPr>
          <p:cNvGrpSpPr/>
          <p:nvPr/>
        </p:nvGrpSpPr>
        <p:grpSpPr>
          <a:xfrm>
            <a:off x="6410356" y="3415368"/>
            <a:ext cx="2449793" cy="3450074"/>
            <a:chOff x="6410356" y="3415368"/>
            <a:chExt cx="2449793" cy="3450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1A5ABB6-8208-D15D-D94E-5A2291C4AFCA}"/>
                    </a:ext>
                  </a:extLst>
                </p:cNvPr>
                <p:cNvSpPr txBox="1"/>
                <p:nvPr/>
              </p:nvSpPr>
              <p:spPr>
                <a:xfrm>
                  <a:off x="6421749" y="6157556"/>
                  <a:ext cx="24384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4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1A5ABB6-8208-D15D-D94E-5A2291C4AF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1749" y="6157556"/>
                  <a:ext cx="2438400" cy="70788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3157477-C666-952E-1367-5252647F28D1}"/>
                </a:ext>
              </a:extLst>
            </p:cNvPr>
            <p:cNvGrpSpPr/>
            <p:nvPr/>
          </p:nvGrpSpPr>
          <p:grpSpPr>
            <a:xfrm>
              <a:off x="6957681" y="3979682"/>
              <a:ext cx="1041314" cy="2117546"/>
              <a:chOff x="6934200" y="2638926"/>
              <a:chExt cx="1676399" cy="329565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D442181-0EE4-05CD-E15E-BE3060EE6FB6}"/>
                  </a:ext>
                </a:extLst>
              </p:cNvPr>
              <p:cNvSpPr/>
              <p:nvPr/>
            </p:nvSpPr>
            <p:spPr>
              <a:xfrm>
                <a:off x="7578562" y="2638926"/>
                <a:ext cx="145579" cy="17597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030A0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405D597-A935-F9E2-6495-804DF576EF1C}"/>
                  </a:ext>
                </a:extLst>
              </p:cNvPr>
              <p:cNvSpPr/>
              <p:nvPr/>
            </p:nvSpPr>
            <p:spPr>
              <a:xfrm>
                <a:off x="7287404" y="4017388"/>
                <a:ext cx="145579" cy="17597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6F47077-EE5C-539B-08B0-BF6C11EA207E}"/>
                  </a:ext>
                </a:extLst>
              </p:cNvPr>
              <p:cNvSpPr/>
              <p:nvPr/>
            </p:nvSpPr>
            <p:spPr>
              <a:xfrm rot="10800000" flipV="1">
                <a:off x="7721736" y="2793289"/>
                <a:ext cx="888863" cy="3083401"/>
              </a:xfrm>
              <a:custGeom>
                <a:avLst/>
                <a:gdLst>
                  <a:gd name="connsiteX0" fmla="*/ 1303655 w 1303655"/>
                  <a:gd name="connsiteY0" fmla="*/ 0 h 3549316"/>
                  <a:gd name="connsiteX1" fmla="*/ 533634 w 1303655"/>
                  <a:gd name="connsiteY1" fmla="*/ 589548 h 3549316"/>
                  <a:gd name="connsiteX2" fmla="*/ 64403 w 1303655"/>
                  <a:gd name="connsiteY2" fmla="*/ 1684421 h 3549316"/>
                  <a:gd name="connsiteX3" fmla="*/ 4245 w 1303655"/>
                  <a:gd name="connsiteY3" fmla="*/ 3549316 h 3549316"/>
                  <a:gd name="connsiteX4" fmla="*/ 4245 w 1303655"/>
                  <a:gd name="connsiteY4" fmla="*/ 3549316 h 3549316"/>
                  <a:gd name="connsiteX5" fmla="*/ 4245 w 1303655"/>
                  <a:gd name="connsiteY5" fmla="*/ 3549316 h 3549316"/>
                  <a:gd name="connsiteX6" fmla="*/ 4245 w 1303655"/>
                  <a:gd name="connsiteY6" fmla="*/ 3549316 h 3549316"/>
                  <a:gd name="connsiteX7" fmla="*/ 4245 w 1303655"/>
                  <a:gd name="connsiteY7" fmla="*/ 3549316 h 3549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3655" h="3549316">
                    <a:moveTo>
                      <a:pt x="1303655" y="0"/>
                    </a:moveTo>
                    <a:cubicBezTo>
                      <a:pt x="1021915" y="154405"/>
                      <a:pt x="740176" y="308811"/>
                      <a:pt x="533634" y="589548"/>
                    </a:cubicBezTo>
                    <a:cubicBezTo>
                      <a:pt x="327092" y="870285"/>
                      <a:pt x="152634" y="1191126"/>
                      <a:pt x="64403" y="1684421"/>
                    </a:cubicBezTo>
                    <a:cubicBezTo>
                      <a:pt x="-23828" y="2177716"/>
                      <a:pt x="4245" y="3549316"/>
                      <a:pt x="4245" y="3549316"/>
                    </a:cubicBezTo>
                    <a:lnTo>
                      <a:pt x="4245" y="3549316"/>
                    </a:lnTo>
                    <a:lnTo>
                      <a:pt x="4245" y="3549316"/>
                    </a:lnTo>
                    <a:lnTo>
                      <a:pt x="4245" y="3549316"/>
                    </a:lnTo>
                    <a:lnTo>
                      <a:pt x="4245" y="3549316"/>
                    </a:lnTo>
                  </a:path>
                </a:pathLst>
              </a:custGeom>
              <a:noFill/>
              <a:ln w="7620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9CB5EB0-AE19-2168-C474-3707F31B5990}"/>
                  </a:ext>
                </a:extLst>
              </p:cNvPr>
              <p:cNvSpPr/>
              <p:nvPr/>
            </p:nvSpPr>
            <p:spPr>
              <a:xfrm>
                <a:off x="6934200" y="4140878"/>
                <a:ext cx="389562" cy="1793698"/>
              </a:xfrm>
              <a:custGeom>
                <a:avLst/>
                <a:gdLst>
                  <a:gd name="connsiteX0" fmla="*/ 1303655 w 1303655"/>
                  <a:gd name="connsiteY0" fmla="*/ 0 h 3549316"/>
                  <a:gd name="connsiteX1" fmla="*/ 533634 w 1303655"/>
                  <a:gd name="connsiteY1" fmla="*/ 589548 h 3549316"/>
                  <a:gd name="connsiteX2" fmla="*/ 64403 w 1303655"/>
                  <a:gd name="connsiteY2" fmla="*/ 1684421 h 3549316"/>
                  <a:gd name="connsiteX3" fmla="*/ 4245 w 1303655"/>
                  <a:gd name="connsiteY3" fmla="*/ 3549316 h 3549316"/>
                  <a:gd name="connsiteX4" fmla="*/ 4245 w 1303655"/>
                  <a:gd name="connsiteY4" fmla="*/ 3549316 h 3549316"/>
                  <a:gd name="connsiteX5" fmla="*/ 4245 w 1303655"/>
                  <a:gd name="connsiteY5" fmla="*/ 3549316 h 3549316"/>
                  <a:gd name="connsiteX6" fmla="*/ 4245 w 1303655"/>
                  <a:gd name="connsiteY6" fmla="*/ 3549316 h 3549316"/>
                  <a:gd name="connsiteX7" fmla="*/ 4245 w 1303655"/>
                  <a:gd name="connsiteY7" fmla="*/ 3549316 h 3549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3655" h="3549316">
                    <a:moveTo>
                      <a:pt x="1303655" y="0"/>
                    </a:moveTo>
                    <a:cubicBezTo>
                      <a:pt x="1021915" y="154405"/>
                      <a:pt x="740176" y="308811"/>
                      <a:pt x="533634" y="589548"/>
                    </a:cubicBezTo>
                    <a:cubicBezTo>
                      <a:pt x="327092" y="870285"/>
                      <a:pt x="152634" y="1191126"/>
                      <a:pt x="64403" y="1684421"/>
                    </a:cubicBezTo>
                    <a:cubicBezTo>
                      <a:pt x="-23828" y="2177716"/>
                      <a:pt x="4245" y="3549316"/>
                      <a:pt x="4245" y="3549316"/>
                    </a:cubicBezTo>
                    <a:lnTo>
                      <a:pt x="4245" y="3549316"/>
                    </a:lnTo>
                    <a:lnTo>
                      <a:pt x="4245" y="3549316"/>
                    </a:lnTo>
                    <a:lnTo>
                      <a:pt x="4245" y="3549316"/>
                    </a:lnTo>
                    <a:lnTo>
                      <a:pt x="4245" y="3549316"/>
                    </a:lnTo>
                  </a:path>
                </a:pathLst>
              </a:custGeom>
              <a:noFill/>
              <a:ln w="762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213D6D8-DFB3-6032-7CD1-77A87B8CD623}"/>
                  </a:ext>
                </a:extLst>
              </p:cNvPr>
              <p:cNvSpPr/>
              <p:nvPr/>
            </p:nvSpPr>
            <p:spPr>
              <a:xfrm flipH="1">
                <a:off x="7432983" y="4111549"/>
                <a:ext cx="389562" cy="1793698"/>
              </a:xfrm>
              <a:custGeom>
                <a:avLst/>
                <a:gdLst>
                  <a:gd name="connsiteX0" fmla="*/ 1303655 w 1303655"/>
                  <a:gd name="connsiteY0" fmla="*/ 0 h 3549316"/>
                  <a:gd name="connsiteX1" fmla="*/ 533634 w 1303655"/>
                  <a:gd name="connsiteY1" fmla="*/ 589548 h 3549316"/>
                  <a:gd name="connsiteX2" fmla="*/ 64403 w 1303655"/>
                  <a:gd name="connsiteY2" fmla="*/ 1684421 h 3549316"/>
                  <a:gd name="connsiteX3" fmla="*/ 4245 w 1303655"/>
                  <a:gd name="connsiteY3" fmla="*/ 3549316 h 3549316"/>
                  <a:gd name="connsiteX4" fmla="*/ 4245 w 1303655"/>
                  <a:gd name="connsiteY4" fmla="*/ 3549316 h 3549316"/>
                  <a:gd name="connsiteX5" fmla="*/ 4245 w 1303655"/>
                  <a:gd name="connsiteY5" fmla="*/ 3549316 h 3549316"/>
                  <a:gd name="connsiteX6" fmla="*/ 4245 w 1303655"/>
                  <a:gd name="connsiteY6" fmla="*/ 3549316 h 3549316"/>
                  <a:gd name="connsiteX7" fmla="*/ 4245 w 1303655"/>
                  <a:gd name="connsiteY7" fmla="*/ 3549316 h 3549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3655" h="3549316">
                    <a:moveTo>
                      <a:pt x="1303655" y="0"/>
                    </a:moveTo>
                    <a:cubicBezTo>
                      <a:pt x="1021915" y="154405"/>
                      <a:pt x="740176" y="308811"/>
                      <a:pt x="533634" y="589548"/>
                    </a:cubicBezTo>
                    <a:cubicBezTo>
                      <a:pt x="327092" y="870285"/>
                      <a:pt x="152634" y="1191126"/>
                      <a:pt x="64403" y="1684421"/>
                    </a:cubicBezTo>
                    <a:cubicBezTo>
                      <a:pt x="-23828" y="2177716"/>
                      <a:pt x="4245" y="3549316"/>
                      <a:pt x="4245" y="3549316"/>
                    </a:cubicBezTo>
                    <a:lnTo>
                      <a:pt x="4245" y="3549316"/>
                    </a:lnTo>
                    <a:lnTo>
                      <a:pt x="4245" y="3549316"/>
                    </a:lnTo>
                    <a:lnTo>
                      <a:pt x="4245" y="3549316"/>
                    </a:lnTo>
                    <a:lnTo>
                      <a:pt x="4245" y="3549316"/>
                    </a:lnTo>
                  </a:path>
                </a:pathLst>
              </a:custGeom>
              <a:noFill/>
              <a:ln w="762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20256D-011A-8CBD-675B-210B83D021C9}"/>
                  </a:ext>
                </a:extLst>
              </p:cNvPr>
              <p:cNvSpPr/>
              <p:nvPr/>
            </p:nvSpPr>
            <p:spPr>
              <a:xfrm>
                <a:off x="7305897" y="2792517"/>
                <a:ext cx="672990" cy="3084173"/>
              </a:xfrm>
              <a:custGeom>
                <a:avLst/>
                <a:gdLst>
                  <a:gd name="connsiteX0" fmla="*/ 455206 w 1056785"/>
                  <a:gd name="connsiteY0" fmla="*/ 0 h 4006516"/>
                  <a:gd name="connsiteX1" fmla="*/ 10038 w 1056785"/>
                  <a:gd name="connsiteY1" fmla="*/ 601579 h 4006516"/>
                  <a:gd name="connsiteX2" fmla="*/ 840217 w 1056785"/>
                  <a:gd name="connsiteY2" fmla="*/ 1864895 h 4006516"/>
                  <a:gd name="connsiteX3" fmla="*/ 984596 w 1056785"/>
                  <a:gd name="connsiteY3" fmla="*/ 2490537 h 4006516"/>
                  <a:gd name="connsiteX4" fmla="*/ 1056785 w 1056785"/>
                  <a:gd name="connsiteY4" fmla="*/ 4006516 h 4006516"/>
                  <a:gd name="connsiteX5" fmla="*/ 1056785 w 1056785"/>
                  <a:gd name="connsiteY5" fmla="*/ 4006516 h 400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6785" h="4006516">
                    <a:moveTo>
                      <a:pt x="455206" y="0"/>
                    </a:moveTo>
                    <a:cubicBezTo>
                      <a:pt x="200537" y="145381"/>
                      <a:pt x="-54131" y="290763"/>
                      <a:pt x="10038" y="601579"/>
                    </a:cubicBezTo>
                    <a:cubicBezTo>
                      <a:pt x="74206" y="912395"/>
                      <a:pt x="677791" y="1550069"/>
                      <a:pt x="840217" y="1864895"/>
                    </a:cubicBezTo>
                    <a:cubicBezTo>
                      <a:pt x="1002643" y="2179721"/>
                      <a:pt x="948501" y="2133600"/>
                      <a:pt x="984596" y="2490537"/>
                    </a:cubicBezTo>
                    <a:cubicBezTo>
                      <a:pt x="1020691" y="2847474"/>
                      <a:pt x="1056785" y="4006516"/>
                      <a:pt x="1056785" y="4006516"/>
                    </a:cubicBezTo>
                    <a:lnTo>
                      <a:pt x="1056785" y="4006516"/>
                    </a:lnTo>
                  </a:path>
                </a:pathLst>
              </a:custGeom>
              <a:noFill/>
              <a:ln w="7620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AF7B472-3317-12AC-4F85-32FC4BF94B3F}"/>
                    </a:ext>
                  </a:extLst>
                </p:cNvPr>
                <p:cNvSpPr txBox="1"/>
                <p:nvPr/>
              </p:nvSpPr>
              <p:spPr>
                <a:xfrm>
                  <a:off x="6410356" y="4338797"/>
                  <a:ext cx="7620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4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AF7B472-3317-12AC-4F85-32FC4BF94B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356" y="4338797"/>
                  <a:ext cx="762000" cy="76944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8C548CF-69F5-B85A-8579-8924CE4B93E6}"/>
                    </a:ext>
                  </a:extLst>
                </p:cNvPr>
                <p:cNvSpPr txBox="1"/>
                <p:nvPr/>
              </p:nvSpPr>
              <p:spPr>
                <a:xfrm>
                  <a:off x="6534033" y="3415368"/>
                  <a:ext cx="7620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4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8C548CF-69F5-B85A-8579-8924CE4B93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4033" y="3415368"/>
                  <a:ext cx="762000" cy="76944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F4436B7-E8B6-90E7-836E-14952368E0BB}"/>
              </a:ext>
            </a:extLst>
          </p:cNvPr>
          <p:cNvGrpSpPr/>
          <p:nvPr/>
        </p:nvGrpSpPr>
        <p:grpSpPr>
          <a:xfrm>
            <a:off x="5325979" y="24389"/>
            <a:ext cx="844215" cy="595678"/>
            <a:chOff x="5138988" y="-28213"/>
            <a:chExt cx="844215" cy="595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34067B9-EA5E-7FF8-CF8F-745EC37FF004}"/>
                </a:ext>
              </a:extLst>
            </p:cNvPr>
            <p:cNvSpPr/>
            <p:nvPr/>
          </p:nvSpPr>
          <p:spPr>
            <a:xfrm>
              <a:off x="5138988" y="-28213"/>
              <a:ext cx="844215" cy="595678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D4E2889-D46E-2BD6-F59E-03C699C92F2B}"/>
                    </a:ext>
                  </a:extLst>
                </p:cNvPr>
                <p:cNvSpPr txBox="1"/>
                <p:nvPr/>
              </p:nvSpPr>
              <p:spPr>
                <a:xfrm>
                  <a:off x="5148560" y="8895"/>
                  <a:ext cx="6707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D4E2889-D46E-2BD6-F59E-03C699C92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8560" y="8895"/>
                  <a:ext cx="670789" cy="461665"/>
                </a:xfrm>
                <a:prstGeom prst="rect">
                  <a:avLst/>
                </a:prstGeom>
                <a:blipFill>
                  <a:blip r:embed="rId17"/>
                  <a:stretch>
                    <a:fillRect r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40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9" grpId="0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BDF27F3-BDF1-54A4-1C6F-E3EB5B647BE4}"/>
              </a:ext>
            </a:extLst>
          </p:cNvPr>
          <p:cNvGrpSpPr/>
          <p:nvPr/>
        </p:nvGrpSpPr>
        <p:grpSpPr>
          <a:xfrm>
            <a:off x="324854" y="0"/>
            <a:ext cx="844215" cy="1015663"/>
            <a:chOff x="445670" y="125563"/>
            <a:chExt cx="844215" cy="10156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E86E8B-5A66-A083-586F-F6A5769B8876}"/>
                </a:ext>
              </a:extLst>
            </p:cNvPr>
            <p:cNvSpPr/>
            <p:nvPr/>
          </p:nvSpPr>
          <p:spPr>
            <a:xfrm>
              <a:off x="457200" y="342899"/>
              <a:ext cx="789071" cy="687807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F8BF664-9150-70F2-8DC9-EFEEFD946BD3}"/>
                    </a:ext>
                  </a:extLst>
                </p:cNvPr>
                <p:cNvSpPr txBox="1"/>
                <p:nvPr/>
              </p:nvSpPr>
              <p:spPr>
                <a:xfrm>
                  <a:off x="445670" y="125563"/>
                  <a:ext cx="844215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F8BF664-9150-70F2-8DC9-EFEEFD946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670" y="125563"/>
                  <a:ext cx="844215" cy="101566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0053001-A2BA-8EDF-53AA-5F189924B4C9}"/>
              </a:ext>
            </a:extLst>
          </p:cNvPr>
          <p:cNvGrpSpPr/>
          <p:nvPr/>
        </p:nvGrpSpPr>
        <p:grpSpPr>
          <a:xfrm>
            <a:off x="226841" y="1345519"/>
            <a:ext cx="4129845" cy="4019958"/>
            <a:chOff x="372479" y="561239"/>
            <a:chExt cx="4872789" cy="455335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82C367C-CCFD-5047-862F-6BD62FFFAA38}"/>
                </a:ext>
              </a:extLst>
            </p:cNvPr>
            <p:cNvCxnSpPr/>
            <p:nvPr/>
          </p:nvCxnSpPr>
          <p:spPr>
            <a:xfrm>
              <a:off x="2590800" y="561239"/>
              <a:ext cx="0" cy="446796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DDFE030-74DE-0E8C-BD8C-787F6F581AE3}"/>
                </a:ext>
              </a:extLst>
            </p:cNvPr>
            <p:cNvGrpSpPr/>
            <p:nvPr/>
          </p:nvGrpSpPr>
          <p:grpSpPr>
            <a:xfrm>
              <a:off x="372479" y="941238"/>
              <a:ext cx="4872789" cy="4173359"/>
              <a:chOff x="410076" y="807214"/>
              <a:chExt cx="4872789" cy="417335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409C6D7-2051-A249-3D92-A4F6402599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4192" y="2893595"/>
                <a:ext cx="4273216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294A82B-4090-A4FB-863D-1FABB6B14641}"/>
                  </a:ext>
                </a:extLst>
              </p:cNvPr>
              <p:cNvSpPr/>
              <p:nvPr/>
            </p:nvSpPr>
            <p:spPr>
              <a:xfrm>
                <a:off x="2476500" y="1625611"/>
                <a:ext cx="228600" cy="192505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D121106-1877-8829-B132-0758BF01A83B}"/>
                      </a:ext>
                    </a:extLst>
                  </p:cNvPr>
                  <p:cNvSpPr txBox="1"/>
                  <p:nvPr/>
                </p:nvSpPr>
                <p:spPr>
                  <a:xfrm>
                    <a:off x="1753101" y="807214"/>
                    <a:ext cx="762000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oMath>
                      </m:oMathPara>
                    </a14:m>
                    <a:endParaRPr lang="en-US" sz="4400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D121106-1877-8829-B132-0758BF01A8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53101" y="807214"/>
                    <a:ext cx="762000" cy="76944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943" b="-18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5659B18-704E-6D99-1CD3-EB2A27EB0701}"/>
                  </a:ext>
                </a:extLst>
              </p:cNvPr>
              <p:cNvSpPr/>
              <p:nvPr/>
            </p:nvSpPr>
            <p:spPr>
              <a:xfrm>
                <a:off x="2476500" y="3879763"/>
                <a:ext cx="228600" cy="19250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81FC0C8F-0216-333E-3A8F-D94C01FF3284}"/>
                      </a:ext>
                    </a:extLst>
                  </p:cNvPr>
                  <p:cNvSpPr txBox="1"/>
                  <p:nvPr/>
                </p:nvSpPr>
                <p:spPr>
                  <a:xfrm>
                    <a:off x="1714500" y="3552364"/>
                    <a:ext cx="762000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oMath>
                      </m:oMathPara>
                    </a14:m>
                    <a:endParaRPr lang="en-US" sz="4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81FC0C8F-0216-333E-3A8F-D94C01FF328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14500" y="3552364"/>
                    <a:ext cx="762000" cy="76944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67E2198-1B3A-52BB-1E9B-596563116C10}"/>
                  </a:ext>
                </a:extLst>
              </p:cNvPr>
              <p:cNvSpPr/>
              <p:nvPr/>
            </p:nvSpPr>
            <p:spPr>
              <a:xfrm>
                <a:off x="410076" y="902691"/>
                <a:ext cx="4872789" cy="831784"/>
              </a:xfrm>
              <a:custGeom>
                <a:avLst/>
                <a:gdLst>
                  <a:gd name="connsiteX0" fmla="*/ 0 w 4872789"/>
                  <a:gd name="connsiteY0" fmla="*/ 168442 h 831784"/>
                  <a:gd name="connsiteX1" fmla="*/ 2189747 w 4872789"/>
                  <a:gd name="connsiteY1" fmla="*/ 830179 h 831784"/>
                  <a:gd name="connsiteX2" fmla="*/ 4872789 w 4872789"/>
                  <a:gd name="connsiteY2" fmla="*/ 0 h 831784"/>
                  <a:gd name="connsiteX3" fmla="*/ 4872789 w 4872789"/>
                  <a:gd name="connsiteY3" fmla="*/ 0 h 83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2789" h="831784">
                    <a:moveTo>
                      <a:pt x="0" y="168442"/>
                    </a:moveTo>
                    <a:cubicBezTo>
                      <a:pt x="688808" y="513347"/>
                      <a:pt x="1377616" y="858253"/>
                      <a:pt x="2189747" y="830179"/>
                    </a:cubicBezTo>
                    <a:cubicBezTo>
                      <a:pt x="3001878" y="802105"/>
                      <a:pt x="4872789" y="0"/>
                      <a:pt x="4872789" y="0"/>
                    </a:cubicBezTo>
                    <a:lnTo>
                      <a:pt x="4872789" y="0"/>
                    </a:lnTo>
                  </a:path>
                </a:pathLst>
              </a:custGeom>
              <a:noFill/>
              <a:ln w="762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812C2B4-D945-8BEA-C9A0-F9B26D70C9E2}"/>
                  </a:ext>
                </a:extLst>
              </p:cNvPr>
              <p:cNvSpPr/>
              <p:nvPr/>
            </p:nvSpPr>
            <p:spPr>
              <a:xfrm>
                <a:off x="2529138" y="1419225"/>
                <a:ext cx="2671010" cy="3561348"/>
              </a:xfrm>
              <a:custGeom>
                <a:avLst/>
                <a:gdLst>
                  <a:gd name="connsiteX0" fmla="*/ 0 w 2671010"/>
                  <a:gd name="connsiteY0" fmla="*/ 3561348 h 3561348"/>
                  <a:gd name="connsiteX1" fmla="*/ 493294 w 2671010"/>
                  <a:gd name="connsiteY1" fmla="*/ 1407695 h 3561348"/>
                  <a:gd name="connsiteX2" fmla="*/ 2671010 w 2671010"/>
                  <a:gd name="connsiteY2" fmla="*/ 36095 h 3561348"/>
                  <a:gd name="connsiteX3" fmla="*/ 2671010 w 2671010"/>
                  <a:gd name="connsiteY3" fmla="*/ 36095 h 3561348"/>
                  <a:gd name="connsiteX4" fmla="*/ 2610852 w 2671010"/>
                  <a:gd name="connsiteY4" fmla="*/ 0 h 35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1010" h="3561348">
                    <a:moveTo>
                      <a:pt x="0" y="3561348"/>
                    </a:moveTo>
                    <a:cubicBezTo>
                      <a:pt x="24063" y="2778292"/>
                      <a:pt x="48126" y="1995237"/>
                      <a:pt x="493294" y="1407695"/>
                    </a:cubicBezTo>
                    <a:cubicBezTo>
                      <a:pt x="938462" y="820153"/>
                      <a:pt x="2671010" y="36095"/>
                      <a:pt x="2671010" y="36095"/>
                    </a:cubicBezTo>
                    <a:lnTo>
                      <a:pt x="2671010" y="36095"/>
                    </a:lnTo>
                    <a:lnTo>
                      <a:pt x="2610852" y="0"/>
                    </a:lnTo>
                  </a:path>
                </a:pathLst>
              </a:cu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493237-3222-22BB-BE04-C295173F42D7}"/>
              </a:ext>
            </a:extLst>
          </p:cNvPr>
          <p:cNvGrpSpPr/>
          <p:nvPr/>
        </p:nvGrpSpPr>
        <p:grpSpPr>
          <a:xfrm>
            <a:off x="5181609" y="1219200"/>
            <a:ext cx="3962392" cy="4241025"/>
            <a:chOff x="1524000" y="1027695"/>
            <a:chExt cx="4872789" cy="477358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EA828A8-D825-DB3E-026A-98C9E4A68364}"/>
                </a:ext>
              </a:extLst>
            </p:cNvPr>
            <p:cNvCxnSpPr/>
            <p:nvPr/>
          </p:nvCxnSpPr>
          <p:spPr>
            <a:xfrm>
              <a:off x="3742321" y="1027695"/>
              <a:ext cx="0" cy="446796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C0C28B-53CF-C98A-8DB6-2B6B2366AE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3786" y="3429000"/>
              <a:ext cx="427321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C68DBF1-C47A-C405-3918-78FDD8DE3516}"/>
                </a:ext>
              </a:extLst>
            </p:cNvPr>
            <p:cNvSpPr/>
            <p:nvPr/>
          </p:nvSpPr>
          <p:spPr>
            <a:xfrm>
              <a:off x="3590424" y="2226091"/>
              <a:ext cx="228600" cy="19250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EEF74E-60D8-494D-4A6C-73B27F540E03}"/>
                    </a:ext>
                  </a:extLst>
                </p:cNvPr>
                <p:cNvSpPr txBox="1"/>
                <p:nvPr/>
              </p:nvSpPr>
              <p:spPr>
                <a:xfrm>
                  <a:off x="2980321" y="1348287"/>
                  <a:ext cx="7620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oMath>
                    </m:oMathPara>
                  </a14:m>
                  <a:endParaRPr lang="en-US" sz="4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EEF74E-60D8-494D-4A6C-73B27F540E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0321" y="1348287"/>
                  <a:ext cx="762000" cy="769441"/>
                </a:xfrm>
                <a:prstGeom prst="rect">
                  <a:avLst/>
                </a:prstGeom>
                <a:blipFill>
                  <a:blip r:embed="rId6"/>
                  <a:stretch>
                    <a:fillRect r="-4902" b="-8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D63F059-2D1B-6BBB-05B1-69AF0D1D28D7}"/>
                </a:ext>
              </a:extLst>
            </p:cNvPr>
            <p:cNvSpPr/>
            <p:nvPr/>
          </p:nvSpPr>
          <p:spPr>
            <a:xfrm>
              <a:off x="3590424" y="4480243"/>
              <a:ext cx="228600" cy="1925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9D9CB59-50BA-C504-1B55-063ADDB6A7D0}"/>
                    </a:ext>
                  </a:extLst>
                </p:cNvPr>
                <p:cNvSpPr txBox="1"/>
                <p:nvPr/>
              </p:nvSpPr>
              <p:spPr>
                <a:xfrm>
                  <a:off x="2828424" y="4152844"/>
                  <a:ext cx="7620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9D9CB59-50BA-C504-1B55-063ADDB6A7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8424" y="4152844"/>
                  <a:ext cx="762000" cy="769441"/>
                </a:xfrm>
                <a:prstGeom prst="rect">
                  <a:avLst/>
                </a:prstGeom>
                <a:blipFill>
                  <a:blip r:embed="rId7"/>
                  <a:stretch>
                    <a:fillRect r="-49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9336D7-D23B-697D-5A7C-2FFB2B150B4E}"/>
                </a:ext>
              </a:extLst>
            </p:cNvPr>
            <p:cNvSpPr/>
            <p:nvPr/>
          </p:nvSpPr>
          <p:spPr>
            <a:xfrm>
              <a:off x="1524000" y="1503171"/>
              <a:ext cx="4872789" cy="831784"/>
            </a:xfrm>
            <a:custGeom>
              <a:avLst/>
              <a:gdLst>
                <a:gd name="connsiteX0" fmla="*/ 0 w 4872789"/>
                <a:gd name="connsiteY0" fmla="*/ 168442 h 831784"/>
                <a:gd name="connsiteX1" fmla="*/ 2189747 w 4872789"/>
                <a:gd name="connsiteY1" fmla="*/ 830179 h 831784"/>
                <a:gd name="connsiteX2" fmla="*/ 4872789 w 4872789"/>
                <a:gd name="connsiteY2" fmla="*/ 0 h 831784"/>
                <a:gd name="connsiteX3" fmla="*/ 4872789 w 4872789"/>
                <a:gd name="connsiteY3" fmla="*/ 0 h 83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2789" h="831784">
                  <a:moveTo>
                    <a:pt x="0" y="168442"/>
                  </a:moveTo>
                  <a:cubicBezTo>
                    <a:pt x="688808" y="513347"/>
                    <a:pt x="1377616" y="858253"/>
                    <a:pt x="2189747" y="830179"/>
                  </a:cubicBezTo>
                  <a:cubicBezTo>
                    <a:pt x="3001878" y="802105"/>
                    <a:pt x="4872789" y="0"/>
                    <a:pt x="4872789" y="0"/>
                  </a:cubicBezTo>
                  <a:lnTo>
                    <a:pt x="4872789" y="0"/>
                  </a:lnTo>
                </a:path>
              </a:pathLst>
            </a:cu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06ABBB3-CB2F-EEDB-68B4-8122A8C7A884}"/>
                </a:ext>
              </a:extLst>
            </p:cNvPr>
            <p:cNvSpPr/>
            <p:nvPr/>
          </p:nvSpPr>
          <p:spPr>
            <a:xfrm rot="20225975">
              <a:off x="1840550" y="1518221"/>
              <a:ext cx="1512036" cy="4283054"/>
            </a:xfrm>
            <a:custGeom>
              <a:avLst/>
              <a:gdLst>
                <a:gd name="connsiteX0" fmla="*/ 1380462 w 1865112"/>
                <a:gd name="connsiteY0" fmla="*/ 3675703 h 3675703"/>
                <a:gd name="connsiteX1" fmla="*/ 1801567 w 1865112"/>
                <a:gd name="connsiteY1" fmla="*/ 2075503 h 3675703"/>
                <a:gd name="connsiteX2" fmla="*/ 177304 w 1865112"/>
                <a:gd name="connsiteY2" fmla="*/ 222640 h 3675703"/>
                <a:gd name="connsiteX3" fmla="*/ 117146 w 1865112"/>
                <a:gd name="connsiteY3" fmla="*/ 102324 h 36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5112" h="3675703">
                  <a:moveTo>
                    <a:pt x="1380462" y="3675703"/>
                  </a:moveTo>
                  <a:cubicBezTo>
                    <a:pt x="1691277" y="3163358"/>
                    <a:pt x="2002093" y="2651013"/>
                    <a:pt x="1801567" y="2075503"/>
                  </a:cubicBezTo>
                  <a:cubicBezTo>
                    <a:pt x="1601041" y="1499992"/>
                    <a:pt x="458041" y="551503"/>
                    <a:pt x="177304" y="222640"/>
                  </a:cubicBezTo>
                  <a:cubicBezTo>
                    <a:pt x="-103433" y="-106223"/>
                    <a:pt x="6856" y="-1950"/>
                    <a:pt x="117146" y="102324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109B513-DB90-1FFC-98DC-809436BF73E2}"/>
                  </a:ext>
                </a:extLst>
              </p:cNvPr>
              <p:cNvSpPr txBox="1"/>
              <p:nvPr/>
            </p:nvSpPr>
            <p:spPr>
              <a:xfrm>
                <a:off x="2020435" y="1376486"/>
                <a:ext cx="184398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109B513-DB90-1FFC-98DC-809436BF7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435" y="1376486"/>
                <a:ext cx="1843985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BF429C9-FD47-F13E-FB84-690D77797D46}"/>
                  </a:ext>
                </a:extLst>
              </p:cNvPr>
              <p:cNvSpPr txBox="1"/>
              <p:nvPr/>
            </p:nvSpPr>
            <p:spPr>
              <a:xfrm>
                <a:off x="7331201" y="1155725"/>
                <a:ext cx="184398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BF429C9-FD47-F13E-FB84-690D77797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201" y="1155725"/>
                <a:ext cx="1843985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A5394C9-6EB9-35D3-8DE5-4DA98084E798}"/>
                  </a:ext>
                </a:extLst>
              </p:cNvPr>
              <p:cNvSpPr txBox="1"/>
              <p:nvPr/>
            </p:nvSpPr>
            <p:spPr>
              <a:xfrm>
                <a:off x="1826088" y="3688159"/>
                <a:ext cx="184398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A5394C9-6EB9-35D3-8DE5-4DA98084E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088" y="3688159"/>
                <a:ext cx="1843985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41E8C19-8165-5BD0-9861-B5115623A5B2}"/>
                  </a:ext>
                </a:extLst>
              </p:cNvPr>
              <p:cNvSpPr txBox="1"/>
              <p:nvPr/>
            </p:nvSpPr>
            <p:spPr>
              <a:xfrm>
                <a:off x="5160561" y="3371693"/>
                <a:ext cx="184398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41E8C19-8165-5BD0-9861-B5115623A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561" y="3371693"/>
                <a:ext cx="1843985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99C8ECF-D715-D8B4-ED1F-BC26340A9798}"/>
                  </a:ext>
                </a:extLst>
              </p:cNvPr>
              <p:cNvSpPr txBox="1"/>
              <p:nvPr/>
            </p:nvSpPr>
            <p:spPr>
              <a:xfrm>
                <a:off x="609600" y="5781892"/>
                <a:ext cx="2667000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sup>
                      </m:sSup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99C8ECF-D715-D8B4-ED1F-BC26340A9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781892"/>
                <a:ext cx="2667000" cy="7913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C3CEEF6-D96D-B83B-AE4C-83D224C2249D}"/>
                  </a:ext>
                </a:extLst>
              </p:cNvPr>
              <p:cNvSpPr txBox="1"/>
              <p:nvPr/>
            </p:nvSpPr>
            <p:spPr>
              <a:xfrm>
                <a:off x="5671046" y="5703710"/>
                <a:ext cx="2667000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sup>
                      </m:sSup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C3CEEF6-D96D-B83B-AE4C-83D224C2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046" y="5703710"/>
                <a:ext cx="2667000" cy="7913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38721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172CAB-092A-0E0F-87AD-941D57852590}"/>
              </a:ext>
            </a:extLst>
          </p:cNvPr>
          <p:cNvCxnSpPr>
            <a:cxnSpLocks/>
          </p:cNvCxnSpPr>
          <p:nvPr/>
        </p:nvCxnSpPr>
        <p:spPr>
          <a:xfrm flipV="1">
            <a:off x="4413584" y="2667000"/>
            <a:ext cx="3429000" cy="8021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ECE7DD-2556-D2C6-8FCC-F688A5FAD53D}"/>
              </a:ext>
            </a:extLst>
          </p:cNvPr>
          <p:cNvCxnSpPr>
            <a:cxnSpLocks/>
          </p:cNvCxnSpPr>
          <p:nvPr/>
        </p:nvCxnSpPr>
        <p:spPr>
          <a:xfrm flipV="1">
            <a:off x="3146759" y="2678722"/>
            <a:ext cx="1203659" cy="152171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D01DDF-11FE-13EA-5ADF-A9CD28C9EC64}"/>
              </a:ext>
            </a:extLst>
          </p:cNvPr>
          <p:cNvCxnSpPr>
            <a:cxnSpLocks/>
          </p:cNvCxnSpPr>
          <p:nvPr/>
        </p:nvCxnSpPr>
        <p:spPr>
          <a:xfrm flipH="1" flipV="1">
            <a:off x="2394284" y="381000"/>
            <a:ext cx="2019300" cy="22860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3DB85-0841-9BAE-8378-D129777230ED}"/>
              </a:ext>
            </a:extLst>
          </p:cNvPr>
          <p:cNvGrpSpPr/>
          <p:nvPr/>
        </p:nvGrpSpPr>
        <p:grpSpPr>
          <a:xfrm>
            <a:off x="152400" y="-36095"/>
            <a:ext cx="685800" cy="830997"/>
            <a:chOff x="5257800" y="5188803"/>
            <a:chExt cx="685800" cy="83099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4ACD385-86BA-6706-C9E5-C72E3ABED127}"/>
                </a:ext>
              </a:extLst>
            </p:cNvPr>
            <p:cNvSpPr txBox="1"/>
            <p:nvPr/>
          </p:nvSpPr>
          <p:spPr>
            <a:xfrm>
              <a:off x="5350042" y="5188803"/>
              <a:ext cx="533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z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048639-2280-87CB-F9A1-F8DE7195D339}"/>
                </a:ext>
              </a:extLst>
            </p:cNvPr>
            <p:cNvSpPr/>
            <p:nvPr/>
          </p:nvSpPr>
          <p:spPr>
            <a:xfrm>
              <a:off x="5257800" y="5353050"/>
              <a:ext cx="685800" cy="666750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CFCEBC-8770-C096-8398-11C3E7396A82}"/>
                  </a:ext>
                </a:extLst>
              </p:cNvPr>
              <p:cNvSpPr txBox="1"/>
              <p:nvPr/>
            </p:nvSpPr>
            <p:spPr>
              <a:xfrm>
                <a:off x="6428874" y="2848661"/>
                <a:ext cx="25025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CFCEBC-8770-C096-8398-11C3E7396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874" y="2848661"/>
                <a:ext cx="2502568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5A6C3E-E0DA-0DB1-DD6F-90BEAA579EDF}"/>
              </a:ext>
            </a:extLst>
          </p:cNvPr>
          <p:cNvCxnSpPr>
            <a:cxnSpLocks/>
          </p:cNvCxnSpPr>
          <p:nvPr/>
        </p:nvCxnSpPr>
        <p:spPr>
          <a:xfrm flipH="1">
            <a:off x="2590800" y="794902"/>
            <a:ext cx="914400" cy="7210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3E3C0C-1FEC-B3A4-76FE-CD17A135E378}"/>
                  </a:ext>
                </a:extLst>
              </p:cNvPr>
              <p:cNvSpPr txBox="1"/>
              <p:nvPr/>
            </p:nvSpPr>
            <p:spPr>
              <a:xfrm>
                <a:off x="3146759" y="238201"/>
                <a:ext cx="167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3E3C0C-1FEC-B3A4-76FE-CD17A135E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759" y="238201"/>
                <a:ext cx="167640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3D927F-AA17-BF8C-330C-336A574B8B05}"/>
                  </a:ext>
                </a:extLst>
              </p:cNvPr>
              <p:cNvSpPr txBox="1"/>
              <p:nvPr/>
            </p:nvSpPr>
            <p:spPr>
              <a:xfrm>
                <a:off x="-44617" y="1524000"/>
                <a:ext cx="3657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3D927F-AA17-BF8C-330C-336A574B8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617" y="1524000"/>
                <a:ext cx="365760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C26574-78EF-BC55-9C24-4C683BE639C9}"/>
              </a:ext>
            </a:extLst>
          </p:cNvPr>
          <p:cNvCxnSpPr/>
          <p:nvPr/>
        </p:nvCxnSpPr>
        <p:spPr>
          <a:xfrm flipV="1">
            <a:off x="4432634" y="419100"/>
            <a:ext cx="1682416" cy="2209800"/>
          </a:xfrm>
          <a:prstGeom prst="line">
            <a:avLst/>
          </a:prstGeom>
          <a:ln w="762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2281E42-1C96-690F-71F9-8E71713B5923}"/>
              </a:ext>
            </a:extLst>
          </p:cNvPr>
          <p:cNvCxnSpPr>
            <a:cxnSpLocks/>
          </p:cNvCxnSpPr>
          <p:nvPr/>
        </p:nvCxnSpPr>
        <p:spPr>
          <a:xfrm flipH="1" flipV="1">
            <a:off x="4413584" y="2667000"/>
            <a:ext cx="1218198" cy="1562101"/>
          </a:xfrm>
          <a:prstGeom prst="line">
            <a:avLst/>
          </a:prstGeom>
          <a:ln w="762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00B2181-0D3B-2110-9DBD-9B4DF21DE0B1}"/>
              </a:ext>
            </a:extLst>
          </p:cNvPr>
          <p:cNvCxnSpPr>
            <a:cxnSpLocks/>
          </p:cNvCxnSpPr>
          <p:nvPr/>
        </p:nvCxnSpPr>
        <p:spPr>
          <a:xfrm flipH="1" flipV="1">
            <a:off x="1048251" y="2627488"/>
            <a:ext cx="3365333" cy="30079"/>
          </a:xfrm>
          <a:prstGeom prst="line">
            <a:avLst/>
          </a:prstGeom>
          <a:ln w="762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3932B83-318C-5F45-8DBB-4D27A488D419}"/>
                  </a:ext>
                </a:extLst>
              </p:cNvPr>
              <p:cNvSpPr txBox="1"/>
              <p:nvPr/>
            </p:nvSpPr>
            <p:spPr>
              <a:xfrm>
                <a:off x="5759617" y="243824"/>
                <a:ext cx="2807368" cy="944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3932B83-318C-5F45-8DBB-4D27A488D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617" y="243824"/>
                <a:ext cx="2807368" cy="9441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E46F526-9F4B-87EF-3607-57C151758720}"/>
                  </a:ext>
                </a:extLst>
              </p:cNvPr>
              <p:cNvSpPr txBox="1"/>
              <p:nvPr/>
            </p:nvSpPr>
            <p:spPr>
              <a:xfrm>
                <a:off x="-413084" y="2764101"/>
                <a:ext cx="2807368" cy="944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E46F526-9F4B-87EF-3607-57C151758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3084" y="2764101"/>
                <a:ext cx="2807368" cy="9441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55D659D-654C-126E-616F-4E945AE7060C}"/>
                  </a:ext>
                </a:extLst>
              </p:cNvPr>
              <p:cNvSpPr txBox="1"/>
              <p:nvPr/>
            </p:nvSpPr>
            <p:spPr>
              <a:xfrm>
                <a:off x="5718008" y="1889629"/>
                <a:ext cx="33222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55D659D-654C-126E-616F-4E945AE70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008" y="1889629"/>
                <a:ext cx="332222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F05052-B69E-A446-A241-9337AF43FC17}"/>
                  </a:ext>
                </a:extLst>
              </p:cNvPr>
              <p:cNvSpPr txBox="1"/>
              <p:nvPr/>
            </p:nvSpPr>
            <p:spPr>
              <a:xfrm>
                <a:off x="3085599" y="981730"/>
                <a:ext cx="25461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F05052-B69E-A446-A241-9337AF43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599" y="981730"/>
                <a:ext cx="2546183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Curved Up 9">
            <a:extLst>
              <a:ext uri="{FF2B5EF4-FFF2-40B4-BE49-F238E27FC236}">
                <a16:creationId xmlns:a16="http://schemas.microsoft.com/office/drawing/2014/main" id="{135E9513-33F7-626E-E3C2-3D466296197C}"/>
              </a:ext>
            </a:extLst>
          </p:cNvPr>
          <p:cNvSpPr/>
          <p:nvPr/>
        </p:nvSpPr>
        <p:spPr>
          <a:xfrm rot="10800000">
            <a:off x="1371600" y="6767"/>
            <a:ext cx="4511842" cy="1479133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2260E7-7CDD-0B98-F152-B30F91F1FD14}"/>
                  </a:ext>
                </a:extLst>
              </p:cNvPr>
              <p:cNvSpPr txBox="1"/>
              <p:nvPr/>
            </p:nvSpPr>
            <p:spPr>
              <a:xfrm>
                <a:off x="960020" y="-78006"/>
                <a:ext cx="12031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𝒮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2260E7-7CDD-0B98-F152-B30F91F1F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20" y="-78006"/>
                <a:ext cx="1203158" cy="707886"/>
              </a:xfrm>
              <a:prstGeom prst="rect">
                <a:avLst/>
              </a:prstGeom>
              <a:blipFill>
                <a:blip r:embed="rId13"/>
                <a:stretch>
                  <a:fillRect r="-7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1880C8F6-7C62-D8D1-4690-1C8BE9690BFE}"/>
              </a:ext>
            </a:extLst>
          </p:cNvPr>
          <p:cNvSpPr/>
          <p:nvPr/>
        </p:nvSpPr>
        <p:spPr>
          <a:xfrm>
            <a:off x="4277853" y="2504882"/>
            <a:ext cx="208297" cy="26690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3E0D84-A224-D716-33B1-EB4A56573F78}"/>
              </a:ext>
            </a:extLst>
          </p:cNvPr>
          <p:cNvSpPr txBox="1"/>
          <p:nvPr/>
        </p:nvSpPr>
        <p:spPr>
          <a:xfrm>
            <a:off x="331119" y="5115461"/>
            <a:ext cx="8055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Anti-Stokes walls:  </a:t>
            </a:r>
          </a:p>
          <a:p>
            <a:pPr algn="ctr"/>
            <a:r>
              <a:rPr lang="en-US" sz="4000" dirty="0">
                <a:solidFill>
                  <a:srgbClr val="00B050"/>
                </a:solidFill>
              </a:rPr>
              <a:t>Two thimbles exchange dominance. </a:t>
            </a:r>
          </a:p>
        </p:txBody>
      </p:sp>
    </p:spTree>
    <p:extLst>
      <p:ext uri="{BB962C8B-B14F-4D97-AF65-F5344CB8AC3E}">
        <p14:creationId xmlns:p14="http://schemas.microsoft.com/office/powerpoint/2010/main" val="380314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3" grpId="0"/>
      <p:bldP spid="42" grpId="0"/>
      <p:bldP spid="44" grpId="0"/>
      <p:bldP spid="46" grpId="0"/>
      <p:bldP spid="9" grpId="0"/>
      <p:bldP spid="10" grpId="0" animBg="1"/>
      <p:bldP spid="11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E0481B-01FE-A60C-EC44-61462714F728}"/>
              </a:ext>
            </a:extLst>
          </p:cNvPr>
          <p:cNvSpPr txBox="1"/>
          <p:nvPr/>
        </p:nvSpPr>
        <p:spPr>
          <a:xfrm>
            <a:off x="152400" y="1752600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``When the cat’s away the mice may play. You are the cat and I am the mouse. I have been doing what I guess you won’t let me do when we are married, sitting up till 3 o’clock in the morning fighting hard against a mathematical difficulty. Some years ago I attacked an integral of </a:t>
            </a:r>
            <a:r>
              <a:rPr lang="en-US" sz="2400" dirty="0" err="1"/>
              <a:t>Airy’s</a:t>
            </a:r>
            <a:r>
              <a:rPr lang="en-US" sz="2400" dirty="0"/>
              <a:t>, and after a severe trial reduced it to a readily calculable form. But there was one difficulty about it which, though I tried till I almost made myself ill …. ‘’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9C5492-F090-EA67-F930-619276F890CD}"/>
              </a:ext>
            </a:extLst>
          </p:cNvPr>
          <p:cNvSpPr txBox="1"/>
          <p:nvPr/>
        </p:nvSpPr>
        <p:spPr>
          <a:xfrm>
            <a:off x="1257300" y="83820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March 19, 1857 letter to his fiancée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99657-0FA3-7916-6410-06A009F0E63A}"/>
              </a:ext>
            </a:extLst>
          </p:cNvPr>
          <p:cNvSpPr txBox="1"/>
          <p:nvPr/>
        </p:nvSpPr>
        <p:spPr>
          <a:xfrm>
            <a:off x="1143000" y="48768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Quoted from M.V. Berry, ``Smoothing A Victorian Singularity’’ </a:t>
            </a:r>
          </a:p>
        </p:txBody>
      </p:sp>
    </p:spTree>
    <p:extLst>
      <p:ext uri="{BB962C8B-B14F-4D97-AF65-F5344CB8AC3E}">
        <p14:creationId xmlns:p14="http://schemas.microsoft.com/office/powerpoint/2010/main" val="2197408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7EF5AF-5F5C-A51F-30A4-005190E3EA45}"/>
                  </a:ext>
                </a:extLst>
              </p:cNvPr>
              <p:cNvSpPr txBox="1"/>
              <p:nvPr/>
            </p:nvSpPr>
            <p:spPr>
              <a:xfrm>
                <a:off x="304800" y="844198"/>
                <a:ext cx="92688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𝐴𝑖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]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7EF5AF-5F5C-A51F-30A4-005190E3E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44198"/>
                <a:ext cx="9268828" cy="646331"/>
              </a:xfrm>
              <a:prstGeom prst="rect">
                <a:avLst/>
              </a:prstGeom>
              <a:blipFill>
                <a:blip r:embed="rId2"/>
                <a:stretch>
                  <a:fillRect t="-14019" b="-33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ABC8C0-229F-52F0-C4D2-242B98860357}"/>
                  </a:ext>
                </a:extLst>
              </p:cNvPr>
              <p:cNvSpPr txBox="1"/>
              <p:nvPr/>
            </p:nvSpPr>
            <p:spPr>
              <a:xfrm>
                <a:off x="1286125" y="1752600"/>
                <a:ext cx="6422858" cy="784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Discontinuous in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ABC8C0-229F-52F0-C4D2-242B98860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125" y="1752600"/>
                <a:ext cx="6422858" cy="784702"/>
              </a:xfrm>
              <a:prstGeom prst="rect">
                <a:avLst/>
              </a:prstGeom>
              <a:blipFill>
                <a:blip r:embed="rId3"/>
                <a:stretch>
                  <a:fillRect t="-15625" b="-35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47E1B2A-558B-00C8-630E-9275F6AE74F4}"/>
              </a:ext>
            </a:extLst>
          </p:cNvPr>
          <p:cNvSpPr txBox="1"/>
          <p:nvPr/>
        </p:nvSpPr>
        <p:spPr>
          <a:xfrm>
            <a:off x="-152400" y="4886762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One model for  ``BPS state wall-crossing’’  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Continues to be a hot topic of current research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in supersymmetric QFT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C91BA-23EC-7BDC-2BDC-4E09597C751D}"/>
              </a:ext>
            </a:extLst>
          </p:cNvPr>
          <p:cNvSpPr txBox="1"/>
          <p:nvPr/>
        </p:nvSpPr>
        <p:spPr>
          <a:xfrm>
            <a:off x="154154" y="3061443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That is Stokes’  great discovery: </a:t>
            </a:r>
            <a:r>
              <a:rPr lang="en-US" sz="4000" dirty="0" err="1">
                <a:solidFill>
                  <a:srgbClr val="C00000"/>
                </a:solidFill>
              </a:rPr>
              <a:t>Stokes’phenomenon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21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52400" y="1536174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</a:rPr>
              <a:t>   It’s best to discuss this by giving a paradigmatic example of the dialogue between physicists </a:t>
            </a:r>
            <a:r>
              <a:rPr lang="en-US" sz="6000">
                <a:solidFill>
                  <a:srgbClr val="0000FF"/>
                </a:solidFill>
              </a:rPr>
              <a:t>and mathematicians 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011"/>
            <a:ext cx="8229600" cy="1143000"/>
          </a:xfrm>
        </p:spPr>
        <p:txBody>
          <a:bodyPr/>
          <a:lstStyle/>
          <a:p>
            <a:r>
              <a:rPr lang="en-US" dirty="0"/>
              <a:t>Today: </a:t>
            </a:r>
          </a:p>
        </p:txBody>
      </p:sp>
    </p:spTree>
    <p:extLst>
      <p:ext uri="{BB962C8B-B14F-4D97-AF65-F5344CB8AC3E}">
        <p14:creationId xmlns:p14="http://schemas.microsoft.com/office/powerpoint/2010/main" val="308601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8372" y="4073486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Physical Mathematics </a:t>
            </a: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48E87-5A27-96F2-C9AD-25D906202102}"/>
              </a:ext>
            </a:extLst>
          </p:cNvPr>
          <p:cNvSpPr txBox="1"/>
          <p:nvPr/>
        </p:nvSpPr>
        <p:spPr>
          <a:xfrm>
            <a:off x="848372" y="144944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George Airy &amp; George Stokes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15C22-0022-5B6D-EBBE-C87CEEAF5572}"/>
              </a:ext>
            </a:extLst>
          </p:cNvPr>
          <p:cNvSpPr txBox="1"/>
          <p:nvPr/>
        </p:nvSpPr>
        <p:spPr>
          <a:xfrm>
            <a:off x="848372" y="238463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Perturbative vs. Nonperturbative QFT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C7236-3338-4BD3-E24F-87AB38BDE6A3}"/>
              </a:ext>
            </a:extLst>
          </p:cNvPr>
          <p:cNvSpPr txBox="1"/>
          <p:nvPr/>
        </p:nvSpPr>
        <p:spPr>
          <a:xfrm>
            <a:off x="945351" y="331982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More About Airy &amp; Stokes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3C1B8-3CFE-45FE-DDA5-19867E58E326}"/>
              </a:ext>
            </a:extLst>
          </p:cNvPr>
          <p:cNvSpPr txBox="1"/>
          <p:nvPr/>
        </p:nvSpPr>
        <p:spPr>
          <a:xfrm>
            <a:off x="945351" y="4247734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</a:rPr>
              <a:t>Chern</a:t>
            </a:r>
            <a:r>
              <a:rPr lang="en-US" sz="3600" dirty="0">
                <a:solidFill>
                  <a:srgbClr val="FFFF00"/>
                </a:solidFill>
              </a:rPr>
              <a:t>-Simons-Witten Gauge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56BBF-9556-94F8-4D0D-5D6C9AA860DA}"/>
              </a:ext>
            </a:extLst>
          </p:cNvPr>
          <p:cNvSpPr txBox="1"/>
          <p:nvPr/>
        </p:nvSpPr>
        <p:spPr>
          <a:xfrm>
            <a:off x="945351" y="519020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Stokes &amp; Differential Equations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34934-FF17-CAE8-4371-AC1BE8F4C16C}"/>
              </a:ext>
            </a:extLst>
          </p:cNvPr>
          <p:cNvSpPr txBox="1"/>
          <p:nvPr/>
        </p:nvSpPr>
        <p:spPr>
          <a:xfrm>
            <a:off x="945351" y="6070089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Summary &amp;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41472299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B82D4-C918-F542-1D53-A273A8A8397A}"/>
              </a:ext>
            </a:extLst>
          </p:cNvPr>
          <p:cNvSpPr txBox="1"/>
          <p:nvPr/>
        </p:nvSpPr>
        <p:spPr>
          <a:xfrm>
            <a:off x="114300" y="315738"/>
            <a:ext cx="891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Airy Integral of the 21</a:t>
            </a:r>
            <a:r>
              <a:rPr lang="en-US" sz="4400" baseline="30000" dirty="0"/>
              <a:t>st</a:t>
            </a:r>
            <a:r>
              <a:rPr lang="en-US" sz="4400" dirty="0"/>
              <a:t> Century: </a:t>
            </a:r>
            <a:r>
              <a:rPr lang="en-US" sz="4400" dirty="0" err="1"/>
              <a:t>Chern</a:t>
            </a:r>
            <a:r>
              <a:rPr lang="en-US" sz="4400" dirty="0"/>
              <a:t>-Simons-Witten Gauge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A2C94F-DCE9-705D-1473-3D299B3AF228}"/>
                  </a:ext>
                </a:extLst>
              </p:cNvPr>
              <p:cNvSpPr txBox="1"/>
              <p:nvPr/>
            </p:nvSpPr>
            <p:spPr>
              <a:xfrm>
                <a:off x="216568" y="2248362"/>
                <a:ext cx="84582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FF0000"/>
                    </a:solidFill>
                  </a:rPr>
                  <a:t>Gauge theory for gauge field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with gauge group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on a 3-manifold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A2C94F-DCE9-705D-1473-3D299B3AF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68" y="2248362"/>
                <a:ext cx="8458200" cy="1446550"/>
              </a:xfrm>
              <a:prstGeom prst="rect">
                <a:avLst/>
              </a:prstGeom>
              <a:blipFill>
                <a:blip r:embed="rId3"/>
                <a:stretch>
                  <a:fillRect l="-2596" t="-8861" r="-3965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F203CD-0773-F38C-6DCF-D30D71ADFA09}"/>
                  </a:ext>
                </a:extLst>
              </p:cNvPr>
              <p:cNvSpPr txBox="1"/>
              <p:nvPr/>
            </p:nvSpPr>
            <p:spPr>
              <a:xfrm>
                <a:off x="228600" y="4300494"/>
                <a:ext cx="8686800" cy="1518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𝐶𝑆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  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𝒜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𝒢</m:t>
                              </m:r>
                            </m:den>
                          </m:f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4 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𝑇𝑟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𝑑𝐴</m:t>
                                      </m:r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36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6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36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  <m:sSup>
                                        <m:sSupPr>
                                          <m:ctrlPr>
                                            <a:rPr lang="en-US" sz="36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6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p>
                                          <m:r>
                                            <a:rPr lang="en-US" sz="36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</m:e>
                              </m:nary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F203CD-0773-F38C-6DCF-D30D71ADF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300494"/>
                <a:ext cx="8686800" cy="15184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763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D98C4D-3CA1-72B5-3E3B-7EEEABC2B5E4}"/>
                  </a:ext>
                </a:extLst>
              </p:cNvPr>
              <p:cNvSpPr txBox="1"/>
              <p:nvPr/>
            </p:nvSpPr>
            <p:spPr>
              <a:xfrm>
                <a:off x="525379" y="1166898"/>
                <a:ext cx="8382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compact: A piece of 21</a:t>
                </a:r>
                <a:r>
                  <a:rPr lang="en-US" sz="3600" baseline="30000" dirty="0">
                    <a:solidFill>
                      <a:srgbClr val="0000FF"/>
                    </a:solidFill>
                  </a:rPr>
                  <a:t>st</a:t>
                </a:r>
                <a:r>
                  <a:rPr lang="en-US" sz="3600" dirty="0">
                    <a:solidFill>
                      <a:srgbClr val="0000FF"/>
                    </a:solidFill>
                  </a:rPr>
                  <a:t> –century mathematics that fell into the 20</a:t>
                </a:r>
                <a:r>
                  <a:rPr lang="en-US" sz="3600" baseline="30000" dirty="0">
                    <a:solidFill>
                      <a:srgbClr val="0000FF"/>
                    </a:solidFill>
                  </a:rPr>
                  <a:t>th</a:t>
                </a:r>
                <a:r>
                  <a:rPr lang="en-US" sz="3600" dirty="0">
                    <a:solidFill>
                      <a:srgbClr val="0000FF"/>
                    </a:solidFill>
                  </a:rPr>
                  <a:t> century.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D98C4D-3CA1-72B5-3E3B-7EEEABC2B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79" y="1166898"/>
                <a:ext cx="8382000" cy="1200329"/>
              </a:xfrm>
              <a:prstGeom prst="rect">
                <a:avLst/>
              </a:prstGeom>
              <a:blipFill>
                <a:blip r:embed="rId2"/>
                <a:stretch>
                  <a:fillRect l="-509" t="-7614" r="-1891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7C71622-F862-10BE-C41D-E19CD6D8A515}"/>
              </a:ext>
            </a:extLst>
          </p:cNvPr>
          <p:cNvSpPr txBox="1"/>
          <p:nvPr/>
        </p:nvSpPr>
        <p:spPr>
          <a:xfrm>
            <a:off x="236620" y="205515"/>
            <a:ext cx="8831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Chern</a:t>
            </a:r>
            <a:r>
              <a:rPr lang="en-US" sz="4400" dirty="0"/>
              <a:t>-Simons-Witten Gauge Theory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415F1-1F2C-36A7-B9C6-05A6BBFD0393}"/>
              </a:ext>
            </a:extLst>
          </p:cNvPr>
          <p:cNvSpPr txBox="1"/>
          <p:nvPr/>
        </p:nvSpPr>
        <p:spPr>
          <a:xfrm>
            <a:off x="447174" y="2497740"/>
            <a:ext cx="815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Lots of exact results. 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</a:rPr>
              <a:t>Deep Mathematics &amp; Physics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BEE73-2816-1389-25D3-4C9441C4CBB8}"/>
              </a:ext>
            </a:extLst>
          </p:cNvPr>
          <p:cNvSpPr txBox="1"/>
          <p:nvPr/>
        </p:nvSpPr>
        <p:spPr>
          <a:xfrm>
            <a:off x="76200" y="3967080"/>
            <a:ext cx="9280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Relation to RCFT: Early example of holography;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12833E-3E99-F80C-175A-5C498457E208}"/>
              </a:ext>
            </a:extLst>
          </p:cNvPr>
          <p:cNvSpPr txBox="1"/>
          <p:nvPr/>
        </p:nvSpPr>
        <p:spPr>
          <a:xfrm>
            <a:off x="2438400" y="4532473"/>
            <a:ext cx="394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FQHE &amp; </a:t>
            </a:r>
            <a:r>
              <a:rPr lang="en-US" sz="3600" dirty="0" err="1">
                <a:solidFill>
                  <a:srgbClr val="00B050"/>
                </a:solidFill>
              </a:rPr>
              <a:t>anyons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8D8824-1FA6-2FD7-0136-8693BD67285A}"/>
              </a:ext>
            </a:extLst>
          </p:cNvPr>
          <p:cNvSpPr txBox="1"/>
          <p:nvPr/>
        </p:nvSpPr>
        <p:spPr>
          <a:xfrm>
            <a:off x="236620" y="5097866"/>
            <a:ext cx="9280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MTCs; WRT invariants; Quantum Groups;….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798F6-9236-2CD8-5187-12F8148DB4E3}"/>
              </a:ext>
            </a:extLst>
          </p:cNvPr>
          <p:cNvSpPr txBox="1"/>
          <p:nvPr/>
        </p:nvSpPr>
        <p:spPr>
          <a:xfrm>
            <a:off x="2286000" y="5770332"/>
            <a:ext cx="5372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In the wider universe of QFT: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Among the Precious &amp; Few:  </a:t>
            </a:r>
          </a:p>
        </p:txBody>
      </p:sp>
    </p:spTree>
    <p:extLst>
      <p:ext uri="{BB962C8B-B14F-4D97-AF65-F5344CB8AC3E}">
        <p14:creationId xmlns:p14="http://schemas.microsoft.com/office/powerpoint/2010/main" val="39705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9" grpId="0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D98C4D-3CA1-72B5-3E3B-7EEEABC2B5E4}"/>
                  </a:ext>
                </a:extLst>
              </p:cNvPr>
              <p:cNvSpPr txBox="1"/>
              <p:nvPr/>
            </p:nvSpPr>
            <p:spPr>
              <a:xfrm>
                <a:off x="266700" y="1108129"/>
                <a:ext cx="86106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0000FF"/>
                    </a:solidFill>
                  </a:rPr>
                  <a:t>finite dimensional </a:t>
                </a:r>
              </a:p>
              <a:p>
                <a:pPr algn="ctr"/>
                <a:r>
                  <a:rPr lang="en-US" sz="4400" dirty="0">
                    <a:solidFill>
                      <a:srgbClr val="0000FF"/>
                    </a:solidFill>
                  </a:rPr>
                  <a:t>noncompact Lie Group: 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D98C4D-3CA1-72B5-3E3B-7EEEABC2B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108129"/>
                <a:ext cx="8610600" cy="1446550"/>
              </a:xfrm>
              <a:prstGeom prst="rect">
                <a:avLst/>
              </a:prstGeom>
              <a:blipFill>
                <a:blip r:embed="rId2"/>
                <a:stretch>
                  <a:fillRect t="-8861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7C71622-F862-10BE-C41D-E19CD6D8A515}"/>
              </a:ext>
            </a:extLst>
          </p:cNvPr>
          <p:cNvSpPr txBox="1"/>
          <p:nvPr/>
        </p:nvSpPr>
        <p:spPr>
          <a:xfrm>
            <a:off x="152400" y="58832"/>
            <a:ext cx="9210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Chern</a:t>
            </a:r>
            <a:r>
              <a:rPr lang="en-US" sz="4800" dirty="0"/>
              <a:t>-Simons-Witten Gauge Theory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7881B-EC52-C474-84E8-70ECD191A7DA}"/>
              </a:ext>
            </a:extLst>
          </p:cNvPr>
          <p:cNvSpPr txBox="1"/>
          <p:nvPr/>
        </p:nvSpPr>
        <p:spPr>
          <a:xfrm>
            <a:off x="28074" y="2782669"/>
            <a:ext cx="4543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Much less understood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BCF921-DBC9-C742-0E83-A7C32B32EB95}"/>
              </a:ext>
            </a:extLst>
          </p:cNvPr>
          <p:cNvSpPr txBox="1"/>
          <p:nvPr/>
        </p:nvSpPr>
        <p:spPr>
          <a:xfrm>
            <a:off x="4686300" y="2769236"/>
            <a:ext cx="430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Growing literature: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1C5C0-A385-1C3F-704C-8A028C40170D}"/>
              </a:ext>
            </a:extLst>
          </p:cNvPr>
          <p:cNvSpPr txBox="1"/>
          <p:nvPr/>
        </p:nvSpPr>
        <p:spPr>
          <a:xfrm>
            <a:off x="266700" y="3792170"/>
            <a:ext cx="9095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Anderen-Kashaev</a:t>
            </a:r>
            <a:r>
              <a:rPr lang="en-US" sz="2400" dirty="0"/>
              <a:t>; </a:t>
            </a:r>
            <a:r>
              <a:rPr lang="en-US" sz="2400" dirty="0" err="1"/>
              <a:t>Beem</a:t>
            </a:r>
            <a:r>
              <a:rPr lang="en-US" sz="2400" dirty="0"/>
              <a:t>; Collier; </a:t>
            </a:r>
            <a:r>
              <a:rPr lang="en-US" sz="2400" dirty="0" err="1"/>
              <a:t>Dimofte</a:t>
            </a:r>
            <a:r>
              <a:rPr lang="en-US" sz="2400" dirty="0"/>
              <a:t>; Eberhardt; </a:t>
            </a:r>
            <a:r>
              <a:rPr lang="en-US" sz="2400" dirty="0" err="1"/>
              <a:t>Gaiotto</a:t>
            </a:r>
            <a:r>
              <a:rPr lang="en-US" sz="2400" dirty="0"/>
              <a:t>; </a:t>
            </a:r>
            <a:r>
              <a:rPr lang="en-US" sz="2400" dirty="0" err="1"/>
              <a:t>Garoufalidis</a:t>
            </a:r>
            <a:r>
              <a:rPr lang="en-US" sz="2400" dirty="0"/>
              <a:t>; Gu; </a:t>
            </a:r>
            <a:r>
              <a:rPr lang="en-US" sz="2400" dirty="0" err="1"/>
              <a:t>Gukov</a:t>
            </a:r>
            <a:r>
              <a:rPr lang="en-US" sz="2400" dirty="0"/>
              <a:t>; </a:t>
            </a:r>
            <a:r>
              <a:rPr lang="en-US" sz="2400" dirty="0" err="1"/>
              <a:t>Lenells</a:t>
            </a:r>
            <a:r>
              <a:rPr lang="en-US" sz="2400" dirty="0"/>
              <a:t>, Marino; Mikhaylov; </a:t>
            </a:r>
            <a:r>
              <a:rPr lang="en-US" sz="2400" dirty="0" err="1"/>
              <a:t>Teschner</a:t>
            </a:r>
            <a:r>
              <a:rPr lang="en-US" sz="2400" dirty="0"/>
              <a:t>; </a:t>
            </a:r>
            <a:r>
              <a:rPr lang="en-US" sz="2400" dirty="0" err="1"/>
              <a:t>Pasquetti</a:t>
            </a:r>
            <a:r>
              <a:rPr lang="en-US" sz="2400" dirty="0"/>
              <a:t>; Pei; </a:t>
            </a:r>
            <a:r>
              <a:rPr lang="en-US" sz="2400" dirty="0" err="1"/>
              <a:t>Putrov</a:t>
            </a:r>
            <a:r>
              <a:rPr lang="en-US" sz="2400" dirty="0"/>
              <a:t>; </a:t>
            </a:r>
            <a:r>
              <a:rPr lang="en-US" sz="2400" dirty="0" err="1"/>
              <a:t>Terashima</a:t>
            </a:r>
            <a:r>
              <a:rPr lang="en-US" sz="2400" dirty="0"/>
              <a:t>; </a:t>
            </a:r>
            <a:r>
              <a:rPr lang="en-US" sz="2400" dirty="0" err="1"/>
              <a:t>Vafa</a:t>
            </a:r>
            <a:r>
              <a:rPr lang="en-US" sz="2400" dirty="0"/>
              <a:t>; Yamazaki; Witten; </a:t>
            </a:r>
            <a:r>
              <a:rPr lang="en-US" sz="2400" dirty="0" err="1"/>
              <a:t>Zagier</a:t>
            </a:r>
            <a:r>
              <a:rPr lang="en-US" sz="2400" dirty="0"/>
              <a:t>; …..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4048F-1908-5ACC-94D6-1CEE9B28DFE0}"/>
              </a:ext>
            </a:extLst>
          </p:cNvPr>
          <p:cNvSpPr txBox="1"/>
          <p:nvPr/>
        </p:nvSpPr>
        <p:spPr>
          <a:xfrm>
            <a:off x="302795" y="5331616"/>
            <a:ext cx="475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1. New 3-manifold invariants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85D1D2-BC31-CDA4-D283-0AADDE798179}"/>
              </a:ext>
            </a:extLst>
          </p:cNvPr>
          <p:cNvSpPr txBox="1"/>
          <p:nvPr/>
        </p:nvSpPr>
        <p:spPr>
          <a:xfrm>
            <a:off x="-6016" y="6008476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2. Shed light on hyperbolic geometry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AE9E8C-90B3-B02C-7A3F-762239DB621B}"/>
              </a:ext>
            </a:extLst>
          </p:cNvPr>
          <p:cNvSpPr txBox="1"/>
          <p:nvPr/>
        </p:nvSpPr>
        <p:spPr>
          <a:xfrm>
            <a:off x="4904874" y="5339353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3. 3d Quantum Gravity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B9FDE-C0C4-B75A-5262-B56B3C84DDB3}"/>
              </a:ext>
            </a:extLst>
          </p:cNvPr>
          <p:cNvSpPr txBox="1"/>
          <p:nvPr/>
        </p:nvSpPr>
        <p:spPr>
          <a:xfrm>
            <a:off x="4664242" y="6016213"/>
            <a:ext cx="467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4. Closely related to 6d (2,0) theory </a:t>
            </a:r>
          </a:p>
        </p:txBody>
      </p:sp>
    </p:spTree>
    <p:extLst>
      <p:ext uri="{BB962C8B-B14F-4D97-AF65-F5344CB8AC3E}">
        <p14:creationId xmlns:p14="http://schemas.microsoft.com/office/powerpoint/2010/main" val="62840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1" grpId="0"/>
      <p:bldP spid="1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D98C4D-3CA1-72B5-3E3B-7EEEABC2B5E4}"/>
                  </a:ext>
                </a:extLst>
              </p:cNvPr>
              <p:cNvSpPr txBox="1"/>
              <p:nvPr/>
            </p:nvSpPr>
            <p:spPr>
              <a:xfrm>
                <a:off x="2475497" y="902944"/>
                <a:ext cx="52197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D98C4D-3CA1-72B5-3E3B-7EEEABC2B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497" y="902944"/>
                <a:ext cx="52197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7C71622-F862-10BE-C41D-E19CD6D8A515}"/>
              </a:ext>
            </a:extLst>
          </p:cNvPr>
          <p:cNvSpPr txBox="1"/>
          <p:nvPr/>
        </p:nvSpPr>
        <p:spPr>
          <a:xfrm>
            <a:off x="-180474" y="-53185"/>
            <a:ext cx="952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Chern</a:t>
            </a:r>
            <a:r>
              <a:rPr lang="en-US" sz="4800" dirty="0"/>
              <a:t>-Simons-Witten Gauge Theory</a:t>
            </a:r>
          </a:p>
          <a:p>
            <a:pPr algn="ctr"/>
            <a:r>
              <a:rPr lang="en-US" sz="4800" dirty="0"/>
              <a:t> &amp; Knot Homology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F3F1BF-96BB-37B8-B3F4-DA7EA87E9A64}"/>
                  </a:ext>
                </a:extLst>
              </p:cNvPr>
              <p:cNvSpPr txBox="1"/>
              <p:nvPr/>
            </p:nvSpPr>
            <p:spPr>
              <a:xfrm>
                <a:off x="1271337" y="1480512"/>
                <a:ext cx="65772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00FF"/>
                    </a:solidFill>
                  </a:rPr>
                  <a:t>Choose complex gauge group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F3F1BF-96BB-37B8-B3F4-DA7EA87E9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337" y="1480512"/>
                <a:ext cx="6577263" cy="646331"/>
              </a:xfrm>
              <a:prstGeom prst="rect">
                <a:avLst/>
              </a:prstGeom>
              <a:blipFill>
                <a:blip r:embed="rId4"/>
                <a:stretch>
                  <a:fillRect l="-2873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4C370F-9353-CD8C-6E5D-22E73EF443B7}"/>
                  </a:ext>
                </a:extLst>
              </p:cNvPr>
              <p:cNvSpPr txBox="1"/>
              <p:nvPr/>
            </p:nvSpPr>
            <p:spPr>
              <a:xfrm>
                <a:off x="914400" y="2289624"/>
                <a:ext cx="822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z="36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</a:rPr>
                      <m:t>={ </m:t>
                    </m:r>
                  </m:oMath>
                </a14:m>
                <a:r>
                  <a:rPr lang="en-US" sz="3600" dirty="0">
                    <a:solidFill>
                      <a:srgbClr val="3366FF"/>
                    </a:solidFill>
                  </a:rPr>
                  <a:t>complex G-gauge fields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</a:rPr>
                      <m:t> } </m:t>
                    </m:r>
                  </m:oMath>
                </a14:m>
                <a:endParaRPr lang="en-US" sz="3600" dirty="0">
                  <a:solidFill>
                    <a:srgbClr val="3366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4C370F-9353-CD8C-6E5D-22E73EF44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289624"/>
                <a:ext cx="8229600" cy="646331"/>
              </a:xfrm>
              <a:prstGeom prst="rect">
                <a:avLst/>
              </a:prstGeom>
              <a:blipFill>
                <a:blip r:embed="rId5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2E3987-985B-0ABA-175F-63B532DF1C50}"/>
                  </a:ext>
                </a:extLst>
              </p:cNvPr>
              <p:cNvSpPr txBox="1"/>
              <p:nvPr/>
            </p:nvSpPr>
            <p:spPr>
              <a:xfrm>
                <a:off x="356937" y="3098737"/>
                <a:ext cx="8686800" cy="840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</a:rPr>
                  <a:t>Morse function: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nary>
                      <m:naryPr>
                        <m:supHide m:val="on"/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  <m:sup/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𝑇𝑟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𝑑𝐴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nary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2E3987-985B-0ABA-175F-63B532DF1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37" y="3098737"/>
                <a:ext cx="8686800" cy="840551"/>
              </a:xfrm>
              <a:prstGeom prst="rect">
                <a:avLst/>
              </a:prstGeom>
              <a:blipFill>
                <a:blip r:embed="rId6"/>
                <a:stretch>
                  <a:fillRect l="-1825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0ED7794-D5A5-7730-B137-200C4B009E8D}"/>
              </a:ext>
            </a:extLst>
          </p:cNvPr>
          <p:cNvSpPr txBox="1"/>
          <p:nvPr/>
        </p:nvSpPr>
        <p:spPr>
          <a:xfrm>
            <a:off x="164432" y="5692174"/>
            <a:ext cx="8586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Haydys</a:t>
            </a:r>
            <a:r>
              <a:rPr lang="en-US" sz="3200" dirty="0"/>
              <a:t>-Witten/Kapustin-Witten PDE’s:  </a:t>
            </a:r>
          </a:p>
          <a:p>
            <a:pPr algn="ctr"/>
            <a:r>
              <a:rPr lang="en-US" sz="3200" dirty="0"/>
              <a:t>Analysis very nontrivial.  Progress by Cliff Taubes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7960EA-4123-535A-2BF7-7C82EF2A75FF}"/>
              </a:ext>
            </a:extLst>
          </p:cNvPr>
          <p:cNvSpPr txBox="1"/>
          <p:nvPr/>
        </p:nvSpPr>
        <p:spPr>
          <a:xfrm>
            <a:off x="1905000" y="4912037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Physical formulation of knot homologies.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5AF404-A531-2797-3CC6-8F89AE1E6823}"/>
                  </a:ext>
                </a:extLst>
              </p:cNvPr>
              <p:cNvSpPr txBox="1"/>
              <p:nvPr/>
            </p:nvSpPr>
            <p:spPr>
              <a:xfrm>
                <a:off x="128337" y="4201092"/>
                <a:ext cx="9144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2d (2,2) LG theory with target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Morse function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5AF404-A531-2797-3CC6-8F89AE1E6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37" y="4201092"/>
                <a:ext cx="9144000" cy="584775"/>
              </a:xfrm>
              <a:prstGeom prst="rect">
                <a:avLst/>
              </a:prstGeom>
              <a:blipFill>
                <a:blip r:embed="rId7"/>
                <a:stretch>
                  <a:fillRect l="-166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Right 6">
            <a:extLst>
              <a:ext uri="{FF2B5EF4-FFF2-40B4-BE49-F238E27FC236}">
                <a16:creationId xmlns:a16="http://schemas.microsoft.com/office/drawing/2014/main" id="{F48FC27F-7AD8-2CD3-2FDE-90460AB32654}"/>
              </a:ext>
            </a:extLst>
          </p:cNvPr>
          <p:cNvSpPr/>
          <p:nvPr/>
        </p:nvSpPr>
        <p:spPr>
          <a:xfrm>
            <a:off x="852237" y="4957166"/>
            <a:ext cx="609600" cy="4881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3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3" grpId="0"/>
      <p:bldP spid="14" grpId="0"/>
      <p:bldP spid="6" grpId="0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6109734" cy="994172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+mn-lt"/>
              </a:rPr>
              <a:t>Potentially New Knot Invariants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52400" y="2209800"/>
                <a:ext cx="8875528" cy="365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00FF"/>
                    </a:solidFill>
                  </a:rPr>
                  <a:t>Conjecture [</a:t>
                </a:r>
                <a:r>
                  <a:rPr lang="en-US" sz="2800" dirty="0" err="1">
                    <a:solidFill>
                      <a:srgbClr val="0000FF"/>
                    </a:solidFill>
                  </a:rPr>
                  <a:t>Dimofte,Gaiotto,Khan,Moore,Neitzke,Yan</a:t>
                </a:r>
                <a:r>
                  <a:rPr lang="en-US" sz="2800" dirty="0">
                    <a:solidFill>
                      <a:srgbClr val="0000FF"/>
                    </a:solidFill>
                  </a:rPr>
                  <a:t>]:   </a:t>
                </a:r>
              </a:p>
              <a:p>
                <a:pPr algn="ctr"/>
                <a:endParaRPr lang="en-US" sz="28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.)   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</a:rPr>
                  <a:t>The </a:t>
                </a:r>
                <a:r>
                  <a:rPr lang="en-US" sz="2800" dirty="0" err="1">
                    <a:solidFill>
                      <a:srgbClr val="0000FF"/>
                    </a:solidFill>
                  </a:rPr>
                  <a:t>h.e.</a:t>
                </a:r>
                <a:r>
                  <a:rPr lang="en-US" sz="2800" dirty="0">
                    <a:solidFill>
                      <a:srgbClr val="0000FF"/>
                    </a:solidFill>
                  </a:rPr>
                  <a:t> class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</a:rPr>
                  <a:t>category of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𝔅𝔯</m:t>
                    </m:r>
                    <m:d>
                      <m:d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𝐶𝑆𝐿𝐺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800" dirty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2800" dirty="0">
                    <a:solidFill>
                      <a:srgbClr val="0000FF"/>
                    </a:solidFill>
                  </a:rPr>
                  <a:t> is a 3-manifold invariant</a:t>
                </a:r>
              </a:p>
              <a:p>
                <a:pPr algn="ctr"/>
                <a:endParaRPr lang="en-US" sz="2800" dirty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2800" dirty="0">
                    <a:solidFill>
                      <a:srgbClr val="0000FF"/>
                    </a:solidFill>
                  </a:rPr>
                  <a:t>b.)   The </a:t>
                </a:r>
                <a:r>
                  <a:rPr lang="en-US" sz="2800" dirty="0" err="1">
                    <a:solidFill>
                      <a:srgbClr val="0000FF"/>
                    </a:solidFill>
                  </a:rPr>
                  <a:t>h.e.</a:t>
                </a:r>
                <a:r>
                  <a:rPr lang="en-US" sz="2800" dirty="0">
                    <a:solidFill>
                      <a:srgbClr val="0000FF"/>
                    </a:solidFill>
                  </a:rPr>
                  <a:t> class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FF"/>
                    </a:solidFill>
                  </a:rPr>
                  <a:t> - algebras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𝐸𝑛𝑑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𝔅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</m:d>
                  </m:oMath>
                </a14:m>
                <a:endParaRPr lang="en-US" sz="2800" dirty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2800" dirty="0">
                    <a:solidFill>
                      <a:srgbClr val="0000FF"/>
                    </a:solidFill>
                  </a:rPr>
                  <a:t>are (new?)  colored link invariants. </a:t>
                </a:r>
              </a:p>
              <a:p>
                <a:pPr algn="ctr"/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2209800"/>
                <a:ext cx="8875528" cy="3650358"/>
              </a:xfrm>
              <a:prstGeom prst="rect">
                <a:avLst/>
              </a:prstGeom>
              <a:blipFill>
                <a:blip r:embed="rId2"/>
                <a:stretch>
                  <a:fillRect t="-1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619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2435" y="5030741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Physical Mathematics </a:t>
            </a: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48E87-5A27-96F2-C9AD-25D906202102}"/>
              </a:ext>
            </a:extLst>
          </p:cNvPr>
          <p:cNvSpPr txBox="1"/>
          <p:nvPr/>
        </p:nvSpPr>
        <p:spPr>
          <a:xfrm>
            <a:off x="848372" y="144944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George Airy &amp; George Stokes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15C22-0022-5B6D-EBBE-C87CEEAF5572}"/>
              </a:ext>
            </a:extLst>
          </p:cNvPr>
          <p:cNvSpPr txBox="1"/>
          <p:nvPr/>
        </p:nvSpPr>
        <p:spPr>
          <a:xfrm>
            <a:off x="848372" y="238463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Perturbative vs. Nonperturbative QFT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C7236-3338-4BD3-E24F-87AB38BDE6A3}"/>
              </a:ext>
            </a:extLst>
          </p:cNvPr>
          <p:cNvSpPr txBox="1"/>
          <p:nvPr/>
        </p:nvSpPr>
        <p:spPr>
          <a:xfrm>
            <a:off x="945351" y="331982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More About Airy &amp; Stokes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3C1B8-3CFE-45FE-DDA5-19867E58E326}"/>
              </a:ext>
            </a:extLst>
          </p:cNvPr>
          <p:cNvSpPr txBox="1"/>
          <p:nvPr/>
        </p:nvSpPr>
        <p:spPr>
          <a:xfrm>
            <a:off x="945351" y="4247734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Chern</a:t>
            </a:r>
            <a:r>
              <a:rPr lang="en-US" sz="3600" dirty="0">
                <a:solidFill>
                  <a:srgbClr val="FF0000"/>
                </a:solidFill>
              </a:rPr>
              <a:t>-Simons-Witten Gauge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56BBF-9556-94F8-4D0D-5D6C9AA860DA}"/>
              </a:ext>
            </a:extLst>
          </p:cNvPr>
          <p:cNvSpPr txBox="1"/>
          <p:nvPr/>
        </p:nvSpPr>
        <p:spPr>
          <a:xfrm>
            <a:off x="945351" y="519020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Stokes &amp; Differential Equations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34934-FF17-CAE8-4371-AC1BE8F4C16C}"/>
              </a:ext>
            </a:extLst>
          </p:cNvPr>
          <p:cNvSpPr txBox="1"/>
          <p:nvPr/>
        </p:nvSpPr>
        <p:spPr>
          <a:xfrm>
            <a:off x="945351" y="6070089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Summary &amp;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6086207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78E9D3-D1DE-FA9E-F78C-AC3435A1BC87}"/>
              </a:ext>
            </a:extLst>
          </p:cNvPr>
          <p:cNvSpPr txBox="1"/>
          <p:nvPr/>
        </p:nvSpPr>
        <p:spPr>
          <a:xfrm>
            <a:off x="440724" y="2753649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00FF"/>
                </a:solidFill>
              </a:rPr>
              <a:t>Stokes’ phenomenon </a:t>
            </a:r>
          </a:p>
          <a:p>
            <a:pPr algn="ctr"/>
            <a:r>
              <a:rPr lang="en-US" sz="6000" dirty="0">
                <a:solidFill>
                  <a:srgbClr val="0000FF"/>
                </a:solidFill>
              </a:rPr>
              <a:t>plays and important role in the theory of </a:t>
            </a:r>
          </a:p>
          <a:p>
            <a:pPr algn="ctr"/>
            <a:r>
              <a:rPr lang="en-US" sz="6000" dirty="0">
                <a:solidFill>
                  <a:srgbClr val="0000FF"/>
                </a:solidFill>
              </a:rPr>
              <a:t>Differential Equations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DB197-750F-6BB7-5B78-0386560092F1}"/>
              </a:ext>
            </a:extLst>
          </p:cNvPr>
          <p:cNvSpPr txBox="1"/>
          <p:nvPr/>
        </p:nvSpPr>
        <p:spPr>
          <a:xfrm>
            <a:off x="304800" y="457200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We’ve only told half the story about Stokes’ phenomenon</a:t>
            </a:r>
          </a:p>
        </p:txBody>
      </p:sp>
    </p:spTree>
    <p:extLst>
      <p:ext uri="{BB962C8B-B14F-4D97-AF65-F5344CB8AC3E}">
        <p14:creationId xmlns:p14="http://schemas.microsoft.com/office/powerpoint/2010/main" val="350020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7108BD-DF43-2468-BFEB-C1E135753869}"/>
              </a:ext>
            </a:extLst>
          </p:cNvPr>
          <p:cNvSpPr txBox="1"/>
          <p:nvPr/>
        </p:nvSpPr>
        <p:spPr>
          <a:xfrm>
            <a:off x="834184" y="19982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One-dimensional Schrödinger equation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32E4E0-88CD-8F7C-8F2F-0CD599392478}"/>
              </a:ext>
            </a:extLst>
          </p:cNvPr>
          <p:cNvCxnSpPr>
            <a:cxnSpLocks/>
          </p:cNvCxnSpPr>
          <p:nvPr/>
        </p:nvCxnSpPr>
        <p:spPr>
          <a:xfrm flipV="1">
            <a:off x="3505200" y="1371600"/>
            <a:ext cx="0" cy="316366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725150-E636-B785-A839-4704F316614A}"/>
              </a:ext>
            </a:extLst>
          </p:cNvPr>
          <p:cNvCxnSpPr>
            <a:cxnSpLocks/>
          </p:cNvCxnSpPr>
          <p:nvPr/>
        </p:nvCxnSpPr>
        <p:spPr>
          <a:xfrm>
            <a:off x="721896" y="3216494"/>
            <a:ext cx="8041104" cy="1363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9A8DFE9-D6BD-0ED6-B853-044570641B12}"/>
              </a:ext>
            </a:extLst>
          </p:cNvPr>
          <p:cNvSpPr/>
          <p:nvPr/>
        </p:nvSpPr>
        <p:spPr>
          <a:xfrm>
            <a:off x="1443789" y="2153653"/>
            <a:ext cx="3356811" cy="1732547"/>
          </a:xfrm>
          <a:custGeom>
            <a:avLst/>
            <a:gdLst>
              <a:gd name="connsiteX0" fmla="*/ 0 w 3007895"/>
              <a:gd name="connsiteY0" fmla="*/ 48126 h 1515979"/>
              <a:gd name="connsiteX1" fmla="*/ 481264 w 3007895"/>
              <a:gd name="connsiteY1" fmla="*/ 12031 h 1515979"/>
              <a:gd name="connsiteX2" fmla="*/ 637674 w 3007895"/>
              <a:gd name="connsiteY2" fmla="*/ 0 h 1515979"/>
              <a:gd name="connsiteX3" fmla="*/ 1479885 w 3007895"/>
              <a:gd name="connsiteY3" fmla="*/ 204536 h 1515979"/>
              <a:gd name="connsiteX4" fmla="*/ 1756611 w 3007895"/>
              <a:gd name="connsiteY4" fmla="*/ 300789 h 1515979"/>
              <a:gd name="connsiteX5" fmla="*/ 2153653 w 3007895"/>
              <a:gd name="connsiteY5" fmla="*/ 565484 h 1515979"/>
              <a:gd name="connsiteX6" fmla="*/ 2358190 w 3007895"/>
              <a:gd name="connsiteY6" fmla="*/ 697831 h 1515979"/>
              <a:gd name="connsiteX7" fmla="*/ 2442411 w 3007895"/>
              <a:gd name="connsiteY7" fmla="*/ 745958 h 1515979"/>
              <a:gd name="connsiteX8" fmla="*/ 2514600 w 3007895"/>
              <a:gd name="connsiteY8" fmla="*/ 806115 h 1515979"/>
              <a:gd name="connsiteX9" fmla="*/ 2875548 w 3007895"/>
              <a:gd name="connsiteY9" fmla="*/ 1371600 h 1515979"/>
              <a:gd name="connsiteX10" fmla="*/ 3007895 w 3007895"/>
              <a:gd name="connsiteY10" fmla="*/ 1515979 h 151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7895" h="1515979">
                <a:moveTo>
                  <a:pt x="0" y="48126"/>
                </a:moveTo>
                <a:cubicBezTo>
                  <a:pt x="216647" y="-13772"/>
                  <a:pt x="31857" y="31570"/>
                  <a:pt x="481264" y="12031"/>
                </a:cubicBezTo>
                <a:cubicBezTo>
                  <a:pt x="533505" y="9760"/>
                  <a:pt x="585537" y="4010"/>
                  <a:pt x="637674" y="0"/>
                </a:cubicBezTo>
                <a:cubicBezTo>
                  <a:pt x="1028405" y="30055"/>
                  <a:pt x="754708" y="-1257"/>
                  <a:pt x="1479885" y="204536"/>
                </a:cubicBezTo>
                <a:cubicBezTo>
                  <a:pt x="1562013" y="227843"/>
                  <a:pt x="1676969" y="249736"/>
                  <a:pt x="1756611" y="300789"/>
                </a:cubicBezTo>
                <a:cubicBezTo>
                  <a:pt x="1890522" y="386629"/>
                  <a:pt x="2020899" y="477866"/>
                  <a:pt x="2153653" y="565484"/>
                </a:cubicBezTo>
                <a:cubicBezTo>
                  <a:pt x="2221429" y="610216"/>
                  <a:pt x="2287683" y="657541"/>
                  <a:pt x="2358190" y="697831"/>
                </a:cubicBezTo>
                <a:cubicBezTo>
                  <a:pt x="2386264" y="713873"/>
                  <a:pt x="2415826" y="727553"/>
                  <a:pt x="2442411" y="745958"/>
                </a:cubicBezTo>
                <a:cubicBezTo>
                  <a:pt x="2468164" y="763787"/>
                  <a:pt x="2490537" y="786063"/>
                  <a:pt x="2514600" y="806115"/>
                </a:cubicBezTo>
                <a:cubicBezTo>
                  <a:pt x="2642126" y="1018658"/>
                  <a:pt x="2727741" y="1174525"/>
                  <a:pt x="2875548" y="1371600"/>
                </a:cubicBezTo>
                <a:cubicBezTo>
                  <a:pt x="2963145" y="1488396"/>
                  <a:pt x="2916420" y="1442798"/>
                  <a:pt x="3007895" y="151597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6CD0179-1F74-4374-D4A7-258F0AB6E447}"/>
              </a:ext>
            </a:extLst>
          </p:cNvPr>
          <p:cNvSpPr/>
          <p:nvPr/>
        </p:nvSpPr>
        <p:spPr>
          <a:xfrm>
            <a:off x="4764505" y="1876878"/>
            <a:ext cx="3104148" cy="2117606"/>
          </a:xfrm>
          <a:custGeom>
            <a:avLst/>
            <a:gdLst>
              <a:gd name="connsiteX0" fmla="*/ 0 w 3104148"/>
              <a:gd name="connsiteY0" fmla="*/ 1949164 h 2117606"/>
              <a:gd name="connsiteX1" fmla="*/ 168442 w 3104148"/>
              <a:gd name="connsiteY1" fmla="*/ 2009322 h 2117606"/>
              <a:gd name="connsiteX2" fmla="*/ 433137 w 3104148"/>
              <a:gd name="connsiteY2" fmla="*/ 2033385 h 2117606"/>
              <a:gd name="connsiteX3" fmla="*/ 709863 w 3104148"/>
              <a:gd name="connsiteY3" fmla="*/ 2105575 h 2117606"/>
              <a:gd name="connsiteX4" fmla="*/ 842211 w 3104148"/>
              <a:gd name="connsiteY4" fmla="*/ 2117606 h 2117606"/>
              <a:gd name="connsiteX5" fmla="*/ 1022684 w 3104148"/>
              <a:gd name="connsiteY5" fmla="*/ 2057448 h 2117606"/>
              <a:gd name="connsiteX6" fmla="*/ 1503948 w 3104148"/>
              <a:gd name="connsiteY6" fmla="*/ 1672438 h 2117606"/>
              <a:gd name="connsiteX7" fmla="*/ 1612232 w 3104148"/>
              <a:gd name="connsiteY7" fmla="*/ 1516027 h 2117606"/>
              <a:gd name="connsiteX8" fmla="*/ 1816769 w 3104148"/>
              <a:gd name="connsiteY8" fmla="*/ 1275396 h 2117606"/>
              <a:gd name="connsiteX9" fmla="*/ 1985211 w 3104148"/>
              <a:gd name="connsiteY9" fmla="*/ 1010701 h 2117606"/>
              <a:gd name="connsiteX10" fmla="*/ 2069432 w 3104148"/>
              <a:gd name="connsiteY10" fmla="*/ 806164 h 2117606"/>
              <a:gd name="connsiteX11" fmla="*/ 2081463 w 3104148"/>
              <a:gd name="connsiteY11" fmla="*/ 746006 h 2117606"/>
              <a:gd name="connsiteX12" fmla="*/ 2165684 w 3104148"/>
              <a:gd name="connsiteY12" fmla="*/ 601627 h 2117606"/>
              <a:gd name="connsiteX13" fmla="*/ 2237874 w 3104148"/>
              <a:gd name="connsiteY13" fmla="*/ 457248 h 2117606"/>
              <a:gd name="connsiteX14" fmla="*/ 2273969 w 3104148"/>
              <a:gd name="connsiteY14" fmla="*/ 397090 h 2117606"/>
              <a:gd name="connsiteX15" fmla="*/ 2334127 w 3104148"/>
              <a:gd name="connsiteY15" fmla="*/ 348964 h 2117606"/>
              <a:gd name="connsiteX16" fmla="*/ 2406316 w 3104148"/>
              <a:gd name="connsiteY16" fmla="*/ 240680 h 2117606"/>
              <a:gd name="connsiteX17" fmla="*/ 2430379 w 3104148"/>
              <a:gd name="connsiteY17" fmla="*/ 204585 h 2117606"/>
              <a:gd name="connsiteX18" fmla="*/ 2478506 w 3104148"/>
              <a:gd name="connsiteY18" fmla="*/ 180522 h 2117606"/>
              <a:gd name="connsiteX19" fmla="*/ 2610853 w 3104148"/>
              <a:gd name="connsiteY19" fmla="*/ 84269 h 2117606"/>
              <a:gd name="connsiteX20" fmla="*/ 2707106 w 3104148"/>
              <a:gd name="connsiteY20" fmla="*/ 48175 h 2117606"/>
              <a:gd name="connsiteX21" fmla="*/ 2767263 w 3104148"/>
              <a:gd name="connsiteY21" fmla="*/ 12080 h 2117606"/>
              <a:gd name="connsiteX22" fmla="*/ 3104148 w 3104148"/>
              <a:gd name="connsiteY22" fmla="*/ 48 h 211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04148" h="2117606">
                <a:moveTo>
                  <a:pt x="0" y="1949164"/>
                </a:moveTo>
                <a:cubicBezTo>
                  <a:pt x="42799" y="1966284"/>
                  <a:pt x="132481" y="2003522"/>
                  <a:pt x="168442" y="2009322"/>
                </a:cubicBezTo>
                <a:cubicBezTo>
                  <a:pt x="255907" y="2023429"/>
                  <a:pt x="344905" y="2025364"/>
                  <a:pt x="433137" y="2033385"/>
                </a:cubicBezTo>
                <a:cubicBezTo>
                  <a:pt x="498202" y="2051975"/>
                  <a:pt x="632546" y="2093977"/>
                  <a:pt x="709863" y="2105575"/>
                </a:cubicBezTo>
                <a:cubicBezTo>
                  <a:pt x="753671" y="2112146"/>
                  <a:pt x="798095" y="2113596"/>
                  <a:pt x="842211" y="2117606"/>
                </a:cubicBezTo>
                <a:cubicBezTo>
                  <a:pt x="902369" y="2097553"/>
                  <a:pt x="968637" y="2090613"/>
                  <a:pt x="1022684" y="2057448"/>
                </a:cubicBezTo>
                <a:cubicBezTo>
                  <a:pt x="1047592" y="2042164"/>
                  <a:pt x="1415305" y="1774378"/>
                  <a:pt x="1503948" y="1672438"/>
                </a:cubicBezTo>
                <a:cubicBezTo>
                  <a:pt x="1545558" y="1624587"/>
                  <a:pt x="1572988" y="1565837"/>
                  <a:pt x="1612232" y="1516027"/>
                </a:cubicBezTo>
                <a:cubicBezTo>
                  <a:pt x="1677382" y="1433337"/>
                  <a:pt x="1762608" y="1365666"/>
                  <a:pt x="1816769" y="1275396"/>
                </a:cubicBezTo>
                <a:cubicBezTo>
                  <a:pt x="1918717" y="1105482"/>
                  <a:pt x="1863014" y="1193995"/>
                  <a:pt x="1985211" y="1010701"/>
                </a:cubicBezTo>
                <a:cubicBezTo>
                  <a:pt x="2036411" y="780301"/>
                  <a:pt x="1970308" y="1020936"/>
                  <a:pt x="2069432" y="806164"/>
                </a:cubicBezTo>
                <a:cubicBezTo>
                  <a:pt x="2078002" y="787596"/>
                  <a:pt x="2072756" y="764509"/>
                  <a:pt x="2081463" y="746006"/>
                </a:cubicBezTo>
                <a:cubicBezTo>
                  <a:pt x="2105187" y="695593"/>
                  <a:pt x="2140767" y="651461"/>
                  <a:pt x="2165684" y="601627"/>
                </a:cubicBezTo>
                <a:cubicBezTo>
                  <a:pt x="2189747" y="553501"/>
                  <a:pt x="2210190" y="503387"/>
                  <a:pt x="2237874" y="457248"/>
                </a:cubicBezTo>
                <a:cubicBezTo>
                  <a:pt x="2249906" y="437195"/>
                  <a:pt x="2258433" y="414568"/>
                  <a:pt x="2273969" y="397090"/>
                </a:cubicBezTo>
                <a:cubicBezTo>
                  <a:pt x="2291030" y="377897"/>
                  <a:pt x="2314074" y="365006"/>
                  <a:pt x="2334127" y="348964"/>
                </a:cubicBezTo>
                <a:cubicBezTo>
                  <a:pt x="2399618" y="217981"/>
                  <a:pt x="2337418" y="323358"/>
                  <a:pt x="2406316" y="240680"/>
                </a:cubicBezTo>
                <a:cubicBezTo>
                  <a:pt x="2415573" y="229571"/>
                  <a:pt x="2419270" y="213842"/>
                  <a:pt x="2430379" y="204585"/>
                </a:cubicBezTo>
                <a:cubicBezTo>
                  <a:pt x="2444158" y="193103"/>
                  <a:pt x="2463583" y="190471"/>
                  <a:pt x="2478506" y="180522"/>
                </a:cubicBezTo>
                <a:cubicBezTo>
                  <a:pt x="2523894" y="150264"/>
                  <a:pt x="2559777" y="103422"/>
                  <a:pt x="2610853" y="84269"/>
                </a:cubicBezTo>
                <a:cubicBezTo>
                  <a:pt x="2642937" y="72238"/>
                  <a:pt x="2675994" y="62534"/>
                  <a:pt x="2707106" y="48175"/>
                </a:cubicBezTo>
                <a:cubicBezTo>
                  <a:pt x="2728339" y="38375"/>
                  <a:pt x="2744048" y="14894"/>
                  <a:pt x="2767263" y="12080"/>
                </a:cubicBezTo>
                <a:cubicBezTo>
                  <a:pt x="2878813" y="-1441"/>
                  <a:pt x="3104148" y="48"/>
                  <a:pt x="3104148" y="4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C72459-6D86-1010-6FB6-D51C9BF4249F}"/>
                  </a:ext>
                </a:extLst>
              </p:cNvPr>
              <p:cNvSpPr txBox="1"/>
              <p:nvPr/>
            </p:nvSpPr>
            <p:spPr>
              <a:xfrm>
                <a:off x="3581399" y="1168992"/>
                <a:ext cx="14437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C72459-6D86-1010-6FB6-D51C9BF42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1168992"/>
                <a:ext cx="1443785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5C3354-626A-4B21-55A2-73FE27E39780}"/>
                  </a:ext>
                </a:extLst>
              </p:cNvPr>
              <p:cNvSpPr txBox="1"/>
              <p:nvPr/>
            </p:nvSpPr>
            <p:spPr>
              <a:xfrm>
                <a:off x="8422108" y="3183358"/>
                <a:ext cx="72189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5C3354-626A-4B21-55A2-73FE27E39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108" y="3183358"/>
                <a:ext cx="721892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68A1D4-F77C-9906-8FE8-CE7E5E293D46}"/>
              </a:ext>
            </a:extLst>
          </p:cNvPr>
          <p:cNvCxnSpPr>
            <a:endCxn id="11" idx="10"/>
          </p:cNvCxnSpPr>
          <p:nvPr/>
        </p:nvCxnSpPr>
        <p:spPr>
          <a:xfrm>
            <a:off x="3733800" y="2667000"/>
            <a:ext cx="3100137" cy="160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C09FB4-2DEA-0B11-434B-EEEF5A1C5A35}"/>
                  </a:ext>
                </a:extLst>
              </p:cNvPr>
              <p:cNvSpPr txBox="1"/>
              <p:nvPr/>
            </p:nvSpPr>
            <p:spPr>
              <a:xfrm>
                <a:off x="5366072" y="1852045"/>
                <a:ext cx="8422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C09FB4-2DEA-0B11-434B-EEEF5A1C5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072" y="1852045"/>
                <a:ext cx="842218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719D38-7D98-AC6D-9D3D-DEB9A72264F4}"/>
                  </a:ext>
                </a:extLst>
              </p:cNvPr>
              <p:cNvSpPr txBox="1"/>
              <p:nvPr/>
            </p:nvSpPr>
            <p:spPr>
              <a:xfrm>
                <a:off x="3601452" y="3183359"/>
                <a:ext cx="72189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719D38-7D98-AC6D-9D3D-DEB9A7226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452" y="3183359"/>
                <a:ext cx="721892" cy="1015663"/>
              </a:xfrm>
              <a:prstGeom prst="rect">
                <a:avLst/>
              </a:prstGeom>
              <a:blipFill>
                <a:blip r:embed="rId5"/>
                <a:stretch>
                  <a:fillRect r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E79E1A-63F2-30C2-C0AB-62E417193B29}"/>
                  </a:ext>
                </a:extLst>
              </p:cNvPr>
              <p:cNvSpPr txBox="1"/>
              <p:nvPr/>
            </p:nvSpPr>
            <p:spPr>
              <a:xfrm>
                <a:off x="6472991" y="3245547"/>
                <a:ext cx="72189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E79E1A-63F2-30C2-C0AB-62E417193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91" y="3245547"/>
                <a:ext cx="721892" cy="1015663"/>
              </a:xfrm>
              <a:prstGeom prst="rect">
                <a:avLst/>
              </a:prstGeom>
              <a:blipFill>
                <a:blip r:embed="rId6"/>
                <a:stretch>
                  <a:fillRect r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1E1A44-BFBB-1D1C-23F9-66F133B7A3A6}"/>
                  </a:ext>
                </a:extLst>
              </p:cNvPr>
              <p:cNvSpPr txBox="1"/>
              <p:nvPr/>
            </p:nvSpPr>
            <p:spPr>
              <a:xfrm>
                <a:off x="874298" y="4454695"/>
                <a:ext cx="7547810" cy="1524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1E1A44-BFBB-1D1C-23F9-66F133B7A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98" y="4454695"/>
                <a:ext cx="7547810" cy="15242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6CD71C-496F-B8FE-2977-67054BC3DA50}"/>
                  </a:ext>
                </a:extLst>
              </p:cNvPr>
              <p:cNvSpPr txBox="1"/>
              <p:nvPr/>
            </p:nvSpPr>
            <p:spPr>
              <a:xfrm>
                <a:off x="326856" y="6046308"/>
                <a:ext cx="88752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Find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 err="1">
                    <a:solidFill>
                      <a:srgbClr val="FF0000"/>
                    </a:solidFill>
                  </a:rPr>
                  <a:t>normalizable</a:t>
                </a:r>
                <a:r>
                  <a:rPr lang="en-US" sz="2800" dirty="0">
                    <a:solidFill>
                      <a:srgbClr val="FF0000"/>
                    </a:solidFill>
                  </a:rPr>
                  <a:t> solutions. Only exist for special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6CD71C-496F-B8FE-2977-67054BC3D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56" y="6046308"/>
                <a:ext cx="8875298" cy="523220"/>
              </a:xfrm>
              <a:prstGeom prst="rect">
                <a:avLst/>
              </a:prstGeom>
              <a:blipFill>
                <a:blip r:embed="rId8"/>
                <a:stretch>
                  <a:fillRect l="-1442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57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16CF30-0A6F-C010-C411-C47BD767F147}"/>
                  </a:ext>
                </a:extLst>
              </p:cNvPr>
              <p:cNvSpPr txBox="1"/>
              <p:nvPr/>
            </p:nvSpPr>
            <p:spPr>
              <a:xfrm>
                <a:off x="685800" y="214272"/>
                <a:ext cx="807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Zoom in on classical turning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16CF30-0A6F-C010-C411-C47BD767F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14272"/>
                <a:ext cx="8077200" cy="707886"/>
              </a:xfrm>
              <a:prstGeom prst="rect">
                <a:avLst/>
              </a:prstGeom>
              <a:blipFill>
                <a:blip r:embed="rId2"/>
                <a:stretch>
                  <a:fillRect l="-271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D97E2C-63B4-CC9C-1767-9BD4B3B7981A}"/>
                  </a:ext>
                </a:extLst>
              </p:cNvPr>
              <p:cNvSpPr txBox="1"/>
              <p:nvPr/>
            </p:nvSpPr>
            <p:spPr>
              <a:xfrm>
                <a:off x="381000" y="1219200"/>
                <a:ext cx="8382000" cy="6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D97E2C-63B4-CC9C-1767-9BD4B3B79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219200"/>
                <a:ext cx="8382000" cy="6481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DB5AA9E-D30A-6707-8D98-34073A051989}"/>
                  </a:ext>
                </a:extLst>
              </p:cNvPr>
              <p:cNvSpPr txBox="1"/>
              <p:nvPr/>
            </p:nvSpPr>
            <p:spPr>
              <a:xfrm>
                <a:off x="990600" y="1995163"/>
                <a:ext cx="6553200" cy="102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DB5AA9E-D30A-6707-8D98-34073A051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995163"/>
                <a:ext cx="6553200" cy="1023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671EEA-309A-5820-75FB-40256EBFAD08}"/>
                  </a:ext>
                </a:extLst>
              </p:cNvPr>
              <p:cNvSpPr txBox="1"/>
              <p:nvPr/>
            </p:nvSpPr>
            <p:spPr>
              <a:xfrm>
                <a:off x="1219200" y="3429000"/>
                <a:ext cx="6172200" cy="1208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671EEA-309A-5820-75FB-40256EBFA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429000"/>
                <a:ext cx="6172200" cy="1208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9A14CA-0CF7-A5B1-E079-BD93E9FCC1DD}"/>
                  </a:ext>
                </a:extLst>
              </p:cNvPr>
              <p:cNvSpPr txBox="1"/>
              <p:nvPr/>
            </p:nvSpPr>
            <p:spPr>
              <a:xfrm>
                <a:off x="647700" y="4803955"/>
                <a:ext cx="7848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Only one ``small’’ solution 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→+∞:  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9A14CA-0CF7-A5B1-E079-BD93E9FCC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4803955"/>
                <a:ext cx="7848600" cy="646331"/>
              </a:xfrm>
              <a:prstGeom prst="rect">
                <a:avLst/>
              </a:prstGeom>
              <a:blipFill>
                <a:blip r:embed="rId6"/>
                <a:stretch>
                  <a:fillRect l="-2329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B340CE-9336-3F6F-278D-8CE5CCEBC0B7}"/>
                  </a:ext>
                </a:extLst>
              </p:cNvPr>
              <p:cNvSpPr txBox="1"/>
              <p:nvPr/>
            </p:nvSpPr>
            <p:spPr>
              <a:xfrm>
                <a:off x="649705" y="5616450"/>
                <a:ext cx="7848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𝑐𝑜𝑛𝑠𝑡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𝐴𝑖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B340CE-9336-3F6F-278D-8CE5CCEBC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05" y="5616450"/>
                <a:ext cx="7848600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64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68757-83BC-EA77-CCF8-DD972E4B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7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Supersymmetric QFT &amp; 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Differential Topology of Four-Manifolds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B3AA2-27E2-111D-73CB-BA161BED3BBD}"/>
              </a:ext>
            </a:extLst>
          </p:cNvPr>
          <p:cNvSpPr txBox="1"/>
          <p:nvPr/>
        </p:nvSpPr>
        <p:spPr>
          <a:xfrm>
            <a:off x="2743200" y="1819482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Beautiful story.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A9B2F2-B824-1887-94B4-A96D47D5F7A2}"/>
              </a:ext>
            </a:extLst>
          </p:cNvPr>
          <p:cNvSpPr txBox="1"/>
          <p:nvPr/>
        </p:nvSpPr>
        <p:spPr>
          <a:xfrm>
            <a:off x="990600" y="4205454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But I’ve given that talk quite a lot.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53444-DC13-DFE8-23F1-7CBAF2413EC3}"/>
              </a:ext>
            </a:extLst>
          </p:cNvPr>
          <p:cNvSpPr txBox="1"/>
          <p:nvPr/>
        </p:nvSpPr>
        <p:spPr>
          <a:xfrm>
            <a:off x="2133600" y="2897130"/>
            <a:ext cx="5173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I’m still working on it.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4A58D-F225-EDC9-9FFA-927ED18B0D14}"/>
              </a:ext>
            </a:extLst>
          </p:cNvPr>
          <p:cNvSpPr txBox="1"/>
          <p:nvPr/>
        </p:nvSpPr>
        <p:spPr>
          <a:xfrm>
            <a:off x="1694447" y="5513778"/>
            <a:ext cx="6051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3399"/>
                </a:solidFill>
              </a:rPr>
              <a:t>Dan is getting bored with it.  </a:t>
            </a:r>
          </a:p>
        </p:txBody>
      </p:sp>
    </p:spTree>
    <p:extLst>
      <p:ext uri="{BB962C8B-B14F-4D97-AF65-F5344CB8AC3E}">
        <p14:creationId xmlns:p14="http://schemas.microsoft.com/office/powerpoint/2010/main" val="13300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7DFB08-84EC-5640-80FB-30DAAE279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0" y="-56673"/>
            <a:ext cx="4648200" cy="2876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F4E3CF-8D12-A683-C290-308EB63FDCD1}"/>
              </a:ext>
            </a:extLst>
          </p:cNvPr>
          <p:cNvSpPr txBox="1"/>
          <p:nvPr/>
        </p:nvSpPr>
        <p:spPr>
          <a:xfrm>
            <a:off x="330868" y="30480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Startling prediction:  There is a nonzero probability we’ll all find ourselves stuffed into a small bottle of water.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D006D-E066-4854-22C0-AD57EFF05FD1}"/>
              </a:ext>
            </a:extLst>
          </p:cNvPr>
          <p:cNvSpPr txBox="1"/>
          <p:nvPr/>
        </p:nvSpPr>
        <p:spPr>
          <a:xfrm>
            <a:off x="342900" y="5253632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Stokes’ phenomenon has a manifestation in the theory of differential equations. </a:t>
            </a:r>
          </a:p>
        </p:txBody>
      </p:sp>
    </p:spTree>
    <p:extLst>
      <p:ext uri="{BB962C8B-B14F-4D97-AF65-F5344CB8AC3E}">
        <p14:creationId xmlns:p14="http://schemas.microsoft.com/office/powerpoint/2010/main" val="428753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E66436-082D-B356-9759-C20143BEF391}"/>
              </a:ext>
            </a:extLst>
          </p:cNvPr>
          <p:cNvSpPr txBox="1"/>
          <p:nvPr/>
        </p:nvSpPr>
        <p:spPr>
          <a:xfrm>
            <a:off x="1447800" y="1524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JWKB Approximation (1926)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2C20AF-D0D8-9FC8-4A44-7BAEE21B5EB0}"/>
              </a:ext>
            </a:extLst>
          </p:cNvPr>
          <p:cNvSpPr txBox="1"/>
          <p:nvPr/>
        </p:nvSpPr>
        <p:spPr>
          <a:xfrm>
            <a:off x="990600" y="9144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(Invented by Liouville and Green in 1837.)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FD3A-77B6-7A49-7E11-120F297B9AF1}"/>
              </a:ext>
            </a:extLst>
          </p:cNvPr>
          <p:cNvSpPr txBox="1"/>
          <p:nvPr/>
        </p:nvSpPr>
        <p:spPr>
          <a:xfrm>
            <a:off x="609600" y="21336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Ansatz: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4A819E-2BD4-8B53-96AE-D157D56493A8}"/>
                  </a:ext>
                </a:extLst>
              </p:cNvPr>
              <p:cNvSpPr txBox="1"/>
              <p:nvPr/>
            </p:nvSpPr>
            <p:spPr>
              <a:xfrm>
                <a:off x="2743200" y="1768070"/>
                <a:ext cx="5791200" cy="1212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nary>
                            <m:nary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4A819E-2BD4-8B53-96AE-D157D5649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768070"/>
                <a:ext cx="5791200" cy="12121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6274E4-A9EF-8A5A-1B43-73A804D1A985}"/>
                  </a:ext>
                </a:extLst>
              </p:cNvPr>
              <p:cNvSpPr txBox="1"/>
              <p:nvPr/>
            </p:nvSpPr>
            <p:spPr>
              <a:xfrm>
                <a:off x="457200" y="3581400"/>
                <a:ext cx="434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−ℏ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6274E4-A9EF-8A5A-1B43-73A804D1A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581400"/>
                <a:ext cx="43434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7D9CC4-1C06-BDE4-72F4-5AD64EB65191}"/>
                  </a:ext>
                </a:extLst>
              </p:cNvPr>
              <p:cNvSpPr txBox="1"/>
              <p:nvPr/>
            </p:nvSpPr>
            <p:spPr>
              <a:xfrm>
                <a:off x="4800600" y="3604906"/>
                <a:ext cx="4191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7D9CC4-1C06-BDE4-72F4-5AD64EB65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604906"/>
                <a:ext cx="41910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97D86F-0E20-CC57-7D7E-538ED7C35254}"/>
                  </a:ext>
                </a:extLst>
              </p:cNvPr>
              <p:cNvSpPr txBox="1"/>
              <p:nvPr/>
            </p:nvSpPr>
            <p:spPr>
              <a:xfrm>
                <a:off x="230605" y="4688366"/>
                <a:ext cx="8877300" cy="956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ra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ra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−4 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97D86F-0E20-CC57-7D7E-538ED7C35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05" y="4688366"/>
                <a:ext cx="8877300" cy="9569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AAA153-DD61-0622-CC11-AB4D1F1E784E}"/>
                  </a:ext>
                </a:extLst>
              </p:cNvPr>
              <p:cNvSpPr txBox="1"/>
              <p:nvPr/>
            </p:nvSpPr>
            <p:spPr>
              <a:xfrm>
                <a:off x="329866" y="6042318"/>
                <a:ext cx="8661734" cy="631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</a:rPr>
                  <a:t>Two roots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ra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⇒  </m:t>
                    </m:r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basis of (formal) solutions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AAA153-DD61-0622-CC11-AB4D1F1E7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66" y="6042318"/>
                <a:ext cx="8661734" cy="631198"/>
              </a:xfrm>
              <a:prstGeom prst="rect">
                <a:avLst/>
              </a:prstGeom>
              <a:blipFill>
                <a:blip r:embed="rId6"/>
                <a:stretch>
                  <a:fillRect l="-1759" t="-4808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488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3BD063-4E61-FC59-C156-DB5F15C1A27A}"/>
                  </a:ext>
                </a:extLst>
              </p:cNvPr>
              <p:cNvSpPr txBox="1"/>
              <p:nvPr/>
            </p:nvSpPr>
            <p:spPr>
              <a:xfrm>
                <a:off x="689811" y="47536"/>
                <a:ext cx="7391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00FF"/>
                    </a:solidFill>
                  </a:rPr>
                  <a:t>1.  Series in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ℏ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 is typically asymptotic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3BD063-4E61-FC59-C156-DB5F15C1A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11" y="47536"/>
                <a:ext cx="7391400" cy="646331"/>
              </a:xfrm>
              <a:prstGeom prst="rect">
                <a:avLst/>
              </a:prstGeom>
              <a:blipFill>
                <a:blip r:embed="rId2"/>
                <a:stretch>
                  <a:fillRect l="-2473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3FE0DA-AC85-3868-5FD5-B2831390E8BD}"/>
                  </a:ext>
                </a:extLst>
              </p:cNvPr>
              <p:cNvSpPr txBox="1"/>
              <p:nvPr/>
            </p:nvSpPr>
            <p:spPr>
              <a:xfrm>
                <a:off x="689811" y="776351"/>
                <a:ext cx="73914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B050"/>
                    </a:solidFill>
                  </a:rPr>
                  <a:t>2.  Borel </a:t>
                </a:r>
                <a:r>
                  <a:rPr lang="en-US" sz="3600" dirty="0" err="1">
                    <a:solidFill>
                      <a:srgbClr val="00B050"/>
                    </a:solidFill>
                  </a:rPr>
                  <a:t>resummation</a:t>
                </a:r>
                <a:r>
                  <a:rPr lang="en-US" sz="3600" dirty="0">
                    <a:solidFill>
                      <a:srgbClr val="00B050"/>
                    </a:solidFill>
                  </a:rPr>
                  <a:t> technique produces true functions with this asymptotic expansion, provided we continue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ℏ </m:t>
                    </m:r>
                  </m:oMath>
                </a14:m>
                <a:r>
                  <a:rPr lang="en-US" sz="3600" dirty="0">
                    <a:solidFill>
                      <a:srgbClr val="00B050"/>
                    </a:solidFill>
                  </a:rPr>
                  <a:t> into the complex plane.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3FE0DA-AC85-3868-5FD5-B2831390E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11" y="776351"/>
                <a:ext cx="7391400" cy="2308324"/>
              </a:xfrm>
              <a:prstGeom prst="rect">
                <a:avLst/>
              </a:prstGeom>
              <a:blipFill>
                <a:blip r:embed="rId3"/>
                <a:stretch>
                  <a:fillRect l="-2473" t="-3958" b="-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2D2DA14-CBBD-EE22-61C5-D0011A6D7EA7}"/>
              </a:ext>
            </a:extLst>
          </p:cNvPr>
          <p:cNvSpPr txBox="1"/>
          <p:nvPr/>
        </p:nvSpPr>
        <p:spPr>
          <a:xfrm>
            <a:off x="342898" y="5780782"/>
            <a:ext cx="8458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``Exact WKB method’’:   Balian, </a:t>
            </a:r>
            <a:r>
              <a:rPr lang="en-US" sz="3200" dirty="0" err="1"/>
              <a:t>Delabaere</a:t>
            </a:r>
            <a:r>
              <a:rPr lang="en-US" sz="3200" dirty="0"/>
              <a:t>, </a:t>
            </a:r>
            <a:r>
              <a:rPr lang="en-US" sz="3200" dirty="0" err="1"/>
              <a:t>Ecalle</a:t>
            </a:r>
            <a:r>
              <a:rPr lang="en-US" sz="3200" dirty="0"/>
              <a:t>, </a:t>
            </a:r>
            <a:r>
              <a:rPr lang="en-US" sz="3200" dirty="0" err="1"/>
              <a:t>Parisi</a:t>
            </a:r>
            <a:r>
              <a:rPr lang="en-US" sz="3200" dirty="0"/>
              <a:t>, Pham, </a:t>
            </a:r>
            <a:r>
              <a:rPr lang="en-US" sz="3200" dirty="0" err="1"/>
              <a:t>Silverstone,Voros</a:t>
            </a:r>
            <a:r>
              <a:rPr lang="en-US" sz="3200" dirty="0"/>
              <a:t>,…..  [c. 1980]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6E9E04-EA26-CCDD-D706-FE04C912E218}"/>
                  </a:ext>
                </a:extLst>
              </p:cNvPr>
              <p:cNvSpPr txBox="1"/>
              <p:nvPr/>
            </p:nvSpPr>
            <p:spPr>
              <a:xfrm>
                <a:off x="414121" y="3147455"/>
                <a:ext cx="814938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 startAt="3"/>
                </a:pPr>
                <a:r>
                  <a:rPr lang="en-US" sz="3200" dirty="0">
                    <a:solidFill>
                      <a:srgbClr val="7030A0"/>
                    </a:solidFill>
                  </a:rPr>
                  <a:t>But such solutions will typically only exist in angular sectors in the complex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ℏ−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</a:rPr>
                  <a:t>plane. They are discontinuous across sectors: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6E9E04-EA26-CCDD-D706-FE04C912E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21" y="3147455"/>
                <a:ext cx="8149389" cy="1569660"/>
              </a:xfrm>
              <a:prstGeom prst="rect">
                <a:avLst/>
              </a:prstGeom>
              <a:blipFill>
                <a:blip r:embed="rId4"/>
                <a:stretch>
                  <a:fillRect l="-2019" t="-5814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611EA79-FE86-96C5-275C-6CD154781A00}"/>
              </a:ext>
            </a:extLst>
          </p:cNvPr>
          <p:cNvSpPr txBox="1"/>
          <p:nvPr/>
        </p:nvSpPr>
        <p:spPr>
          <a:xfrm>
            <a:off x="-304800" y="4747081"/>
            <a:ext cx="9220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 second version of Stokes’ phenomenon.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(Relation to first: Solve Schrödinger via Feynman path integral.) </a:t>
            </a:r>
          </a:p>
        </p:txBody>
      </p:sp>
    </p:spTree>
    <p:extLst>
      <p:ext uri="{BB962C8B-B14F-4D97-AF65-F5344CB8AC3E}">
        <p14:creationId xmlns:p14="http://schemas.microsoft.com/office/powerpoint/2010/main" val="164874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07FEE3-7B90-7617-151E-9D45E0CC8C40}"/>
              </a:ext>
            </a:extLst>
          </p:cNvPr>
          <p:cNvSpPr txBox="1"/>
          <p:nvPr/>
        </p:nvSpPr>
        <p:spPr>
          <a:xfrm>
            <a:off x="190500" y="24063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Exact JWKB starts by considering the </a:t>
            </a:r>
            <a:r>
              <a:rPr lang="en-US" sz="4000" b="1" i="1" u="sng" dirty="0">
                <a:solidFill>
                  <a:srgbClr val="0000FF"/>
                </a:solidFill>
              </a:rPr>
              <a:t>geometry</a:t>
            </a:r>
            <a:r>
              <a:rPr lang="en-US" sz="4000" dirty="0">
                <a:solidFill>
                  <a:srgbClr val="0000FF"/>
                </a:solidFill>
              </a:rPr>
              <a:t> of the leading approximation: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13234E-02A5-C24C-9B42-0862A366FA11}"/>
                  </a:ext>
                </a:extLst>
              </p:cNvPr>
              <p:cNvSpPr txBox="1"/>
              <p:nvPr/>
            </p:nvSpPr>
            <p:spPr>
              <a:xfrm>
                <a:off x="-190500" y="1539134"/>
                <a:ext cx="434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600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−ℏ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13234E-02A5-C24C-9B42-0862A366F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0" y="1539134"/>
                <a:ext cx="43434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Down 4">
            <a:extLst>
              <a:ext uri="{FF2B5EF4-FFF2-40B4-BE49-F238E27FC236}">
                <a16:creationId xmlns:a16="http://schemas.microsoft.com/office/drawing/2014/main" id="{BCB64645-CB7E-B450-194C-8E138725E7A3}"/>
              </a:ext>
            </a:extLst>
          </p:cNvPr>
          <p:cNvSpPr/>
          <p:nvPr/>
        </p:nvSpPr>
        <p:spPr>
          <a:xfrm rot="16200000">
            <a:off x="4229100" y="1444638"/>
            <a:ext cx="457200" cy="838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C855DC-902F-00E6-C894-B6804E8B59D2}"/>
                  </a:ext>
                </a:extLst>
              </p:cNvPr>
              <p:cNvSpPr txBox="1"/>
              <p:nvPr/>
            </p:nvSpPr>
            <p:spPr>
              <a:xfrm>
                <a:off x="5053263" y="1478975"/>
                <a:ext cx="335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C855DC-902F-00E6-C894-B6804E8B5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263" y="1478975"/>
                <a:ext cx="3352800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47C064-B0C6-22AD-9877-215C2AC173B7}"/>
                  </a:ext>
                </a:extLst>
              </p:cNvPr>
              <p:cNvSpPr txBox="1"/>
              <p:nvPr/>
            </p:nvSpPr>
            <p:spPr>
              <a:xfrm>
                <a:off x="1219200" y="2828835"/>
                <a:ext cx="6934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Equation for a Riemann surface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double-covering the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plane,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47C064-B0C6-22AD-9877-215C2AC17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828835"/>
                <a:ext cx="6934200" cy="1200329"/>
              </a:xfrm>
              <a:prstGeom prst="rect">
                <a:avLst/>
              </a:prstGeom>
              <a:blipFill>
                <a:blip r:embed="rId4"/>
                <a:stretch>
                  <a:fillRect l="-2636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F36AAA-A8E8-5B83-EFCA-6E9C2A7CBB2F}"/>
                  </a:ext>
                </a:extLst>
              </p:cNvPr>
              <p:cNvSpPr txBox="1"/>
              <p:nvPr/>
            </p:nvSpPr>
            <p:spPr>
              <a:xfrm>
                <a:off x="-114300" y="4345699"/>
                <a:ext cx="91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00FF"/>
                    </a:solidFill>
                  </a:rPr>
                  <a:t>Exact JWKB is all about the geometry of </a:t>
                </a:r>
              </a:p>
              <a:p>
                <a:pPr algn="ctr"/>
                <a:r>
                  <a:rPr lang="en-US" sz="3600" dirty="0">
                    <a:solidFill>
                      <a:srgbClr val="0000FF"/>
                    </a:solidFill>
                  </a:rPr>
                  <a:t>flat connections over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 </a:t>
                </a:r>
              </a:p>
              <a:p>
                <a:pPr algn="ctr"/>
                <a:r>
                  <a:rPr lang="en-US" sz="3600" dirty="0">
                    <a:solidFill>
                      <a:srgbClr val="0000FF"/>
                    </a:solidFill>
                  </a:rPr>
                  <a:t>and their relation to each other.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F36AAA-A8E8-5B83-EFCA-6E9C2A7CB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4300" y="4345699"/>
                <a:ext cx="9144000" cy="1754326"/>
              </a:xfrm>
              <a:prstGeom prst="rect">
                <a:avLst/>
              </a:prstGeom>
              <a:blipFill>
                <a:blip r:embed="rId5"/>
                <a:stretch>
                  <a:fillRect t="-5556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7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B10F1-1F4A-485E-4375-87CCFC5D3710}"/>
              </a:ext>
            </a:extLst>
          </p:cNvPr>
          <p:cNvSpPr txBox="1"/>
          <p:nvPr/>
        </p:nvSpPr>
        <p:spPr>
          <a:xfrm>
            <a:off x="1066800" y="1419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Bohr-Sommerfeld quantization: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E9D9C6-CC42-AEEE-1028-F17868D0CA37}"/>
                  </a:ext>
                </a:extLst>
              </p:cNvPr>
              <p:cNvSpPr txBox="1"/>
              <p:nvPr/>
            </p:nvSpPr>
            <p:spPr>
              <a:xfrm>
                <a:off x="-316832" y="2399771"/>
                <a:ext cx="3886200" cy="1095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∮"/>
                          <m:supHide m:val="on"/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=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ℏ 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E9D9C6-CC42-AEEE-1028-F17868D0C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6832" y="2399771"/>
                <a:ext cx="3886200" cy="10957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0970DC-8B43-9110-F829-2C759EF0DFF0}"/>
                  </a:ext>
                </a:extLst>
              </p:cNvPr>
              <p:cNvSpPr txBox="1"/>
              <p:nvPr/>
            </p:nvSpPr>
            <p:spPr>
              <a:xfrm>
                <a:off x="4572000" y="2436469"/>
                <a:ext cx="3886200" cy="118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hr m:val="∮"/>
                          <m:supHide m:val="on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) =−1 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0970DC-8B43-9110-F829-2C759EF0D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436469"/>
                <a:ext cx="3886200" cy="11861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DC8922-1DF6-0563-1704-9F349E4555D1}"/>
                  </a:ext>
                </a:extLst>
              </p:cNvPr>
              <p:cNvSpPr txBox="1"/>
              <p:nvPr/>
            </p:nvSpPr>
            <p:spPr>
              <a:xfrm>
                <a:off x="104276" y="3790640"/>
                <a:ext cx="8839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</a:rPr>
                  <a:t>Condition on the holonomy of a flat gauge field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DC8922-1DF6-0563-1704-9F349E455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76" y="3790640"/>
                <a:ext cx="8839200" cy="584775"/>
              </a:xfrm>
              <a:prstGeom prst="rect">
                <a:avLst/>
              </a:prstGeom>
              <a:blipFill>
                <a:blip r:embed="rId4"/>
                <a:stretch>
                  <a:fillRect l="-1724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22B131-D3FB-A47F-5827-D39B7BAFB0E2}"/>
                  </a:ext>
                </a:extLst>
              </p:cNvPr>
              <p:cNvSpPr txBox="1"/>
              <p:nvPr/>
            </p:nvSpPr>
            <p:spPr>
              <a:xfrm>
                <a:off x="152400" y="4614225"/>
                <a:ext cx="873492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0000FF"/>
                    </a:solidFill>
                  </a:rPr>
                  <a:t>Exact quantization is a condition on the holonomy of an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ℏ−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</a:rPr>
                  <a:t>modified  flat gauge field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22B131-D3FB-A47F-5827-D39B7BAFB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614225"/>
                <a:ext cx="8734924" cy="1077218"/>
              </a:xfrm>
              <a:prstGeom prst="rect">
                <a:avLst/>
              </a:prstGeom>
              <a:blipFill>
                <a:blip r:embed="rId5"/>
                <a:stretch>
                  <a:fillRect t="-7345" r="-1047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84D79AA-889D-3EE2-CFBE-7C36CD586783}"/>
              </a:ext>
            </a:extLst>
          </p:cNvPr>
          <p:cNvSpPr txBox="1"/>
          <p:nvPr/>
        </p:nvSpPr>
        <p:spPr>
          <a:xfrm>
            <a:off x="571500" y="5785991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Geometrization of the quantization problem for Schrödinger operators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0942F5-FF18-313A-76B2-6BD023C3E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172" y="671150"/>
            <a:ext cx="5208608" cy="1597306"/>
          </a:xfrm>
          <a:prstGeom prst="rect">
            <a:avLst/>
          </a:prstGeom>
        </p:spPr>
      </p:pic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1CFA454C-357A-DB0C-C4E4-6EDFBA02505A}"/>
              </a:ext>
            </a:extLst>
          </p:cNvPr>
          <p:cNvSpPr/>
          <p:nvPr/>
        </p:nvSpPr>
        <p:spPr>
          <a:xfrm>
            <a:off x="3609476" y="2839048"/>
            <a:ext cx="762000" cy="38100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010479-2E82-B53F-0EE1-FE4F9DE33624}"/>
                  </a:ext>
                </a:extLst>
              </p:cNvPr>
              <p:cNvSpPr txBox="1"/>
              <p:nvPr/>
            </p:nvSpPr>
            <p:spPr>
              <a:xfrm>
                <a:off x="385056" y="1040482"/>
                <a:ext cx="1295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010479-2E82-B53F-0EE1-FE4F9DE33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56" y="1040482"/>
                <a:ext cx="1295400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BA341C-EA44-86A8-2964-802EEAB78B7A}"/>
                  </a:ext>
                </a:extLst>
              </p:cNvPr>
              <p:cNvSpPr txBox="1"/>
              <p:nvPr/>
            </p:nvSpPr>
            <p:spPr>
              <a:xfrm>
                <a:off x="6857513" y="1054304"/>
                <a:ext cx="1295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b="0" i="0" dirty="0">
                    <a:solidFill>
                      <a:srgbClr val="00B05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4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BA341C-EA44-86A8-2964-802EEAB78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513" y="1054304"/>
                <a:ext cx="1295400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016CDFAE-9C24-7ED7-4CA1-54D6D9FC93DF}"/>
              </a:ext>
            </a:extLst>
          </p:cNvPr>
          <p:cNvSpPr/>
          <p:nvPr/>
        </p:nvSpPr>
        <p:spPr>
          <a:xfrm rot="2794445">
            <a:off x="2961339" y="1182173"/>
            <a:ext cx="202467" cy="54141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2009D1-2B68-11E2-B18C-FE47AB7C1E51}"/>
              </a:ext>
            </a:extLst>
          </p:cNvPr>
          <p:cNvSpPr/>
          <p:nvPr/>
        </p:nvSpPr>
        <p:spPr>
          <a:xfrm rot="2794445">
            <a:off x="5435193" y="1165711"/>
            <a:ext cx="238399" cy="73023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2A6572-35AD-AF03-0847-F091B8F0E284}"/>
                  </a:ext>
                </a:extLst>
              </p:cNvPr>
              <p:cNvSpPr txBox="1"/>
              <p:nvPr/>
            </p:nvSpPr>
            <p:spPr>
              <a:xfrm>
                <a:off x="3165014" y="671150"/>
                <a:ext cx="7008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4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2A6572-35AD-AF03-0847-F091B8F0E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014" y="671150"/>
                <a:ext cx="700894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687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4" grpId="0" animBg="1"/>
      <p:bldP spid="9" grpId="0"/>
      <p:bldP spid="11" grpId="0"/>
      <p:bldP spid="13" grpId="0" animBg="1"/>
      <p:bldP spid="14" grpId="0" animBg="1"/>
      <p:bldP spid="1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14D949-8B30-A72D-D2D9-22960E2A1E67}"/>
              </a:ext>
            </a:extLst>
          </p:cNvPr>
          <p:cNvSpPr txBox="1"/>
          <p:nvPr/>
        </p:nvSpPr>
        <p:spPr>
          <a:xfrm>
            <a:off x="381000" y="2272179"/>
            <a:ext cx="906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1.  Exact results in four-dimensional supersymmetric gauge theories.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1E8398-4394-D317-83EE-028300C62B68}"/>
              </a:ext>
            </a:extLst>
          </p:cNvPr>
          <p:cNvSpPr txBox="1"/>
          <p:nvPr/>
        </p:nvSpPr>
        <p:spPr>
          <a:xfrm>
            <a:off x="762000" y="5324468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</a:rPr>
              <a:t>3.  Hyperkahler geometry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1CAF5-72C8-F725-C374-09384D2FE95D}"/>
              </a:ext>
            </a:extLst>
          </p:cNvPr>
          <p:cNvSpPr txBox="1"/>
          <p:nvPr/>
        </p:nvSpPr>
        <p:spPr>
          <a:xfrm>
            <a:off x="609600" y="4100084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2.  Hitchin integrable systems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8DDF9-0066-102E-98C5-A6D2FE077D60}"/>
              </a:ext>
            </a:extLst>
          </p:cNvPr>
          <p:cNvSpPr txBox="1"/>
          <p:nvPr/>
        </p:nvSpPr>
        <p:spPr>
          <a:xfrm>
            <a:off x="381000" y="464403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Amazingly, all this turns out to be closely connected to </a:t>
            </a:r>
          </a:p>
        </p:txBody>
      </p:sp>
    </p:spTree>
    <p:extLst>
      <p:ext uri="{BB962C8B-B14F-4D97-AF65-F5344CB8AC3E}">
        <p14:creationId xmlns:p14="http://schemas.microsoft.com/office/powerpoint/2010/main" val="177486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iottoFig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457200"/>
            <a:ext cx="3657600" cy="5270500"/>
          </a:xfrm>
          <a:prstGeom prst="rect">
            <a:avLst/>
          </a:prstGeom>
        </p:spPr>
      </p:pic>
      <p:pic>
        <p:nvPicPr>
          <p:cNvPr id="4" name="Picture 3" descr="NeitzkeFig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609600"/>
            <a:ext cx="3810000" cy="5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1E7D9-12BB-12E8-2FD9-92CD99EA03F3}"/>
              </a:ext>
            </a:extLst>
          </p:cNvPr>
          <p:cNvSpPr txBox="1"/>
          <p:nvPr/>
        </p:nvSpPr>
        <p:spPr>
          <a:xfrm>
            <a:off x="609600" y="59436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Davide </a:t>
            </a:r>
            <a:r>
              <a:rPr lang="en-US" sz="3600" dirty="0" err="1"/>
              <a:t>Gaiotto</a:t>
            </a:r>
            <a:r>
              <a:rPr lang="en-US" sz="36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AEBF7B-B57B-83A1-DDA2-5189E54B7A39}"/>
              </a:ext>
            </a:extLst>
          </p:cNvPr>
          <p:cNvSpPr txBox="1"/>
          <p:nvPr/>
        </p:nvSpPr>
        <p:spPr>
          <a:xfrm>
            <a:off x="5181602" y="5943600"/>
            <a:ext cx="2895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Andy </a:t>
            </a:r>
            <a:r>
              <a:rPr lang="en-US" sz="3600" dirty="0" err="1"/>
              <a:t>Neitzke</a:t>
            </a:r>
            <a:r>
              <a:rPr lang="en-US" sz="3600" dirty="0"/>
              <a:t>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EA771C-E245-4CE2-4BCA-98BDF6F9F5B5}"/>
              </a:ext>
            </a:extLst>
          </p:cNvPr>
          <p:cNvSpPr txBox="1"/>
          <p:nvPr/>
        </p:nvSpPr>
        <p:spPr>
          <a:xfrm>
            <a:off x="152400" y="304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Geometrization Of Field Theoretic Phenomena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C5380-787F-403A-D669-83E191A1E967}"/>
              </a:ext>
            </a:extLst>
          </p:cNvPr>
          <p:cNvSpPr txBox="1"/>
          <p:nvPr/>
        </p:nvSpPr>
        <p:spPr>
          <a:xfrm>
            <a:off x="723900" y="2951676"/>
            <a:ext cx="707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3399"/>
                </a:solidFill>
              </a:rPr>
              <a:t>Strong/Weak Coupling Dualities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931080-C2AE-7527-A701-9A767E7BA6BD}"/>
              </a:ext>
            </a:extLst>
          </p:cNvPr>
          <p:cNvSpPr txBox="1"/>
          <p:nvPr/>
        </p:nvSpPr>
        <p:spPr>
          <a:xfrm>
            <a:off x="723900" y="3906324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</a:rPr>
              <a:t>AdS</a:t>
            </a:r>
            <a:r>
              <a:rPr lang="en-US" sz="4000" dirty="0">
                <a:solidFill>
                  <a:srgbClr val="7030A0"/>
                </a:solidFill>
              </a:rPr>
              <a:t>/CFT  and Holography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5BC6DD-5637-575D-4A5A-6DDBAF67854E}"/>
              </a:ext>
            </a:extLst>
          </p:cNvPr>
          <p:cNvSpPr txBox="1"/>
          <p:nvPr/>
        </p:nvSpPr>
        <p:spPr>
          <a:xfrm>
            <a:off x="1524000" y="5845314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and many more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008B1-311C-87B5-1508-723C6CAEE915}"/>
              </a:ext>
            </a:extLst>
          </p:cNvPr>
          <p:cNvSpPr txBox="1"/>
          <p:nvPr/>
        </p:nvSpPr>
        <p:spPr>
          <a:xfrm>
            <a:off x="381000" y="1233773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Class S &amp; Spectral Networks: </a:t>
            </a:r>
          </a:p>
          <a:p>
            <a:r>
              <a:rPr lang="en-US" sz="4000" dirty="0">
                <a:solidFill>
                  <a:srgbClr val="0000FF"/>
                </a:solidFill>
              </a:rPr>
              <a:t>Geometrization of BPS States &amp; RG Flow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5692F-C378-CCE2-1E73-C1CAB8042979}"/>
              </a:ext>
            </a:extLst>
          </p:cNvPr>
          <p:cNvSpPr txBox="1"/>
          <p:nvPr/>
        </p:nvSpPr>
        <p:spPr>
          <a:xfrm>
            <a:off x="577516" y="4906597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 Origin Of Gauge Theory </a:t>
            </a:r>
          </a:p>
        </p:txBody>
      </p:sp>
    </p:spTree>
    <p:extLst>
      <p:ext uri="{BB962C8B-B14F-4D97-AF65-F5344CB8AC3E}">
        <p14:creationId xmlns:p14="http://schemas.microsoft.com/office/powerpoint/2010/main" val="257526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888" y="5842250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Physical Mathematics </a:t>
            </a: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48E87-5A27-96F2-C9AD-25D906202102}"/>
              </a:ext>
            </a:extLst>
          </p:cNvPr>
          <p:cNvSpPr txBox="1"/>
          <p:nvPr/>
        </p:nvSpPr>
        <p:spPr>
          <a:xfrm>
            <a:off x="848372" y="144944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George Airy &amp; George Stokes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15C22-0022-5B6D-EBBE-C87CEEAF5572}"/>
              </a:ext>
            </a:extLst>
          </p:cNvPr>
          <p:cNvSpPr txBox="1"/>
          <p:nvPr/>
        </p:nvSpPr>
        <p:spPr>
          <a:xfrm>
            <a:off x="848372" y="238463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Perturbative vs. Nonperturbative QFT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C7236-3338-4BD3-E24F-87AB38BDE6A3}"/>
              </a:ext>
            </a:extLst>
          </p:cNvPr>
          <p:cNvSpPr txBox="1"/>
          <p:nvPr/>
        </p:nvSpPr>
        <p:spPr>
          <a:xfrm>
            <a:off x="945351" y="3319821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More About Airy &amp; Stokes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3C1B8-3CFE-45FE-DDA5-19867E58E326}"/>
              </a:ext>
            </a:extLst>
          </p:cNvPr>
          <p:cNvSpPr txBox="1"/>
          <p:nvPr/>
        </p:nvSpPr>
        <p:spPr>
          <a:xfrm>
            <a:off x="945351" y="4247734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Chern</a:t>
            </a:r>
            <a:r>
              <a:rPr lang="en-US" sz="3600" dirty="0">
                <a:solidFill>
                  <a:srgbClr val="FF0000"/>
                </a:solidFill>
              </a:rPr>
              <a:t>-Simons-Witten Gauge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56BBF-9556-94F8-4D0D-5D6C9AA860DA}"/>
              </a:ext>
            </a:extLst>
          </p:cNvPr>
          <p:cNvSpPr txBox="1"/>
          <p:nvPr/>
        </p:nvSpPr>
        <p:spPr>
          <a:xfrm>
            <a:off x="1000772" y="5214629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Stokes &amp; Differential Equations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34934-FF17-CAE8-4371-AC1BE8F4C16C}"/>
              </a:ext>
            </a:extLst>
          </p:cNvPr>
          <p:cNvSpPr txBox="1"/>
          <p:nvPr/>
        </p:nvSpPr>
        <p:spPr>
          <a:xfrm>
            <a:off x="945351" y="6070089"/>
            <a:ext cx="76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Summary &amp;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7218845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297"/>
            <a:ext cx="9156986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5" y="0"/>
            <a:ext cx="3694496" cy="245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807" y="0"/>
            <a:ext cx="382219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93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9C5E6-0A49-A9CF-CFEE-91AC21B79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95" y="609600"/>
            <a:ext cx="9067800" cy="58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798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01BD7D-0A14-7237-889F-3F952CCF9780}"/>
              </a:ext>
            </a:extLst>
          </p:cNvPr>
          <p:cNvSpPr txBox="1"/>
          <p:nvPr/>
        </p:nvSpPr>
        <p:spPr>
          <a:xfrm>
            <a:off x="266700" y="87892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</a:rPr>
              <a:t>Physical mathematics is alive &amp; well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A6A44-4167-BC64-6415-9571DB54BA72}"/>
              </a:ext>
            </a:extLst>
          </p:cNvPr>
          <p:cNvSpPr txBox="1"/>
          <p:nvPr/>
        </p:nvSpPr>
        <p:spPr>
          <a:xfrm>
            <a:off x="628650" y="2105561"/>
            <a:ext cx="7886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We want, but don’t have, the perfect definition of Quantum Field Theory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689CF-EAF7-B7FE-EC2F-85F01B33D8B5}"/>
              </a:ext>
            </a:extLst>
          </p:cNvPr>
          <p:cNvSpPr txBox="1"/>
          <p:nvPr/>
        </p:nvSpPr>
        <p:spPr>
          <a:xfrm>
            <a:off x="628650" y="4343400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00FF"/>
                </a:solidFill>
              </a:rPr>
              <a:t>Why is geometrization of field theoretic phenomena</a:t>
            </a:r>
          </a:p>
          <a:p>
            <a:pPr algn="ctr"/>
            <a:r>
              <a:rPr lang="en-US" sz="4400" dirty="0">
                <a:solidFill>
                  <a:srgbClr val="0000FF"/>
                </a:solidFill>
              </a:rPr>
              <a:t>so widespread and so effective? </a:t>
            </a:r>
          </a:p>
        </p:txBody>
      </p:sp>
    </p:spTree>
    <p:extLst>
      <p:ext uri="{BB962C8B-B14F-4D97-AF65-F5344CB8AC3E}">
        <p14:creationId xmlns:p14="http://schemas.microsoft.com/office/powerpoint/2010/main" val="276623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geenkgo.fr/mode-developpement-durable/wp-content/uploads/blog/images/t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79"/>
            <a:ext cx="9144000" cy="6894579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2133600" y="1676400"/>
            <a:ext cx="2667000" cy="1553350"/>
            <a:chOff x="2133600" y="1676400"/>
            <a:chExt cx="2667000" cy="1553350"/>
          </a:xfrm>
        </p:grpSpPr>
        <p:grpSp>
          <p:nvGrpSpPr>
            <p:cNvPr id="3" name="Group 6"/>
            <p:cNvGrpSpPr/>
            <p:nvPr/>
          </p:nvGrpSpPr>
          <p:grpSpPr>
            <a:xfrm rot="21003426">
              <a:off x="2133600" y="1676400"/>
              <a:ext cx="2667000" cy="838200"/>
              <a:chOff x="2133600" y="1676400"/>
              <a:chExt cx="2667000" cy="8382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133600" y="1676400"/>
                <a:ext cx="2667000" cy="83820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819400" y="18288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FF00"/>
                    </a:solidFill>
                  </a:rPr>
                  <a:t>NOT</a:t>
                </a:r>
              </a:p>
            </p:txBody>
          </p:sp>
        </p:grpSp>
        <p:sp>
          <p:nvSpPr>
            <p:cNvPr id="8" name="Down Arrow 7"/>
            <p:cNvSpPr/>
            <p:nvPr/>
          </p:nvSpPr>
          <p:spPr>
            <a:xfrm rot="-660000">
              <a:off x="3421998" y="2467750"/>
              <a:ext cx="381000" cy="7620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96816"/>
      </p:ext>
    </p:extLst>
  </p:cSld>
  <p:clrMapOvr>
    <a:masterClrMapping/>
  </p:clrMapOvr>
  <p:transition advTm="766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62EF04-723A-06CD-EE92-3719F8C45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6095"/>
            <a:ext cx="8915400" cy="68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29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29150</TotalTime>
  <Words>3886</Words>
  <Application>Microsoft Office PowerPoint</Application>
  <PresentationFormat>On-screen Show (4:3)</PresentationFormat>
  <Paragraphs>593</Paragraphs>
  <Slides>81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Cambria Math</vt:lpstr>
      <vt:lpstr>GiovanniStd-Book</vt:lpstr>
      <vt:lpstr>Times New Roman</vt:lpstr>
      <vt:lpstr>Office Theme</vt:lpstr>
      <vt:lpstr>PowerPoint Presentation</vt:lpstr>
      <vt:lpstr>Phys-i-cal Math-e-ma-tics, n. </vt:lpstr>
      <vt:lpstr>1931: Dirac’s Paper on Monopoles</vt:lpstr>
      <vt:lpstr>PowerPoint Presentation</vt:lpstr>
      <vt:lpstr>Physical Mathematics Dialogue</vt:lpstr>
      <vt:lpstr>Today: </vt:lpstr>
      <vt:lpstr>Supersymmetric QFT &amp;  Differential Topology of Four-Manifolds  </vt:lpstr>
      <vt:lpstr>PowerPoint Presentation</vt:lpstr>
      <vt:lpstr>PowerPoint Presentation</vt:lpstr>
      <vt:lpstr>PowerPoint Presentation</vt:lpstr>
      <vt:lpstr>GENERALIZED SYMMETRY</vt:lpstr>
      <vt:lpstr>Somewhere Over The Rainbow</vt:lpstr>
      <vt:lpstr>PowerPoint Presentation</vt:lpstr>
      <vt:lpstr>PowerPoint Presentation</vt:lpstr>
      <vt:lpstr>Airy’s Integral [1838]</vt:lpstr>
      <vt:lpstr>Stokes To The Rescue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Potentially New Knot Invariants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In N=2 Field Theory</dc:title>
  <dc:creator>Greg</dc:creator>
  <cp:lastModifiedBy>Gregory Moore</cp:lastModifiedBy>
  <cp:revision>3322</cp:revision>
  <cp:lastPrinted>2023-10-03T20:20:22Z</cp:lastPrinted>
  <dcterms:created xsi:type="dcterms:W3CDTF">2012-07-01T03:15:52Z</dcterms:created>
  <dcterms:modified xsi:type="dcterms:W3CDTF">2023-10-27T02:28:29Z</dcterms:modified>
</cp:coreProperties>
</file>